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34" r:id="rId3"/>
    <p:sldId id="331" r:id="rId4"/>
    <p:sldId id="332" r:id="rId5"/>
    <p:sldId id="333" r:id="rId6"/>
    <p:sldId id="342" r:id="rId7"/>
    <p:sldId id="328" r:id="rId8"/>
    <p:sldId id="335" r:id="rId9"/>
    <p:sldId id="336" r:id="rId10"/>
    <p:sldId id="337" r:id="rId11"/>
    <p:sldId id="339" r:id="rId12"/>
    <p:sldId id="340" r:id="rId13"/>
    <p:sldId id="34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肥 333" initials="肥" lastIdx="1" clrIdx="0">
    <p:extLst>
      <p:ext uri="{19B8F6BF-5375-455C-9EA6-DF929625EA0E}">
        <p15:presenceInfo xmlns:p15="http://schemas.microsoft.com/office/powerpoint/2012/main" userId="6de087f593f2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7234" autoAdjust="0"/>
  </p:normalViewPr>
  <p:slideViewPr>
    <p:cSldViewPr snapToGrid="0">
      <p:cViewPr>
        <p:scale>
          <a:sx n="125" d="100"/>
          <a:sy n="125" d="100"/>
        </p:scale>
        <p:origin x="18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D519F-3304-48AD-BE3E-31AD78B00768}" type="datetimeFigureOut">
              <a:rPr lang="zh-CN" altLang="en-US" smtClean="0"/>
              <a:t>2022/9/16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1A8D8-6D6F-4E87-8F01-67DC57505923}" type="slidenum">
              <a:rPr lang="zh-CN" altLang="en-US" smtClean="0"/>
              <a:t>‹#›</a:t>
            </a:fld>
            <a:endParaRPr lang="zh-CN" altLang="en-US"/>
          </a:p>
        </p:txBody>
      </p:sp>
    </p:spTree>
    <p:extLst>
      <p:ext uri="{BB962C8B-B14F-4D97-AF65-F5344CB8AC3E}">
        <p14:creationId xmlns:p14="http://schemas.microsoft.com/office/powerpoint/2010/main" val="271586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117F2E-5987-3E45-BF2B-B72928462FE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30275">
              <a:defRPr sz="2400">
                <a:solidFill>
                  <a:schemeClr val="tx1"/>
                </a:solidFill>
                <a:latin typeface="Times" pitchFamily="2" charset="0"/>
                <a:ea typeface="ＭＳ Ｐゴシック" panose="020B0600070205080204" pitchFamily="34" charset="-128"/>
              </a:defRPr>
            </a:lvl1pPr>
            <a:lvl2pPr marL="742950" indent="-285750" defTabSz="930275">
              <a:defRPr sz="2400">
                <a:solidFill>
                  <a:schemeClr val="tx1"/>
                </a:solidFill>
                <a:latin typeface="Times" pitchFamily="2" charset="0"/>
                <a:ea typeface="ＭＳ Ｐゴシック" panose="020B0600070205080204" pitchFamily="34" charset="-128"/>
              </a:defRPr>
            </a:lvl2pPr>
            <a:lvl3pPr marL="1143000" indent="-228600" defTabSz="930275">
              <a:defRPr sz="2400">
                <a:solidFill>
                  <a:schemeClr val="tx1"/>
                </a:solidFill>
                <a:latin typeface="Times" pitchFamily="2" charset="0"/>
                <a:ea typeface="ＭＳ Ｐゴシック" panose="020B0600070205080204" pitchFamily="34" charset="-128"/>
              </a:defRPr>
            </a:lvl3pPr>
            <a:lvl4pPr marL="1600200" indent="-228600" defTabSz="930275">
              <a:defRPr sz="2400">
                <a:solidFill>
                  <a:schemeClr val="tx1"/>
                </a:solidFill>
                <a:latin typeface="Times" pitchFamily="2" charset="0"/>
                <a:ea typeface="ＭＳ Ｐゴシック" panose="020B0600070205080204" pitchFamily="34" charset="-128"/>
              </a:defRPr>
            </a:lvl4pPr>
            <a:lvl5pPr marL="2057400" indent="-228600" defTabSz="930275">
              <a:defRPr sz="2400">
                <a:solidFill>
                  <a:schemeClr val="tx1"/>
                </a:solidFill>
                <a:latin typeface="Times" pitchFamily="2" charset="0"/>
                <a:ea typeface="ＭＳ Ｐゴシック"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fld id="{C4EAFCBB-9CDF-E24B-AAB5-3BC801E7D6BF}" type="slidenum">
              <a:rPr lang="en-US" altLang="en-US" sz="1200"/>
              <a:pPr/>
              <a:t>2</a:t>
            </a:fld>
            <a:endParaRPr lang="en-US" altLang="en-US" sz="1200"/>
          </a:p>
        </p:txBody>
      </p:sp>
      <p:sp>
        <p:nvSpPr>
          <p:cNvPr id="160770" name="Rectangle 2">
            <a:extLst>
              <a:ext uri="{FF2B5EF4-FFF2-40B4-BE49-F238E27FC236}">
                <a16:creationId xmlns:a16="http://schemas.microsoft.com/office/drawing/2014/main" id="{94032F76-13B7-E549-A65F-FF780BA9A73C}"/>
              </a:ext>
            </a:extLst>
          </p:cNvPr>
          <p:cNvSpPr>
            <a:spLocks noGrp="1" noRot="1" noChangeAspect="1" noChangeArrowheads="1" noTextEdit="1"/>
          </p:cNvSpPr>
          <p:nvPr>
            <p:ph type="sldImg"/>
          </p:nvPr>
        </p:nvSpPr>
        <p:spPr>
          <a:xfrm>
            <a:off x="400050" y="696913"/>
            <a:ext cx="6184900" cy="3479800"/>
          </a:xfrm>
          <a:ln/>
          <a:extLst>
            <a:ext uri="{FAA26D3D-D897-4be2-8F04-BA451C77F1D7}">
              <ma14:placeholderFlag xmlns:ma14="http://schemas.microsoft.com/office/mac/drawingml/2011/main" xmlns="" val="1"/>
            </a:ext>
          </a:extLst>
        </p:spPr>
      </p:sp>
      <p:sp>
        <p:nvSpPr>
          <p:cNvPr id="160771" name="Rectangle 3">
            <a:extLst>
              <a:ext uri="{FF2B5EF4-FFF2-40B4-BE49-F238E27FC236}">
                <a16:creationId xmlns:a16="http://schemas.microsoft.com/office/drawing/2014/main" id="{2AF5260B-D819-5848-9E24-D62E77820D27}"/>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78250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Images come from https://www.homedepot.com/b/Cleaning-Cleaning-Tools-Brooms/N-5yc1vZcb2s</a:t>
            </a:r>
            <a:endParaRPr lang="zh-CN" altLang="en-US" dirty="0"/>
          </a:p>
        </p:txBody>
      </p:sp>
      <p:sp>
        <p:nvSpPr>
          <p:cNvPr id="4" name="灯片编号占位符 3"/>
          <p:cNvSpPr>
            <a:spLocks noGrp="1"/>
          </p:cNvSpPr>
          <p:nvPr>
            <p:ph type="sldNum" sz="quarter" idx="5"/>
          </p:nvPr>
        </p:nvSpPr>
        <p:spPr/>
        <p:txBody>
          <a:bodyPr/>
          <a:lstStyle/>
          <a:p>
            <a:fld id="{BDE1A8D8-6D6F-4E87-8F01-67DC57505923}" type="slidenum">
              <a:rPr lang="zh-CN" altLang="en-US" smtClean="0"/>
              <a:t>5</a:t>
            </a:fld>
            <a:endParaRPr lang="zh-CN" altLang="en-US"/>
          </a:p>
        </p:txBody>
      </p:sp>
    </p:spTree>
    <p:extLst>
      <p:ext uri="{BB962C8B-B14F-4D97-AF65-F5344CB8AC3E}">
        <p14:creationId xmlns:p14="http://schemas.microsoft.com/office/powerpoint/2010/main" val="429038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Images and info come from https://www.homedepot.com/p/HDX-Smooth-Sweep-Indoor-Angle-Broom-with-Dustpan-2060/307897613</a:t>
            </a:r>
            <a:endParaRPr lang="zh-CN" altLang="en-US" dirty="0"/>
          </a:p>
        </p:txBody>
      </p:sp>
      <p:sp>
        <p:nvSpPr>
          <p:cNvPr id="4" name="灯片编号占位符 3"/>
          <p:cNvSpPr>
            <a:spLocks noGrp="1"/>
          </p:cNvSpPr>
          <p:nvPr>
            <p:ph type="sldNum" sz="quarter" idx="5"/>
          </p:nvPr>
        </p:nvSpPr>
        <p:spPr/>
        <p:txBody>
          <a:bodyPr/>
          <a:lstStyle/>
          <a:p>
            <a:fld id="{BDE1A8D8-6D6F-4E87-8F01-67DC57505923}" type="slidenum">
              <a:rPr lang="zh-CN" altLang="en-US" smtClean="0"/>
              <a:t>6</a:t>
            </a:fld>
            <a:endParaRPr lang="zh-CN" altLang="en-US"/>
          </a:p>
        </p:txBody>
      </p:sp>
    </p:spTree>
    <p:extLst>
      <p:ext uri="{BB962C8B-B14F-4D97-AF65-F5344CB8AC3E}">
        <p14:creationId xmlns:p14="http://schemas.microsoft.com/office/powerpoint/2010/main" val="328639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117F2E-5987-3E45-BF2B-B72928462FE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30275">
              <a:defRPr sz="2400">
                <a:solidFill>
                  <a:schemeClr val="tx1"/>
                </a:solidFill>
                <a:latin typeface="Times" pitchFamily="2" charset="0"/>
                <a:ea typeface="ＭＳ Ｐゴシック" panose="020B0600070205080204" pitchFamily="34" charset="-128"/>
              </a:defRPr>
            </a:lvl1pPr>
            <a:lvl2pPr marL="742950" indent="-285750" defTabSz="930275">
              <a:defRPr sz="2400">
                <a:solidFill>
                  <a:schemeClr val="tx1"/>
                </a:solidFill>
                <a:latin typeface="Times" pitchFamily="2" charset="0"/>
                <a:ea typeface="ＭＳ Ｐゴシック" panose="020B0600070205080204" pitchFamily="34" charset="-128"/>
              </a:defRPr>
            </a:lvl2pPr>
            <a:lvl3pPr marL="1143000" indent="-228600" defTabSz="930275">
              <a:defRPr sz="2400">
                <a:solidFill>
                  <a:schemeClr val="tx1"/>
                </a:solidFill>
                <a:latin typeface="Times" pitchFamily="2" charset="0"/>
                <a:ea typeface="ＭＳ Ｐゴシック" panose="020B0600070205080204" pitchFamily="34" charset="-128"/>
              </a:defRPr>
            </a:lvl3pPr>
            <a:lvl4pPr marL="1600200" indent="-228600" defTabSz="930275">
              <a:defRPr sz="2400">
                <a:solidFill>
                  <a:schemeClr val="tx1"/>
                </a:solidFill>
                <a:latin typeface="Times" pitchFamily="2" charset="0"/>
                <a:ea typeface="ＭＳ Ｐゴシック" panose="020B0600070205080204" pitchFamily="34" charset="-128"/>
              </a:defRPr>
            </a:lvl4pPr>
            <a:lvl5pPr marL="2057400" indent="-228600" defTabSz="930275">
              <a:defRPr sz="2400">
                <a:solidFill>
                  <a:schemeClr val="tx1"/>
                </a:solidFill>
                <a:latin typeface="Times" pitchFamily="2" charset="0"/>
                <a:ea typeface="ＭＳ Ｐゴシック"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fld id="{C4EAFCBB-9CDF-E24B-AAB5-3BC801E7D6BF}" type="slidenum">
              <a:rPr lang="en-US" altLang="en-US" sz="1200"/>
              <a:pPr/>
              <a:t>7</a:t>
            </a:fld>
            <a:endParaRPr lang="en-US" altLang="en-US" sz="1200"/>
          </a:p>
        </p:txBody>
      </p:sp>
      <p:sp>
        <p:nvSpPr>
          <p:cNvPr id="160770" name="Rectangle 2">
            <a:extLst>
              <a:ext uri="{FF2B5EF4-FFF2-40B4-BE49-F238E27FC236}">
                <a16:creationId xmlns:a16="http://schemas.microsoft.com/office/drawing/2014/main" id="{94032F76-13B7-E549-A65F-FF780BA9A73C}"/>
              </a:ext>
            </a:extLst>
          </p:cNvPr>
          <p:cNvSpPr>
            <a:spLocks noGrp="1" noRot="1" noChangeAspect="1" noChangeArrowheads="1" noTextEdit="1"/>
          </p:cNvSpPr>
          <p:nvPr>
            <p:ph type="sldImg"/>
          </p:nvPr>
        </p:nvSpPr>
        <p:spPr>
          <a:xfrm>
            <a:off x="400050" y="696913"/>
            <a:ext cx="6184900" cy="3479800"/>
          </a:xfrm>
          <a:ln/>
          <a:extLst>
            <a:ext uri="{FAA26D3D-D897-4be2-8F04-BA451C77F1D7}">
              <ma14:placeholderFlag xmlns:ma14="http://schemas.microsoft.com/office/mac/drawingml/2011/main" xmlns="" val="1"/>
            </a:ext>
          </a:extLst>
        </p:spPr>
      </p:sp>
      <p:sp>
        <p:nvSpPr>
          <p:cNvPr id="160771" name="Rectangle 3">
            <a:extLst>
              <a:ext uri="{FF2B5EF4-FFF2-40B4-BE49-F238E27FC236}">
                <a16:creationId xmlns:a16="http://schemas.microsoft.com/office/drawing/2014/main" id="{2AF5260B-D819-5848-9E24-D62E77820D27}"/>
              </a:ext>
            </a:extLst>
          </p:cNvPr>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97250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Images come from https://www.homedepot.com/b/Cleaning-Cleaning-Tools-Brooms/N-5yc1vZcb2s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DE1A8D8-6D6F-4E87-8F01-67DC57505923}" type="slidenum">
              <a:rPr lang="zh-CN" altLang="en-US" smtClean="0"/>
              <a:t>9</a:t>
            </a:fld>
            <a:endParaRPr lang="zh-CN" altLang="en-US"/>
          </a:p>
        </p:txBody>
      </p:sp>
    </p:spTree>
    <p:extLst>
      <p:ext uri="{BB962C8B-B14F-4D97-AF65-F5344CB8AC3E}">
        <p14:creationId xmlns:p14="http://schemas.microsoft.com/office/powerpoint/2010/main" val="1114059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DE1A8D8-6D6F-4E87-8F01-67DC57505923}" type="slidenum">
              <a:rPr lang="zh-CN" altLang="en-US" smtClean="0"/>
              <a:t>10</a:t>
            </a:fld>
            <a:endParaRPr lang="zh-CN" altLang="en-US"/>
          </a:p>
        </p:txBody>
      </p:sp>
    </p:spTree>
    <p:extLst>
      <p:ext uri="{BB962C8B-B14F-4D97-AF65-F5344CB8AC3E}">
        <p14:creationId xmlns:p14="http://schemas.microsoft.com/office/powerpoint/2010/main" val="120741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DE1A8D8-6D6F-4E87-8F01-67DC57505923}" type="slidenum">
              <a:rPr lang="zh-CN" altLang="en-US" smtClean="0"/>
              <a:t>11</a:t>
            </a:fld>
            <a:endParaRPr lang="zh-CN" altLang="en-US"/>
          </a:p>
        </p:txBody>
      </p:sp>
    </p:spTree>
    <p:extLst>
      <p:ext uri="{BB962C8B-B14F-4D97-AF65-F5344CB8AC3E}">
        <p14:creationId xmlns:p14="http://schemas.microsoft.com/office/powerpoint/2010/main" val="339709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DE1A8D8-6D6F-4E87-8F01-67DC57505923}" type="slidenum">
              <a:rPr lang="zh-CN" altLang="en-US" smtClean="0"/>
              <a:t>12</a:t>
            </a:fld>
            <a:endParaRPr lang="zh-CN" altLang="en-US"/>
          </a:p>
        </p:txBody>
      </p:sp>
    </p:spTree>
    <p:extLst>
      <p:ext uri="{BB962C8B-B14F-4D97-AF65-F5344CB8AC3E}">
        <p14:creationId xmlns:p14="http://schemas.microsoft.com/office/powerpoint/2010/main" val="32771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DE1A8D8-6D6F-4E87-8F01-67DC57505923}" type="slidenum">
              <a:rPr lang="zh-CN" altLang="en-US" smtClean="0"/>
              <a:t>13</a:t>
            </a:fld>
            <a:endParaRPr lang="zh-CN" altLang="en-US"/>
          </a:p>
        </p:txBody>
      </p:sp>
    </p:spTree>
    <p:extLst>
      <p:ext uri="{BB962C8B-B14F-4D97-AF65-F5344CB8AC3E}">
        <p14:creationId xmlns:p14="http://schemas.microsoft.com/office/powerpoint/2010/main" val="75765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41C90-FBD5-6708-2CAD-A57ADC22B8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CDFBA0-DAF2-6CC5-528B-D2B130BF2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4D56199-27C3-1405-5098-B070A85479BE}"/>
              </a:ext>
            </a:extLst>
          </p:cNvPr>
          <p:cNvSpPr>
            <a:spLocks noGrp="1"/>
          </p:cNvSpPr>
          <p:nvPr>
            <p:ph type="dt" sz="half" idx="10"/>
          </p:nvPr>
        </p:nvSpPr>
        <p:spPr/>
        <p:txBody>
          <a:bodyPr/>
          <a:lstStyle/>
          <a:p>
            <a:fld id="{718DF028-C092-46DA-B4BE-EE82C7AE2D9F}"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B2A04F57-3625-9C93-8606-1A9C209AC8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8951CE-8741-E45B-5BD6-90848617F08A}"/>
              </a:ext>
            </a:extLst>
          </p:cNvPr>
          <p:cNvSpPr>
            <a:spLocks noGrp="1"/>
          </p:cNvSpPr>
          <p:nvPr>
            <p:ph type="sldNum" sz="quarter" idx="12"/>
          </p:nvPr>
        </p:nvSpPr>
        <p:spPr/>
        <p:txBody>
          <a:body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147556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F6BB9-C467-7408-466B-7AD0AFDEDE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1FFCE2B-008F-649E-1E8D-4A47D14CF82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1504B0-9341-074B-6794-F30F02D27F5D}"/>
              </a:ext>
            </a:extLst>
          </p:cNvPr>
          <p:cNvSpPr>
            <a:spLocks noGrp="1"/>
          </p:cNvSpPr>
          <p:nvPr>
            <p:ph type="dt" sz="half" idx="10"/>
          </p:nvPr>
        </p:nvSpPr>
        <p:spPr/>
        <p:txBody>
          <a:bodyPr/>
          <a:lstStyle/>
          <a:p>
            <a:fld id="{718DF028-C092-46DA-B4BE-EE82C7AE2D9F}"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ED7DBEAF-2A60-3615-6649-0EE3AEA918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A78395-2C22-A4A0-337C-28F0B45CE0C1}"/>
              </a:ext>
            </a:extLst>
          </p:cNvPr>
          <p:cNvSpPr>
            <a:spLocks noGrp="1"/>
          </p:cNvSpPr>
          <p:nvPr>
            <p:ph type="sldNum" sz="quarter" idx="12"/>
          </p:nvPr>
        </p:nvSpPr>
        <p:spPr/>
        <p:txBody>
          <a:body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367309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CA4BD5-C341-7E45-5D17-0EFDABE55EA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EA68C1-BA67-B605-904D-009417E6E9F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0EB11A-EAB7-AB29-49A7-21EDB8EBD7B7}"/>
              </a:ext>
            </a:extLst>
          </p:cNvPr>
          <p:cNvSpPr>
            <a:spLocks noGrp="1"/>
          </p:cNvSpPr>
          <p:nvPr>
            <p:ph type="dt" sz="half" idx="10"/>
          </p:nvPr>
        </p:nvSpPr>
        <p:spPr/>
        <p:txBody>
          <a:bodyPr/>
          <a:lstStyle/>
          <a:p>
            <a:fld id="{718DF028-C092-46DA-B4BE-EE82C7AE2D9F}"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35EDC13D-E5D3-93E1-1B3C-D32CD9A355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CFA893-74E7-4378-622C-34605717C3C8}"/>
              </a:ext>
            </a:extLst>
          </p:cNvPr>
          <p:cNvSpPr>
            <a:spLocks noGrp="1"/>
          </p:cNvSpPr>
          <p:nvPr>
            <p:ph type="sldNum" sz="quarter" idx="12"/>
          </p:nvPr>
        </p:nvSpPr>
        <p:spPr/>
        <p:txBody>
          <a:body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398602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B3416-B98D-57A5-13F7-7E0AB10933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858545-311A-5C68-6698-317894E4993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D65BDD-96B0-6924-EB5E-754135C6D5A1}"/>
              </a:ext>
            </a:extLst>
          </p:cNvPr>
          <p:cNvSpPr>
            <a:spLocks noGrp="1"/>
          </p:cNvSpPr>
          <p:nvPr>
            <p:ph type="dt" sz="half" idx="10"/>
          </p:nvPr>
        </p:nvSpPr>
        <p:spPr/>
        <p:txBody>
          <a:bodyPr/>
          <a:lstStyle/>
          <a:p>
            <a:fld id="{718DF028-C092-46DA-B4BE-EE82C7AE2D9F}"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4B834772-BC5F-9D07-96D4-A4E259316E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013BD8-C455-3176-0A4A-D4C136A4DC50}"/>
              </a:ext>
            </a:extLst>
          </p:cNvPr>
          <p:cNvSpPr>
            <a:spLocks noGrp="1"/>
          </p:cNvSpPr>
          <p:nvPr>
            <p:ph type="sldNum" sz="quarter" idx="12"/>
          </p:nvPr>
        </p:nvSpPr>
        <p:spPr/>
        <p:txBody>
          <a:body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210513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6D4B3-85B8-FEAC-F8FF-0AF17A27E0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A719C5-7627-E9B1-B44B-26E46BF19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C4BEC5-0D73-3587-B410-2AB1374F53EA}"/>
              </a:ext>
            </a:extLst>
          </p:cNvPr>
          <p:cNvSpPr>
            <a:spLocks noGrp="1"/>
          </p:cNvSpPr>
          <p:nvPr>
            <p:ph type="dt" sz="half" idx="10"/>
          </p:nvPr>
        </p:nvSpPr>
        <p:spPr/>
        <p:txBody>
          <a:bodyPr/>
          <a:lstStyle/>
          <a:p>
            <a:fld id="{718DF028-C092-46DA-B4BE-EE82C7AE2D9F}"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7E8CE691-7C8B-C0D3-DF98-2107AA1C17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9A7ABE-1259-E60C-474D-FA064737E565}"/>
              </a:ext>
            </a:extLst>
          </p:cNvPr>
          <p:cNvSpPr>
            <a:spLocks noGrp="1"/>
          </p:cNvSpPr>
          <p:nvPr>
            <p:ph type="sldNum" sz="quarter" idx="12"/>
          </p:nvPr>
        </p:nvSpPr>
        <p:spPr/>
        <p:txBody>
          <a:body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2671494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C9D61-461C-E30B-CFB3-CE1944F386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7D12D2-1EB2-C65C-3450-AAA4D9C2E10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7CA6132-CE5B-4AFC-3194-97DF6D749BD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9DBE0E-0A92-4528-0063-4B49C7C2D3F7}"/>
              </a:ext>
            </a:extLst>
          </p:cNvPr>
          <p:cNvSpPr>
            <a:spLocks noGrp="1"/>
          </p:cNvSpPr>
          <p:nvPr>
            <p:ph type="dt" sz="half" idx="10"/>
          </p:nvPr>
        </p:nvSpPr>
        <p:spPr/>
        <p:txBody>
          <a:bodyPr/>
          <a:lstStyle/>
          <a:p>
            <a:fld id="{718DF028-C092-46DA-B4BE-EE82C7AE2D9F}"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782C3E12-77BF-EBFF-1BCF-3CBFE638E0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E8CC6A-C151-2849-8C23-248D14C3C5F9}"/>
              </a:ext>
            </a:extLst>
          </p:cNvPr>
          <p:cNvSpPr>
            <a:spLocks noGrp="1"/>
          </p:cNvSpPr>
          <p:nvPr>
            <p:ph type="sldNum" sz="quarter" idx="12"/>
          </p:nvPr>
        </p:nvSpPr>
        <p:spPr/>
        <p:txBody>
          <a:body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284512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4BE7D-57A7-3A51-D786-78AFC29089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ACC357-C9D0-A187-1B53-D3FAA33A0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ADC61F4-3B6D-7BC3-6B52-81257588CDC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2E7382B-3B2F-D734-5352-639BC2E38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FC93CFF-D00E-883E-3D89-2608E40EF40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F6A9604-4945-CA00-975A-925EBE88C11D}"/>
              </a:ext>
            </a:extLst>
          </p:cNvPr>
          <p:cNvSpPr>
            <a:spLocks noGrp="1"/>
          </p:cNvSpPr>
          <p:nvPr>
            <p:ph type="dt" sz="half" idx="10"/>
          </p:nvPr>
        </p:nvSpPr>
        <p:spPr/>
        <p:txBody>
          <a:bodyPr/>
          <a:lstStyle/>
          <a:p>
            <a:fld id="{718DF028-C092-46DA-B4BE-EE82C7AE2D9F}" type="datetimeFigureOut">
              <a:rPr lang="zh-CN" altLang="en-US" smtClean="0"/>
              <a:t>2022/9/16</a:t>
            </a:fld>
            <a:endParaRPr lang="zh-CN" altLang="en-US"/>
          </a:p>
        </p:txBody>
      </p:sp>
      <p:sp>
        <p:nvSpPr>
          <p:cNvPr id="8" name="页脚占位符 7">
            <a:extLst>
              <a:ext uri="{FF2B5EF4-FFF2-40B4-BE49-F238E27FC236}">
                <a16:creationId xmlns:a16="http://schemas.microsoft.com/office/drawing/2014/main" id="{E328AD96-5914-0233-1D1B-DB1381E67AA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C428DA-42ED-EA11-6469-AD93FE709C08}"/>
              </a:ext>
            </a:extLst>
          </p:cNvPr>
          <p:cNvSpPr>
            <a:spLocks noGrp="1"/>
          </p:cNvSpPr>
          <p:nvPr>
            <p:ph type="sldNum" sz="quarter" idx="12"/>
          </p:nvPr>
        </p:nvSpPr>
        <p:spPr/>
        <p:txBody>
          <a:body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311850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BDB60-4031-DF1C-6DF9-EB34D03932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97609B7-2A04-E6C4-8CE2-B8E30E9A428C}"/>
              </a:ext>
            </a:extLst>
          </p:cNvPr>
          <p:cNvSpPr>
            <a:spLocks noGrp="1"/>
          </p:cNvSpPr>
          <p:nvPr>
            <p:ph type="dt" sz="half" idx="10"/>
          </p:nvPr>
        </p:nvSpPr>
        <p:spPr/>
        <p:txBody>
          <a:bodyPr/>
          <a:lstStyle/>
          <a:p>
            <a:fld id="{718DF028-C092-46DA-B4BE-EE82C7AE2D9F}" type="datetimeFigureOut">
              <a:rPr lang="zh-CN" altLang="en-US" smtClean="0"/>
              <a:t>2022/9/16</a:t>
            </a:fld>
            <a:endParaRPr lang="zh-CN" altLang="en-US"/>
          </a:p>
        </p:txBody>
      </p:sp>
      <p:sp>
        <p:nvSpPr>
          <p:cNvPr id="4" name="页脚占位符 3">
            <a:extLst>
              <a:ext uri="{FF2B5EF4-FFF2-40B4-BE49-F238E27FC236}">
                <a16:creationId xmlns:a16="http://schemas.microsoft.com/office/drawing/2014/main" id="{3716FA78-ECB7-5C89-8289-C4EFE720FB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C415F10-9323-453F-B657-336CAA4E5B59}"/>
              </a:ext>
            </a:extLst>
          </p:cNvPr>
          <p:cNvSpPr>
            <a:spLocks noGrp="1"/>
          </p:cNvSpPr>
          <p:nvPr>
            <p:ph type="sldNum" sz="quarter" idx="12"/>
          </p:nvPr>
        </p:nvSpPr>
        <p:spPr/>
        <p:txBody>
          <a:body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190059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A1803DE-EB3F-00E3-3C9C-15BF5C70AB89}"/>
              </a:ext>
            </a:extLst>
          </p:cNvPr>
          <p:cNvSpPr>
            <a:spLocks noGrp="1"/>
          </p:cNvSpPr>
          <p:nvPr>
            <p:ph type="dt" sz="half" idx="10"/>
          </p:nvPr>
        </p:nvSpPr>
        <p:spPr/>
        <p:txBody>
          <a:bodyPr/>
          <a:lstStyle/>
          <a:p>
            <a:fld id="{718DF028-C092-46DA-B4BE-EE82C7AE2D9F}" type="datetimeFigureOut">
              <a:rPr lang="zh-CN" altLang="en-US" smtClean="0"/>
              <a:t>2022/9/16</a:t>
            </a:fld>
            <a:endParaRPr lang="zh-CN" altLang="en-US"/>
          </a:p>
        </p:txBody>
      </p:sp>
      <p:sp>
        <p:nvSpPr>
          <p:cNvPr id="3" name="页脚占位符 2">
            <a:extLst>
              <a:ext uri="{FF2B5EF4-FFF2-40B4-BE49-F238E27FC236}">
                <a16:creationId xmlns:a16="http://schemas.microsoft.com/office/drawing/2014/main" id="{9D8BC346-1DC6-605B-873D-CB8000C8CF3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1F7EB9A-9CA7-F333-A681-6681B63FB36D}"/>
              </a:ext>
            </a:extLst>
          </p:cNvPr>
          <p:cNvSpPr>
            <a:spLocks noGrp="1"/>
          </p:cNvSpPr>
          <p:nvPr>
            <p:ph type="sldNum" sz="quarter" idx="12"/>
          </p:nvPr>
        </p:nvSpPr>
        <p:spPr/>
        <p:txBody>
          <a:body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244666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42B54-71B8-E354-F1FC-DF7C17462C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5B70D9-677D-D94E-AE31-B741E66B8A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2F37C53-3939-6059-29A8-208D4BAA1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4C3990-8AD0-5553-BF92-DBE960CF9EE7}"/>
              </a:ext>
            </a:extLst>
          </p:cNvPr>
          <p:cNvSpPr>
            <a:spLocks noGrp="1"/>
          </p:cNvSpPr>
          <p:nvPr>
            <p:ph type="dt" sz="half" idx="10"/>
          </p:nvPr>
        </p:nvSpPr>
        <p:spPr/>
        <p:txBody>
          <a:bodyPr/>
          <a:lstStyle/>
          <a:p>
            <a:fld id="{718DF028-C092-46DA-B4BE-EE82C7AE2D9F}"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AEC17DF5-E152-0DB1-D82B-3DCEC2B0D5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40D321-ECB4-44DE-9E4D-C329D55A805F}"/>
              </a:ext>
            </a:extLst>
          </p:cNvPr>
          <p:cNvSpPr>
            <a:spLocks noGrp="1"/>
          </p:cNvSpPr>
          <p:nvPr>
            <p:ph type="sldNum" sz="quarter" idx="12"/>
          </p:nvPr>
        </p:nvSpPr>
        <p:spPr/>
        <p:txBody>
          <a:body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212543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91297-1FF4-5AF3-B8DC-E9BF3D2CCD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B23A7F-E5E4-9C3F-DFEB-CDF0E59C9F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6E0F250-C866-5DA5-28BC-34892C21A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05E107-E32B-863B-9645-1FC7F0F3A72A}"/>
              </a:ext>
            </a:extLst>
          </p:cNvPr>
          <p:cNvSpPr>
            <a:spLocks noGrp="1"/>
          </p:cNvSpPr>
          <p:nvPr>
            <p:ph type="dt" sz="half" idx="10"/>
          </p:nvPr>
        </p:nvSpPr>
        <p:spPr/>
        <p:txBody>
          <a:bodyPr/>
          <a:lstStyle/>
          <a:p>
            <a:fld id="{718DF028-C092-46DA-B4BE-EE82C7AE2D9F}"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30480DD4-C745-0901-0BE5-021AF00F1D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6C0247-BD8D-7006-6D11-59BF096DDFBF}"/>
              </a:ext>
            </a:extLst>
          </p:cNvPr>
          <p:cNvSpPr>
            <a:spLocks noGrp="1"/>
          </p:cNvSpPr>
          <p:nvPr>
            <p:ph type="sldNum" sz="quarter" idx="12"/>
          </p:nvPr>
        </p:nvSpPr>
        <p:spPr/>
        <p:txBody>
          <a:body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3158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191958-96C4-C9DF-0818-05D5A51150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DDA54F-3991-E7DE-1BF4-A70F21F59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60549B-35EE-B9CA-0E49-2140DACEE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DF028-C092-46DA-B4BE-EE82C7AE2D9F}"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E13D3EC2-7F0A-C9D0-4A29-84994807E9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8B7804-F34B-BEDF-E253-7E37F06B70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2C9B9-4EE5-4839-987C-DCC92DFE1DC5}" type="slidenum">
              <a:rPr lang="zh-CN" altLang="en-US" smtClean="0"/>
              <a:t>‹#›</a:t>
            </a:fld>
            <a:endParaRPr lang="zh-CN" altLang="en-US"/>
          </a:p>
        </p:txBody>
      </p:sp>
    </p:spTree>
    <p:extLst>
      <p:ext uri="{BB962C8B-B14F-4D97-AF65-F5344CB8AC3E}">
        <p14:creationId xmlns:p14="http://schemas.microsoft.com/office/powerpoint/2010/main" val="1801808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9386E-C269-7D0F-9BFE-1C49EFB4A832}"/>
              </a:ext>
            </a:extLst>
          </p:cNvPr>
          <p:cNvSpPr>
            <a:spLocks noGrp="1"/>
          </p:cNvSpPr>
          <p:nvPr>
            <p:ph type="ctrTitle"/>
          </p:nvPr>
        </p:nvSpPr>
        <p:spPr/>
        <p:txBody>
          <a:bodyPr>
            <a:normAutofit/>
          </a:bodyPr>
          <a:lstStyle/>
          <a:p>
            <a:r>
              <a:rPr lang="en-US" altLang="zh-CN" dirty="0"/>
              <a:t>Assignment 3:</a:t>
            </a:r>
            <a:br>
              <a:rPr lang="en-US" altLang="zh-CN" dirty="0"/>
            </a:br>
            <a:r>
              <a:rPr lang="en-US" altLang="zh-CN" sz="4800" dirty="0"/>
              <a:t>User story, use cases and </a:t>
            </a:r>
            <a:br>
              <a:rPr lang="en-US" altLang="zh-CN" sz="4800" dirty="0"/>
            </a:br>
            <a:r>
              <a:rPr lang="en-US" altLang="zh-CN" sz="4800" dirty="0"/>
              <a:t>mockup screen</a:t>
            </a:r>
            <a:endParaRPr lang="zh-CN" altLang="en-US" dirty="0"/>
          </a:p>
        </p:txBody>
      </p:sp>
      <p:sp>
        <p:nvSpPr>
          <p:cNvPr id="3" name="副标题 2">
            <a:extLst>
              <a:ext uri="{FF2B5EF4-FFF2-40B4-BE49-F238E27FC236}">
                <a16:creationId xmlns:a16="http://schemas.microsoft.com/office/drawing/2014/main" id="{03373107-426C-F01E-79EB-CFC325D49571}"/>
              </a:ext>
            </a:extLst>
          </p:cNvPr>
          <p:cNvSpPr>
            <a:spLocks noGrp="1"/>
          </p:cNvSpPr>
          <p:nvPr>
            <p:ph type="subTitle" idx="1"/>
          </p:nvPr>
        </p:nvSpPr>
        <p:spPr>
          <a:xfrm>
            <a:off x="1524000" y="3962400"/>
            <a:ext cx="9144000" cy="2042160"/>
          </a:xfrm>
        </p:spPr>
        <p:txBody>
          <a:bodyPr>
            <a:normAutofit fontScale="92500" lnSpcReduction="10000"/>
          </a:bodyPr>
          <a:lstStyle/>
          <a:p>
            <a:r>
              <a:rPr lang="en-US" altLang="zh-CN" dirty="0"/>
              <a:t>Online shopping system group:</a:t>
            </a:r>
          </a:p>
          <a:p>
            <a:r>
              <a:rPr lang="en-US" altLang="zh-CN" dirty="0"/>
              <a:t>Donna Jackson</a:t>
            </a:r>
          </a:p>
          <a:p>
            <a:r>
              <a:rPr lang="en-US" altLang="zh-CN" dirty="0"/>
              <a:t>Leshan Zhao</a:t>
            </a:r>
          </a:p>
          <a:p>
            <a:r>
              <a:rPr lang="en-US" altLang="zh-CN" dirty="0" err="1"/>
              <a:t>Mehnaz</a:t>
            </a:r>
            <a:r>
              <a:rPr lang="en-US" altLang="zh-CN" dirty="0"/>
              <a:t> Tabassum</a:t>
            </a:r>
          </a:p>
          <a:p>
            <a:r>
              <a:rPr lang="en-US" altLang="zh-CN" dirty="0"/>
              <a:t>Ravindra Joshi</a:t>
            </a:r>
          </a:p>
        </p:txBody>
      </p:sp>
    </p:spTree>
    <p:extLst>
      <p:ext uri="{BB962C8B-B14F-4D97-AF65-F5344CB8AC3E}">
        <p14:creationId xmlns:p14="http://schemas.microsoft.com/office/powerpoint/2010/main" val="271057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0EBFB24-316D-777D-E108-FBBC532DE011}"/>
              </a:ext>
            </a:extLst>
          </p:cNvPr>
          <p:cNvGrpSpPr/>
          <p:nvPr/>
        </p:nvGrpSpPr>
        <p:grpSpPr>
          <a:xfrm>
            <a:off x="3046310" y="1672936"/>
            <a:ext cx="873760" cy="873760"/>
            <a:chOff x="7569200" y="1524000"/>
            <a:chExt cx="1432560" cy="1442720"/>
          </a:xfrm>
        </p:grpSpPr>
        <p:sp>
          <p:nvSpPr>
            <p:cNvPr id="5" name="矩形 4">
              <a:extLst>
                <a:ext uri="{FF2B5EF4-FFF2-40B4-BE49-F238E27FC236}">
                  <a16:creationId xmlns:a16="http://schemas.microsoft.com/office/drawing/2014/main" id="{CD5FC72A-278D-8908-AFC7-5CC745A27633}"/>
                </a:ext>
              </a:extLst>
            </p:cNvPr>
            <p:cNvSpPr/>
            <p:nvPr/>
          </p:nvSpPr>
          <p:spPr>
            <a:xfrm>
              <a:off x="7569200" y="1524000"/>
              <a:ext cx="1432560" cy="14427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4" name="十字形 3">
              <a:extLst>
                <a:ext uri="{FF2B5EF4-FFF2-40B4-BE49-F238E27FC236}">
                  <a16:creationId xmlns:a16="http://schemas.microsoft.com/office/drawing/2014/main" id="{30535AD5-E508-3841-9A42-B60316E27452}"/>
                </a:ext>
              </a:extLst>
            </p:cNvPr>
            <p:cNvSpPr/>
            <p:nvPr/>
          </p:nvSpPr>
          <p:spPr>
            <a:xfrm>
              <a:off x="7904480" y="1849120"/>
              <a:ext cx="751840" cy="741680"/>
            </a:xfrm>
            <a:prstGeom prst="plus">
              <a:avLst>
                <a:gd name="adj" fmla="val 44936"/>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57A8B1A4-E19A-522A-E7AB-59A9DD0E982A}"/>
              </a:ext>
            </a:extLst>
          </p:cNvPr>
          <p:cNvSpPr/>
          <p:nvPr/>
        </p:nvSpPr>
        <p:spPr>
          <a:xfrm>
            <a:off x="3046310" y="178441"/>
            <a:ext cx="7607371"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tx1"/>
                </a:solidFill>
              </a:rPr>
              <a:t>Quickie2-in-1 Squeegee Push Broom Model# 635SU </a:t>
            </a:r>
            <a:endParaRPr lang="zh-CN" altLang="en-US" dirty="0">
              <a:solidFill>
                <a:schemeClr val="tx1"/>
              </a:solidFill>
            </a:endParaRPr>
          </a:p>
        </p:txBody>
      </p:sp>
      <p:sp>
        <p:nvSpPr>
          <p:cNvPr id="10" name="矩形: 圆角 9">
            <a:extLst>
              <a:ext uri="{FF2B5EF4-FFF2-40B4-BE49-F238E27FC236}">
                <a16:creationId xmlns:a16="http://schemas.microsoft.com/office/drawing/2014/main" id="{1554B26F-94A9-B3DC-FA94-D960CBCF6CFB}"/>
              </a:ext>
            </a:extLst>
          </p:cNvPr>
          <p:cNvSpPr/>
          <p:nvPr/>
        </p:nvSpPr>
        <p:spPr>
          <a:xfrm>
            <a:off x="9150001" y="5962310"/>
            <a:ext cx="150367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Launch New</a:t>
            </a:r>
            <a:endParaRPr lang="zh-CN" altLang="en-US" dirty="0"/>
          </a:p>
        </p:txBody>
      </p:sp>
      <p:sp>
        <p:nvSpPr>
          <p:cNvPr id="12" name="矩形 11">
            <a:extLst>
              <a:ext uri="{FF2B5EF4-FFF2-40B4-BE49-F238E27FC236}">
                <a16:creationId xmlns:a16="http://schemas.microsoft.com/office/drawing/2014/main" id="{C8CEFBFF-ED7B-5E7B-45CB-F05E4BCA88DF}"/>
              </a:ext>
            </a:extLst>
          </p:cNvPr>
          <p:cNvSpPr/>
          <p:nvPr/>
        </p:nvSpPr>
        <p:spPr>
          <a:xfrm>
            <a:off x="3046310" y="835980"/>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Household</a:t>
            </a:r>
            <a:endParaRPr lang="zh-CN" altLang="en-US" dirty="0"/>
          </a:p>
        </p:txBody>
      </p:sp>
      <p:sp>
        <p:nvSpPr>
          <p:cNvPr id="14" name="流程图: 合并 13">
            <a:extLst>
              <a:ext uri="{FF2B5EF4-FFF2-40B4-BE49-F238E27FC236}">
                <a16:creationId xmlns:a16="http://schemas.microsoft.com/office/drawing/2014/main" id="{12F9B03B-7D23-513E-8D55-5632D1804FEF}"/>
              </a:ext>
            </a:extLst>
          </p:cNvPr>
          <p:cNvSpPr/>
          <p:nvPr/>
        </p:nvSpPr>
        <p:spPr>
          <a:xfrm>
            <a:off x="4471078" y="1066800"/>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CCF0061-0551-88C2-C2DC-91E74A1ADDED}"/>
              </a:ext>
            </a:extLst>
          </p:cNvPr>
          <p:cNvSpPr txBox="1"/>
          <p:nvPr/>
        </p:nvSpPr>
        <p:spPr>
          <a:xfrm>
            <a:off x="1496267" y="202955"/>
            <a:ext cx="1391728" cy="369332"/>
          </a:xfrm>
          <a:prstGeom prst="rect">
            <a:avLst/>
          </a:prstGeom>
          <a:noFill/>
        </p:spPr>
        <p:txBody>
          <a:bodyPr wrap="none" rtlCol="0">
            <a:spAutoFit/>
          </a:bodyPr>
          <a:lstStyle/>
          <a:p>
            <a:r>
              <a:rPr lang="en-US" altLang="zh-CN" dirty="0">
                <a:solidFill>
                  <a:srgbClr val="FF0000"/>
                </a:solidFill>
              </a:rPr>
              <a:t>*</a:t>
            </a:r>
            <a:r>
              <a:rPr lang="en-US" altLang="zh-CN" dirty="0"/>
              <a:t>Item name:</a:t>
            </a:r>
            <a:endParaRPr lang="zh-CN" altLang="en-US" dirty="0"/>
          </a:p>
        </p:txBody>
      </p:sp>
      <p:sp>
        <p:nvSpPr>
          <p:cNvPr id="19" name="文本框 18">
            <a:extLst>
              <a:ext uri="{FF2B5EF4-FFF2-40B4-BE49-F238E27FC236}">
                <a16:creationId xmlns:a16="http://schemas.microsoft.com/office/drawing/2014/main" id="{1A5189A5-C3FD-0B01-1488-4FDCD63EEED2}"/>
              </a:ext>
            </a:extLst>
          </p:cNvPr>
          <p:cNvSpPr txBox="1"/>
          <p:nvPr/>
        </p:nvSpPr>
        <p:spPr>
          <a:xfrm>
            <a:off x="1749542" y="860144"/>
            <a:ext cx="1138453" cy="369332"/>
          </a:xfrm>
          <a:prstGeom prst="rect">
            <a:avLst/>
          </a:prstGeom>
          <a:noFill/>
        </p:spPr>
        <p:txBody>
          <a:bodyPr wrap="none" rtlCol="0">
            <a:spAutoFit/>
          </a:bodyPr>
          <a:lstStyle/>
          <a:p>
            <a:r>
              <a:rPr lang="en-US" altLang="zh-CN" dirty="0"/>
              <a:t>Category:</a:t>
            </a:r>
            <a:endParaRPr lang="zh-CN" altLang="en-US" dirty="0"/>
          </a:p>
        </p:txBody>
      </p:sp>
      <p:sp>
        <p:nvSpPr>
          <p:cNvPr id="20" name="文本框 16">
            <a:extLst>
              <a:ext uri="{FF2B5EF4-FFF2-40B4-BE49-F238E27FC236}">
                <a16:creationId xmlns:a16="http://schemas.microsoft.com/office/drawing/2014/main" id="{FCCF0061-0551-88C2-C2DC-91E74A1ADDED}"/>
              </a:ext>
            </a:extLst>
          </p:cNvPr>
          <p:cNvSpPr txBox="1"/>
          <p:nvPr/>
        </p:nvSpPr>
        <p:spPr>
          <a:xfrm>
            <a:off x="1533137" y="1568504"/>
            <a:ext cx="135485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Item image:</a:t>
            </a:r>
            <a:endParaRPr lang="zh-CN" altLang="en-US" dirty="0"/>
          </a:p>
        </p:txBody>
      </p:sp>
      <p:sp>
        <p:nvSpPr>
          <p:cNvPr id="21" name="文本框 16">
            <a:extLst>
              <a:ext uri="{FF2B5EF4-FFF2-40B4-BE49-F238E27FC236}">
                <a16:creationId xmlns:a16="http://schemas.microsoft.com/office/drawing/2014/main" id="{FCCF0061-0551-88C2-C2DC-91E74A1ADDED}"/>
              </a:ext>
            </a:extLst>
          </p:cNvPr>
          <p:cNvSpPr txBox="1"/>
          <p:nvPr/>
        </p:nvSpPr>
        <p:spPr>
          <a:xfrm>
            <a:off x="1214139" y="2878574"/>
            <a:ext cx="167385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Preview image:</a:t>
            </a:r>
            <a:endParaRPr lang="zh-CN" altLang="en-US" dirty="0"/>
          </a:p>
        </p:txBody>
      </p:sp>
      <p:grpSp>
        <p:nvGrpSpPr>
          <p:cNvPr id="22" name="组合 21">
            <a:extLst>
              <a:ext uri="{FF2B5EF4-FFF2-40B4-BE49-F238E27FC236}">
                <a16:creationId xmlns:a16="http://schemas.microsoft.com/office/drawing/2014/main" id="{D720E204-C51C-197B-B515-373F03128EC8}"/>
              </a:ext>
            </a:extLst>
          </p:cNvPr>
          <p:cNvGrpSpPr/>
          <p:nvPr/>
        </p:nvGrpSpPr>
        <p:grpSpPr>
          <a:xfrm>
            <a:off x="3046310" y="2922012"/>
            <a:ext cx="873760" cy="873760"/>
            <a:chOff x="7569200" y="1524000"/>
            <a:chExt cx="1432560" cy="1442720"/>
          </a:xfrm>
        </p:grpSpPr>
        <p:sp>
          <p:nvSpPr>
            <p:cNvPr id="23" name="矩形 22">
              <a:extLst>
                <a:ext uri="{FF2B5EF4-FFF2-40B4-BE49-F238E27FC236}">
                  <a16:creationId xmlns:a16="http://schemas.microsoft.com/office/drawing/2014/main" id="{F47ECCC8-315A-0708-7225-3BAD7CE52DDB}"/>
                </a:ext>
              </a:extLst>
            </p:cNvPr>
            <p:cNvSpPr/>
            <p:nvPr/>
          </p:nvSpPr>
          <p:spPr>
            <a:xfrm>
              <a:off x="7569200" y="1524000"/>
              <a:ext cx="1432560" cy="14427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4" name="十字形 23">
              <a:extLst>
                <a:ext uri="{FF2B5EF4-FFF2-40B4-BE49-F238E27FC236}">
                  <a16:creationId xmlns:a16="http://schemas.microsoft.com/office/drawing/2014/main" id="{4C24DCB2-526A-CAF0-B7D5-7E001497457C}"/>
                </a:ext>
              </a:extLst>
            </p:cNvPr>
            <p:cNvSpPr/>
            <p:nvPr/>
          </p:nvSpPr>
          <p:spPr>
            <a:xfrm>
              <a:off x="7904480" y="1849120"/>
              <a:ext cx="751840" cy="741680"/>
            </a:xfrm>
            <a:prstGeom prst="plus">
              <a:avLst>
                <a:gd name="adj" fmla="val 44936"/>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26" name="文本框 25">
            <a:extLst>
              <a:ext uri="{FF2B5EF4-FFF2-40B4-BE49-F238E27FC236}">
                <a16:creationId xmlns:a16="http://schemas.microsoft.com/office/drawing/2014/main" id="{8C04804A-6C31-47A1-FF82-34F45AA554C6}"/>
              </a:ext>
            </a:extLst>
          </p:cNvPr>
          <p:cNvSpPr txBox="1"/>
          <p:nvPr/>
        </p:nvSpPr>
        <p:spPr>
          <a:xfrm>
            <a:off x="1528327" y="4003978"/>
            <a:ext cx="1359668" cy="369332"/>
          </a:xfrm>
          <a:prstGeom prst="rect">
            <a:avLst/>
          </a:prstGeom>
          <a:noFill/>
        </p:spPr>
        <p:txBody>
          <a:bodyPr wrap="none" rtlCol="0">
            <a:spAutoFit/>
          </a:bodyPr>
          <a:lstStyle/>
          <a:p>
            <a:r>
              <a:rPr lang="en-US" altLang="zh-CN" dirty="0"/>
              <a:t>Description:</a:t>
            </a:r>
            <a:endParaRPr lang="zh-CN" altLang="en-US" dirty="0"/>
          </a:p>
        </p:txBody>
      </p:sp>
      <p:sp>
        <p:nvSpPr>
          <p:cNvPr id="28" name="矩形 27">
            <a:extLst>
              <a:ext uri="{FF2B5EF4-FFF2-40B4-BE49-F238E27FC236}">
                <a16:creationId xmlns:a16="http://schemas.microsoft.com/office/drawing/2014/main" id="{65F5DBEA-5FA9-41E2-0D8D-28FEFB42A482}"/>
              </a:ext>
            </a:extLst>
          </p:cNvPr>
          <p:cNvSpPr/>
          <p:nvPr/>
        </p:nvSpPr>
        <p:spPr>
          <a:xfrm>
            <a:off x="3046309" y="4033413"/>
            <a:ext cx="7607371" cy="873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the name of item you want to launch here</a:t>
            </a:r>
            <a:endParaRPr lang="zh-CN" altLang="en-US" dirty="0">
              <a:solidFill>
                <a:schemeClr val="bg1">
                  <a:lumMod val="75000"/>
                </a:schemeClr>
              </a:solidFill>
            </a:endParaRPr>
          </a:p>
          <a:p>
            <a:endParaRPr lang="zh-CN" altLang="en-US" dirty="0">
              <a:solidFill>
                <a:schemeClr val="tx1"/>
              </a:solidFill>
            </a:endParaRPr>
          </a:p>
        </p:txBody>
      </p:sp>
      <p:sp>
        <p:nvSpPr>
          <p:cNvPr id="30" name="文本框 29">
            <a:extLst>
              <a:ext uri="{FF2B5EF4-FFF2-40B4-BE49-F238E27FC236}">
                <a16:creationId xmlns:a16="http://schemas.microsoft.com/office/drawing/2014/main" id="{6D34F724-E972-AC75-2894-97D16D81FAD6}"/>
              </a:ext>
            </a:extLst>
          </p:cNvPr>
          <p:cNvSpPr txBox="1"/>
          <p:nvPr/>
        </p:nvSpPr>
        <p:spPr>
          <a:xfrm>
            <a:off x="1815265" y="5081670"/>
            <a:ext cx="1072730" cy="369332"/>
          </a:xfrm>
          <a:prstGeom prst="rect">
            <a:avLst/>
          </a:prstGeom>
          <a:noFill/>
        </p:spPr>
        <p:txBody>
          <a:bodyPr wrap="none" rtlCol="0">
            <a:spAutoFit/>
          </a:bodyPr>
          <a:lstStyle/>
          <a:p>
            <a:r>
              <a:rPr lang="en-US" altLang="zh-CN" dirty="0"/>
              <a:t>Features:</a:t>
            </a:r>
            <a:endParaRPr lang="zh-CN" altLang="en-US" dirty="0"/>
          </a:p>
        </p:txBody>
      </p:sp>
      <p:sp>
        <p:nvSpPr>
          <p:cNvPr id="32" name="矩形: 圆角 31">
            <a:extLst>
              <a:ext uri="{FF2B5EF4-FFF2-40B4-BE49-F238E27FC236}">
                <a16:creationId xmlns:a16="http://schemas.microsoft.com/office/drawing/2014/main" id="{E61064B1-74F5-B6F6-F271-4124F5518664}"/>
              </a:ext>
            </a:extLst>
          </p:cNvPr>
          <p:cNvSpPr/>
          <p:nvPr/>
        </p:nvSpPr>
        <p:spPr>
          <a:xfrm>
            <a:off x="3046309" y="5068833"/>
            <a:ext cx="1945789" cy="461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 new feature</a:t>
            </a:r>
            <a:endParaRPr lang="zh-CN" altLang="en-US" dirty="0"/>
          </a:p>
        </p:txBody>
      </p:sp>
      <p:sp>
        <p:nvSpPr>
          <p:cNvPr id="34" name="文本框 33">
            <a:extLst>
              <a:ext uri="{FF2B5EF4-FFF2-40B4-BE49-F238E27FC236}">
                <a16:creationId xmlns:a16="http://schemas.microsoft.com/office/drawing/2014/main" id="{93E4B6FF-258E-F02A-60F6-422F2AD7401D}"/>
              </a:ext>
            </a:extLst>
          </p:cNvPr>
          <p:cNvSpPr txBox="1"/>
          <p:nvPr/>
        </p:nvSpPr>
        <p:spPr>
          <a:xfrm>
            <a:off x="2051068" y="5777644"/>
            <a:ext cx="836928" cy="369332"/>
          </a:xfrm>
          <a:prstGeom prst="rect">
            <a:avLst/>
          </a:prstGeom>
          <a:noFill/>
        </p:spPr>
        <p:txBody>
          <a:bodyPr wrap="square" rtlCol="0">
            <a:spAutoFit/>
          </a:bodyPr>
          <a:lstStyle/>
          <a:p>
            <a:r>
              <a:rPr lang="en-US" altLang="zh-CN" dirty="0">
                <a:solidFill>
                  <a:srgbClr val="FF0000"/>
                </a:solidFill>
              </a:rPr>
              <a:t>*</a:t>
            </a:r>
            <a:r>
              <a:rPr lang="en-US" altLang="zh-CN" dirty="0"/>
              <a:t>Used?</a:t>
            </a:r>
            <a:endParaRPr lang="zh-CN" altLang="en-US" dirty="0"/>
          </a:p>
        </p:txBody>
      </p:sp>
      <p:sp>
        <p:nvSpPr>
          <p:cNvPr id="36" name="矩形: 圆角 35">
            <a:extLst>
              <a:ext uri="{FF2B5EF4-FFF2-40B4-BE49-F238E27FC236}">
                <a16:creationId xmlns:a16="http://schemas.microsoft.com/office/drawing/2014/main" id="{8D9ACAA2-8EA8-AA3D-31C0-66BDDFC66761}"/>
              </a:ext>
            </a:extLst>
          </p:cNvPr>
          <p:cNvSpPr/>
          <p:nvPr/>
        </p:nvSpPr>
        <p:spPr>
          <a:xfrm>
            <a:off x="3046309" y="5734923"/>
            <a:ext cx="736100" cy="4120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Yes</a:t>
            </a:r>
            <a:endParaRPr lang="zh-CN" altLang="en-US" dirty="0"/>
          </a:p>
        </p:txBody>
      </p:sp>
      <p:sp>
        <p:nvSpPr>
          <p:cNvPr id="38" name="矩形: 圆角 37">
            <a:extLst>
              <a:ext uri="{FF2B5EF4-FFF2-40B4-BE49-F238E27FC236}">
                <a16:creationId xmlns:a16="http://schemas.microsoft.com/office/drawing/2014/main" id="{5C1CB3A6-C1FF-A4B2-F6B8-041F6D2452D0}"/>
              </a:ext>
            </a:extLst>
          </p:cNvPr>
          <p:cNvSpPr/>
          <p:nvPr/>
        </p:nvSpPr>
        <p:spPr>
          <a:xfrm>
            <a:off x="3940723" y="5734923"/>
            <a:ext cx="736100" cy="4120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No</a:t>
            </a:r>
            <a:endParaRPr lang="zh-CN" altLang="en-US" dirty="0"/>
          </a:p>
        </p:txBody>
      </p:sp>
      <p:sp>
        <p:nvSpPr>
          <p:cNvPr id="16" name="箭头: 下 15">
            <a:extLst>
              <a:ext uri="{FF2B5EF4-FFF2-40B4-BE49-F238E27FC236}">
                <a16:creationId xmlns:a16="http://schemas.microsoft.com/office/drawing/2014/main" id="{71238C28-B51E-38CA-1F1D-C9183507A0AE}"/>
              </a:ext>
            </a:extLst>
          </p:cNvPr>
          <p:cNvSpPr/>
          <p:nvPr/>
        </p:nvSpPr>
        <p:spPr>
          <a:xfrm rot="9111124">
            <a:off x="3639947" y="6077509"/>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7224CA14-1B6D-570D-FDA1-D5B73785B595}"/>
              </a:ext>
            </a:extLst>
          </p:cNvPr>
          <p:cNvSpPr txBox="1"/>
          <p:nvPr/>
        </p:nvSpPr>
        <p:spPr>
          <a:xfrm>
            <a:off x="302257" y="202710"/>
            <a:ext cx="1137920" cy="369332"/>
          </a:xfrm>
          <a:prstGeom prst="rect">
            <a:avLst/>
          </a:prstGeom>
          <a:noFill/>
        </p:spPr>
        <p:txBody>
          <a:bodyPr wrap="square">
            <a:spAutoFit/>
          </a:body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3</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Tree>
    <p:extLst>
      <p:ext uri="{BB962C8B-B14F-4D97-AF65-F5344CB8AC3E}">
        <p14:creationId xmlns:p14="http://schemas.microsoft.com/office/powerpoint/2010/main" val="165394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0EBFB24-316D-777D-E108-FBBC532DE011}"/>
              </a:ext>
            </a:extLst>
          </p:cNvPr>
          <p:cNvGrpSpPr/>
          <p:nvPr/>
        </p:nvGrpSpPr>
        <p:grpSpPr>
          <a:xfrm>
            <a:off x="3046310" y="1672936"/>
            <a:ext cx="873760" cy="873760"/>
            <a:chOff x="7569200" y="1524000"/>
            <a:chExt cx="1432560" cy="1442720"/>
          </a:xfrm>
        </p:grpSpPr>
        <p:sp>
          <p:nvSpPr>
            <p:cNvPr id="5" name="矩形 4">
              <a:extLst>
                <a:ext uri="{FF2B5EF4-FFF2-40B4-BE49-F238E27FC236}">
                  <a16:creationId xmlns:a16="http://schemas.microsoft.com/office/drawing/2014/main" id="{CD5FC72A-278D-8908-AFC7-5CC745A27633}"/>
                </a:ext>
              </a:extLst>
            </p:cNvPr>
            <p:cNvSpPr/>
            <p:nvPr/>
          </p:nvSpPr>
          <p:spPr>
            <a:xfrm>
              <a:off x="7569200" y="1524000"/>
              <a:ext cx="1432560" cy="14427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4" name="十字形 3">
              <a:extLst>
                <a:ext uri="{FF2B5EF4-FFF2-40B4-BE49-F238E27FC236}">
                  <a16:creationId xmlns:a16="http://schemas.microsoft.com/office/drawing/2014/main" id="{30535AD5-E508-3841-9A42-B60316E27452}"/>
                </a:ext>
              </a:extLst>
            </p:cNvPr>
            <p:cNvSpPr/>
            <p:nvPr/>
          </p:nvSpPr>
          <p:spPr>
            <a:xfrm>
              <a:off x="7904480" y="1849120"/>
              <a:ext cx="751840" cy="741680"/>
            </a:xfrm>
            <a:prstGeom prst="plus">
              <a:avLst>
                <a:gd name="adj" fmla="val 44936"/>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57A8B1A4-E19A-522A-E7AB-59A9DD0E982A}"/>
              </a:ext>
            </a:extLst>
          </p:cNvPr>
          <p:cNvSpPr/>
          <p:nvPr/>
        </p:nvSpPr>
        <p:spPr>
          <a:xfrm>
            <a:off x="3046310" y="178441"/>
            <a:ext cx="7607371"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tx1"/>
                </a:solidFill>
              </a:rPr>
              <a:t>Quickie2-in-1 Squeegee Push Broom Model# 635SU </a:t>
            </a:r>
            <a:endParaRPr lang="zh-CN" altLang="en-US" dirty="0">
              <a:solidFill>
                <a:schemeClr val="tx1"/>
              </a:solidFill>
            </a:endParaRPr>
          </a:p>
        </p:txBody>
      </p:sp>
      <p:sp>
        <p:nvSpPr>
          <p:cNvPr id="10" name="矩形: 圆角 9">
            <a:extLst>
              <a:ext uri="{FF2B5EF4-FFF2-40B4-BE49-F238E27FC236}">
                <a16:creationId xmlns:a16="http://schemas.microsoft.com/office/drawing/2014/main" id="{1554B26F-94A9-B3DC-FA94-D960CBCF6CFB}"/>
              </a:ext>
            </a:extLst>
          </p:cNvPr>
          <p:cNvSpPr/>
          <p:nvPr/>
        </p:nvSpPr>
        <p:spPr>
          <a:xfrm>
            <a:off x="9150001" y="5962310"/>
            <a:ext cx="150367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Launch New</a:t>
            </a:r>
            <a:endParaRPr lang="zh-CN" altLang="en-US" dirty="0"/>
          </a:p>
        </p:txBody>
      </p:sp>
      <p:sp>
        <p:nvSpPr>
          <p:cNvPr id="12" name="矩形 11">
            <a:extLst>
              <a:ext uri="{FF2B5EF4-FFF2-40B4-BE49-F238E27FC236}">
                <a16:creationId xmlns:a16="http://schemas.microsoft.com/office/drawing/2014/main" id="{C8CEFBFF-ED7B-5E7B-45CB-F05E4BCA88DF}"/>
              </a:ext>
            </a:extLst>
          </p:cNvPr>
          <p:cNvSpPr/>
          <p:nvPr/>
        </p:nvSpPr>
        <p:spPr>
          <a:xfrm>
            <a:off x="3046310" y="835980"/>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Household</a:t>
            </a:r>
            <a:endParaRPr lang="zh-CN" altLang="en-US" dirty="0"/>
          </a:p>
        </p:txBody>
      </p:sp>
      <p:sp>
        <p:nvSpPr>
          <p:cNvPr id="14" name="流程图: 合并 13">
            <a:extLst>
              <a:ext uri="{FF2B5EF4-FFF2-40B4-BE49-F238E27FC236}">
                <a16:creationId xmlns:a16="http://schemas.microsoft.com/office/drawing/2014/main" id="{12F9B03B-7D23-513E-8D55-5632D1804FEF}"/>
              </a:ext>
            </a:extLst>
          </p:cNvPr>
          <p:cNvSpPr/>
          <p:nvPr/>
        </p:nvSpPr>
        <p:spPr>
          <a:xfrm>
            <a:off x="4471078" y="1066800"/>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CCF0061-0551-88C2-C2DC-91E74A1ADDED}"/>
              </a:ext>
            </a:extLst>
          </p:cNvPr>
          <p:cNvSpPr txBox="1"/>
          <p:nvPr/>
        </p:nvSpPr>
        <p:spPr>
          <a:xfrm>
            <a:off x="1496267" y="202955"/>
            <a:ext cx="1391728" cy="369332"/>
          </a:xfrm>
          <a:prstGeom prst="rect">
            <a:avLst/>
          </a:prstGeom>
          <a:noFill/>
        </p:spPr>
        <p:txBody>
          <a:bodyPr wrap="none" rtlCol="0">
            <a:spAutoFit/>
          </a:bodyPr>
          <a:lstStyle/>
          <a:p>
            <a:r>
              <a:rPr lang="en-US" altLang="zh-CN" dirty="0">
                <a:solidFill>
                  <a:srgbClr val="FF0000"/>
                </a:solidFill>
              </a:rPr>
              <a:t>*</a:t>
            </a:r>
            <a:r>
              <a:rPr lang="en-US" altLang="zh-CN" dirty="0"/>
              <a:t>Item name:</a:t>
            </a:r>
            <a:endParaRPr lang="zh-CN" altLang="en-US" dirty="0"/>
          </a:p>
        </p:txBody>
      </p:sp>
      <p:sp>
        <p:nvSpPr>
          <p:cNvPr id="19" name="文本框 18">
            <a:extLst>
              <a:ext uri="{FF2B5EF4-FFF2-40B4-BE49-F238E27FC236}">
                <a16:creationId xmlns:a16="http://schemas.microsoft.com/office/drawing/2014/main" id="{1A5189A5-C3FD-0B01-1488-4FDCD63EEED2}"/>
              </a:ext>
            </a:extLst>
          </p:cNvPr>
          <p:cNvSpPr txBox="1"/>
          <p:nvPr/>
        </p:nvSpPr>
        <p:spPr>
          <a:xfrm>
            <a:off x="1749542" y="860144"/>
            <a:ext cx="1138453" cy="369332"/>
          </a:xfrm>
          <a:prstGeom prst="rect">
            <a:avLst/>
          </a:prstGeom>
          <a:noFill/>
        </p:spPr>
        <p:txBody>
          <a:bodyPr wrap="none" rtlCol="0">
            <a:spAutoFit/>
          </a:bodyPr>
          <a:lstStyle/>
          <a:p>
            <a:r>
              <a:rPr lang="en-US" altLang="zh-CN" dirty="0"/>
              <a:t>Category:</a:t>
            </a:r>
            <a:endParaRPr lang="zh-CN" altLang="en-US" dirty="0"/>
          </a:p>
        </p:txBody>
      </p:sp>
      <p:sp>
        <p:nvSpPr>
          <p:cNvPr id="20" name="文本框 16">
            <a:extLst>
              <a:ext uri="{FF2B5EF4-FFF2-40B4-BE49-F238E27FC236}">
                <a16:creationId xmlns:a16="http://schemas.microsoft.com/office/drawing/2014/main" id="{FCCF0061-0551-88C2-C2DC-91E74A1ADDED}"/>
              </a:ext>
            </a:extLst>
          </p:cNvPr>
          <p:cNvSpPr txBox="1"/>
          <p:nvPr/>
        </p:nvSpPr>
        <p:spPr>
          <a:xfrm>
            <a:off x="1533137" y="1568504"/>
            <a:ext cx="135485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Item image:</a:t>
            </a:r>
            <a:endParaRPr lang="zh-CN" altLang="en-US" dirty="0"/>
          </a:p>
        </p:txBody>
      </p:sp>
      <p:sp>
        <p:nvSpPr>
          <p:cNvPr id="21" name="文本框 16">
            <a:extLst>
              <a:ext uri="{FF2B5EF4-FFF2-40B4-BE49-F238E27FC236}">
                <a16:creationId xmlns:a16="http://schemas.microsoft.com/office/drawing/2014/main" id="{FCCF0061-0551-88C2-C2DC-91E74A1ADDED}"/>
              </a:ext>
            </a:extLst>
          </p:cNvPr>
          <p:cNvSpPr txBox="1"/>
          <p:nvPr/>
        </p:nvSpPr>
        <p:spPr>
          <a:xfrm>
            <a:off x="1214139" y="2878574"/>
            <a:ext cx="167385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Preview image:</a:t>
            </a:r>
            <a:endParaRPr lang="zh-CN" altLang="en-US" dirty="0"/>
          </a:p>
        </p:txBody>
      </p:sp>
      <p:grpSp>
        <p:nvGrpSpPr>
          <p:cNvPr id="22" name="组合 21">
            <a:extLst>
              <a:ext uri="{FF2B5EF4-FFF2-40B4-BE49-F238E27FC236}">
                <a16:creationId xmlns:a16="http://schemas.microsoft.com/office/drawing/2014/main" id="{D720E204-C51C-197B-B515-373F03128EC8}"/>
              </a:ext>
            </a:extLst>
          </p:cNvPr>
          <p:cNvGrpSpPr/>
          <p:nvPr/>
        </p:nvGrpSpPr>
        <p:grpSpPr>
          <a:xfrm>
            <a:off x="3046310" y="2922012"/>
            <a:ext cx="873760" cy="873760"/>
            <a:chOff x="7569200" y="1524000"/>
            <a:chExt cx="1432560" cy="1442720"/>
          </a:xfrm>
        </p:grpSpPr>
        <p:sp>
          <p:nvSpPr>
            <p:cNvPr id="23" name="矩形 22">
              <a:extLst>
                <a:ext uri="{FF2B5EF4-FFF2-40B4-BE49-F238E27FC236}">
                  <a16:creationId xmlns:a16="http://schemas.microsoft.com/office/drawing/2014/main" id="{F47ECCC8-315A-0708-7225-3BAD7CE52DDB}"/>
                </a:ext>
              </a:extLst>
            </p:cNvPr>
            <p:cNvSpPr/>
            <p:nvPr/>
          </p:nvSpPr>
          <p:spPr>
            <a:xfrm>
              <a:off x="7569200" y="1524000"/>
              <a:ext cx="1432560" cy="14427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4" name="十字形 23">
              <a:extLst>
                <a:ext uri="{FF2B5EF4-FFF2-40B4-BE49-F238E27FC236}">
                  <a16:creationId xmlns:a16="http://schemas.microsoft.com/office/drawing/2014/main" id="{4C24DCB2-526A-CAF0-B7D5-7E001497457C}"/>
                </a:ext>
              </a:extLst>
            </p:cNvPr>
            <p:cNvSpPr/>
            <p:nvPr/>
          </p:nvSpPr>
          <p:spPr>
            <a:xfrm>
              <a:off x="7904480" y="1849120"/>
              <a:ext cx="751840" cy="741680"/>
            </a:xfrm>
            <a:prstGeom prst="plus">
              <a:avLst>
                <a:gd name="adj" fmla="val 44936"/>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26" name="文本框 25">
            <a:extLst>
              <a:ext uri="{FF2B5EF4-FFF2-40B4-BE49-F238E27FC236}">
                <a16:creationId xmlns:a16="http://schemas.microsoft.com/office/drawing/2014/main" id="{8C04804A-6C31-47A1-FF82-34F45AA554C6}"/>
              </a:ext>
            </a:extLst>
          </p:cNvPr>
          <p:cNvSpPr txBox="1"/>
          <p:nvPr/>
        </p:nvSpPr>
        <p:spPr>
          <a:xfrm>
            <a:off x="1528327" y="4003978"/>
            <a:ext cx="1359668" cy="369332"/>
          </a:xfrm>
          <a:prstGeom prst="rect">
            <a:avLst/>
          </a:prstGeom>
          <a:noFill/>
        </p:spPr>
        <p:txBody>
          <a:bodyPr wrap="none" rtlCol="0">
            <a:spAutoFit/>
          </a:bodyPr>
          <a:lstStyle/>
          <a:p>
            <a:r>
              <a:rPr lang="en-US" altLang="zh-CN" dirty="0"/>
              <a:t>Description:</a:t>
            </a:r>
            <a:endParaRPr lang="zh-CN" altLang="en-US" dirty="0"/>
          </a:p>
        </p:txBody>
      </p:sp>
      <p:sp>
        <p:nvSpPr>
          <p:cNvPr id="28" name="矩形 27">
            <a:extLst>
              <a:ext uri="{FF2B5EF4-FFF2-40B4-BE49-F238E27FC236}">
                <a16:creationId xmlns:a16="http://schemas.microsoft.com/office/drawing/2014/main" id="{65F5DBEA-5FA9-41E2-0D8D-28FEFB42A482}"/>
              </a:ext>
            </a:extLst>
          </p:cNvPr>
          <p:cNvSpPr/>
          <p:nvPr/>
        </p:nvSpPr>
        <p:spPr>
          <a:xfrm>
            <a:off x="3046309" y="4033413"/>
            <a:ext cx="7607371" cy="873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the name of item you want to launch here</a:t>
            </a:r>
            <a:endParaRPr lang="zh-CN" altLang="en-US" dirty="0">
              <a:solidFill>
                <a:schemeClr val="bg1">
                  <a:lumMod val="75000"/>
                </a:schemeClr>
              </a:solidFill>
            </a:endParaRPr>
          </a:p>
          <a:p>
            <a:endParaRPr lang="zh-CN" altLang="en-US" dirty="0">
              <a:solidFill>
                <a:schemeClr val="tx1"/>
              </a:solidFill>
            </a:endParaRPr>
          </a:p>
        </p:txBody>
      </p:sp>
      <p:sp>
        <p:nvSpPr>
          <p:cNvPr id="30" name="文本框 29">
            <a:extLst>
              <a:ext uri="{FF2B5EF4-FFF2-40B4-BE49-F238E27FC236}">
                <a16:creationId xmlns:a16="http://schemas.microsoft.com/office/drawing/2014/main" id="{6D34F724-E972-AC75-2894-97D16D81FAD6}"/>
              </a:ext>
            </a:extLst>
          </p:cNvPr>
          <p:cNvSpPr txBox="1"/>
          <p:nvPr/>
        </p:nvSpPr>
        <p:spPr>
          <a:xfrm>
            <a:off x="1815265" y="5081670"/>
            <a:ext cx="1072730" cy="369332"/>
          </a:xfrm>
          <a:prstGeom prst="rect">
            <a:avLst/>
          </a:prstGeom>
          <a:noFill/>
        </p:spPr>
        <p:txBody>
          <a:bodyPr wrap="none" rtlCol="0">
            <a:spAutoFit/>
          </a:bodyPr>
          <a:lstStyle/>
          <a:p>
            <a:r>
              <a:rPr lang="en-US" altLang="zh-CN" dirty="0"/>
              <a:t>Features:</a:t>
            </a:r>
            <a:endParaRPr lang="zh-CN" altLang="en-US" dirty="0"/>
          </a:p>
        </p:txBody>
      </p:sp>
      <p:sp>
        <p:nvSpPr>
          <p:cNvPr id="32" name="矩形: 圆角 31">
            <a:extLst>
              <a:ext uri="{FF2B5EF4-FFF2-40B4-BE49-F238E27FC236}">
                <a16:creationId xmlns:a16="http://schemas.microsoft.com/office/drawing/2014/main" id="{E61064B1-74F5-B6F6-F271-4124F5518664}"/>
              </a:ext>
            </a:extLst>
          </p:cNvPr>
          <p:cNvSpPr/>
          <p:nvPr/>
        </p:nvSpPr>
        <p:spPr>
          <a:xfrm>
            <a:off x="3046309" y="5068833"/>
            <a:ext cx="1945789" cy="461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 new feature</a:t>
            </a:r>
            <a:endParaRPr lang="zh-CN" altLang="en-US" dirty="0"/>
          </a:p>
        </p:txBody>
      </p:sp>
      <p:sp>
        <p:nvSpPr>
          <p:cNvPr id="34" name="文本框 33">
            <a:extLst>
              <a:ext uri="{FF2B5EF4-FFF2-40B4-BE49-F238E27FC236}">
                <a16:creationId xmlns:a16="http://schemas.microsoft.com/office/drawing/2014/main" id="{93E4B6FF-258E-F02A-60F6-422F2AD7401D}"/>
              </a:ext>
            </a:extLst>
          </p:cNvPr>
          <p:cNvSpPr txBox="1"/>
          <p:nvPr/>
        </p:nvSpPr>
        <p:spPr>
          <a:xfrm>
            <a:off x="2051068" y="5777644"/>
            <a:ext cx="836928" cy="369332"/>
          </a:xfrm>
          <a:prstGeom prst="rect">
            <a:avLst/>
          </a:prstGeom>
          <a:noFill/>
        </p:spPr>
        <p:txBody>
          <a:bodyPr wrap="square" rtlCol="0">
            <a:spAutoFit/>
          </a:bodyPr>
          <a:lstStyle/>
          <a:p>
            <a:r>
              <a:rPr lang="en-US" altLang="zh-CN" dirty="0">
                <a:solidFill>
                  <a:srgbClr val="FF0000"/>
                </a:solidFill>
              </a:rPr>
              <a:t>*</a:t>
            </a:r>
            <a:r>
              <a:rPr lang="en-US" altLang="zh-CN" dirty="0"/>
              <a:t>Used?</a:t>
            </a:r>
            <a:endParaRPr lang="zh-CN" altLang="en-US" dirty="0"/>
          </a:p>
        </p:txBody>
      </p:sp>
      <p:sp>
        <p:nvSpPr>
          <p:cNvPr id="36" name="矩形: 圆角 35">
            <a:extLst>
              <a:ext uri="{FF2B5EF4-FFF2-40B4-BE49-F238E27FC236}">
                <a16:creationId xmlns:a16="http://schemas.microsoft.com/office/drawing/2014/main" id="{8D9ACAA2-8EA8-AA3D-31C0-66BDDFC66761}"/>
              </a:ext>
            </a:extLst>
          </p:cNvPr>
          <p:cNvSpPr/>
          <p:nvPr/>
        </p:nvSpPr>
        <p:spPr>
          <a:xfrm>
            <a:off x="3046309" y="5734923"/>
            <a:ext cx="736100" cy="41205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Yes</a:t>
            </a:r>
            <a:endParaRPr lang="zh-CN" altLang="en-US" dirty="0"/>
          </a:p>
        </p:txBody>
      </p:sp>
      <p:sp>
        <p:nvSpPr>
          <p:cNvPr id="38" name="矩形: 圆角 37">
            <a:extLst>
              <a:ext uri="{FF2B5EF4-FFF2-40B4-BE49-F238E27FC236}">
                <a16:creationId xmlns:a16="http://schemas.microsoft.com/office/drawing/2014/main" id="{5C1CB3A6-C1FF-A4B2-F6B8-041F6D2452D0}"/>
              </a:ext>
            </a:extLst>
          </p:cNvPr>
          <p:cNvSpPr/>
          <p:nvPr/>
        </p:nvSpPr>
        <p:spPr>
          <a:xfrm>
            <a:off x="3940723" y="5734923"/>
            <a:ext cx="736100" cy="4120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No</a:t>
            </a:r>
            <a:endParaRPr lang="zh-CN" altLang="en-US" dirty="0"/>
          </a:p>
        </p:txBody>
      </p:sp>
      <p:sp>
        <p:nvSpPr>
          <p:cNvPr id="3" name="箭头: 下 2">
            <a:extLst>
              <a:ext uri="{FF2B5EF4-FFF2-40B4-BE49-F238E27FC236}">
                <a16:creationId xmlns:a16="http://schemas.microsoft.com/office/drawing/2014/main" id="{FF3FEE16-1CBB-A4CE-899C-52A7817F5259}"/>
              </a:ext>
            </a:extLst>
          </p:cNvPr>
          <p:cNvSpPr/>
          <p:nvPr/>
        </p:nvSpPr>
        <p:spPr>
          <a:xfrm rot="9111124">
            <a:off x="3639947" y="6077509"/>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EFF9D2A-BF25-4025-CBA6-1313A9867ABE}"/>
              </a:ext>
            </a:extLst>
          </p:cNvPr>
          <p:cNvSpPr txBox="1"/>
          <p:nvPr/>
        </p:nvSpPr>
        <p:spPr>
          <a:xfrm>
            <a:off x="302257" y="202710"/>
            <a:ext cx="1137920" cy="369332"/>
          </a:xfrm>
          <a:prstGeom prst="rect">
            <a:avLst/>
          </a:prstGeom>
          <a:noFill/>
        </p:spPr>
        <p:txBody>
          <a:bodyPr wrap="square">
            <a:spAutoFit/>
          </a:body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3</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Tree>
    <p:extLst>
      <p:ext uri="{BB962C8B-B14F-4D97-AF65-F5344CB8AC3E}">
        <p14:creationId xmlns:p14="http://schemas.microsoft.com/office/powerpoint/2010/main" val="326281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0EBFB24-316D-777D-E108-FBBC532DE011}"/>
              </a:ext>
            </a:extLst>
          </p:cNvPr>
          <p:cNvGrpSpPr/>
          <p:nvPr/>
        </p:nvGrpSpPr>
        <p:grpSpPr>
          <a:xfrm>
            <a:off x="3046310" y="1672936"/>
            <a:ext cx="873760" cy="873760"/>
            <a:chOff x="7569200" y="1524000"/>
            <a:chExt cx="1432560" cy="1442720"/>
          </a:xfrm>
        </p:grpSpPr>
        <p:sp>
          <p:nvSpPr>
            <p:cNvPr id="5" name="矩形 4">
              <a:extLst>
                <a:ext uri="{FF2B5EF4-FFF2-40B4-BE49-F238E27FC236}">
                  <a16:creationId xmlns:a16="http://schemas.microsoft.com/office/drawing/2014/main" id="{CD5FC72A-278D-8908-AFC7-5CC745A27633}"/>
                </a:ext>
              </a:extLst>
            </p:cNvPr>
            <p:cNvSpPr/>
            <p:nvPr/>
          </p:nvSpPr>
          <p:spPr>
            <a:xfrm>
              <a:off x="7569200" y="1524000"/>
              <a:ext cx="1432560" cy="14427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4" name="十字形 3">
              <a:extLst>
                <a:ext uri="{FF2B5EF4-FFF2-40B4-BE49-F238E27FC236}">
                  <a16:creationId xmlns:a16="http://schemas.microsoft.com/office/drawing/2014/main" id="{30535AD5-E508-3841-9A42-B60316E27452}"/>
                </a:ext>
              </a:extLst>
            </p:cNvPr>
            <p:cNvSpPr/>
            <p:nvPr/>
          </p:nvSpPr>
          <p:spPr>
            <a:xfrm>
              <a:off x="7904480" y="1849120"/>
              <a:ext cx="751840" cy="741680"/>
            </a:xfrm>
            <a:prstGeom prst="plus">
              <a:avLst>
                <a:gd name="adj" fmla="val 44936"/>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57A8B1A4-E19A-522A-E7AB-59A9DD0E982A}"/>
              </a:ext>
            </a:extLst>
          </p:cNvPr>
          <p:cNvSpPr/>
          <p:nvPr/>
        </p:nvSpPr>
        <p:spPr>
          <a:xfrm>
            <a:off x="3046310" y="178441"/>
            <a:ext cx="7607371"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tx1"/>
                </a:solidFill>
              </a:rPr>
              <a:t>Quickie2-in-1 Squeegee Push Broom Model# 635SU </a:t>
            </a:r>
            <a:endParaRPr lang="zh-CN" altLang="en-US" dirty="0">
              <a:solidFill>
                <a:schemeClr val="tx1"/>
              </a:solidFill>
            </a:endParaRPr>
          </a:p>
        </p:txBody>
      </p:sp>
      <p:sp>
        <p:nvSpPr>
          <p:cNvPr id="10" name="矩形: 圆角 9">
            <a:extLst>
              <a:ext uri="{FF2B5EF4-FFF2-40B4-BE49-F238E27FC236}">
                <a16:creationId xmlns:a16="http://schemas.microsoft.com/office/drawing/2014/main" id="{1554B26F-94A9-B3DC-FA94-D960CBCF6CFB}"/>
              </a:ext>
            </a:extLst>
          </p:cNvPr>
          <p:cNvSpPr/>
          <p:nvPr/>
        </p:nvSpPr>
        <p:spPr>
          <a:xfrm>
            <a:off x="9150001" y="5962310"/>
            <a:ext cx="150367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Launch New</a:t>
            </a:r>
            <a:endParaRPr lang="zh-CN" altLang="en-US" dirty="0"/>
          </a:p>
        </p:txBody>
      </p:sp>
      <p:sp>
        <p:nvSpPr>
          <p:cNvPr id="12" name="矩形 11">
            <a:extLst>
              <a:ext uri="{FF2B5EF4-FFF2-40B4-BE49-F238E27FC236}">
                <a16:creationId xmlns:a16="http://schemas.microsoft.com/office/drawing/2014/main" id="{C8CEFBFF-ED7B-5E7B-45CB-F05E4BCA88DF}"/>
              </a:ext>
            </a:extLst>
          </p:cNvPr>
          <p:cNvSpPr/>
          <p:nvPr/>
        </p:nvSpPr>
        <p:spPr>
          <a:xfrm>
            <a:off x="3046310" y="835980"/>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Household</a:t>
            </a:r>
            <a:endParaRPr lang="zh-CN" altLang="en-US" dirty="0"/>
          </a:p>
        </p:txBody>
      </p:sp>
      <p:sp>
        <p:nvSpPr>
          <p:cNvPr id="14" name="流程图: 合并 13">
            <a:extLst>
              <a:ext uri="{FF2B5EF4-FFF2-40B4-BE49-F238E27FC236}">
                <a16:creationId xmlns:a16="http://schemas.microsoft.com/office/drawing/2014/main" id="{12F9B03B-7D23-513E-8D55-5632D1804FEF}"/>
              </a:ext>
            </a:extLst>
          </p:cNvPr>
          <p:cNvSpPr/>
          <p:nvPr/>
        </p:nvSpPr>
        <p:spPr>
          <a:xfrm>
            <a:off x="4471078" y="1066800"/>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CCF0061-0551-88C2-C2DC-91E74A1ADDED}"/>
              </a:ext>
            </a:extLst>
          </p:cNvPr>
          <p:cNvSpPr txBox="1"/>
          <p:nvPr/>
        </p:nvSpPr>
        <p:spPr>
          <a:xfrm>
            <a:off x="1496267" y="202955"/>
            <a:ext cx="1391728" cy="369332"/>
          </a:xfrm>
          <a:prstGeom prst="rect">
            <a:avLst/>
          </a:prstGeom>
          <a:noFill/>
        </p:spPr>
        <p:txBody>
          <a:bodyPr wrap="none" rtlCol="0">
            <a:spAutoFit/>
          </a:bodyPr>
          <a:lstStyle/>
          <a:p>
            <a:r>
              <a:rPr lang="en-US" altLang="zh-CN" dirty="0">
                <a:solidFill>
                  <a:srgbClr val="FF0000"/>
                </a:solidFill>
              </a:rPr>
              <a:t>*</a:t>
            </a:r>
            <a:r>
              <a:rPr lang="en-US" altLang="zh-CN" dirty="0"/>
              <a:t>Item name:</a:t>
            </a:r>
            <a:endParaRPr lang="zh-CN" altLang="en-US" dirty="0"/>
          </a:p>
        </p:txBody>
      </p:sp>
      <p:sp>
        <p:nvSpPr>
          <p:cNvPr id="19" name="文本框 18">
            <a:extLst>
              <a:ext uri="{FF2B5EF4-FFF2-40B4-BE49-F238E27FC236}">
                <a16:creationId xmlns:a16="http://schemas.microsoft.com/office/drawing/2014/main" id="{1A5189A5-C3FD-0B01-1488-4FDCD63EEED2}"/>
              </a:ext>
            </a:extLst>
          </p:cNvPr>
          <p:cNvSpPr txBox="1"/>
          <p:nvPr/>
        </p:nvSpPr>
        <p:spPr>
          <a:xfrm>
            <a:off x="1749542" y="860144"/>
            <a:ext cx="1138453" cy="369332"/>
          </a:xfrm>
          <a:prstGeom prst="rect">
            <a:avLst/>
          </a:prstGeom>
          <a:noFill/>
        </p:spPr>
        <p:txBody>
          <a:bodyPr wrap="none" rtlCol="0">
            <a:spAutoFit/>
          </a:bodyPr>
          <a:lstStyle/>
          <a:p>
            <a:r>
              <a:rPr lang="en-US" altLang="zh-CN" dirty="0"/>
              <a:t>Category:</a:t>
            </a:r>
            <a:endParaRPr lang="zh-CN" altLang="en-US" dirty="0"/>
          </a:p>
        </p:txBody>
      </p:sp>
      <p:sp>
        <p:nvSpPr>
          <p:cNvPr id="20" name="文本框 16">
            <a:extLst>
              <a:ext uri="{FF2B5EF4-FFF2-40B4-BE49-F238E27FC236}">
                <a16:creationId xmlns:a16="http://schemas.microsoft.com/office/drawing/2014/main" id="{FCCF0061-0551-88C2-C2DC-91E74A1ADDED}"/>
              </a:ext>
            </a:extLst>
          </p:cNvPr>
          <p:cNvSpPr txBox="1"/>
          <p:nvPr/>
        </p:nvSpPr>
        <p:spPr>
          <a:xfrm>
            <a:off x="1533137" y="1568504"/>
            <a:ext cx="135485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Item image:</a:t>
            </a:r>
            <a:endParaRPr lang="zh-CN" altLang="en-US" dirty="0"/>
          </a:p>
        </p:txBody>
      </p:sp>
      <p:sp>
        <p:nvSpPr>
          <p:cNvPr id="21" name="文本框 16">
            <a:extLst>
              <a:ext uri="{FF2B5EF4-FFF2-40B4-BE49-F238E27FC236}">
                <a16:creationId xmlns:a16="http://schemas.microsoft.com/office/drawing/2014/main" id="{FCCF0061-0551-88C2-C2DC-91E74A1ADDED}"/>
              </a:ext>
            </a:extLst>
          </p:cNvPr>
          <p:cNvSpPr txBox="1"/>
          <p:nvPr/>
        </p:nvSpPr>
        <p:spPr>
          <a:xfrm>
            <a:off x="1214139" y="2878574"/>
            <a:ext cx="167385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Preview image:</a:t>
            </a:r>
            <a:endParaRPr lang="zh-CN" altLang="en-US" dirty="0"/>
          </a:p>
        </p:txBody>
      </p:sp>
      <p:grpSp>
        <p:nvGrpSpPr>
          <p:cNvPr id="22" name="组合 21">
            <a:extLst>
              <a:ext uri="{FF2B5EF4-FFF2-40B4-BE49-F238E27FC236}">
                <a16:creationId xmlns:a16="http://schemas.microsoft.com/office/drawing/2014/main" id="{D720E204-C51C-197B-B515-373F03128EC8}"/>
              </a:ext>
            </a:extLst>
          </p:cNvPr>
          <p:cNvGrpSpPr/>
          <p:nvPr/>
        </p:nvGrpSpPr>
        <p:grpSpPr>
          <a:xfrm>
            <a:off x="3046310" y="2922012"/>
            <a:ext cx="873760" cy="873760"/>
            <a:chOff x="7569200" y="1524000"/>
            <a:chExt cx="1432560" cy="1442720"/>
          </a:xfrm>
        </p:grpSpPr>
        <p:sp>
          <p:nvSpPr>
            <p:cNvPr id="23" name="矩形 22">
              <a:extLst>
                <a:ext uri="{FF2B5EF4-FFF2-40B4-BE49-F238E27FC236}">
                  <a16:creationId xmlns:a16="http://schemas.microsoft.com/office/drawing/2014/main" id="{F47ECCC8-315A-0708-7225-3BAD7CE52DDB}"/>
                </a:ext>
              </a:extLst>
            </p:cNvPr>
            <p:cNvSpPr/>
            <p:nvPr/>
          </p:nvSpPr>
          <p:spPr>
            <a:xfrm>
              <a:off x="7569200" y="1524000"/>
              <a:ext cx="1432560" cy="14427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4" name="十字形 23">
              <a:extLst>
                <a:ext uri="{FF2B5EF4-FFF2-40B4-BE49-F238E27FC236}">
                  <a16:creationId xmlns:a16="http://schemas.microsoft.com/office/drawing/2014/main" id="{4C24DCB2-526A-CAF0-B7D5-7E001497457C}"/>
                </a:ext>
              </a:extLst>
            </p:cNvPr>
            <p:cNvSpPr/>
            <p:nvPr/>
          </p:nvSpPr>
          <p:spPr>
            <a:xfrm>
              <a:off x="7904480" y="1849120"/>
              <a:ext cx="751840" cy="741680"/>
            </a:xfrm>
            <a:prstGeom prst="plus">
              <a:avLst>
                <a:gd name="adj" fmla="val 44936"/>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26" name="文本框 25">
            <a:extLst>
              <a:ext uri="{FF2B5EF4-FFF2-40B4-BE49-F238E27FC236}">
                <a16:creationId xmlns:a16="http://schemas.microsoft.com/office/drawing/2014/main" id="{8C04804A-6C31-47A1-FF82-34F45AA554C6}"/>
              </a:ext>
            </a:extLst>
          </p:cNvPr>
          <p:cNvSpPr txBox="1"/>
          <p:nvPr/>
        </p:nvSpPr>
        <p:spPr>
          <a:xfrm>
            <a:off x="1528327" y="4003978"/>
            <a:ext cx="1359668" cy="369332"/>
          </a:xfrm>
          <a:prstGeom prst="rect">
            <a:avLst/>
          </a:prstGeom>
          <a:noFill/>
        </p:spPr>
        <p:txBody>
          <a:bodyPr wrap="none" rtlCol="0">
            <a:spAutoFit/>
          </a:bodyPr>
          <a:lstStyle/>
          <a:p>
            <a:r>
              <a:rPr lang="en-US" altLang="zh-CN" dirty="0"/>
              <a:t>Description:</a:t>
            </a:r>
            <a:endParaRPr lang="zh-CN" altLang="en-US" dirty="0"/>
          </a:p>
        </p:txBody>
      </p:sp>
      <p:sp>
        <p:nvSpPr>
          <p:cNvPr id="28" name="矩形 27">
            <a:extLst>
              <a:ext uri="{FF2B5EF4-FFF2-40B4-BE49-F238E27FC236}">
                <a16:creationId xmlns:a16="http://schemas.microsoft.com/office/drawing/2014/main" id="{65F5DBEA-5FA9-41E2-0D8D-28FEFB42A482}"/>
              </a:ext>
            </a:extLst>
          </p:cNvPr>
          <p:cNvSpPr/>
          <p:nvPr/>
        </p:nvSpPr>
        <p:spPr>
          <a:xfrm>
            <a:off x="3046309" y="4033413"/>
            <a:ext cx="7607371" cy="873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the name of item you want to launch here</a:t>
            </a:r>
            <a:endParaRPr lang="zh-CN" altLang="en-US" dirty="0">
              <a:solidFill>
                <a:schemeClr val="bg1">
                  <a:lumMod val="75000"/>
                </a:schemeClr>
              </a:solidFill>
            </a:endParaRPr>
          </a:p>
          <a:p>
            <a:endParaRPr lang="zh-CN" altLang="en-US" dirty="0">
              <a:solidFill>
                <a:schemeClr val="tx1"/>
              </a:solidFill>
            </a:endParaRPr>
          </a:p>
        </p:txBody>
      </p:sp>
      <p:sp>
        <p:nvSpPr>
          <p:cNvPr id="30" name="文本框 29">
            <a:extLst>
              <a:ext uri="{FF2B5EF4-FFF2-40B4-BE49-F238E27FC236}">
                <a16:creationId xmlns:a16="http://schemas.microsoft.com/office/drawing/2014/main" id="{6D34F724-E972-AC75-2894-97D16D81FAD6}"/>
              </a:ext>
            </a:extLst>
          </p:cNvPr>
          <p:cNvSpPr txBox="1"/>
          <p:nvPr/>
        </p:nvSpPr>
        <p:spPr>
          <a:xfrm>
            <a:off x="1815265" y="5081670"/>
            <a:ext cx="1072730" cy="369332"/>
          </a:xfrm>
          <a:prstGeom prst="rect">
            <a:avLst/>
          </a:prstGeom>
          <a:noFill/>
        </p:spPr>
        <p:txBody>
          <a:bodyPr wrap="none" rtlCol="0">
            <a:spAutoFit/>
          </a:bodyPr>
          <a:lstStyle/>
          <a:p>
            <a:r>
              <a:rPr lang="en-US" altLang="zh-CN" dirty="0"/>
              <a:t>Features:</a:t>
            </a:r>
            <a:endParaRPr lang="zh-CN" altLang="en-US" dirty="0"/>
          </a:p>
        </p:txBody>
      </p:sp>
      <p:sp>
        <p:nvSpPr>
          <p:cNvPr id="32" name="矩形: 圆角 31">
            <a:extLst>
              <a:ext uri="{FF2B5EF4-FFF2-40B4-BE49-F238E27FC236}">
                <a16:creationId xmlns:a16="http://schemas.microsoft.com/office/drawing/2014/main" id="{E61064B1-74F5-B6F6-F271-4124F5518664}"/>
              </a:ext>
            </a:extLst>
          </p:cNvPr>
          <p:cNvSpPr/>
          <p:nvPr/>
        </p:nvSpPr>
        <p:spPr>
          <a:xfrm>
            <a:off x="3046309" y="5068833"/>
            <a:ext cx="1945789" cy="461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 new feature</a:t>
            </a:r>
            <a:endParaRPr lang="zh-CN" altLang="en-US" dirty="0"/>
          </a:p>
        </p:txBody>
      </p:sp>
      <p:sp>
        <p:nvSpPr>
          <p:cNvPr id="34" name="文本框 33">
            <a:extLst>
              <a:ext uri="{FF2B5EF4-FFF2-40B4-BE49-F238E27FC236}">
                <a16:creationId xmlns:a16="http://schemas.microsoft.com/office/drawing/2014/main" id="{93E4B6FF-258E-F02A-60F6-422F2AD7401D}"/>
              </a:ext>
            </a:extLst>
          </p:cNvPr>
          <p:cNvSpPr txBox="1"/>
          <p:nvPr/>
        </p:nvSpPr>
        <p:spPr>
          <a:xfrm>
            <a:off x="2051068" y="5777644"/>
            <a:ext cx="836928" cy="369332"/>
          </a:xfrm>
          <a:prstGeom prst="rect">
            <a:avLst/>
          </a:prstGeom>
          <a:noFill/>
        </p:spPr>
        <p:txBody>
          <a:bodyPr wrap="square" rtlCol="0">
            <a:spAutoFit/>
          </a:bodyPr>
          <a:lstStyle/>
          <a:p>
            <a:r>
              <a:rPr lang="en-US" altLang="zh-CN" dirty="0">
                <a:solidFill>
                  <a:srgbClr val="FF0000"/>
                </a:solidFill>
              </a:rPr>
              <a:t>*</a:t>
            </a:r>
            <a:r>
              <a:rPr lang="en-US" altLang="zh-CN" dirty="0"/>
              <a:t>Used?</a:t>
            </a:r>
            <a:endParaRPr lang="zh-CN" altLang="en-US" dirty="0"/>
          </a:p>
        </p:txBody>
      </p:sp>
      <p:sp>
        <p:nvSpPr>
          <p:cNvPr id="36" name="矩形: 圆角 35">
            <a:extLst>
              <a:ext uri="{FF2B5EF4-FFF2-40B4-BE49-F238E27FC236}">
                <a16:creationId xmlns:a16="http://schemas.microsoft.com/office/drawing/2014/main" id="{8D9ACAA2-8EA8-AA3D-31C0-66BDDFC66761}"/>
              </a:ext>
            </a:extLst>
          </p:cNvPr>
          <p:cNvSpPr/>
          <p:nvPr/>
        </p:nvSpPr>
        <p:spPr>
          <a:xfrm>
            <a:off x="3046309" y="5734923"/>
            <a:ext cx="736100" cy="41205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Yes</a:t>
            </a:r>
            <a:endParaRPr lang="zh-CN" altLang="en-US" dirty="0"/>
          </a:p>
        </p:txBody>
      </p:sp>
      <p:sp>
        <p:nvSpPr>
          <p:cNvPr id="38" name="矩形: 圆角 37">
            <a:extLst>
              <a:ext uri="{FF2B5EF4-FFF2-40B4-BE49-F238E27FC236}">
                <a16:creationId xmlns:a16="http://schemas.microsoft.com/office/drawing/2014/main" id="{5C1CB3A6-C1FF-A4B2-F6B8-041F6D2452D0}"/>
              </a:ext>
            </a:extLst>
          </p:cNvPr>
          <p:cNvSpPr/>
          <p:nvPr/>
        </p:nvSpPr>
        <p:spPr>
          <a:xfrm>
            <a:off x="3940723" y="5734923"/>
            <a:ext cx="736100" cy="4120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No</a:t>
            </a:r>
            <a:endParaRPr lang="zh-CN" altLang="en-US" dirty="0"/>
          </a:p>
        </p:txBody>
      </p:sp>
      <p:sp>
        <p:nvSpPr>
          <p:cNvPr id="3" name="箭头: 下 2">
            <a:extLst>
              <a:ext uri="{FF2B5EF4-FFF2-40B4-BE49-F238E27FC236}">
                <a16:creationId xmlns:a16="http://schemas.microsoft.com/office/drawing/2014/main" id="{FF3FEE16-1CBB-A4CE-899C-52A7817F5259}"/>
              </a:ext>
            </a:extLst>
          </p:cNvPr>
          <p:cNvSpPr/>
          <p:nvPr/>
        </p:nvSpPr>
        <p:spPr>
          <a:xfrm rot="9111124">
            <a:off x="10416666" y="6345124"/>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F9F0EFF-6A10-8262-6AFC-E92EBC8F2CAC}"/>
              </a:ext>
            </a:extLst>
          </p:cNvPr>
          <p:cNvSpPr txBox="1"/>
          <p:nvPr/>
        </p:nvSpPr>
        <p:spPr>
          <a:xfrm>
            <a:off x="302257" y="202710"/>
            <a:ext cx="1137920" cy="369332"/>
          </a:xfrm>
          <a:prstGeom prst="rect">
            <a:avLst/>
          </a:prstGeom>
          <a:noFill/>
        </p:spPr>
        <p:txBody>
          <a:bodyPr wrap="square">
            <a:spAutoFit/>
          </a:body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3</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Tree>
    <p:extLst>
      <p:ext uri="{BB962C8B-B14F-4D97-AF65-F5344CB8AC3E}">
        <p14:creationId xmlns:p14="http://schemas.microsoft.com/office/powerpoint/2010/main" val="248757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1554B26F-94A9-B3DC-FA94-D960CBCF6CFB}"/>
              </a:ext>
            </a:extLst>
          </p:cNvPr>
          <p:cNvSpPr/>
          <p:nvPr/>
        </p:nvSpPr>
        <p:spPr>
          <a:xfrm>
            <a:off x="7589520" y="2081190"/>
            <a:ext cx="3297841" cy="60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Apply for authentication now</a:t>
            </a:r>
            <a:endParaRPr lang="zh-CN" altLang="en-US" dirty="0"/>
          </a:p>
        </p:txBody>
      </p:sp>
      <p:sp>
        <p:nvSpPr>
          <p:cNvPr id="3" name="箭头: 下 2">
            <a:extLst>
              <a:ext uri="{FF2B5EF4-FFF2-40B4-BE49-F238E27FC236}">
                <a16:creationId xmlns:a16="http://schemas.microsoft.com/office/drawing/2014/main" id="{FF3FEE16-1CBB-A4CE-899C-52A7817F5259}"/>
              </a:ext>
            </a:extLst>
          </p:cNvPr>
          <p:cNvSpPr/>
          <p:nvPr/>
        </p:nvSpPr>
        <p:spPr>
          <a:xfrm rot="9111124">
            <a:off x="10416666" y="6345124"/>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F9F0EFF-6A10-8262-6AFC-E92EBC8F2CAC}"/>
              </a:ext>
            </a:extLst>
          </p:cNvPr>
          <p:cNvSpPr txBox="1"/>
          <p:nvPr/>
        </p:nvSpPr>
        <p:spPr>
          <a:xfrm>
            <a:off x="302257" y="202710"/>
            <a:ext cx="1137920" cy="369332"/>
          </a:xfrm>
          <a:prstGeom prst="rect">
            <a:avLst/>
          </a:prstGeom>
          <a:noFill/>
        </p:spPr>
        <p:txBody>
          <a:bodyPr wrap="square">
            <a:spAutoFit/>
          </a:body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3</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
        <p:nvSpPr>
          <p:cNvPr id="11" name="文本框 10">
            <a:extLst>
              <a:ext uri="{FF2B5EF4-FFF2-40B4-BE49-F238E27FC236}">
                <a16:creationId xmlns:a16="http://schemas.microsoft.com/office/drawing/2014/main" id="{F51B97D3-1B09-296B-72D3-F9A9D85C0598}"/>
              </a:ext>
            </a:extLst>
          </p:cNvPr>
          <p:cNvSpPr txBox="1"/>
          <p:nvPr/>
        </p:nvSpPr>
        <p:spPr>
          <a:xfrm>
            <a:off x="1440177" y="1097035"/>
            <a:ext cx="9786623" cy="646331"/>
          </a:xfrm>
          <a:prstGeom prst="rect">
            <a:avLst/>
          </a:prstGeom>
          <a:noFill/>
        </p:spPr>
        <p:txBody>
          <a:bodyPr wrap="square" rtlCol="0">
            <a:spAutoFit/>
          </a:bodyPr>
          <a:lstStyle/>
          <a:p>
            <a:r>
              <a:rPr lang="en-US" altLang="zh-CN" dirty="0"/>
              <a:t>Your item has been successfully added to the system, but hasn’t been authenticated by our stuffs. Do you want to apply for authentication now? This could take 1 to 7 business days.</a:t>
            </a:r>
            <a:endParaRPr lang="zh-CN" altLang="en-US" dirty="0"/>
          </a:p>
        </p:txBody>
      </p:sp>
    </p:spTree>
    <p:extLst>
      <p:ext uri="{BB962C8B-B14F-4D97-AF65-F5344CB8AC3E}">
        <p14:creationId xmlns:p14="http://schemas.microsoft.com/office/powerpoint/2010/main" val="358107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988110B9-FC52-D14F-8B44-861FDA3F8DEB}"/>
              </a:ext>
            </a:extLst>
          </p:cNvPr>
          <p:cNvGraphicFramePr>
            <a:graphicFrameLocks noGrp="1"/>
          </p:cNvGraphicFramePr>
          <p:nvPr>
            <p:ph idx="1"/>
            <p:extLst>
              <p:ext uri="{D42A27DB-BD31-4B8C-83A1-F6EECF244321}">
                <p14:modId xmlns:p14="http://schemas.microsoft.com/office/powerpoint/2010/main" val="1590680659"/>
              </p:ext>
            </p:extLst>
          </p:nvPr>
        </p:nvGraphicFramePr>
        <p:xfrm>
          <a:off x="741680" y="2459236"/>
          <a:ext cx="10444480" cy="3199883"/>
        </p:xfrm>
        <a:graphic>
          <a:graphicData uri="http://schemas.openxmlformats.org/drawingml/2006/table">
            <a:tbl>
              <a:tblPr firstRow="1" bandRow="1" bandCol="1">
                <a:tableStyleId>{5C22544A-7EE6-4342-B048-85BDC9FD1C3A}</a:tableStyleId>
              </a:tblPr>
              <a:tblGrid>
                <a:gridCol w="5415446">
                  <a:extLst>
                    <a:ext uri="{9D8B030D-6E8A-4147-A177-3AD203B41FA5}">
                      <a16:colId xmlns:a16="http://schemas.microsoft.com/office/drawing/2014/main" val="1568118049"/>
                    </a:ext>
                  </a:extLst>
                </a:gridCol>
                <a:gridCol w="5029034">
                  <a:extLst>
                    <a:ext uri="{9D8B030D-6E8A-4147-A177-3AD203B41FA5}">
                      <a16:colId xmlns:a16="http://schemas.microsoft.com/office/drawing/2014/main" val="1004800768"/>
                    </a:ext>
                  </a:extLst>
                </a:gridCol>
              </a:tblGrid>
              <a:tr h="631909">
                <a:tc>
                  <a:txBody>
                    <a:bodyPr/>
                    <a:lstStyle/>
                    <a:p>
                      <a:pPr marL="0" marR="0" indent="125730" algn="l">
                        <a:lnSpc>
                          <a:spcPct val="100000"/>
                        </a:lnSpc>
                        <a:spcBef>
                          <a:spcPts val="0"/>
                        </a:spcBef>
                        <a:spcAft>
                          <a:spcPts val="0"/>
                        </a:spcAft>
                      </a:pPr>
                      <a:r>
                        <a:rPr lang="en-GB" sz="2000" spc="-10" dirty="0">
                          <a:effectLst/>
                        </a:rPr>
                        <a:t>Actor actions</a:t>
                      </a:r>
                      <a:endParaRPr lang="en-US" sz="1100" spc="-10" dirty="0">
                        <a:effectLst/>
                        <a:latin typeface="Times" pitchFamily="2" charset="0"/>
                        <a:ea typeface="Times" pitchFamily="2" charset="0"/>
                        <a:cs typeface="Times New Roman" panose="02020603050405020304" pitchFamily="18" charset="0"/>
                      </a:endParaRPr>
                    </a:p>
                  </a:txBody>
                  <a:tcPr marL="96633" marR="96633" marT="0" marB="0" anchor="ctr"/>
                </a:tc>
                <a:tc>
                  <a:txBody>
                    <a:bodyPr/>
                    <a:lstStyle/>
                    <a:p>
                      <a:pPr marL="0" marR="0" indent="125730" algn="l">
                        <a:lnSpc>
                          <a:spcPct val="100000"/>
                        </a:lnSpc>
                        <a:spcBef>
                          <a:spcPts val="0"/>
                        </a:spcBef>
                        <a:spcAft>
                          <a:spcPts val="0"/>
                        </a:spcAft>
                      </a:pPr>
                      <a:r>
                        <a:rPr lang="en-GB" sz="2000" spc="-10" dirty="0">
                          <a:effectLst/>
                        </a:rPr>
                        <a:t>System responses</a:t>
                      </a:r>
                      <a:endParaRPr lang="en-US" sz="1100" spc="-10" dirty="0">
                        <a:effectLst/>
                        <a:latin typeface="Times" pitchFamily="2" charset="0"/>
                        <a:ea typeface="Times" pitchFamily="2" charset="0"/>
                        <a:cs typeface="Times New Roman" panose="02020603050405020304" pitchFamily="18" charset="0"/>
                      </a:endParaRPr>
                    </a:p>
                  </a:txBody>
                  <a:tcPr marL="96633" marR="96633" marT="0" marB="0" anchor="ctr"/>
                </a:tc>
                <a:extLst>
                  <a:ext uri="{0D108BD9-81ED-4DB2-BD59-A6C34878D82A}">
                    <a16:rowId xmlns:a16="http://schemas.microsoft.com/office/drawing/2014/main" val="2003902211"/>
                  </a:ext>
                </a:extLst>
              </a:tr>
              <a:tr h="815073">
                <a:tc>
                  <a:txBody>
                    <a:bodyPr/>
                    <a:lstStyle/>
                    <a:p>
                      <a:pPr marL="0" marR="0" indent="0" algn="l">
                        <a:lnSpc>
                          <a:spcPct val="100000"/>
                        </a:lnSpc>
                        <a:spcBef>
                          <a:spcPts val="0"/>
                        </a:spcBef>
                        <a:spcAft>
                          <a:spcPts val="0"/>
                        </a:spcAft>
                        <a:buNone/>
                      </a:pPr>
                      <a:r>
                        <a:rPr lang="en-GB" sz="2000" spc="-10" dirty="0">
                          <a:effectLst/>
                        </a:rPr>
                        <a:t>  1. Select a category, or leave it as default</a:t>
                      </a:r>
                      <a:r>
                        <a:rPr lang="en-US" sz="2000" spc="-10" dirty="0">
                          <a:effectLst/>
                        </a:rPr>
                        <a:t>.</a:t>
                      </a:r>
                      <a:endParaRPr lang="en-US" sz="1100" spc="-10" dirty="0">
                        <a:effectLst/>
                        <a:latin typeface="Times" pitchFamily="2" charset="0"/>
                        <a:ea typeface="Times" pitchFamily="2" charset="0"/>
                        <a:cs typeface="Times New Roman" panose="02020603050405020304" pitchFamily="18" charset="0"/>
                      </a:endParaRPr>
                    </a:p>
                  </a:txBody>
                  <a:tcPr marL="96633" marR="96633" marT="0" marB="0" anchor="ctr"/>
                </a:tc>
                <a:tc>
                  <a:txBody>
                    <a:bodyPr/>
                    <a:lstStyle/>
                    <a:p>
                      <a:pPr marL="0" marR="0" indent="125730" algn="l">
                        <a:lnSpc>
                          <a:spcPct val="100000"/>
                        </a:lnSpc>
                        <a:spcBef>
                          <a:spcPts val="0"/>
                        </a:spcBef>
                        <a:spcAft>
                          <a:spcPts val="0"/>
                        </a:spcAft>
                      </a:pPr>
                      <a:r>
                        <a:rPr lang="en-GB" sz="2000" spc="-10" dirty="0">
                          <a:effectLst/>
                        </a:rPr>
                        <a:t>Show the drop-down box and show the available categories</a:t>
                      </a:r>
                      <a:endParaRPr lang="en-US" sz="1100" spc="-10" dirty="0">
                        <a:effectLst/>
                        <a:latin typeface="Times" pitchFamily="2" charset="0"/>
                        <a:ea typeface="Times" pitchFamily="2" charset="0"/>
                        <a:cs typeface="Times New Roman" panose="02020603050405020304" pitchFamily="18" charset="0"/>
                      </a:endParaRPr>
                    </a:p>
                  </a:txBody>
                  <a:tcPr marL="96633" marR="96633" marT="0" marB="0" anchor="ctr"/>
                </a:tc>
                <a:extLst>
                  <a:ext uri="{0D108BD9-81ED-4DB2-BD59-A6C34878D82A}">
                    <a16:rowId xmlns:a16="http://schemas.microsoft.com/office/drawing/2014/main" val="704896153"/>
                  </a:ext>
                </a:extLst>
              </a:tr>
              <a:tr h="1074359">
                <a:tc>
                  <a:txBody>
                    <a:bodyPr/>
                    <a:lstStyle/>
                    <a:p>
                      <a:pPr marL="0" marR="0" indent="125730" algn="l">
                        <a:lnSpc>
                          <a:spcPct val="100000"/>
                        </a:lnSpc>
                        <a:spcBef>
                          <a:spcPts val="0"/>
                        </a:spcBef>
                        <a:spcAft>
                          <a:spcPts val="0"/>
                        </a:spcAft>
                      </a:pPr>
                      <a:r>
                        <a:rPr lang="en-US" sz="2000" kern="1200" spc="-10" dirty="0">
                          <a:solidFill>
                            <a:schemeClr val="dk1"/>
                          </a:solidFill>
                          <a:effectLst/>
                          <a:latin typeface="+mn-lt"/>
                          <a:ea typeface="+mn-ea"/>
                          <a:cs typeface="+mn-cs"/>
                        </a:rPr>
                        <a:t>2. I</a:t>
                      </a:r>
                      <a:r>
                        <a:rPr lang="en-US" altLang="zh-CN" sz="2000" kern="1200" spc="-10" dirty="0">
                          <a:solidFill>
                            <a:schemeClr val="dk1"/>
                          </a:solidFill>
                          <a:effectLst/>
                          <a:latin typeface="+mn-lt"/>
                          <a:ea typeface="+mn-ea"/>
                          <a:cs typeface="+mn-cs"/>
                        </a:rPr>
                        <a:t>n the input box, type in the name of item or d</a:t>
                      </a:r>
                      <a:r>
                        <a:rPr lang="en-US" sz="2000" kern="1200" spc="-10" dirty="0">
                          <a:solidFill>
                            <a:schemeClr val="dk1"/>
                          </a:solidFill>
                          <a:effectLst/>
                          <a:latin typeface="+mn-lt"/>
                          <a:ea typeface="+mn-ea"/>
                          <a:cs typeface="+mn-cs"/>
                        </a:rPr>
                        <a:t>escribe the item/scenario he want, then click “search”</a:t>
                      </a:r>
                    </a:p>
                  </a:txBody>
                  <a:tcPr marL="96633" marR="96633" marT="0" marB="0" anchor="ctr"/>
                </a:tc>
                <a:tc>
                  <a:txBody>
                    <a:bodyPr/>
                    <a:lstStyle/>
                    <a:p>
                      <a:pPr marL="0" marR="0" indent="125730" algn="l">
                        <a:lnSpc>
                          <a:spcPct val="100000"/>
                        </a:lnSpc>
                        <a:spcBef>
                          <a:spcPts val="0"/>
                        </a:spcBef>
                        <a:spcAft>
                          <a:spcPts val="0"/>
                        </a:spcAft>
                      </a:pPr>
                      <a:r>
                        <a:rPr lang="en-GB" sz="2000" spc="-10" dirty="0">
                          <a:effectLst/>
                        </a:rPr>
                        <a:t>Browse the database and list the most related items. </a:t>
                      </a:r>
                      <a:endParaRPr lang="en-US" sz="1100" spc="-10" dirty="0">
                        <a:effectLst/>
                        <a:latin typeface="Times" pitchFamily="2" charset="0"/>
                        <a:ea typeface="Times" pitchFamily="2" charset="0"/>
                        <a:cs typeface="Times New Roman" panose="02020603050405020304" pitchFamily="18" charset="0"/>
                      </a:endParaRPr>
                    </a:p>
                  </a:txBody>
                  <a:tcPr marL="96633" marR="96633" marT="0" marB="0" anchor="ctr"/>
                </a:tc>
                <a:extLst>
                  <a:ext uri="{0D108BD9-81ED-4DB2-BD59-A6C34878D82A}">
                    <a16:rowId xmlns:a16="http://schemas.microsoft.com/office/drawing/2014/main" val="1949232504"/>
                  </a:ext>
                </a:extLst>
              </a:tr>
              <a:tr h="678542">
                <a:tc>
                  <a:txBody>
                    <a:bodyPr/>
                    <a:lstStyle/>
                    <a:p>
                      <a:pPr marL="0" marR="0" indent="125730" algn="l">
                        <a:lnSpc>
                          <a:spcPct val="100000"/>
                        </a:lnSpc>
                        <a:spcBef>
                          <a:spcPts val="0"/>
                        </a:spcBef>
                        <a:spcAft>
                          <a:spcPts val="0"/>
                        </a:spcAft>
                      </a:pPr>
                      <a:r>
                        <a:rPr lang="en-US" sz="2000" kern="1200" spc="-10" dirty="0">
                          <a:solidFill>
                            <a:schemeClr val="dk1"/>
                          </a:solidFill>
                          <a:effectLst/>
                          <a:latin typeface="+mn-lt"/>
                          <a:ea typeface="+mn-ea"/>
                          <a:cs typeface="+mn-cs"/>
                        </a:rPr>
                        <a:t>3. Select on items and click “View more”</a:t>
                      </a:r>
                    </a:p>
                    <a:p>
                      <a:pPr marL="0" marR="0" indent="125730" algn="l">
                        <a:lnSpc>
                          <a:spcPct val="100000"/>
                        </a:lnSpc>
                        <a:spcBef>
                          <a:spcPts val="0"/>
                        </a:spcBef>
                        <a:spcAft>
                          <a:spcPts val="0"/>
                        </a:spcAft>
                      </a:pPr>
                      <a:endParaRPr lang="en-US" sz="2000" kern="1200" spc="-10" dirty="0">
                        <a:solidFill>
                          <a:schemeClr val="dk1"/>
                        </a:solidFill>
                        <a:effectLst/>
                        <a:latin typeface="+mn-lt"/>
                        <a:ea typeface="+mn-ea"/>
                        <a:cs typeface="+mn-cs"/>
                      </a:endParaRPr>
                    </a:p>
                  </a:txBody>
                  <a:tcPr marL="96633" marR="96633" marT="0" marB="0" anchor="ctr"/>
                </a:tc>
                <a:tc>
                  <a:txBody>
                    <a:bodyPr/>
                    <a:lstStyle/>
                    <a:p>
                      <a:pPr marL="0" marR="0" indent="125730" algn="l">
                        <a:lnSpc>
                          <a:spcPct val="100000"/>
                        </a:lnSpc>
                        <a:spcBef>
                          <a:spcPts val="0"/>
                        </a:spcBef>
                        <a:spcAft>
                          <a:spcPts val="0"/>
                        </a:spcAft>
                      </a:pPr>
                      <a:r>
                        <a:rPr lang="en-US" sz="2000" kern="1200" spc="-10" dirty="0">
                          <a:solidFill>
                            <a:schemeClr val="dk1"/>
                          </a:solidFill>
                          <a:effectLst/>
                          <a:latin typeface="+mn-lt"/>
                          <a:ea typeface="+mn-ea"/>
                          <a:cs typeface="+mn-cs"/>
                        </a:rPr>
                        <a:t>Guide the user to the detail page of selected item</a:t>
                      </a:r>
                    </a:p>
                  </a:txBody>
                  <a:tcPr marL="96633" marR="96633" marT="0" marB="0" anchor="ctr"/>
                </a:tc>
                <a:extLst>
                  <a:ext uri="{0D108BD9-81ED-4DB2-BD59-A6C34878D82A}">
                    <a16:rowId xmlns:a16="http://schemas.microsoft.com/office/drawing/2014/main" val="3197604391"/>
                  </a:ext>
                </a:extLst>
              </a:tr>
            </a:tbl>
          </a:graphicData>
        </a:graphic>
      </p:graphicFrame>
      <p:sp>
        <p:nvSpPr>
          <p:cNvPr id="7" name="Rectangle 5">
            <a:extLst>
              <a:ext uri="{FF2B5EF4-FFF2-40B4-BE49-F238E27FC236}">
                <a16:creationId xmlns:a16="http://schemas.microsoft.com/office/drawing/2014/main" id="{889AB458-7DCD-CF4C-8FAE-27888EAE1A1F}"/>
              </a:ext>
            </a:extLst>
          </p:cNvPr>
          <p:cNvSpPr>
            <a:spLocks noChangeArrowheads="1"/>
          </p:cNvSpPr>
          <p:nvPr/>
        </p:nvSpPr>
        <p:spPr bwMode="auto">
          <a:xfrm>
            <a:off x="511452" y="212468"/>
            <a:ext cx="1122334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25413"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1pPr>
            <a:lvl2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2pPr>
            <a:lvl3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3pPr>
            <a:lvl4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4pPr>
            <a:lvl5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5pPr>
            <a:lvl6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6pPr>
            <a:lvl7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7pPr>
            <a:lvl8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8pPr>
            <a:lvl9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9p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20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User story:</a:t>
            </a:r>
          </a:p>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lang="en-US" altLang="en-US" sz="2000" dirty="0">
                <a:latin typeface="+mn-lt"/>
                <a:cs typeface="Times New Roman" panose="02020603050405020304" pitchFamily="18" charset="0"/>
              </a:rPr>
              <a:t>As a customer, I would like to buy a new broom</a:t>
            </a:r>
            <a:endParaRPr kumimoji="0" lang="en-GB" altLang="en-US" sz="20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endParaRPr>
          </a:p>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20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Use case</a:t>
            </a:r>
            <a:r>
              <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 </a:t>
            </a:r>
            <a:r>
              <a:rPr lang="en-GB" altLang="en-US" sz="2000" b="1" dirty="0">
                <a:latin typeface="+mn-lt"/>
                <a:cs typeface="Times New Roman" panose="02020603050405020304" pitchFamily="18" charset="0"/>
              </a:rPr>
              <a:t>Search for a product</a:t>
            </a:r>
          </a:p>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20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Related use cases:</a:t>
            </a:r>
            <a:r>
              <a:rPr lang="en-US" altLang="en-US" sz="1000" dirty="0">
                <a:latin typeface="+mn-lt"/>
              </a:rPr>
              <a:t> </a:t>
            </a:r>
            <a:r>
              <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Generalization of:</a:t>
            </a:r>
            <a:endParaRPr kumimoji="0" lang="en-US" altLang="en-US" sz="1000" b="0" i="0" u="none" strike="noStrike" cap="none" normalizeH="0" baseline="0" dirty="0">
              <a:ln>
                <a:noFill/>
              </a:ln>
              <a:solidFill>
                <a:schemeClr val="tx1"/>
              </a:solidFill>
              <a:effectLst/>
              <a:latin typeface="+mn-lt"/>
              <a:ea typeface="ＭＳ Ｐゴシック" panose="020B0600070205080204" pitchFamily="34" charset="-128"/>
            </a:endParaRPr>
          </a:p>
          <a:p>
            <a:pPr lvl="1" indent="125413" algn="just" defTabSz="914400"/>
            <a:r>
              <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 Searching the product by typing name</a:t>
            </a:r>
            <a:endParaRPr kumimoji="0" lang="en-US" altLang="en-US" sz="1000" b="0" i="0" u="none" strike="noStrike" cap="none" normalizeH="0" baseline="0" dirty="0">
              <a:ln>
                <a:noFill/>
              </a:ln>
              <a:solidFill>
                <a:schemeClr val="tx1"/>
              </a:solidFill>
              <a:effectLst/>
              <a:latin typeface="+mn-lt"/>
              <a:ea typeface="ＭＳ Ｐゴシック" panose="020B0600070205080204" pitchFamily="34" charset="-128"/>
            </a:endParaRPr>
          </a:p>
          <a:p>
            <a:pPr lvl="1" indent="125413" algn="just" defTabSz="914400"/>
            <a:r>
              <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 Searching the product by typing the usage scenario or description of the product </a:t>
            </a:r>
            <a:endParaRPr kumimoji="0" lang="en-US" altLang="en-US" sz="1000" b="0" i="0" u="none" strike="noStrike" cap="none" normalizeH="0" baseline="0" dirty="0">
              <a:ln>
                <a:noFill/>
              </a:ln>
              <a:solidFill>
                <a:schemeClr val="tx1"/>
              </a:solidFill>
              <a:effectLst/>
              <a:latin typeface="+mn-lt"/>
              <a:ea typeface="ＭＳ Ｐゴシック" panose="020B0600070205080204" pitchFamily="34" charset="-128"/>
            </a:endParaRPr>
          </a:p>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20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Steps</a:t>
            </a:r>
            <a:r>
              <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a:t>
            </a:r>
            <a:endParaRPr kumimoji="0" lang="en-GB" altLang="en-US" sz="2400" b="0" i="0" u="none" strike="noStrike" cap="none" normalizeH="0" baseline="0" dirty="0">
              <a:ln>
                <a:noFill/>
              </a:ln>
              <a:solidFill>
                <a:schemeClr val="tx1"/>
              </a:solidFill>
              <a:effectLst/>
              <a:latin typeface="+mn-lt"/>
              <a:ea typeface="ＭＳ Ｐゴシック" panose="020B0600070205080204" pitchFamily="34" charset="-128"/>
            </a:endParaRPr>
          </a:p>
        </p:txBody>
      </p:sp>
    </p:spTree>
    <p:extLst>
      <p:ext uri="{BB962C8B-B14F-4D97-AF65-F5344CB8AC3E}">
        <p14:creationId xmlns:p14="http://schemas.microsoft.com/office/powerpoint/2010/main" val="408649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D2FBB73-B449-D347-A076-8FEB5D65A2F7}"/>
              </a:ext>
            </a:extLst>
          </p:cNvPr>
          <p:cNvSpPr/>
          <p:nvPr/>
        </p:nvSpPr>
        <p:spPr>
          <a:xfrm>
            <a:off x="2831977" y="754602"/>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or describe the item you want here</a:t>
            </a:r>
            <a:endParaRPr lang="zh-CN" altLang="en-US" dirty="0">
              <a:solidFill>
                <a:schemeClr val="bg1">
                  <a:lumMod val="75000"/>
                </a:schemeClr>
              </a:solidFill>
            </a:endParaRPr>
          </a:p>
        </p:txBody>
      </p:sp>
      <p:sp>
        <p:nvSpPr>
          <p:cNvPr id="5" name="矩形: 圆角 4">
            <a:extLst>
              <a:ext uri="{FF2B5EF4-FFF2-40B4-BE49-F238E27FC236}">
                <a16:creationId xmlns:a16="http://schemas.microsoft.com/office/drawing/2014/main" id="{155BBB94-8D07-8E37-57B2-49B02A59D01C}"/>
              </a:ext>
            </a:extLst>
          </p:cNvPr>
          <p:cNvSpPr/>
          <p:nvPr/>
        </p:nvSpPr>
        <p:spPr>
          <a:xfrm>
            <a:off x="9200225" y="754601"/>
            <a:ext cx="1331651"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Search</a:t>
            </a:r>
            <a:endParaRPr lang="zh-CN" altLang="en-US" dirty="0"/>
          </a:p>
        </p:txBody>
      </p:sp>
      <p:sp>
        <p:nvSpPr>
          <p:cNvPr id="7" name="矩形 6">
            <a:extLst>
              <a:ext uri="{FF2B5EF4-FFF2-40B4-BE49-F238E27FC236}">
                <a16:creationId xmlns:a16="http://schemas.microsoft.com/office/drawing/2014/main" id="{60BA654D-7C1D-4EC5-4200-52AC891F5DC7}"/>
              </a:ext>
            </a:extLst>
          </p:cNvPr>
          <p:cNvSpPr/>
          <p:nvPr/>
        </p:nvSpPr>
        <p:spPr>
          <a:xfrm>
            <a:off x="1216239" y="754601"/>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All</a:t>
            </a:r>
            <a:endParaRPr lang="zh-CN" altLang="en-US" dirty="0"/>
          </a:p>
        </p:txBody>
      </p:sp>
      <p:sp>
        <p:nvSpPr>
          <p:cNvPr id="10" name="流程图: 合并 9">
            <a:extLst>
              <a:ext uri="{FF2B5EF4-FFF2-40B4-BE49-F238E27FC236}">
                <a16:creationId xmlns:a16="http://schemas.microsoft.com/office/drawing/2014/main" id="{9519FCF0-C906-0BC6-7239-BBEBF1F66498}"/>
              </a:ext>
            </a:extLst>
          </p:cNvPr>
          <p:cNvSpPr/>
          <p:nvPr/>
        </p:nvSpPr>
        <p:spPr>
          <a:xfrm>
            <a:off x="2651465" y="932156"/>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065A477-8F7C-0D56-A8DD-42DE21D78B43}"/>
              </a:ext>
            </a:extLst>
          </p:cNvPr>
          <p:cNvSpPr/>
          <p:nvPr/>
        </p:nvSpPr>
        <p:spPr>
          <a:xfrm>
            <a:off x="2831977" y="1756105"/>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or describe the item you want here</a:t>
            </a:r>
            <a:endParaRPr lang="zh-CN" altLang="en-US" dirty="0">
              <a:solidFill>
                <a:schemeClr val="bg1">
                  <a:lumMod val="75000"/>
                </a:schemeClr>
              </a:solidFill>
            </a:endParaRPr>
          </a:p>
        </p:txBody>
      </p:sp>
      <p:sp>
        <p:nvSpPr>
          <p:cNvPr id="22" name="矩形: 圆角 21">
            <a:extLst>
              <a:ext uri="{FF2B5EF4-FFF2-40B4-BE49-F238E27FC236}">
                <a16:creationId xmlns:a16="http://schemas.microsoft.com/office/drawing/2014/main" id="{5E0EEAE4-6F24-1C5A-ACB8-D52415A4E860}"/>
              </a:ext>
            </a:extLst>
          </p:cNvPr>
          <p:cNvSpPr/>
          <p:nvPr/>
        </p:nvSpPr>
        <p:spPr>
          <a:xfrm>
            <a:off x="9200225" y="1756104"/>
            <a:ext cx="1331651"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Search</a:t>
            </a:r>
            <a:endParaRPr lang="zh-CN" altLang="en-US" dirty="0"/>
          </a:p>
        </p:txBody>
      </p:sp>
      <p:sp>
        <p:nvSpPr>
          <p:cNvPr id="24" name="矩形 23">
            <a:extLst>
              <a:ext uri="{FF2B5EF4-FFF2-40B4-BE49-F238E27FC236}">
                <a16:creationId xmlns:a16="http://schemas.microsoft.com/office/drawing/2014/main" id="{246824FF-8267-AC0A-2ADD-4C497C6DDFDF}"/>
              </a:ext>
            </a:extLst>
          </p:cNvPr>
          <p:cNvSpPr/>
          <p:nvPr/>
        </p:nvSpPr>
        <p:spPr>
          <a:xfrm>
            <a:off x="1216239" y="1756104"/>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All</a:t>
            </a:r>
            <a:endParaRPr lang="zh-CN" altLang="en-US" dirty="0"/>
          </a:p>
        </p:txBody>
      </p:sp>
      <p:sp>
        <p:nvSpPr>
          <p:cNvPr id="26" name="流程图: 合并 25">
            <a:extLst>
              <a:ext uri="{FF2B5EF4-FFF2-40B4-BE49-F238E27FC236}">
                <a16:creationId xmlns:a16="http://schemas.microsoft.com/office/drawing/2014/main" id="{03361A49-4DC2-ADBE-9D55-FE87A4718F23}"/>
              </a:ext>
            </a:extLst>
          </p:cNvPr>
          <p:cNvSpPr/>
          <p:nvPr/>
        </p:nvSpPr>
        <p:spPr>
          <a:xfrm>
            <a:off x="2651465" y="1933659"/>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8EA0ED5-2455-1D99-DA99-A4B79CF5A630}"/>
              </a:ext>
            </a:extLst>
          </p:cNvPr>
          <p:cNvSpPr/>
          <p:nvPr/>
        </p:nvSpPr>
        <p:spPr>
          <a:xfrm>
            <a:off x="1216239" y="2217743"/>
            <a:ext cx="1331650" cy="14825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t>Food</a:t>
            </a:r>
          </a:p>
          <a:p>
            <a:r>
              <a:rPr lang="en-US" altLang="zh-CN" dirty="0"/>
              <a:t>Medicine</a:t>
            </a:r>
          </a:p>
          <a:p>
            <a:r>
              <a:rPr lang="en-US" altLang="zh-CN" dirty="0"/>
              <a:t>Clothing</a:t>
            </a:r>
          </a:p>
          <a:p>
            <a:r>
              <a:rPr lang="en-US" altLang="zh-CN" dirty="0"/>
              <a:t>Household</a:t>
            </a:r>
          </a:p>
          <a:p>
            <a:r>
              <a:rPr lang="en-US" altLang="zh-CN" dirty="0"/>
              <a:t>…</a:t>
            </a:r>
            <a:endParaRPr lang="zh-CN" altLang="en-US" dirty="0"/>
          </a:p>
        </p:txBody>
      </p:sp>
      <p:sp>
        <p:nvSpPr>
          <p:cNvPr id="30" name="矩形 29">
            <a:extLst>
              <a:ext uri="{FF2B5EF4-FFF2-40B4-BE49-F238E27FC236}">
                <a16:creationId xmlns:a16="http://schemas.microsoft.com/office/drawing/2014/main" id="{690FC7F4-8C39-A6FF-71B8-E76E6C454788}"/>
              </a:ext>
            </a:extLst>
          </p:cNvPr>
          <p:cNvSpPr/>
          <p:nvPr/>
        </p:nvSpPr>
        <p:spPr>
          <a:xfrm>
            <a:off x="2556769" y="2217743"/>
            <a:ext cx="261892" cy="148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F20C7C2F-425E-E0C4-96C8-A841D6D4C79C}"/>
              </a:ext>
            </a:extLst>
          </p:cNvPr>
          <p:cNvSpPr/>
          <p:nvPr/>
        </p:nvSpPr>
        <p:spPr>
          <a:xfrm>
            <a:off x="2570085" y="2430811"/>
            <a:ext cx="248576" cy="5149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433C7961-BE38-991B-80E8-92A9325EB100}"/>
              </a:ext>
            </a:extLst>
          </p:cNvPr>
          <p:cNvSpPr/>
          <p:nvPr/>
        </p:nvSpPr>
        <p:spPr>
          <a:xfrm>
            <a:off x="2556769" y="2217742"/>
            <a:ext cx="27520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6" name="流程图: 合并 35">
            <a:extLst>
              <a:ext uri="{FF2B5EF4-FFF2-40B4-BE49-F238E27FC236}">
                <a16:creationId xmlns:a16="http://schemas.microsoft.com/office/drawing/2014/main" id="{D7B0A0C0-9AE4-746C-938E-DABA6CF637CD}"/>
              </a:ext>
            </a:extLst>
          </p:cNvPr>
          <p:cNvSpPr/>
          <p:nvPr/>
        </p:nvSpPr>
        <p:spPr>
          <a:xfrm flipV="1">
            <a:off x="2660342" y="2309475"/>
            <a:ext cx="81378" cy="6066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A24CCBA7-2EE7-C63C-48D1-C029B2933C50}"/>
              </a:ext>
            </a:extLst>
          </p:cNvPr>
          <p:cNvSpPr/>
          <p:nvPr/>
        </p:nvSpPr>
        <p:spPr>
          <a:xfrm>
            <a:off x="2552329" y="3479112"/>
            <a:ext cx="27520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流程图: 合并 39">
            <a:extLst>
              <a:ext uri="{FF2B5EF4-FFF2-40B4-BE49-F238E27FC236}">
                <a16:creationId xmlns:a16="http://schemas.microsoft.com/office/drawing/2014/main" id="{C00883D3-7BAF-086B-0B46-FB0EEE77CA76}"/>
              </a:ext>
            </a:extLst>
          </p:cNvPr>
          <p:cNvSpPr/>
          <p:nvPr/>
        </p:nvSpPr>
        <p:spPr>
          <a:xfrm>
            <a:off x="2663298" y="3570099"/>
            <a:ext cx="62143" cy="50310"/>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2" name="箭头: 下 41">
            <a:extLst>
              <a:ext uri="{FF2B5EF4-FFF2-40B4-BE49-F238E27FC236}">
                <a16:creationId xmlns:a16="http://schemas.microsoft.com/office/drawing/2014/main" id="{86AAF737-E1D9-0293-615C-D40C8147D3F9}"/>
              </a:ext>
            </a:extLst>
          </p:cNvPr>
          <p:cNvSpPr/>
          <p:nvPr/>
        </p:nvSpPr>
        <p:spPr>
          <a:xfrm rot="9111124">
            <a:off x="2712309" y="1110386"/>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33887169-1BE3-4AB9-BCF9-96BD7BD3BA4E}"/>
              </a:ext>
            </a:extLst>
          </p:cNvPr>
          <p:cNvSpPr/>
          <p:nvPr/>
        </p:nvSpPr>
        <p:spPr>
          <a:xfrm rot="9111124">
            <a:off x="2787501" y="2164217"/>
            <a:ext cx="90874" cy="171340"/>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45" name="矩形 44">
            <a:extLst>
              <a:ext uri="{FF2B5EF4-FFF2-40B4-BE49-F238E27FC236}">
                <a16:creationId xmlns:a16="http://schemas.microsoft.com/office/drawing/2014/main" id="{A480BD4B-5A0B-E64F-30FB-206B4428B0FC}"/>
              </a:ext>
            </a:extLst>
          </p:cNvPr>
          <p:cNvSpPr/>
          <p:nvPr/>
        </p:nvSpPr>
        <p:spPr>
          <a:xfrm>
            <a:off x="2831977" y="4005802"/>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or describe the item you want here</a:t>
            </a:r>
            <a:endParaRPr lang="zh-CN" altLang="en-US" dirty="0">
              <a:solidFill>
                <a:schemeClr val="bg1">
                  <a:lumMod val="75000"/>
                </a:schemeClr>
              </a:solidFill>
            </a:endParaRPr>
          </a:p>
        </p:txBody>
      </p:sp>
      <p:sp>
        <p:nvSpPr>
          <p:cNvPr id="47" name="矩形: 圆角 46">
            <a:extLst>
              <a:ext uri="{FF2B5EF4-FFF2-40B4-BE49-F238E27FC236}">
                <a16:creationId xmlns:a16="http://schemas.microsoft.com/office/drawing/2014/main" id="{EB181263-4031-24C1-C3B6-D25C276C657F}"/>
              </a:ext>
            </a:extLst>
          </p:cNvPr>
          <p:cNvSpPr/>
          <p:nvPr/>
        </p:nvSpPr>
        <p:spPr>
          <a:xfrm>
            <a:off x="9200225" y="4005801"/>
            <a:ext cx="1331651"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Search</a:t>
            </a:r>
            <a:endParaRPr lang="zh-CN" altLang="en-US" dirty="0"/>
          </a:p>
        </p:txBody>
      </p:sp>
      <p:sp>
        <p:nvSpPr>
          <p:cNvPr id="49" name="矩形 48">
            <a:extLst>
              <a:ext uri="{FF2B5EF4-FFF2-40B4-BE49-F238E27FC236}">
                <a16:creationId xmlns:a16="http://schemas.microsoft.com/office/drawing/2014/main" id="{8992DD9D-4450-00AA-3085-BACB74C251CE}"/>
              </a:ext>
            </a:extLst>
          </p:cNvPr>
          <p:cNvSpPr/>
          <p:nvPr/>
        </p:nvSpPr>
        <p:spPr>
          <a:xfrm>
            <a:off x="1216239" y="4005801"/>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All</a:t>
            </a:r>
            <a:endParaRPr lang="zh-CN" altLang="en-US" dirty="0"/>
          </a:p>
        </p:txBody>
      </p:sp>
      <p:sp>
        <p:nvSpPr>
          <p:cNvPr id="51" name="流程图: 合并 50">
            <a:extLst>
              <a:ext uri="{FF2B5EF4-FFF2-40B4-BE49-F238E27FC236}">
                <a16:creationId xmlns:a16="http://schemas.microsoft.com/office/drawing/2014/main" id="{A988E13B-C805-96BB-1264-7EB143448955}"/>
              </a:ext>
            </a:extLst>
          </p:cNvPr>
          <p:cNvSpPr/>
          <p:nvPr/>
        </p:nvSpPr>
        <p:spPr>
          <a:xfrm>
            <a:off x="2651465" y="4183356"/>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CD708D9-BF33-65E3-8CB4-3DDB53BA679A}"/>
              </a:ext>
            </a:extLst>
          </p:cNvPr>
          <p:cNvSpPr/>
          <p:nvPr/>
        </p:nvSpPr>
        <p:spPr>
          <a:xfrm>
            <a:off x="2556769" y="4467440"/>
            <a:ext cx="261892" cy="148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D2EFF88A-BEC2-F4B0-0ABF-5A974FD9FF5A}"/>
              </a:ext>
            </a:extLst>
          </p:cNvPr>
          <p:cNvSpPr/>
          <p:nvPr/>
        </p:nvSpPr>
        <p:spPr>
          <a:xfrm>
            <a:off x="2570085" y="4680508"/>
            <a:ext cx="248576" cy="5149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2FB87BFD-FAA2-090F-4920-153D883BFA9E}"/>
              </a:ext>
            </a:extLst>
          </p:cNvPr>
          <p:cNvSpPr/>
          <p:nvPr/>
        </p:nvSpPr>
        <p:spPr>
          <a:xfrm>
            <a:off x="2556769" y="4467439"/>
            <a:ext cx="27520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9" name="流程图: 合并 58">
            <a:extLst>
              <a:ext uri="{FF2B5EF4-FFF2-40B4-BE49-F238E27FC236}">
                <a16:creationId xmlns:a16="http://schemas.microsoft.com/office/drawing/2014/main" id="{7B556CE8-90C5-36AA-D5EA-4528E41D1EB1}"/>
              </a:ext>
            </a:extLst>
          </p:cNvPr>
          <p:cNvSpPr/>
          <p:nvPr/>
        </p:nvSpPr>
        <p:spPr>
          <a:xfrm flipV="1">
            <a:off x="2660342" y="4559172"/>
            <a:ext cx="81378" cy="6066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6A0F420E-312B-A7B7-D4BF-CF950012B394}"/>
              </a:ext>
            </a:extLst>
          </p:cNvPr>
          <p:cNvSpPr/>
          <p:nvPr/>
        </p:nvSpPr>
        <p:spPr>
          <a:xfrm>
            <a:off x="2552329" y="5728809"/>
            <a:ext cx="27520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3" name="流程图: 合并 62">
            <a:extLst>
              <a:ext uri="{FF2B5EF4-FFF2-40B4-BE49-F238E27FC236}">
                <a16:creationId xmlns:a16="http://schemas.microsoft.com/office/drawing/2014/main" id="{91868732-2317-A666-706C-4ED725C71EA5}"/>
              </a:ext>
            </a:extLst>
          </p:cNvPr>
          <p:cNvSpPr/>
          <p:nvPr/>
        </p:nvSpPr>
        <p:spPr>
          <a:xfrm>
            <a:off x="2663298" y="5819796"/>
            <a:ext cx="62143" cy="50310"/>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368C8FBA-1389-FB94-7FBF-89621F262020}"/>
              </a:ext>
            </a:extLst>
          </p:cNvPr>
          <p:cNvSpPr/>
          <p:nvPr/>
        </p:nvSpPr>
        <p:spPr>
          <a:xfrm>
            <a:off x="1216239" y="5359745"/>
            <a:ext cx="1331652" cy="2485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1447CD17-07E6-CA64-28F1-7DED591659C9}"/>
              </a:ext>
            </a:extLst>
          </p:cNvPr>
          <p:cNvSpPr/>
          <p:nvPr/>
        </p:nvSpPr>
        <p:spPr>
          <a:xfrm>
            <a:off x="1216239" y="4467440"/>
            <a:ext cx="1331650" cy="148257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altLang="zh-CN" dirty="0"/>
              <a:t>Food</a:t>
            </a:r>
          </a:p>
          <a:p>
            <a:r>
              <a:rPr lang="en-US" altLang="zh-CN" dirty="0"/>
              <a:t>Medicine</a:t>
            </a:r>
          </a:p>
          <a:p>
            <a:r>
              <a:rPr lang="en-US" altLang="zh-CN" dirty="0"/>
              <a:t>Clothing</a:t>
            </a:r>
          </a:p>
          <a:p>
            <a:r>
              <a:rPr lang="en-US" altLang="zh-CN" dirty="0"/>
              <a:t>Household</a:t>
            </a:r>
          </a:p>
          <a:p>
            <a:r>
              <a:rPr lang="en-US" altLang="zh-CN" dirty="0"/>
              <a:t>…</a:t>
            </a:r>
            <a:endParaRPr lang="zh-CN" altLang="en-US" dirty="0"/>
          </a:p>
        </p:txBody>
      </p:sp>
      <p:sp>
        <p:nvSpPr>
          <p:cNvPr id="69" name="箭头: 下 68">
            <a:extLst>
              <a:ext uri="{FF2B5EF4-FFF2-40B4-BE49-F238E27FC236}">
                <a16:creationId xmlns:a16="http://schemas.microsoft.com/office/drawing/2014/main" id="{F2414DA4-CB8B-E82E-2A73-E82853A27230}"/>
              </a:ext>
            </a:extLst>
          </p:cNvPr>
          <p:cNvSpPr/>
          <p:nvPr/>
        </p:nvSpPr>
        <p:spPr>
          <a:xfrm rot="9111124">
            <a:off x="2341808" y="5496408"/>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9" name="箭头: 下 88">
            <a:extLst>
              <a:ext uri="{FF2B5EF4-FFF2-40B4-BE49-F238E27FC236}">
                <a16:creationId xmlns:a16="http://schemas.microsoft.com/office/drawing/2014/main" id="{49872F13-60E9-F18F-9188-7B3BCA5E8E35}"/>
              </a:ext>
            </a:extLst>
          </p:cNvPr>
          <p:cNvSpPr/>
          <p:nvPr/>
        </p:nvSpPr>
        <p:spPr>
          <a:xfrm rot="9111124">
            <a:off x="3210149" y="8045660"/>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91" name="文本框 90">
            <a:extLst>
              <a:ext uri="{FF2B5EF4-FFF2-40B4-BE49-F238E27FC236}">
                <a16:creationId xmlns:a16="http://schemas.microsoft.com/office/drawing/2014/main" id="{7EE369AC-3F07-1638-C119-F867AD7642F0}"/>
              </a:ext>
            </a:extLst>
          </p:cNvPr>
          <p:cNvSpPr txBox="1"/>
          <p:nvPr/>
        </p:nvSpPr>
        <p:spPr>
          <a:xfrm>
            <a:off x="609600" y="199457"/>
            <a:ext cx="1127760" cy="369332"/>
          </a:xfrm>
          <a:prstGeom prst="rect">
            <a:avLst/>
          </a:prstGeom>
          <a:noFill/>
        </p:spPr>
        <p:txBody>
          <a:bodyPr wrap="square">
            <a:spAutoFit/>
          </a:body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1</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Tree>
    <p:extLst>
      <p:ext uri="{BB962C8B-B14F-4D97-AF65-F5344CB8AC3E}">
        <p14:creationId xmlns:p14="http://schemas.microsoft.com/office/powerpoint/2010/main" val="81571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D2FBB73-B449-D347-A076-8FEB5D65A2F7}"/>
              </a:ext>
            </a:extLst>
          </p:cNvPr>
          <p:cNvSpPr/>
          <p:nvPr/>
        </p:nvSpPr>
        <p:spPr>
          <a:xfrm>
            <a:off x="2831977" y="754602"/>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or describe the item you want here</a:t>
            </a:r>
            <a:endParaRPr lang="zh-CN" altLang="en-US" dirty="0">
              <a:solidFill>
                <a:schemeClr val="bg1">
                  <a:lumMod val="75000"/>
                </a:schemeClr>
              </a:solidFill>
            </a:endParaRPr>
          </a:p>
        </p:txBody>
      </p:sp>
      <p:sp>
        <p:nvSpPr>
          <p:cNvPr id="5" name="矩形: 圆角 4">
            <a:extLst>
              <a:ext uri="{FF2B5EF4-FFF2-40B4-BE49-F238E27FC236}">
                <a16:creationId xmlns:a16="http://schemas.microsoft.com/office/drawing/2014/main" id="{155BBB94-8D07-8E37-57B2-49B02A59D01C}"/>
              </a:ext>
            </a:extLst>
          </p:cNvPr>
          <p:cNvSpPr/>
          <p:nvPr/>
        </p:nvSpPr>
        <p:spPr>
          <a:xfrm>
            <a:off x="9200225" y="754601"/>
            <a:ext cx="1331651"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Search</a:t>
            </a:r>
            <a:endParaRPr lang="zh-CN" altLang="en-US" dirty="0"/>
          </a:p>
        </p:txBody>
      </p:sp>
      <p:sp>
        <p:nvSpPr>
          <p:cNvPr id="7" name="矩形 6">
            <a:extLst>
              <a:ext uri="{FF2B5EF4-FFF2-40B4-BE49-F238E27FC236}">
                <a16:creationId xmlns:a16="http://schemas.microsoft.com/office/drawing/2014/main" id="{60BA654D-7C1D-4EC5-4200-52AC891F5DC7}"/>
              </a:ext>
            </a:extLst>
          </p:cNvPr>
          <p:cNvSpPr/>
          <p:nvPr/>
        </p:nvSpPr>
        <p:spPr>
          <a:xfrm>
            <a:off x="1216239" y="754601"/>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All</a:t>
            </a:r>
            <a:endParaRPr lang="zh-CN" altLang="en-US" dirty="0"/>
          </a:p>
        </p:txBody>
      </p:sp>
      <p:sp>
        <p:nvSpPr>
          <p:cNvPr id="10" name="流程图: 合并 9">
            <a:extLst>
              <a:ext uri="{FF2B5EF4-FFF2-40B4-BE49-F238E27FC236}">
                <a16:creationId xmlns:a16="http://schemas.microsoft.com/office/drawing/2014/main" id="{9519FCF0-C906-0BC6-7239-BBEBF1F66498}"/>
              </a:ext>
            </a:extLst>
          </p:cNvPr>
          <p:cNvSpPr/>
          <p:nvPr/>
        </p:nvSpPr>
        <p:spPr>
          <a:xfrm>
            <a:off x="2651465" y="932156"/>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82BE5E1-80EE-ADBF-34CE-8FC232C92122}"/>
              </a:ext>
            </a:extLst>
          </p:cNvPr>
          <p:cNvSpPr/>
          <p:nvPr/>
        </p:nvSpPr>
        <p:spPr>
          <a:xfrm>
            <a:off x="2556769" y="1216240"/>
            <a:ext cx="261892" cy="148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5F0FDFB0-BB69-973C-8B3C-677E00BF82E3}"/>
              </a:ext>
            </a:extLst>
          </p:cNvPr>
          <p:cNvSpPr/>
          <p:nvPr/>
        </p:nvSpPr>
        <p:spPr>
          <a:xfrm>
            <a:off x="2570085" y="1429308"/>
            <a:ext cx="248576" cy="5149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BBADB87-3167-7C96-5E46-9849C8B2BD92}"/>
              </a:ext>
            </a:extLst>
          </p:cNvPr>
          <p:cNvSpPr/>
          <p:nvPr/>
        </p:nvSpPr>
        <p:spPr>
          <a:xfrm>
            <a:off x="2556769" y="1216239"/>
            <a:ext cx="27520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流程图: 合并 11">
            <a:extLst>
              <a:ext uri="{FF2B5EF4-FFF2-40B4-BE49-F238E27FC236}">
                <a16:creationId xmlns:a16="http://schemas.microsoft.com/office/drawing/2014/main" id="{A4AF9320-89F9-FE41-9CF0-C78CA7855F5A}"/>
              </a:ext>
            </a:extLst>
          </p:cNvPr>
          <p:cNvSpPr/>
          <p:nvPr/>
        </p:nvSpPr>
        <p:spPr>
          <a:xfrm flipV="1">
            <a:off x="2660342" y="1307972"/>
            <a:ext cx="81378" cy="6066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BDC56CE-7DCC-0ABF-08E9-D5E6C608974B}"/>
              </a:ext>
            </a:extLst>
          </p:cNvPr>
          <p:cNvSpPr/>
          <p:nvPr/>
        </p:nvSpPr>
        <p:spPr>
          <a:xfrm>
            <a:off x="2552329" y="2477609"/>
            <a:ext cx="27520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流程图: 合并 17">
            <a:extLst>
              <a:ext uri="{FF2B5EF4-FFF2-40B4-BE49-F238E27FC236}">
                <a16:creationId xmlns:a16="http://schemas.microsoft.com/office/drawing/2014/main" id="{8D0026CD-D520-4F37-D7A2-64A4F205EF72}"/>
              </a:ext>
            </a:extLst>
          </p:cNvPr>
          <p:cNvSpPr/>
          <p:nvPr/>
        </p:nvSpPr>
        <p:spPr>
          <a:xfrm>
            <a:off x="2663298" y="2568596"/>
            <a:ext cx="62143" cy="50310"/>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7A21D95-5235-E926-5CCF-DFEEFFD377CD}"/>
              </a:ext>
            </a:extLst>
          </p:cNvPr>
          <p:cNvSpPr/>
          <p:nvPr/>
        </p:nvSpPr>
        <p:spPr>
          <a:xfrm>
            <a:off x="1216239" y="2108545"/>
            <a:ext cx="1331652" cy="2485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F399D58A-B95A-BAE5-2C0A-EE95D8EE8FCE}"/>
              </a:ext>
            </a:extLst>
          </p:cNvPr>
          <p:cNvSpPr/>
          <p:nvPr/>
        </p:nvSpPr>
        <p:spPr>
          <a:xfrm>
            <a:off x="1216239" y="1216240"/>
            <a:ext cx="1331650" cy="148257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altLang="zh-CN" dirty="0"/>
              <a:t>Food</a:t>
            </a:r>
          </a:p>
          <a:p>
            <a:r>
              <a:rPr lang="en-US" altLang="zh-CN" dirty="0"/>
              <a:t>Medicine</a:t>
            </a:r>
          </a:p>
          <a:p>
            <a:r>
              <a:rPr lang="en-US" altLang="zh-CN" dirty="0"/>
              <a:t>Clothing</a:t>
            </a:r>
          </a:p>
          <a:p>
            <a:r>
              <a:rPr lang="en-US" altLang="zh-CN" dirty="0"/>
              <a:t>Household</a:t>
            </a:r>
          </a:p>
          <a:p>
            <a:r>
              <a:rPr lang="en-US" altLang="zh-CN" dirty="0"/>
              <a:t>…</a:t>
            </a:r>
            <a:endParaRPr lang="zh-CN" altLang="en-US" dirty="0"/>
          </a:p>
        </p:txBody>
      </p:sp>
      <p:sp>
        <p:nvSpPr>
          <p:cNvPr id="13" name="箭头: 下 12">
            <a:extLst>
              <a:ext uri="{FF2B5EF4-FFF2-40B4-BE49-F238E27FC236}">
                <a16:creationId xmlns:a16="http://schemas.microsoft.com/office/drawing/2014/main" id="{33887169-1BE3-4AB9-BCF9-96BD7BD3BA4E}"/>
              </a:ext>
            </a:extLst>
          </p:cNvPr>
          <p:cNvSpPr/>
          <p:nvPr/>
        </p:nvSpPr>
        <p:spPr>
          <a:xfrm rot="9111124">
            <a:off x="2341808" y="2245208"/>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E7BDA84-5D0A-7256-BCC7-69956A992845}"/>
              </a:ext>
            </a:extLst>
          </p:cNvPr>
          <p:cNvSpPr/>
          <p:nvPr/>
        </p:nvSpPr>
        <p:spPr>
          <a:xfrm>
            <a:off x="2831977" y="3075327"/>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9" name="矩形: 圆角 18">
            <a:extLst>
              <a:ext uri="{FF2B5EF4-FFF2-40B4-BE49-F238E27FC236}">
                <a16:creationId xmlns:a16="http://schemas.microsoft.com/office/drawing/2014/main" id="{0E265224-2307-6825-722D-481F45B5787B}"/>
              </a:ext>
            </a:extLst>
          </p:cNvPr>
          <p:cNvSpPr/>
          <p:nvPr/>
        </p:nvSpPr>
        <p:spPr>
          <a:xfrm>
            <a:off x="9200225" y="3075326"/>
            <a:ext cx="1331651"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Search</a:t>
            </a:r>
            <a:endParaRPr lang="zh-CN" altLang="en-US" dirty="0"/>
          </a:p>
        </p:txBody>
      </p:sp>
      <p:sp>
        <p:nvSpPr>
          <p:cNvPr id="21" name="矩形 20">
            <a:extLst>
              <a:ext uri="{FF2B5EF4-FFF2-40B4-BE49-F238E27FC236}">
                <a16:creationId xmlns:a16="http://schemas.microsoft.com/office/drawing/2014/main" id="{71517B5C-CDEC-60B4-4263-B1B8B673F27D}"/>
              </a:ext>
            </a:extLst>
          </p:cNvPr>
          <p:cNvSpPr/>
          <p:nvPr/>
        </p:nvSpPr>
        <p:spPr>
          <a:xfrm>
            <a:off x="1216239" y="3075326"/>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Household</a:t>
            </a:r>
            <a:endParaRPr lang="zh-CN" altLang="en-US" dirty="0"/>
          </a:p>
        </p:txBody>
      </p:sp>
      <p:sp>
        <p:nvSpPr>
          <p:cNvPr id="23" name="流程图: 合并 22">
            <a:extLst>
              <a:ext uri="{FF2B5EF4-FFF2-40B4-BE49-F238E27FC236}">
                <a16:creationId xmlns:a16="http://schemas.microsoft.com/office/drawing/2014/main" id="{EDF5861D-0DC8-8E97-3E90-05FED3FDDB5F}"/>
              </a:ext>
            </a:extLst>
          </p:cNvPr>
          <p:cNvSpPr/>
          <p:nvPr/>
        </p:nvSpPr>
        <p:spPr>
          <a:xfrm>
            <a:off x="2651465" y="3252881"/>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724A209D-2DF7-C973-33C9-78A3FADA0269}"/>
              </a:ext>
            </a:extLst>
          </p:cNvPr>
          <p:cNvSpPr/>
          <p:nvPr/>
        </p:nvSpPr>
        <p:spPr>
          <a:xfrm rot="9111124">
            <a:off x="4307428" y="3444554"/>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4E7BDA84-5D0A-7256-BCC7-69956A992845}"/>
              </a:ext>
            </a:extLst>
          </p:cNvPr>
          <p:cNvSpPr/>
          <p:nvPr/>
        </p:nvSpPr>
        <p:spPr>
          <a:xfrm>
            <a:off x="2831977" y="4088124"/>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dirty="0"/>
              <a:t>Broom</a:t>
            </a:r>
            <a:endParaRPr lang="zh-CN" altLang="en-US" dirty="0"/>
          </a:p>
        </p:txBody>
      </p:sp>
      <p:sp>
        <p:nvSpPr>
          <p:cNvPr id="32" name="矩形: 圆角 31">
            <a:extLst>
              <a:ext uri="{FF2B5EF4-FFF2-40B4-BE49-F238E27FC236}">
                <a16:creationId xmlns:a16="http://schemas.microsoft.com/office/drawing/2014/main" id="{0E265224-2307-6825-722D-481F45B5787B}"/>
              </a:ext>
            </a:extLst>
          </p:cNvPr>
          <p:cNvSpPr/>
          <p:nvPr/>
        </p:nvSpPr>
        <p:spPr>
          <a:xfrm>
            <a:off x="9200225" y="4088123"/>
            <a:ext cx="1331651"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Search</a:t>
            </a:r>
            <a:endParaRPr lang="zh-CN" altLang="en-US" dirty="0"/>
          </a:p>
        </p:txBody>
      </p:sp>
      <p:sp>
        <p:nvSpPr>
          <p:cNvPr id="33" name="矩形 32">
            <a:extLst>
              <a:ext uri="{FF2B5EF4-FFF2-40B4-BE49-F238E27FC236}">
                <a16:creationId xmlns:a16="http://schemas.microsoft.com/office/drawing/2014/main" id="{71517B5C-CDEC-60B4-4263-B1B8B673F27D}"/>
              </a:ext>
            </a:extLst>
          </p:cNvPr>
          <p:cNvSpPr/>
          <p:nvPr/>
        </p:nvSpPr>
        <p:spPr>
          <a:xfrm>
            <a:off x="1216239" y="4088123"/>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Household</a:t>
            </a:r>
            <a:endParaRPr lang="zh-CN" altLang="en-US" dirty="0"/>
          </a:p>
        </p:txBody>
      </p:sp>
      <p:sp>
        <p:nvSpPr>
          <p:cNvPr id="34" name="流程图: 合并 33">
            <a:extLst>
              <a:ext uri="{FF2B5EF4-FFF2-40B4-BE49-F238E27FC236}">
                <a16:creationId xmlns:a16="http://schemas.microsoft.com/office/drawing/2014/main" id="{EDF5861D-0DC8-8E97-3E90-05FED3FDDB5F}"/>
              </a:ext>
            </a:extLst>
          </p:cNvPr>
          <p:cNvSpPr/>
          <p:nvPr/>
        </p:nvSpPr>
        <p:spPr>
          <a:xfrm>
            <a:off x="2651465" y="4265678"/>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箭头: 下 34">
            <a:extLst>
              <a:ext uri="{FF2B5EF4-FFF2-40B4-BE49-F238E27FC236}">
                <a16:creationId xmlns:a16="http://schemas.microsoft.com/office/drawing/2014/main" id="{724A209D-2DF7-C973-33C9-78A3FADA0269}"/>
              </a:ext>
            </a:extLst>
          </p:cNvPr>
          <p:cNvSpPr/>
          <p:nvPr/>
        </p:nvSpPr>
        <p:spPr>
          <a:xfrm rot="9111124">
            <a:off x="4307428" y="4472735"/>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cxnSp>
        <p:nvCxnSpPr>
          <p:cNvPr id="37" name="直接连接符 36">
            <a:extLst>
              <a:ext uri="{FF2B5EF4-FFF2-40B4-BE49-F238E27FC236}">
                <a16:creationId xmlns:a16="http://schemas.microsoft.com/office/drawing/2014/main" id="{D534C38E-6880-73B7-82CD-C38BF95B3AB5}"/>
              </a:ext>
            </a:extLst>
          </p:cNvPr>
          <p:cNvCxnSpPr>
            <a:cxnSpLocks/>
          </p:cNvCxnSpPr>
          <p:nvPr/>
        </p:nvCxnSpPr>
        <p:spPr>
          <a:xfrm>
            <a:off x="2976880" y="3180080"/>
            <a:ext cx="0" cy="248920"/>
          </a:xfrm>
          <a:prstGeom prst="line">
            <a:avLst/>
          </a:prstGeom>
        </p:spPr>
        <p:style>
          <a:lnRef idx="3">
            <a:schemeClr val="dk1"/>
          </a:lnRef>
          <a:fillRef idx="0">
            <a:schemeClr val="dk1"/>
          </a:fillRef>
          <a:effectRef idx="2">
            <a:schemeClr val="dk1"/>
          </a:effectRef>
          <a:fontRef idx="minor">
            <a:schemeClr val="tx1"/>
          </a:fontRef>
        </p:style>
      </p:cxnSp>
      <p:cxnSp>
        <p:nvCxnSpPr>
          <p:cNvPr id="41" name="直接连接符 40">
            <a:extLst>
              <a:ext uri="{FF2B5EF4-FFF2-40B4-BE49-F238E27FC236}">
                <a16:creationId xmlns:a16="http://schemas.microsoft.com/office/drawing/2014/main" id="{D534C38E-6880-73B7-82CD-C38BF95B3AB5}"/>
              </a:ext>
            </a:extLst>
          </p:cNvPr>
          <p:cNvCxnSpPr>
            <a:cxnSpLocks/>
          </p:cNvCxnSpPr>
          <p:nvPr/>
        </p:nvCxnSpPr>
        <p:spPr>
          <a:xfrm>
            <a:off x="3601720" y="4214864"/>
            <a:ext cx="0" cy="223339"/>
          </a:xfrm>
          <a:prstGeom prst="line">
            <a:avLst/>
          </a:prstGeom>
        </p:spPr>
        <p:style>
          <a:lnRef idx="3">
            <a:schemeClr val="dk1"/>
          </a:lnRef>
          <a:fillRef idx="0">
            <a:schemeClr val="dk1"/>
          </a:fillRef>
          <a:effectRef idx="2">
            <a:schemeClr val="dk1"/>
          </a:effectRef>
          <a:fontRef idx="minor">
            <a:schemeClr val="tx1"/>
          </a:fontRef>
        </p:style>
      </p:cxnSp>
      <p:sp>
        <p:nvSpPr>
          <p:cNvPr id="46" name="矩形 45">
            <a:extLst>
              <a:ext uri="{FF2B5EF4-FFF2-40B4-BE49-F238E27FC236}">
                <a16:creationId xmlns:a16="http://schemas.microsoft.com/office/drawing/2014/main" id="{4E7BDA84-5D0A-7256-BCC7-69956A992845}"/>
              </a:ext>
            </a:extLst>
          </p:cNvPr>
          <p:cNvSpPr/>
          <p:nvPr/>
        </p:nvSpPr>
        <p:spPr>
          <a:xfrm>
            <a:off x="2831977" y="5076226"/>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dirty="0"/>
              <a:t>Broom</a:t>
            </a:r>
            <a:endParaRPr lang="zh-CN" altLang="en-US" dirty="0"/>
          </a:p>
        </p:txBody>
      </p:sp>
      <p:sp>
        <p:nvSpPr>
          <p:cNvPr id="47" name="矩形: 圆角 46">
            <a:extLst>
              <a:ext uri="{FF2B5EF4-FFF2-40B4-BE49-F238E27FC236}">
                <a16:creationId xmlns:a16="http://schemas.microsoft.com/office/drawing/2014/main" id="{0E265224-2307-6825-722D-481F45B5787B}"/>
              </a:ext>
            </a:extLst>
          </p:cNvPr>
          <p:cNvSpPr/>
          <p:nvPr/>
        </p:nvSpPr>
        <p:spPr>
          <a:xfrm>
            <a:off x="9200225" y="5076225"/>
            <a:ext cx="1331651"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Search</a:t>
            </a:r>
            <a:endParaRPr lang="zh-CN" altLang="en-US" dirty="0"/>
          </a:p>
        </p:txBody>
      </p:sp>
      <p:sp>
        <p:nvSpPr>
          <p:cNvPr id="48" name="矩形 47">
            <a:extLst>
              <a:ext uri="{FF2B5EF4-FFF2-40B4-BE49-F238E27FC236}">
                <a16:creationId xmlns:a16="http://schemas.microsoft.com/office/drawing/2014/main" id="{71517B5C-CDEC-60B4-4263-B1B8B673F27D}"/>
              </a:ext>
            </a:extLst>
          </p:cNvPr>
          <p:cNvSpPr/>
          <p:nvPr/>
        </p:nvSpPr>
        <p:spPr>
          <a:xfrm>
            <a:off x="1216239" y="5076225"/>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Household</a:t>
            </a:r>
            <a:endParaRPr lang="zh-CN" altLang="en-US" dirty="0"/>
          </a:p>
        </p:txBody>
      </p:sp>
      <p:sp>
        <p:nvSpPr>
          <p:cNvPr id="49" name="流程图: 合并 48">
            <a:extLst>
              <a:ext uri="{FF2B5EF4-FFF2-40B4-BE49-F238E27FC236}">
                <a16:creationId xmlns:a16="http://schemas.microsoft.com/office/drawing/2014/main" id="{EDF5861D-0DC8-8E97-3E90-05FED3FDDB5F}"/>
              </a:ext>
            </a:extLst>
          </p:cNvPr>
          <p:cNvSpPr/>
          <p:nvPr/>
        </p:nvSpPr>
        <p:spPr>
          <a:xfrm>
            <a:off x="2651465" y="5253780"/>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箭头: 下 49">
            <a:extLst>
              <a:ext uri="{FF2B5EF4-FFF2-40B4-BE49-F238E27FC236}">
                <a16:creationId xmlns:a16="http://schemas.microsoft.com/office/drawing/2014/main" id="{724A209D-2DF7-C973-33C9-78A3FADA0269}"/>
              </a:ext>
            </a:extLst>
          </p:cNvPr>
          <p:cNvSpPr/>
          <p:nvPr/>
        </p:nvSpPr>
        <p:spPr>
          <a:xfrm rot="9111124">
            <a:off x="10200228" y="5464195"/>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53" name="文本框 52">
            <a:extLst>
              <a:ext uri="{FF2B5EF4-FFF2-40B4-BE49-F238E27FC236}">
                <a16:creationId xmlns:a16="http://schemas.microsoft.com/office/drawing/2014/main" id="{4CB4916A-590E-5804-1478-C0A538FCE05B}"/>
              </a:ext>
            </a:extLst>
          </p:cNvPr>
          <p:cNvSpPr txBox="1"/>
          <p:nvPr/>
        </p:nvSpPr>
        <p:spPr>
          <a:xfrm>
            <a:off x="609600" y="199457"/>
            <a:ext cx="1127760" cy="369332"/>
          </a:xfrm>
          <a:prstGeom prst="rect">
            <a:avLst/>
          </a:prstGeom>
          <a:noFill/>
        </p:spPr>
        <p:txBody>
          <a:bodyPr wrap="square">
            <a:spAutoFit/>
          </a:body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1</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
        <p:nvSpPr>
          <p:cNvPr id="55" name="文本框 54">
            <a:extLst>
              <a:ext uri="{FF2B5EF4-FFF2-40B4-BE49-F238E27FC236}">
                <a16:creationId xmlns:a16="http://schemas.microsoft.com/office/drawing/2014/main" id="{B084C648-6B4C-8454-03D1-A2D9D22CE7A9}"/>
              </a:ext>
            </a:extLst>
          </p:cNvPr>
          <p:cNvSpPr txBox="1"/>
          <p:nvPr/>
        </p:nvSpPr>
        <p:spPr>
          <a:xfrm>
            <a:off x="609600" y="3625382"/>
            <a:ext cx="1127760" cy="369332"/>
          </a:xfrm>
          <a:prstGeom prst="rect">
            <a:avLst/>
          </a:prstGeom>
          <a:noFill/>
        </p:spPr>
        <p:txBody>
          <a:bodyPr wrap="square">
            <a:spAutoFit/>
          </a:body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2</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Tree>
    <p:extLst>
      <p:ext uri="{BB962C8B-B14F-4D97-AF65-F5344CB8AC3E}">
        <p14:creationId xmlns:p14="http://schemas.microsoft.com/office/powerpoint/2010/main" val="412919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4E7BDA84-5D0A-7256-BCC7-69956A992845}"/>
              </a:ext>
            </a:extLst>
          </p:cNvPr>
          <p:cNvSpPr/>
          <p:nvPr/>
        </p:nvSpPr>
        <p:spPr>
          <a:xfrm>
            <a:off x="2901519" y="367567"/>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dirty="0"/>
              <a:t>Broom</a:t>
            </a:r>
            <a:endParaRPr lang="zh-CN" altLang="en-US" dirty="0"/>
          </a:p>
        </p:txBody>
      </p:sp>
      <p:sp>
        <p:nvSpPr>
          <p:cNvPr id="30" name="矩形: 圆角 29">
            <a:extLst>
              <a:ext uri="{FF2B5EF4-FFF2-40B4-BE49-F238E27FC236}">
                <a16:creationId xmlns:a16="http://schemas.microsoft.com/office/drawing/2014/main" id="{0E265224-2307-6825-722D-481F45B5787B}"/>
              </a:ext>
            </a:extLst>
          </p:cNvPr>
          <p:cNvSpPr/>
          <p:nvPr/>
        </p:nvSpPr>
        <p:spPr>
          <a:xfrm>
            <a:off x="9269767" y="367566"/>
            <a:ext cx="1331651"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Search</a:t>
            </a:r>
            <a:endParaRPr lang="zh-CN" altLang="en-US" dirty="0"/>
          </a:p>
        </p:txBody>
      </p:sp>
      <p:sp>
        <p:nvSpPr>
          <p:cNvPr id="31" name="矩形 30">
            <a:extLst>
              <a:ext uri="{FF2B5EF4-FFF2-40B4-BE49-F238E27FC236}">
                <a16:creationId xmlns:a16="http://schemas.microsoft.com/office/drawing/2014/main" id="{71517B5C-CDEC-60B4-4263-B1B8B673F27D}"/>
              </a:ext>
            </a:extLst>
          </p:cNvPr>
          <p:cNvSpPr/>
          <p:nvPr/>
        </p:nvSpPr>
        <p:spPr>
          <a:xfrm>
            <a:off x="1285781" y="367566"/>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Household</a:t>
            </a:r>
            <a:endParaRPr lang="zh-CN" altLang="en-US" dirty="0"/>
          </a:p>
        </p:txBody>
      </p:sp>
      <p:sp>
        <p:nvSpPr>
          <p:cNvPr id="32" name="流程图: 合并 31">
            <a:extLst>
              <a:ext uri="{FF2B5EF4-FFF2-40B4-BE49-F238E27FC236}">
                <a16:creationId xmlns:a16="http://schemas.microsoft.com/office/drawing/2014/main" id="{EDF5861D-0DC8-8E97-3E90-05FED3FDDB5F}"/>
              </a:ext>
            </a:extLst>
          </p:cNvPr>
          <p:cNvSpPr/>
          <p:nvPr/>
        </p:nvSpPr>
        <p:spPr>
          <a:xfrm>
            <a:off x="2721007" y="545121"/>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矩形 33">
            <a:extLst>
              <a:ext uri="{FF2B5EF4-FFF2-40B4-BE49-F238E27FC236}">
                <a16:creationId xmlns:a16="http://schemas.microsoft.com/office/drawing/2014/main" id="{D06BF500-F60D-AC92-682D-4755A066EDB4}"/>
              </a:ext>
            </a:extLst>
          </p:cNvPr>
          <p:cNvSpPr/>
          <p:nvPr/>
        </p:nvSpPr>
        <p:spPr>
          <a:xfrm>
            <a:off x="1285781" y="1107440"/>
            <a:ext cx="9315637" cy="145288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38" name="图片 37">
            <a:extLst>
              <a:ext uri="{FF2B5EF4-FFF2-40B4-BE49-F238E27FC236}">
                <a16:creationId xmlns:a16="http://schemas.microsoft.com/office/drawing/2014/main" id="{D21A2973-A92B-4B94-5094-FE69D578A66B}"/>
              </a:ext>
            </a:extLst>
          </p:cNvPr>
          <p:cNvPicPr>
            <a:picLocks noChangeAspect="1"/>
          </p:cNvPicPr>
          <p:nvPr/>
        </p:nvPicPr>
        <p:blipFill>
          <a:blip r:embed="rId3"/>
          <a:stretch>
            <a:fillRect/>
          </a:stretch>
        </p:blipFill>
        <p:spPr>
          <a:xfrm>
            <a:off x="1348812" y="1164238"/>
            <a:ext cx="1552707" cy="1324962"/>
          </a:xfrm>
          <a:prstGeom prst="rect">
            <a:avLst/>
          </a:prstGeom>
          <a:ln w="12700" cap="sq">
            <a:solidFill>
              <a:srgbClr val="000000"/>
            </a:solidFill>
            <a:prstDash val="solid"/>
            <a:miter lim="800000"/>
          </a:ln>
          <a:effectLst/>
        </p:spPr>
      </p:pic>
      <p:sp>
        <p:nvSpPr>
          <p:cNvPr id="41" name="文本框 40">
            <a:extLst>
              <a:ext uri="{FF2B5EF4-FFF2-40B4-BE49-F238E27FC236}">
                <a16:creationId xmlns:a16="http://schemas.microsoft.com/office/drawing/2014/main" id="{57CBA87B-08D7-772D-B780-4E0F8477DEA0}"/>
              </a:ext>
            </a:extLst>
          </p:cNvPr>
          <p:cNvSpPr txBox="1"/>
          <p:nvPr/>
        </p:nvSpPr>
        <p:spPr>
          <a:xfrm>
            <a:off x="3090828" y="1177851"/>
            <a:ext cx="5616292" cy="369332"/>
          </a:xfrm>
          <a:prstGeom prst="rect">
            <a:avLst/>
          </a:prstGeom>
          <a:noFill/>
        </p:spPr>
        <p:txBody>
          <a:bodyPr wrap="square" rtlCol="0">
            <a:spAutoFit/>
          </a:bodyPr>
          <a:lstStyle/>
          <a:p>
            <a:r>
              <a:rPr lang="en-US" altLang="zh-CN" dirty="0" err="1"/>
              <a:t>HDXSmooth</a:t>
            </a:r>
            <a:r>
              <a:rPr lang="en-US" altLang="zh-CN" dirty="0"/>
              <a:t> Sweep Indoor Angle Broom with Dustpan</a:t>
            </a:r>
            <a:endParaRPr lang="zh-CN" altLang="en-US" dirty="0"/>
          </a:p>
        </p:txBody>
      </p:sp>
      <p:sp>
        <p:nvSpPr>
          <p:cNvPr id="42" name="文本框 41">
            <a:extLst>
              <a:ext uri="{FF2B5EF4-FFF2-40B4-BE49-F238E27FC236}">
                <a16:creationId xmlns:a16="http://schemas.microsoft.com/office/drawing/2014/main" id="{F822768F-7DB3-92EC-3F43-EB7A78B1B778}"/>
              </a:ext>
            </a:extLst>
          </p:cNvPr>
          <p:cNvSpPr txBox="1"/>
          <p:nvPr/>
        </p:nvSpPr>
        <p:spPr>
          <a:xfrm>
            <a:off x="7608648" y="1951793"/>
            <a:ext cx="946093" cy="369332"/>
          </a:xfrm>
          <a:prstGeom prst="rect">
            <a:avLst/>
          </a:prstGeom>
          <a:noFill/>
        </p:spPr>
        <p:txBody>
          <a:bodyPr wrap="none" rtlCol="0">
            <a:spAutoFit/>
          </a:bodyPr>
          <a:lstStyle/>
          <a:p>
            <a:r>
              <a:rPr lang="en-US" altLang="zh-CN" b="1" dirty="0"/>
              <a:t>$ 11.97</a:t>
            </a:r>
            <a:endParaRPr lang="zh-CN" altLang="en-US" b="1" dirty="0"/>
          </a:p>
        </p:txBody>
      </p:sp>
      <p:sp>
        <p:nvSpPr>
          <p:cNvPr id="44" name="矩形: 圆角 43">
            <a:extLst>
              <a:ext uri="{FF2B5EF4-FFF2-40B4-BE49-F238E27FC236}">
                <a16:creationId xmlns:a16="http://schemas.microsoft.com/office/drawing/2014/main" id="{7729E768-951F-CD9D-3D36-DD6E03C9ACBA}"/>
              </a:ext>
            </a:extLst>
          </p:cNvPr>
          <p:cNvSpPr/>
          <p:nvPr/>
        </p:nvSpPr>
        <p:spPr>
          <a:xfrm>
            <a:off x="8788401" y="1859486"/>
            <a:ext cx="1632506" cy="461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Add to Cart</a:t>
            </a:r>
            <a:endParaRPr lang="zh-CN" altLang="en-US" dirty="0"/>
          </a:p>
        </p:txBody>
      </p:sp>
      <p:sp>
        <p:nvSpPr>
          <p:cNvPr id="46" name="矩形: 圆角 45">
            <a:extLst>
              <a:ext uri="{FF2B5EF4-FFF2-40B4-BE49-F238E27FC236}">
                <a16:creationId xmlns:a16="http://schemas.microsoft.com/office/drawing/2014/main" id="{18C30336-1B10-6C82-D328-3EA17B1343BC}"/>
              </a:ext>
            </a:extLst>
          </p:cNvPr>
          <p:cNvSpPr/>
          <p:nvPr/>
        </p:nvSpPr>
        <p:spPr>
          <a:xfrm>
            <a:off x="8788400" y="1252644"/>
            <a:ext cx="1630965" cy="46163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Buy Now</a:t>
            </a:r>
            <a:endParaRPr lang="zh-CN" altLang="en-US" dirty="0"/>
          </a:p>
        </p:txBody>
      </p:sp>
      <p:sp>
        <p:nvSpPr>
          <p:cNvPr id="48" name="矩形: 圆角 47">
            <a:extLst>
              <a:ext uri="{FF2B5EF4-FFF2-40B4-BE49-F238E27FC236}">
                <a16:creationId xmlns:a16="http://schemas.microsoft.com/office/drawing/2014/main" id="{82A4CD7B-499D-F0D0-48FF-8C3E34923D85}"/>
              </a:ext>
            </a:extLst>
          </p:cNvPr>
          <p:cNvSpPr/>
          <p:nvPr/>
        </p:nvSpPr>
        <p:spPr>
          <a:xfrm>
            <a:off x="3173651" y="1859485"/>
            <a:ext cx="1552707" cy="461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View more</a:t>
            </a:r>
            <a:endParaRPr lang="zh-CN" altLang="en-US" dirty="0"/>
          </a:p>
        </p:txBody>
      </p:sp>
      <p:sp>
        <p:nvSpPr>
          <p:cNvPr id="52" name="矩形 51">
            <a:extLst>
              <a:ext uri="{FF2B5EF4-FFF2-40B4-BE49-F238E27FC236}">
                <a16:creationId xmlns:a16="http://schemas.microsoft.com/office/drawing/2014/main" id="{6F5F5D1F-20CD-21F4-88B3-082916945881}"/>
              </a:ext>
            </a:extLst>
          </p:cNvPr>
          <p:cNvSpPr/>
          <p:nvPr/>
        </p:nvSpPr>
        <p:spPr>
          <a:xfrm>
            <a:off x="1285781" y="2664883"/>
            <a:ext cx="9315637" cy="145288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A993AAE4-4605-1897-B77F-17B801E12B31}"/>
              </a:ext>
            </a:extLst>
          </p:cNvPr>
          <p:cNvSpPr txBox="1"/>
          <p:nvPr/>
        </p:nvSpPr>
        <p:spPr>
          <a:xfrm>
            <a:off x="3090828" y="2735294"/>
            <a:ext cx="5616292" cy="646331"/>
          </a:xfrm>
          <a:prstGeom prst="rect">
            <a:avLst/>
          </a:prstGeom>
          <a:noFill/>
        </p:spPr>
        <p:txBody>
          <a:bodyPr wrap="square" rtlCol="0">
            <a:spAutoFit/>
          </a:bodyPr>
          <a:lstStyle/>
          <a:p>
            <a:r>
              <a:rPr lang="en-US" altLang="zh-CN"/>
              <a:t>O-CedarPowerCorner Pet Pro Angle Broom with Step On Dust Pan</a:t>
            </a:r>
            <a:endParaRPr lang="zh-CN" altLang="en-US" dirty="0"/>
          </a:p>
        </p:txBody>
      </p:sp>
      <p:sp>
        <p:nvSpPr>
          <p:cNvPr id="60" name="矩形: 圆角 59">
            <a:extLst>
              <a:ext uri="{FF2B5EF4-FFF2-40B4-BE49-F238E27FC236}">
                <a16:creationId xmlns:a16="http://schemas.microsoft.com/office/drawing/2014/main" id="{42C42434-3914-65BA-9711-3CB29CB8CBF0}"/>
              </a:ext>
            </a:extLst>
          </p:cNvPr>
          <p:cNvSpPr/>
          <p:nvPr/>
        </p:nvSpPr>
        <p:spPr>
          <a:xfrm>
            <a:off x="8788401" y="3416929"/>
            <a:ext cx="1632506" cy="461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Add to Cart</a:t>
            </a:r>
            <a:endParaRPr lang="zh-CN" altLang="en-US" dirty="0"/>
          </a:p>
        </p:txBody>
      </p:sp>
      <p:sp>
        <p:nvSpPr>
          <p:cNvPr id="62" name="矩形: 圆角 61">
            <a:extLst>
              <a:ext uri="{FF2B5EF4-FFF2-40B4-BE49-F238E27FC236}">
                <a16:creationId xmlns:a16="http://schemas.microsoft.com/office/drawing/2014/main" id="{43147CCC-E5B1-DCC5-E3CA-3E1FBB9B84BA}"/>
              </a:ext>
            </a:extLst>
          </p:cNvPr>
          <p:cNvSpPr/>
          <p:nvPr/>
        </p:nvSpPr>
        <p:spPr>
          <a:xfrm>
            <a:off x="8788400" y="2810087"/>
            <a:ext cx="1630965" cy="46163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Buy Now</a:t>
            </a:r>
            <a:endParaRPr lang="zh-CN" altLang="en-US" dirty="0"/>
          </a:p>
        </p:txBody>
      </p:sp>
      <p:sp>
        <p:nvSpPr>
          <p:cNvPr id="64" name="矩形: 圆角 63">
            <a:extLst>
              <a:ext uri="{FF2B5EF4-FFF2-40B4-BE49-F238E27FC236}">
                <a16:creationId xmlns:a16="http://schemas.microsoft.com/office/drawing/2014/main" id="{9B1BCB58-36B1-459B-FEA0-07C8535F33A6}"/>
              </a:ext>
            </a:extLst>
          </p:cNvPr>
          <p:cNvSpPr/>
          <p:nvPr/>
        </p:nvSpPr>
        <p:spPr>
          <a:xfrm>
            <a:off x="3173651" y="3416928"/>
            <a:ext cx="1552707" cy="461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View more</a:t>
            </a:r>
            <a:endParaRPr lang="zh-CN" altLang="en-US" dirty="0"/>
          </a:p>
        </p:txBody>
      </p:sp>
      <p:sp>
        <p:nvSpPr>
          <p:cNvPr id="68" name="矩形 67">
            <a:extLst>
              <a:ext uri="{FF2B5EF4-FFF2-40B4-BE49-F238E27FC236}">
                <a16:creationId xmlns:a16="http://schemas.microsoft.com/office/drawing/2014/main" id="{F7A50DF2-950A-861C-F61A-13DABF4372C4}"/>
              </a:ext>
            </a:extLst>
          </p:cNvPr>
          <p:cNvSpPr/>
          <p:nvPr/>
        </p:nvSpPr>
        <p:spPr>
          <a:xfrm>
            <a:off x="1285781" y="4239683"/>
            <a:ext cx="9315637" cy="145288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25E1E2DC-4F81-0E15-883D-F1A5FE8600D1}"/>
              </a:ext>
            </a:extLst>
          </p:cNvPr>
          <p:cNvSpPr txBox="1"/>
          <p:nvPr/>
        </p:nvSpPr>
        <p:spPr>
          <a:xfrm>
            <a:off x="3090828" y="4310094"/>
            <a:ext cx="5616292" cy="646331"/>
          </a:xfrm>
          <a:prstGeom prst="rect">
            <a:avLst/>
          </a:prstGeom>
          <a:noFill/>
        </p:spPr>
        <p:txBody>
          <a:bodyPr wrap="square" rtlCol="0">
            <a:spAutoFit/>
          </a:bodyPr>
          <a:lstStyle/>
          <a:p>
            <a:r>
              <a:rPr lang="en-US" altLang="zh-CN"/>
              <a:t>QuickieJobsite 24 in. Multi-Surface Fiberglass Push Broom</a:t>
            </a:r>
            <a:endParaRPr lang="zh-CN" altLang="en-US" dirty="0"/>
          </a:p>
        </p:txBody>
      </p:sp>
      <p:sp>
        <p:nvSpPr>
          <p:cNvPr id="74" name="文本框 73">
            <a:extLst>
              <a:ext uri="{FF2B5EF4-FFF2-40B4-BE49-F238E27FC236}">
                <a16:creationId xmlns:a16="http://schemas.microsoft.com/office/drawing/2014/main" id="{49E77EB4-EC99-1389-5B36-EDAF250B4FBB}"/>
              </a:ext>
            </a:extLst>
          </p:cNvPr>
          <p:cNvSpPr txBox="1"/>
          <p:nvPr/>
        </p:nvSpPr>
        <p:spPr>
          <a:xfrm>
            <a:off x="7608648" y="5084036"/>
            <a:ext cx="938077" cy="369332"/>
          </a:xfrm>
          <a:prstGeom prst="rect">
            <a:avLst/>
          </a:prstGeom>
          <a:noFill/>
        </p:spPr>
        <p:txBody>
          <a:bodyPr wrap="none" rtlCol="0">
            <a:spAutoFit/>
          </a:bodyPr>
          <a:lstStyle/>
          <a:p>
            <a:r>
              <a:rPr lang="en-US" altLang="zh-CN" b="1" dirty="0"/>
              <a:t>$ 36.97</a:t>
            </a:r>
            <a:endParaRPr lang="zh-CN" altLang="en-US" b="1" dirty="0"/>
          </a:p>
        </p:txBody>
      </p:sp>
      <p:sp>
        <p:nvSpPr>
          <p:cNvPr id="76" name="矩形: 圆角 75">
            <a:extLst>
              <a:ext uri="{FF2B5EF4-FFF2-40B4-BE49-F238E27FC236}">
                <a16:creationId xmlns:a16="http://schemas.microsoft.com/office/drawing/2014/main" id="{F8BE952D-7DD3-D5E3-FE47-D5472C1F62E5}"/>
              </a:ext>
            </a:extLst>
          </p:cNvPr>
          <p:cNvSpPr/>
          <p:nvPr/>
        </p:nvSpPr>
        <p:spPr>
          <a:xfrm>
            <a:off x="8788401" y="4991729"/>
            <a:ext cx="1632506" cy="461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Add to Cart</a:t>
            </a:r>
            <a:endParaRPr lang="zh-CN" altLang="en-US" dirty="0"/>
          </a:p>
        </p:txBody>
      </p:sp>
      <p:sp>
        <p:nvSpPr>
          <p:cNvPr id="78" name="矩形: 圆角 77">
            <a:extLst>
              <a:ext uri="{FF2B5EF4-FFF2-40B4-BE49-F238E27FC236}">
                <a16:creationId xmlns:a16="http://schemas.microsoft.com/office/drawing/2014/main" id="{4364022F-367C-117B-4DB6-752980EE4A7E}"/>
              </a:ext>
            </a:extLst>
          </p:cNvPr>
          <p:cNvSpPr/>
          <p:nvPr/>
        </p:nvSpPr>
        <p:spPr>
          <a:xfrm>
            <a:off x="8788400" y="4384887"/>
            <a:ext cx="1630965" cy="46163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Buy Now</a:t>
            </a:r>
            <a:endParaRPr lang="zh-CN" altLang="en-US" dirty="0"/>
          </a:p>
        </p:txBody>
      </p:sp>
      <p:sp>
        <p:nvSpPr>
          <p:cNvPr id="80" name="矩形: 圆角 79">
            <a:extLst>
              <a:ext uri="{FF2B5EF4-FFF2-40B4-BE49-F238E27FC236}">
                <a16:creationId xmlns:a16="http://schemas.microsoft.com/office/drawing/2014/main" id="{058D28DC-EE9C-C909-584B-B6BD0A54359E}"/>
              </a:ext>
            </a:extLst>
          </p:cNvPr>
          <p:cNvSpPr/>
          <p:nvPr/>
        </p:nvSpPr>
        <p:spPr>
          <a:xfrm>
            <a:off x="3173651" y="4991728"/>
            <a:ext cx="1552707" cy="461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View more</a:t>
            </a:r>
            <a:endParaRPr lang="zh-CN" altLang="en-US" dirty="0"/>
          </a:p>
        </p:txBody>
      </p:sp>
      <p:pic>
        <p:nvPicPr>
          <p:cNvPr id="1030" name="Picture 6">
            <a:extLst>
              <a:ext uri="{FF2B5EF4-FFF2-40B4-BE49-F238E27FC236}">
                <a16:creationId xmlns:a16="http://schemas.microsoft.com/office/drawing/2014/main" id="{56943C1E-5BB3-2FCC-F5E1-A7F2F795D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972" y="4296467"/>
            <a:ext cx="1532545" cy="1352034"/>
          </a:xfrm>
          <a:prstGeom prst="rect">
            <a:avLst/>
          </a:prstGeom>
          <a:ln w="12700" cap="sq">
            <a:solidFill>
              <a:srgbClr val="000000"/>
            </a:solidFill>
            <a:prstDash val="solid"/>
            <a:miter lim="800000"/>
          </a:ln>
          <a:effectLst/>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DE6C385-D5C7-547C-67EF-0253FD1026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8971" y="2735294"/>
            <a:ext cx="1539803" cy="1311702"/>
          </a:xfrm>
          <a:prstGeom prst="rect">
            <a:avLst/>
          </a:prstGeom>
          <a:ln w="12700" cap="sq">
            <a:solidFill>
              <a:srgbClr val="000000"/>
            </a:solidFill>
            <a:prstDash val="solid"/>
            <a:miter lim="800000"/>
          </a:ln>
          <a:effectLst/>
          <a:extLst>
            <a:ext uri="{909E8E84-426E-40DD-AFC4-6F175D3DCCD1}">
              <a14:hiddenFill xmlns:a14="http://schemas.microsoft.com/office/drawing/2010/main">
                <a:solidFill>
                  <a:srgbClr val="FFFFFF"/>
                </a:solidFill>
              </a14:hiddenFill>
            </a:ext>
          </a:extLst>
        </p:spPr>
      </p:pic>
      <p:sp>
        <p:nvSpPr>
          <p:cNvPr id="82" name="文本框 81">
            <a:extLst>
              <a:ext uri="{FF2B5EF4-FFF2-40B4-BE49-F238E27FC236}">
                <a16:creationId xmlns:a16="http://schemas.microsoft.com/office/drawing/2014/main" id="{BD017760-CA7A-0E20-E265-42189B6576BF}"/>
              </a:ext>
            </a:extLst>
          </p:cNvPr>
          <p:cNvSpPr txBox="1"/>
          <p:nvPr/>
        </p:nvSpPr>
        <p:spPr>
          <a:xfrm>
            <a:off x="7600632" y="3575902"/>
            <a:ext cx="946093" cy="369332"/>
          </a:xfrm>
          <a:prstGeom prst="rect">
            <a:avLst/>
          </a:prstGeom>
          <a:noFill/>
        </p:spPr>
        <p:txBody>
          <a:bodyPr wrap="none" rtlCol="0">
            <a:spAutoFit/>
          </a:bodyPr>
          <a:lstStyle/>
          <a:p>
            <a:r>
              <a:rPr lang="en-US" altLang="zh-CN" b="1" dirty="0"/>
              <a:t>$ 13.97</a:t>
            </a:r>
            <a:endParaRPr lang="zh-CN" altLang="en-US" b="1" dirty="0"/>
          </a:p>
        </p:txBody>
      </p:sp>
      <p:pic>
        <p:nvPicPr>
          <p:cNvPr id="84" name="图片 83">
            <a:extLst>
              <a:ext uri="{FF2B5EF4-FFF2-40B4-BE49-F238E27FC236}">
                <a16:creationId xmlns:a16="http://schemas.microsoft.com/office/drawing/2014/main" id="{EED205B0-991C-9EAC-AA25-F125EF1B648F}"/>
              </a:ext>
            </a:extLst>
          </p:cNvPr>
          <p:cNvPicPr>
            <a:picLocks noChangeAspect="1"/>
          </p:cNvPicPr>
          <p:nvPr/>
        </p:nvPicPr>
        <p:blipFill>
          <a:blip r:embed="rId6"/>
          <a:stretch>
            <a:fillRect/>
          </a:stretch>
        </p:blipFill>
        <p:spPr>
          <a:xfrm>
            <a:off x="10783472" y="1104683"/>
            <a:ext cx="152929" cy="4587880"/>
          </a:xfrm>
          <a:prstGeom prst="rect">
            <a:avLst/>
          </a:prstGeom>
        </p:spPr>
      </p:pic>
      <p:sp>
        <p:nvSpPr>
          <p:cNvPr id="33" name="箭头: 下 32">
            <a:extLst>
              <a:ext uri="{FF2B5EF4-FFF2-40B4-BE49-F238E27FC236}">
                <a16:creationId xmlns:a16="http://schemas.microsoft.com/office/drawing/2014/main" id="{724A209D-2DF7-C973-33C9-78A3FADA0269}"/>
              </a:ext>
            </a:extLst>
          </p:cNvPr>
          <p:cNvSpPr/>
          <p:nvPr/>
        </p:nvSpPr>
        <p:spPr>
          <a:xfrm rot="9111124">
            <a:off x="4591226" y="2237597"/>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85" name="文本框 10">
            <a:extLst>
              <a:ext uri="{FF2B5EF4-FFF2-40B4-BE49-F238E27FC236}">
                <a16:creationId xmlns:a16="http://schemas.microsoft.com/office/drawing/2014/main" id="{669C7BF0-4BA2-07BC-297B-E62FD55582F2}"/>
              </a:ext>
            </a:extLst>
          </p:cNvPr>
          <p:cNvSpPr txBox="1"/>
          <p:nvPr/>
        </p:nvSpPr>
        <p:spPr>
          <a:xfrm>
            <a:off x="330200" y="-30165"/>
            <a:ext cx="1127760"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3</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Tree>
    <p:extLst>
      <p:ext uri="{BB962C8B-B14F-4D97-AF65-F5344CB8AC3E}">
        <p14:creationId xmlns:p14="http://schemas.microsoft.com/office/powerpoint/2010/main" val="1521944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4E7BDA84-5D0A-7256-BCC7-69956A992845}"/>
              </a:ext>
            </a:extLst>
          </p:cNvPr>
          <p:cNvSpPr/>
          <p:nvPr/>
        </p:nvSpPr>
        <p:spPr>
          <a:xfrm>
            <a:off x="2901519" y="367567"/>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dirty="0"/>
              <a:t>Broom</a:t>
            </a:r>
            <a:endParaRPr lang="zh-CN" altLang="en-US" dirty="0"/>
          </a:p>
        </p:txBody>
      </p:sp>
      <p:sp>
        <p:nvSpPr>
          <p:cNvPr id="30" name="矩形: 圆角 29">
            <a:extLst>
              <a:ext uri="{FF2B5EF4-FFF2-40B4-BE49-F238E27FC236}">
                <a16:creationId xmlns:a16="http://schemas.microsoft.com/office/drawing/2014/main" id="{0E265224-2307-6825-722D-481F45B5787B}"/>
              </a:ext>
            </a:extLst>
          </p:cNvPr>
          <p:cNvSpPr/>
          <p:nvPr/>
        </p:nvSpPr>
        <p:spPr>
          <a:xfrm>
            <a:off x="9210675" y="367566"/>
            <a:ext cx="161573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New Search</a:t>
            </a:r>
            <a:endParaRPr lang="zh-CN" altLang="en-US" dirty="0"/>
          </a:p>
        </p:txBody>
      </p:sp>
      <p:sp>
        <p:nvSpPr>
          <p:cNvPr id="31" name="矩形 30">
            <a:extLst>
              <a:ext uri="{FF2B5EF4-FFF2-40B4-BE49-F238E27FC236}">
                <a16:creationId xmlns:a16="http://schemas.microsoft.com/office/drawing/2014/main" id="{71517B5C-CDEC-60B4-4263-B1B8B673F27D}"/>
              </a:ext>
            </a:extLst>
          </p:cNvPr>
          <p:cNvSpPr/>
          <p:nvPr/>
        </p:nvSpPr>
        <p:spPr>
          <a:xfrm>
            <a:off x="1285781" y="367566"/>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Household</a:t>
            </a:r>
            <a:endParaRPr lang="zh-CN" altLang="en-US" dirty="0"/>
          </a:p>
        </p:txBody>
      </p:sp>
      <p:sp>
        <p:nvSpPr>
          <p:cNvPr id="32" name="流程图: 合并 31">
            <a:extLst>
              <a:ext uri="{FF2B5EF4-FFF2-40B4-BE49-F238E27FC236}">
                <a16:creationId xmlns:a16="http://schemas.microsoft.com/office/drawing/2014/main" id="{EDF5861D-0DC8-8E97-3E90-05FED3FDDB5F}"/>
              </a:ext>
            </a:extLst>
          </p:cNvPr>
          <p:cNvSpPr/>
          <p:nvPr/>
        </p:nvSpPr>
        <p:spPr>
          <a:xfrm>
            <a:off x="2721007" y="545121"/>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矩形 33">
            <a:extLst>
              <a:ext uri="{FF2B5EF4-FFF2-40B4-BE49-F238E27FC236}">
                <a16:creationId xmlns:a16="http://schemas.microsoft.com/office/drawing/2014/main" id="{D06BF500-F60D-AC92-682D-4755A066EDB4}"/>
              </a:ext>
            </a:extLst>
          </p:cNvPr>
          <p:cNvSpPr/>
          <p:nvPr/>
        </p:nvSpPr>
        <p:spPr>
          <a:xfrm>
            <a:off x="1285781" y="910222"/>
            <a:ext cx="9540633" cy="48138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38" name="图片 37">
            <a:extLst>
              <a:ext uri="{FF2B5EF4-FFF2-40B4-BE49-F238E27FC236}">
                <a16:creationId xmlns:a16="http://schemas.microsoft.com/office/drawing/2014/main" id="{D21A2973-A92B-4B94-5094-FE69D578A66B}"/>
              </a:ext>
            </a:extLst>
          </p:cNvPr>
          <p:cNvPicPr>
            <a:picLocks noChangeAspect="1"/>
          </p:cNvPicPr>
          <p:nvPr/>
        </p:nvPicPr>
        <p:blipFill>
          <a:blip r:embed="rId3"/>
          <a:stretch>
            <a:fillRect/>
          </a:stretch>
        </p:blipFill>
        <p:spPr>
          <a:xfrm>
            <a:off x="1546575" y="1503293"/>
            <a:ext cx="1552707" cy="1324962"/>
          </a:xfrm>
          <a:prstGeom prst="rect">
            <a:avLst/>
          </a:prstGeom>
          <a:ln w="12700" cap="sq">
            <a:solidFill>
              <a:srgbClr val="000000"/>
            </a:solidFill>
            <a:prstDash val="solid"/>
            <a:miter lim="800000"/>
          </a:ln>
          <a:effectLst/>
        </p:spPr>
      </p:pic>
      <p:sp>
        <p:nvSpPr>
          <p:cNvPr id="41" name="文本框 40">
            <a:extLst>
              <a:ext uri="{FF2B5EF4-FFF2-40B4-BE49-F238E27FC236}">
                <a16:creationId xmlns:a16="http://schemas.microsoft.com/office/drawing/2014/main" id="{57CBA87B-08D7-772D-B780-4E0F8477DEA0}"/>
              </a:ext>
            </a:extLst>
          </p:cNvPr>
          <p:cNvSpPr txBox="1"/>
          <p:nvPr/>
        </p:nvSpPr>
        <p:spPr>
          <a:xfrm>
            <a:off x="3236244" y="1408394"/>
            <a:ext cx="5616292" cy="369332"/>
          </a:xfrm>
          <a:prstGeom prst="rect">
            <a:avLst/>
          </a:prstGeom>
          <a:noFill/>
        </p:spPr>
        <p:txBody>
          <a:bodyPr wrap="square" rtlCol="0">
            <a:spAutoFit/>
          </a:bodyPr>
          <a:lstStyle/>
          <a:p>
            <a:r>
              <a:rPr lang="en-US" altLang="zh-CN" dirty="0" err="1"/>
              <a:t>HDXSmooth</a:t>
            </a:r>
            <a:r>
              <a:rPr lang="en-US" altLang="zh-CN" dirty="0"/>
              <a:t> Sweep Indoor Angle Broom with Dustpan</a:t>
            </a:r>
            <a:endParaRPr lang="zh-CN" altLang="en-US" dirty="0"/>
          </a:p>
        </p:txBody>
      </p:sp>
      <p:sp>
        <p:nvSpPr>
          <p:cNvPr id="42" name="文本框 41">
            <a:extLst>
              <a:ext uri="{FF2B5EF4-FFF2-40B4-BE49-F238E27FC236}">
                <a16:creationId xmlns:a16="http://schemas.microsoft.com/office/drawing/2014/main" id="{F822768F-7DB3-92EC-3F43-EB7A78B1B778}"/>
              </a:ext>
            </a:extLst>
          </p:cNvPr>
          <p:cNvSpPr txBox="1"/>
          <p:nvPr/>
        </p:nvSpPr>
        <p:spPr>
          <a:xfrm>
            <a:off x="9239793" y="2437614"/>
            <a:ext cx="946093" cy="369332"/>
          </a:xfrm>
          <a:prstGeom prst="rect">
            <a:avLst/>
          </a:prstGeom>
          <a:noFill/>
        </p:spPr>
        <p:txBody>
          <a:bodyPr wrap="none" rtlCol="0">
            <a:spAutoFit/>
          </a:bodyPr>
          <a:lstStyle/>
          <a:p>
            <a:r>
              <a:rPr lang="en-US" altLang="zh-CN" b="1" dirty="0"/>
              <a:t>$ 11.97</a:t>
            </a:r>
            <a:endParaRPr lang="zh-CN" altLang="en-US" b="1" dirty="0"/>
          </a:p>
        </p:txBody>
      </p:sp>
      <p:sp>
        <p:nvSpPr>
          <p:cNvPr id="44" name="矩形: 圆角 43">
            <a:extLst>
              <a:ext uri="{FF2B5EF4-FFF2-40B4-BE49-F238E27FC236}">
                <a16:creationId xmlns:a16="http://schemas.microsoft.com/office/drawing/2014/main" id="{7729E768-951F-CD9D-3D36-DD6E03C9ACBA}"/>
              </a:ext>
            </a:extLst>
          </p:cNvPr>
          <p:cNvSpPr/>
          <p:nvPr/>
        </p:nvSpPr>
        <p:spPr>
          <a:xfrm>
            <a:off x="7456749" y="5770222"/>
            <a:ext cx="1632506" cy="461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Add to Cart</a:t>
            </a:r>
            <a:endParaRPr lang="zh-CN" altLang="en-US" dirty="0"/>
          </a:p>
        </p:txBody>
      </p:sp>
      <p:sp>
        <p:nvSpPr>
          <p:cNvPr id="46" name="矩形: 圆角 45">
            <a:extLst>
              <a:ext uri="{FF2B5EF4-FFF2-40B4-BE49-F238E27FC236}">
                <a16:creationId xmlns:a16="http://schemas.microsoft.com/office/drawing/2014/main" id="{18C30336-1B10-6C82-D328-3EA17B1343BC}"/>
              </a:ext>
            </a:extLst>
          </p:cNvPr>
          <p:cNvSpPr/>
          <p:nvPr/>
        </p:nvSpPr>
        <p:spPr>
          <a:xfrm>
            <a:off x="9210675" y="5770222"/>
            <a:ext cx="1630965" cy="46163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Buy Now</a:t>
            </a:r>
            <a:endParaRPr lang="zh-CN" altLang="en-US" dirty="0"/>
          </a:p>
        </p:txBody>
      </p:sp>
      <p:pic>
        <p:nvPicPr>
          <p:cNvPr id="84" name="图片 83">
            <a:extLst>
              <a:ext uri="{FF2B5EF4-FFF2-40B4-BE49-F238E27FC236}">
                <a16:creationId xmlns:a16="http://schemas.microsoft.com/office/drawing/2014/main" id="{EED205B0-991C-9EAC-AA25-F125EF1B648F}"/>
              </a:ext>
            </a:extLst>
          </p:cNvPr>
          <p:cNvPicPr>
            <a:picLocks noChangeAspect="1"/>
          </p:cNvPicPr>
          <p:nvPr/>
        </p:nvPicPr>
        <p:blipFill>
          <a:blip r:embed="rId4"/>
          <a:stretch>
            <a:fillRect/>
          </a:stretch>
        </p:blipFill>
        <p:spPr>
          <a:xfrm flipH="1">
            <a:off x="10573142" y="1503293"/>
            <a:ext cx="138288" cy="4148648"/>
          </a:xfrm>
          <a:prstGeom prst="rect">
            <a:avLst/>
          </a:prstGeom>
        </p:spPr>
      </p:pic>
      <p:sp>
        <p:nvSpPr>
          <p:cNvPr id="33" name="箭头: 下 32">
            <a:extLst>
              <a:ext uri="{FF2B5EF4-FFF2-40B4-BE49-F238E27FC236}">
                <a16:creationId xmlns:a16="http://schemas.microsoft.com/office/drawing/2014/main" id="{724A209D-2DF7-C973-33C9-78A3FADA0269}"/>
              </a:ext>
            </a:extLst>
          </p:cNvPr>
          <p:cNvSpPr/>
          <p:nvPr/>
        </p:nvSpPr>
        <p:spPr>
          <a:xfrm rot="9111124">
            <a:off x="8523378" y="6139369"/>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85" name="文本框 10">
            <a:extLst>
              <a:ext uri="{FF2B5EF4-FFF2-40B4-BE49-F238E27FC236}">
                <a16:creationId xmlns:a16="http://schemas.microsoft.com/office/drawing/2014/main" id="{669C7BF0-4BA2-07BC-297B-E62FD55582F2}"/>
              </a:ext>
            </a:extLst>
          </p:cNvPr>
          <p:cNvSpPr txBox="1"/>
          <p:nvPr/>
        </p:nvSpPr>
        <p:spPr>
          <a:xfrm>
            <a:off x="330200" y="-30165"/>
            <a:ext cx="1127760"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3</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
        <p:nvSpPr>
          <p:cNvPr id="5" name="文本框 4">
            <a:extLst>
              <a:ext uri="{FF2B5EF4-FFF2-40B4-BE49-F238E27FC236}">
                <a16:creationId xmlns:a16="http://schemas.microsoft.com/office/drawing/2014/main" id="{6C835383-2256-63F7-73F3-3714F474D37D}"/>
              </a:ext>
            </a:extLst>
          </p:cNvPr>
          <p:cNvSpPr txBox="1"/>
          <p:nvPr/>
        </p:nvSpPr>
        <p:spPr>
          <a:xfrm>
            <a:off x="3276600" y="2446105"/>
            <a:ext cx="1507080" cy="369332"/>
          </a:xfrm>
          <a:prstGeom prst="rect">
            <a:avLst/>
          </a:prstGeom>
          <a:noFill/>
        </p:spPr>
        <p:txBody>
          <a:bodyPr wrap="square">
            <a:spAutoFit/>
          </a:bodyPr>
          <a:lstStyle/>
          <a:p>
            <a:r>
              <a:rPr lang="en-US" altLang="zh-CN" b="0" i="0" dirty="0">
                <a:solidFill>
                  <a:srgbClr val="00873C"/>
                </a:solidFill>
                <a:effectLst/>
                <a:latin typeface="helvetica-neue"/>
              </a:rPr>
              <a:t>11 in stock</a:t>
            </a:r>
            <a:endParaRPr lang="zh-CN" altLang="en-US" dirty="0"/>
          </a:p>
        </p:txBody>
      </p:sp>
      <p:sp>
        <p:nvSpPr>
          <p:cNvPr id="7" name="文本框 6">
            <a:extLst>
              <a:ext uri="{FF2B5EF4-FFF2-40B4-BE49-F238E27FC236}">
                <a16:creationId xmlns:a16="http://schemas.microsoft.com/office/drawing/2014/main" id="{E9578FDE-DB7C-948C-FF8E-54CB53CC21E5}"/>
              </a:ext>
            </a:extLst>
          </p:cNvPr>
          <p:cNvSpPr txBox="1"/>
          <p:nvPr/>
        </p:nvSpPr>
        <p:spPr>
          <a:xfrm>
            <a:off x="1417607" y="2956135"/>
            <a:ext cx="8623776" cy="1107996"/>
          </a:xfrm>
          <a:prstGeom prst="rect">
            <a:avLst/>
          </a:prstGeom>
          <a:noFill/>
        </p:spPr>
        <p:txBody>
          <a:bodyPr wrap="square">
            <a:spAutoFit/>
          </a:bodyPr>
          <a:lstStyle/>
          <a:p>
            <a:r>
              <a:rPr lang="en-US" altLang="zh-CN" b="0" i="0" dirty="0">
                <a:solidFill>
                  <a:srgbClr val="333333"/>
                </a:solidFill>
                <a:effectLst/>
                <a:latin typeface="helvetica-neue"/>
              </a:rPr>
              <a:t>Description:</a:t>
            </a:r>
          </a:p>
          <a:p>
            <a:r>
              <a:rPr lang="en-US" altLang="zh-CN" sz="1200" b="0" i="0" dirty="0">
                <a:solidFill>
                  <a:srgbClr val="333333"/>
                </a:solidFill>
                <a:effectLst/>
                <a:latin typeface="helvetica-neue"/>
              </a:rPr>
              <a:t>With this HDX Broom you will enjoy an effective and efficient sweeping experience with minimal labor. The smooth soft bristles are perfect for cleaning pet hair, dirt and dust from floors. Use for indoor sweeping on wood, tile, linoleum floors. Comes with dustpan 13 in. dustpan with rubber lip for fast and easy dirt collection into the pan and not under it. The dustpan also features shark teeth on the sides to help clean hair and dirt particles from the bristles.</a:t>
            </a:r>
            <a:endParaRPr lang="zh-CN" altLang="en-US" sz="1200" dirty="0"/>
          </a:p>
        </p:txBody>
      </p:sp>
      <p:sp>
        <p:nvSpPr>
          <p:cNvPr id="9" name="箭头: 左 8">
            <a:extLst>
              <a:ext uri="{FF2B5EF4-FFF2-40B4-BE49-F238E27FC236}">
                <a16:creationId xmlns:a16="http://schemas.microsoft.com/office/drawing/2014/main" id="{ADFD1696-DE4A-03E9-220F-B93DC9FC36A5}"/>
              </a:ext>
            </a:extLst>
          </p:cNvPr>
          <p:cNvSpPr/>
          <p:nvPr/>
        </p:nvSpPr>
        <p:spPr>
          <a:xfrm>
            <a:off x="1438928" y="981570"/>
            <a:ext cx="744678" cy="399555"/>
          </a:xfrm>
          <a:prstGeom prst="leftArrow">
            <a:avLst>
              <a:gd name="adj1" fmla="val 53576"/>
              <a:gd name="adj2" fmla="val 41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Back</a:t>
            </a:r>
            <a:endParaRPr lang="zh-CN" altLang="en-US" sz="1400" dirty="0"/>
          </a:p>
        </p:txBody>
      </p:sp>
      <p:sp>
        <p:nvSpPr>
          <p:cNvPr id="10" name="文本框 9">
            <a:extLst>
              <a:ext uri="{FF2B5EF4-FFF2-40B4-BE49-F238E27FC236}">
                <a16:creationId xmlns:a16="http://schemas.microsoft.com/office/drawing/2014/main" id="{DD7735D3-6244-FE18-C24B-C4F0742720A5}"/>
              </a:ext>
            </a:extLst>
          </p:cNvPr>
          <p:cNvSpPr txBox="1"/>
          <p:nvPr/>
        </p:nvSpPr>
        <p:spPr>
          <a:xfrm>
            <a:off x="1438928" y="4082042"/>
            <a:ext cx="8623776" cy="369332"/>
          </a:xfrm>
          <a:prstGeom prst="rect">
            <a:avLst/>
          </a:prstGeom>
          <a:noFill/>
        </p:spPr>
        <p:txBody>
          <a:bodyPr wrap="square">
            <a:spAutoFit/>
          </a:bodyPr>
          <a:lstStyle/>
          <a:p>
            <a:r>
              <a:rPr lang="en-US" altLang="zh-CN" b="0" i="0" dirty="0">
                <a:solidFill>
                  <a:srgbClr val="333333"/>
                </a:solidFill>
                <a:effectLst/>
                <a:latin typeface="helvetica-neue"/>
              </a:rPr>
              <a:t>Specifications:</a:t>
            </a:r>
          </a:p>
        </p:txBody>
      </p:sp>
      <p:sp>
        <p:nvSpPr>
          <p:cNvPr id="12" name="文本框 11">
            <a:extLst>
              <a:ext uri="{FF2B5EF4-FFF2-40B4-BE49-F238E27FC236}">
                <a16:creationId xmlns:a16="http://schemas.microsoft.com/office/drawing/2014/main" id="{5CDDC529-A506-49FD-3E09-61C5DEE48EFC}"/>
              </a:ext>
            </a:extLst>
          </p:cNvPr>
          <p:cNvSpPr txBox="1"/>
          <p:nvPr/>
        </p:nvSpPr>
        <p:spPr>
          <a:xfrm>
            <a:off x="1546575" y="4394588"/>
            <a:ext cx="6096000" cy="276999"/>
          </a:xfrm>
          <a:prstGeom prst="rect">
            <a:avLst/>
          </a:prstGeom>
          <a:noFill/>
        </p:spPr>
        <p:txBody>
          <a:bodyPr wrap="square">
            <a:spAutoFit/>
          </a:bodyPr>
          <a:lstStyle/>
          <a:p>
            <a:pPr algn="l"/>
            <a:r>
              <a:rPr lang="en-US" altLang="zh-CN" sz="1200" b="1" i="0" dirty="0">
                <a:solidFill>
                  <a:srgbClr val="333333"/>
                </a:solidFill>
                <a:effectLst/>
                <a:latin typeface="helvetica-neue"/>
              </a:rPr>
              <a:t>Dimensions</a:t>
            </a:r>
          </a:p>
        </p:txBody>
      </p:sp>
      <p:graphicFrame>
        <p:nvGraphicFramePr>
          <p:cNvPr id="13" name="表格 13">
            <a:extLst>
              <a:ext uri="{FF2B5EF4-FFF2-40B4-BE49-F238E27FC236}">
                <a16:creationId xmlns:a16="http://schemas.microsoft.com/office/drawing/2014/main" id="{6459946D-91CB-8632-AB7B-09E98BE03DC9}"/>
              </a:ext>
            </a:extLst>
          </p:cNvPr>
          <p:cNvGraphicFramePr>
            <a:graphicFrameLocks noGrp="1"/>
          </p:cNvGraphicFramePr>
          <p:nvPr>
            <p:extLst>
              <p:ext uri="{D42A27DB-BD31-4B8C-83A1-F6EECF244321}">
                <p14:modId xmlns:p14="http://schemas.microsoft.com/office/powerpoint/2010/main" val="491097302"/>
              </p:ext>
            </p:extLst>
          </p:nvPr>
        </p:nvGraphicFramePr>
        <p:xfrm>
          <a:off x="1665494" y="4674042"/>
          <a:ext cx="8623776" cy="643400"/>
        </p:xfrm>
        <a:graphic>
          <a:graphicData uri="http://schemas.openxmlformats.org/drawingml/2006/table">
            <a:tbl>
              <a:tblPr firstRow="1" bandRow="1">
                <a:tableStyleId>{5C22544A-7EE6-4342-B048-85BDC9FD1C3A}</a:tableStyleId>
              </a:tblPr>
              <a:tblGrid>
                <a:gridCol w="2874592">
                  <a:extLst>
                    <a:ext uri="{9D8B030D-6E8A-4147-A177-3AD203B41FA5}">
                      <a16:colId xmlns:a16="http://schemas.microsoft.com/office/drawing/2014/main" val="3935344402"/>
                    </a:ext>
                  </a:extLst>
                </a:gridCol>
                <a:gridCol w="2874592">
                  <a:extLst>
                    <a:ext uri="{9D8B030D-6E8A-4147-A177-3AD203B41FA5}">
                      <a16:colId xmlns:a16="http://schemas.microsoft.com/office/drawing/2014/main" val="3883360952"/>
                    </a:ext>
                  </a:extLst>
                </a:gridCol>
                <a:gridCol w="2874592">
                  <a:extLst>
                    <a:ext uri="{9D8B030D-6E8A-4147-A177-3AD203B41FA5}">
                      <a16:colId xmlns:a16="http://schemas.microsoft.com/office/drawing/2014/main" val="2829138803"/>
                    </a:ext>
                  </a:extLst>
                </a:gridCol>
              </a:tblGrid>
              <a:tr h="321700">
                <a:tc>
                  <a:txBody>
                    <a:bodyPr/>
                    <a:lstStyle/>
                    <a:p>
                      <a:r>
                        <a:rPr lang="en-US" altLang="zh-CN" sz="1100" b="1" i="0" kern="1200" dirty="0">
                          <a:solidFill>
                            <a:schemeClr val="lt1"/>
                          </a:solidFill>
                          <a:effectLst/>
                          <a:latin typeface="+mn-lt"/>
                          <a:ea typeface="+mn-ea"/>
                          <a:cs typeface="+mn-cs"/>
                        </a:rPr>
                        <a:t>Handle Length (in.)</a:t>
                      </a:r>
                      <a:endParaRPr lang="zh-CN" altLang="en-US" sz="1100" dirty="0"/>
                    </a:p>
                  </a:txBody>
                  <a:tcPr/>
                </a:tc>
                <a:tc>
                  <a:txBody>
                    <a:bodyPr/>
                    <a:lstStyle/>
                    <a:p>
                      <a:pPr algn="l" fontAlgn="t"/>
                      <a:r>
                        <a:rPr lang="en-US" sz="1100" dirty="0">
                          <a:effectLst/>
                        </a:rPr>
                        <a:t>Product Depth (in.)</a:t>
                      </a:r>
                    </a:p>
                  </a:txBody>
                  <a:tcPr marL="76200" marR="76200" marT="76200" marB="76200"/>
                </a:tc>
                <a:tc>
                  <a:txBody>
                    <a:bodyPr/>
                    <a:lstStyle/>
                    <a:p>
                      <a:pPr algn="l" fontAlgn="t"/>
                      <a:r>
                        <a:rPr lang="en-US" sz="1100" dirty="0">
                          <a:effectLst/>
                        </a:rPr>
                        <a:t>Product Width (in.)</a:t>
                      </a:r>
                    </a:p>
                  </a:txBody>
                  <a:tcPr marL="76200" marR="76200" marT="76200" marB="76200"/>
                </a:tc>
                <a:extLst>
                  <a:ext uri="{0D108BD9-81ED-4DB2-BD59-A6C34878D82A}">
                    <a16:rowId xmlns:a16="http://schemas.microsoft.com/office/drawing/2014/main" val="1647507503"/>
                  </a:ext>
                </a:extLst>
              </a:tr>
              <a:tr h="321700">
                <a:tc>
                  <a:txBody>
                    <a:bodyPr/>
                    <a:lstStyle/>
                    <a:p>
                      <a:r>
                        <a:rPr lang="en-US" altLang="zh-CN" sz="1100" b="0" i="0" kern="1200" dirty="0">
                          <a:solidFill>
                            <a:schemeClr val="dk1"/>
                          </a:solidFill>
                          <a:effectLst/>
                          <a:latin typeface="+mn-lt"/>
                          <a:ea typeface="+mn-ea"/>
                          <a:cs typeface="+mn-cs"/>
                        </a:rPr>
                        <a:t>47</a:t>
                      </a:r>
                      <a:endParaRPr lang="zh-CN" altLang="en-US" sz="1100" dirty="0"/>
                    </a:p>
                  </a:txBody>
                  <a:tcPr/>
                </a:tc>
                <a:tc>
                  <a:txBody>
                    <a:bodyPr/>
                    <a:lstStyle/>
                    <a:p>
                      <a:pPr algn="l" fontAlgn="t"/>
                      <a:r>
                        <a:rPr lang="en-US" sz="1100" dirty="0">
                          <a:effectLst/>
                        </a:rPr>
                        <a:t>2.25</a:t>
                      </a:r>
                    </a:p>
                  </a:txBody>
                  <a:tcPr marL="76200" marR="76200" marT="76200" marB="76200"/>
                </a:tc>
                <a:tc>
                  <a:txBody>
                    <a:bodyPr/>
                    <a:lstStyle/>
                    <a:p>
                      <a:r>
                        <a:rPr lang="en-US" altLang="zh-CN" sz="1100" b="0" i="0" kern="1200" dirty="0">
                          <a:solidFill>
                            <a:schemeClr val="dk1"/>
                          </a:solidFill>
                          <a:effectLst/>
                          <a:latin typeface="+mn-lt"/>
                          <a:ea typeface="+mn-ea"/>
                          <a:cs typeface="+mn-cs"/>
                        </a:rPr>
                        <a:t>15.50 </a:t>
                      </a:r>
                      <a:endParaRPr lang="zh-CN" altLang="en-US" sz="1100" dirty="0"/>
                    </a:p>
                  </a:txBody>
                  <a:tcPr/>
                </a:tc>
                <a:extLst>
                  <a:ext uri="{0D108BD9-81ED-4DB2-BD59-A6C34878D82A}">
                    <a16:rowId xmlns:a16="http://schemas.microsoft.com/office/drawing/2014/main" val="55959103"/>
                  </a:ext>
                </a:extLst>
              </a:tr>
            </a:tbl>
          </a:graphicData>
        </a:graphic>
      </p:graphicFrame>
      <p:sp>
        <p:nvSpPr>
          <p:cNvPr id="14" name="文本框 13">
            <a:extLst>
              <a:ext uri="{FF2B5EF4-FFF2-40B4-BE49-F238E27FC236}">
                <a16:creationId xmlns:a16="http://schemas.microsoft.com/office/drawing/2014/main" id="{61888B29-654B-C15C-65E9-E9E71ED0A9A2}"/>
              </a:ext>
            </a:extLst>
          </p:cNvPr>
          <p:cNvSpPr txBox="1"/>
          <p:nvPr/>
        </p:nvSpPr>
        <p:spPr>
          <a:xfrm>
            <a:off x="1480570" y="5354707"/>
            <a:ext cx="8623776" cy="369332"/>
          </a:xfrm>
          <a:prstGeom prst="rect">
            <a:avLst/>
          </a:prstGeom>
          <a:noFill/>
        </p:spPr>
        <p:txBody>
          <a:bodyPr wrap="square">
            <a:spAutoFit/>
          </a:bodyPr>
          <a:lstStyle/>
          <a:p>
            <a:r>
              <a:rPr lang="en-US" altLang="zh-CN" b="0" i="0" dirty="0">
                <a:solidFill>
                  <a:srgbClr val="333333"/>
                </a:solidFill>
                <a:effectLst/>
                <a:latin typeface="helvetica-neue"/>
              </a:rPr>
              <a:t>Comments (0):</a:t>
            </a:r>
          </a:p>
        </p:txBody>
      </p:sp>
    </p:spTree>
    <p:extLst>
      <p:ext uri="{BB962C8B-B14F-4D97-AF65-F5344CB8AC3E}">
        <p14:creationId xmlns:p14="http://schemas.microsoft.com/office/powerpoint/2010/main" val="429449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988110B9-FC52-D14F-8B44-861FDA3F8DEB}"/>
              </a:ext>
            </a:extLst>
          </p:cNvPr>
          <p:cNvGraphicFramePr>
            <a:graphicFrameLocks noGrp="1"/>
          </p:cNvGraphicFramePr>
          <p:nvPr>
            <p:ph idx="1"/>
            <p:extLst>
              <p:ext uri="{D42A27DB-BD31-4B8C-83A1-F6EECF244321}">
                <p14:modId xmlns:p14="http://schemas.microsoft.com/office/powerpoint/2010/main" val="3455293809"/>
              </p:ext>
            </p:extLst>
          </p:nvPr>
        </p:nvGraphicFramePr>
        <p:xfrm>
          <a:off x="741680" y="2459236"/>
          <a:ext cx="10444480" cy="4347964"/>
        </p:xfrm>
        <a:graphic>
          <a:graphicData uri="http://schemas.openxmlformats.org/drawingml/2006/table">
            <a:tbl>
              <a:tblPr firstRow="1" bandRow="1" bandCol="1">
                <a:tableStyleId>{5C22544A-7EE6-4342-B048-85BDC9FD1C3A}</a:tableStyleId>
              </a:tblPr>
              <a:tblGrid>
                <a:gridCol w="5415446">
                  <a:extLst>
                    <a:ext uri="{9D8B030D-6E8A-4147-A177-3AD203B41FA5}">
                      <a16:colId xmlns:a16="http://schemas.microsoft.com/office/drawing/2014/main" val="1568118049"/>
                    </a:ext>
                  </a:extLst>
                </a:gridCol>
                <a:gridCol w="5029034">
                  <a:extLst>
                    <a:ext uri="{9D8B030D-6E8A-4147-A177-3AD203B41FA5}">
                      <a16:colId xmlns:a16="http://schemas.microsoft.com/office/drawing/2014/main" val="1004800768"/>
                    </a:ext>
                  </a:extLst>
                </a:gridCol>
              </a:tblGrid>
              <a:tr h="567705">
                <a:tc>
                  <a:txBody>
                    <a:bodyPr/>
                    <a:lstStyle/>
                    <a:p>
                      <a:pPr marL="0" marR="0" indent="125730" algn="l">
                        <a:lnSpc>
                          <a:spcPct val="100000"/>
                        </a:lnSpc>
                        <a:spcBef>
                          <a:spcPts val="0"/>
                        </a:spcBef>
                        <a:spcAft>
                          <a:spcPts val="0"/>
                        </a:spcAft>
                      </a:pPr>
                      <a:r>
                        <a:rPr lang="en-GB" sz="2000" spc="-10" dirty="0">
                          <a:effectLst/>
                        </a:rPr>
                        <a:t>Actor actions</a:t>
                      </a:r>
                      <a:endParaRPr lang="en-US" sz="1100" spc="-10" dirty="0">
                        <a:effectLst/>
                        <a:latin typeface="Times" pitchFamily="2" charset="0"/>
                        <a:ea typeface="Times" pitchFamily="2" charset="0"/>
                        <a:cs typeface="Times New Roman" panose="02020603050405020304" pitchFamily="18" charset="0"/>
                      </a:endParaRPr>
                    </a:p>
                  </a:txBody>
                  <a:tcPr marL="96633" marR="96633" marT="0" marB="0" anchor="ctr"/>
                </a:tc>
                <a:tc>
                  <a:txBody>
                    <a:bodyPr/>
                    <a:lstStyle/>
                    <a:p>
                      <a:pPr marL="0" marR="0" indent="125730" algn="l">
                        <a:lnSpc>
                          <a:spcPct val="100000"/>
                        </a:lnSpc>
                        <a:spcBef>
                          <a:spcPts val="0"/>
                        </a:spcBef>
                        <a:spcAft>
                          <a:spcPts val="0"/>
                        </a:spcAft>
                      </a:pPr>
                      <a:r>
                        <a:rPr lang="en-GB" sz="2000" spc="-10" dirty="0">
                          <a:effectLst/>
                        </a:rPr>
                        <a:t>System responses</a:t>
                      </a:r>
                      <a:endParaRPr lang="en-US" sz="1100" spc="-10" dirty="0">
                        <a:effectLst/>
                        <a:latin typeface="Times" pitchFamily="2" charset="0"/>
                        <a:ea typeface="Times" pitchFamily="2" charset="0"/>
                        <a:cs typeface="Times New Roman" panose="02020603050405020304" pitchFamily="18" charset="0"/>
                      </a:endParaRPr>
                    </a:p>
                  </a:txBody>
                  <a:tcPr marL="96633" marR="96633" marT="0" marB="0" anchor="ctr"/>
                </a:tc>
                <a:extLst>
                  <a:ext uri="{0D108BD9-81ED-4DB2-BD59-A6C34878D82A}">
                    <a16:rowId xmlns:a16="http://schemas.microsoft.com/office/drawing/2014/main" val="2003902211"/>
                  </a:ext>
                </a:extLst>
              </a:tr>
              <a:tr h="732259">
                <a:tc>
                  <a:txBody>
                    <a:bodyPr/>
                    <a:lstStyle/>
                    <a:p>
                      <a:pPr marL="0" marR="0" indent="0" algn="l">
                        <a:lnSpc>
                          <a:spcPct val="100000"/>
                        </a:lnSpc>
                        <a:spcBef>
                          <a:spcPts val="0"/>
                        </a:spcBef>
                        <a:spcAft>
                          <a:spcPts val="0"/>
                        </a:spcAft>
                        <a:buNone/>
                      </a:pPr>
                      <a:r>
                        <a:rPr lang="en-GB" sz="2000" spc="-10" dirty="0">
                          <a:effectLst/>
                        </a:rPr>
                        <a:t>  1. </a:t>
                      </a:r>
                      <a:r>
                        <a:rPr lang="en-US" sz="2000" spc="-10" dirty="0">
                          <a:effectLst/>
                        </a:rPr>
                        <a:t>Select a category, or leave it as default.</a:t>
                      </a:r>
                      <a:endParaRPr lang="en-US" sz="1100" spc="-10" dirty="0">
                        <a:effectLst/>
                        <a:latin typeface="Times" pitchFamily="2" charset="0"/>
                        <a:ea typeface="Times" pitchFamily="2" charset="0"/>
                        <a:cs typeface="Times New Roman" panose="02020603050405020304" pitchFamily="18" charset="0"/>
                      </a:endParaRPr>
                    </a:p>
                  </a:txBody>
                  <a:tcPr marL="96633" marR="96633" marT="0" marB="0" anchor="ctr"/>
                </a:tc>
                <a:tc>
                  <a:txBody>
                    <a:bodyPr/>
                    <a:lstStyle/>
                    <a:p>
                      <a:pPr marL="0" marR="0" indent="125730" algn="l">
                        <a:lnSpc>
                          <a:spcPct val="100000"/>
                        </a:lnSpc>
                        <a:spcBef>
                          <a:spcPts val="0"/>
                        </a:spcBef>
                        <a:spcAft>
                          <a:spcPts val="0"/>
                        </a:spcAft>
                      </a:pPr>
                      <a:r>
                        <a:rPr lang="en-GB" sz="2000" spc="-10" dirty="0">
                          <a:effectLst/>
                        </a:rPr>
                        <a:t>Show the drop-down box and show the available categories</a:t>
                      </a:r>
                      <a:endParaRPr lang="en-US" sz="1100" spc="-10" dirty="0">
                        <a:effectLst/>
                        <a:latin typeface="Times" pitchFamily="2" charset="0"/>
                        <a:ea typeface="Times" pitchFamily="2" charset="0"/>
                        <a:cs typeface="Times New Roman" panose="02020603050405020304" pitchFamily="18" charset="0"/>
                      </a:endParaRPr>
                    </a:p>
                  </a:txBody>
                  <a:tcPr marL="96633" marR="96633" marT="0" marB="0" anchor="ctr"/>
                </a:tc>
                <a:extLst>
                  <a:ext uri="{0D108BD9-81ED-4DB2-BD59-A6C34878D82A}">
                    <a16:rowId xmlns:a16="http://schemas.microsoft.com/office/drawing/2014/main" val="704896153"/>
                  </a:ext>
                </a:extLst>
              </a:tr>
              <a:tr h="965200">
                <a:tc>
                  <a:txBody>
                    <a:bodyPr/>
                    <a:lstStyle/>
                    <a:p>
                      <a:pPr marL="0" marR="0" indent="125730" algn="l">
                        <a:lnSpc>
                          <a:spcPct val="100000"/>
                        </a:lnSpc>
                        <a:spcBef>
                          <a:spcPts val="0"/>
                        </a:spcBef>
                        <a:spcAft>
                          <a:spcPts val="0"/>
                        </a:spcAft>
                      </a:pPr>
                      <a:r>
                        <a:rPr lang="en-US" sz="2000" kern="1200" spc="-10" dirty="0">
                          <a:solidFill>
                            <a:schemeClr val="dk1"/>
                          </a:solidFill>
                          <a:effectLst/>
                          <a:latin typeface="+mn-lt"/>
                          <a:ea typeface="+mn-ea"/>
                          <a:cs typeface="+mn-cs"/>
                        </a:rPr>
                        <a:t>2. I</a:t>
                      </a:r>
                      <a:r>
                        <a:rPr lang="en-US" altLang="zh-CN" sz="2000" kern="1200" spc="-10" dirty="0">
                          <a:solidFill>
                            <a:schemeClr val="dk1"/>
                          </a:solidFill>
                          <a:effectLst/>
                          <a:latin typeface="+mn-lt"/>
                          <a:ea typeface="+mn-ea"/>
                          <a:cs typeface="+mn-cs"/>
                        </a:rPr>
                        <a:t>n the input box, type in the name of item to be launched (the name which will be displayed in customers’ lists) and click “Add new”.</a:t>
                      </a:r>
                      <a:endParaRPr lang="en-US" sz="2000" kern="1200" spc="-10" dirty="0">
                        <a:solidFill>
                          <a:schemeClr val="dk1"/>
                        </a:solidFill>
                        <a:effectLst/>
                        <a:latin typeface="+mn-lt"/>
                        <a:ea typeface="+mn-ea"/>
                        <a:cs typeface="+mn-cs"/>
                      </a:endParaRPr>
                    </a:p>
                  </a:txBody>
                  <a:tcPr marL="96633" marR="96633" marT="0" marB="0" anchor="ctr"/>
                </a:tc>
                <a:tc>
                  <a:txBody>
                    <a:bodyPr/>
                    <a:lstStyle/>
                    <a:p>
                      <a:pPr marL="0" marR="0" indent="125730" algn="l">
                        <a:lnSpc>
                          <a:spcPct val="100000"/>
                        </a:lnSpc>
                        <a:spcBef>
                          <a:spcPts val="0"/>
                        </a:spcBef>
                        <a:spcAft>
                          <a:spcPts val="0"/>
                        </a:spcAft>
                      </a:pPr>
                      <a:r>
                        <a:rPr lang="en-US" sz="2000" kern="1200" spc="-10" dirty="0">
                          <a:solidFill>
                            <a:schemeClr val="dk1"/>
                          </a:solidFill>
                          <a:effectLst/>
                          <a:latin typeface="+mn-lt"/>
                          <a:ea typeface="+mn-ea"/>
                          <a:cs typeface="+mn-cs"/>
                        </a:rPr>
                        <a:t>A new entry will be created in the system’s database, but this new item hasn’t been released yet. A new window will show up to ask the seller provide more info.</a:t>
                      </a:r>
                    </a:p>
                  </a:txBody>
                  <a:tcPr marL="96633" marR="96633" marT="0" marB="0" anchor="ctr"/>
                </a:tc>
                <a:extLst>
                  <a:ext uri="{0D108BD9-81ED-4DB2-BD59-A6C34878D82A}">
                    <a16:rowId xmlns:a16="http://schemas.microsoft.com/office/drawing/2014/main" val="1949232504"/>
                  </a:ext>
                </a:extLst>
              </a:tr>
              <a:tr h="567705">
                <a:tc>
                  <a:txBody>
                    <a:bodyPr/>
                    <a:lstStyle/>
                    <a:p>
                      <a:pPr marL="0" marR="0" indent="125730" algn="l">
                        <a:lnSpc>
                          <a:spcPct val="100000"/>
                        </a:lnSpc>
                        <a:spcBef>
                          <a:spcPts val="0"/>
                        </a:spcBef>
                        <a:spcAft>
                          <a:spcPts val="0"/>
                        </a:spcAft>
                      </a:pPr>
                      <a:r>
                        <a:rPr lang="en-US" sz="2000" kern="1200" spc="-10" dirty="0">
                          <a:solidFill>
                            <a:schemeClr val="dk1"/>
                          </a:solidFill>
                          <a:effectLst/>
                          <a:latin typeface="+mn-lt"/>
                          <a:ea typeface="+mn-ea"/>
                          <a:cs typeface="+mn-cs"/>
                        </a:rPr>
                        <a:t>3. Enter more information that the seller wants the customers to see. The seller should at least indicate whether the item is used or not. Then, click “</a:t>
                      </a:r>
                      <a:r>
                        <a:rPr lang="en-US" sz="2000" kern="1200" spc="-10" dirty="0" err="1">
                          <a:solidFill>
                            <a:schemeClr val="dk1"/>
                          </a:solidFill>
                          <a:effectLst/>
                          <a:latin typeface="+mn-lt"/>
                          <a:ea typeface="+mn-ea"/>
                          <a:cs typeface="+mn-cs"/>
                        </a:rPr>
                        <a:t>Lauhcn</a:t>
                      </a:r>
                      <a:r>
                        <a:rPr lang="en-US" sz="2000" kern="1200" spc="-10" dirty="0">
                          <a:solidFill>
                            <a:schemeClr val="dk1"/>
                          </a:solidFill>
                          <a:effectLst/>
                          <a:latin typeface="+mn-lt"/>
                          <a:ea typeface="+mn-ea"/>
                          <a:cs typeface="+mn-cs"/>
                        </a:rPr>
                        <a:t> New”.</a:t>
                      </a:r>
                    </a:p>
                  </a:txBody>
                  <a:tcPr marL="96633" marR="96633" marT="0" marB="0" anchor="ctr"/>
                </a:tc>
                <a:tc>
                  <a:txBody>
                    <a:bodyPr/>
                    <a:lstStyle/>
                    <a:p>
                      <a:pPr marL="0" marR="0" indent="125730" algn="l">
                        <a:lnSpc>
                          <a:spcPct val="100000"/>
                        </a:lnSpc>
                        <a:spcBef>
                          <a:spcPts val="0"/>
                        </a:spcBef>
                        <a:spcAft>
                          <a:spcPts val="0"/>
                        </a:spcAft>
                      </a:pPr>
                      <a:r>
                        <a:rPr lang="en-US" sz="2000" kern="1200" spc="-10" dirty="0">
                          <a:solidFill>
                            <a:schemeClr val="dk1"/>
                          </a:solidFill>
                          <a:effectLst/>
                          <a:latin typeface="+mn-lt"/>
                          <a:ea typeface="+mn-ea"/>
                          <a:cs typeface="+mn-cs"/>
                        </a:rPr>
                        <a:t>The new entry is now released (launched) and will be visible to customers. The seller will be prompt that the new item has been launched, but has not been authenticated, and there will be a choice “apply for authentication now”.</a:t>
                      </a:r>
                    </a:p>
                  </a:txBody>
                  <a:tcPr marL="96633" marR="96633" marT="0" marB="0" anchor="ctr"/>
                </a:tc>
                <a:extLst>
                  <a:ext uri="{0D108BD9-81ED-4DB2-BD59-A6C34878D82A}">
                    <a16:rowId xmlns:a16="http://schemas.microsoft.com/office/drawing/2014/main" val="3197604391"/>
                  </a:ext>
                </a:extLst>
              </a:tr>
            </a:tbl>
          </a:graphicData>
        </a:graphic>
      </p:graphicFrame>
      <p:sp>
        <p:nvSpPr>
          <p:cNvPr id="7" name="Rectangle 5">
            <a:extLst>
              <a:ext uri="{FF2B5EF4-FFF2-40B4-BE49-F238E27FC236}">
                <a16:creationId xmlns:a16="http://schemas.microsoft.com/office/drawing/2014/main" id="{889AB458-7DCD-CF4C-8FAE-27888EAE1A1F}"/>
              </a:ext>
            </a:extLst>
          </p:cNvPr>
          <p:cNvSpPr>
            <a:spLocks noChangeArrowheads="1"/>
          </p:cNvSpPr>
          <p:nvPr/>
        </p:nvSpPr>
        <p:spPr bwMode="auto">
          <a:xfrm>
            <a:off x="511452" y="212468"/>
            <a:ext cx="1122334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25413"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1pPr>
            <a:lvl2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2pPr>
            <a:lvl3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3pPr>
            <a:lvl4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4pPr>
            <a:lvl5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5pPr>
            <a:lvl6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6pPr>
            <a:lvl7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7pPr>
            <a:lvl8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8pPr>
            <a:lvl9pPr eaLnBrk="0" fontAlgn="base" hangingPunct="0">
              <a:spcBef>
                <a:spcPct val="0"/>
              </a:spcBef>
              <a:spcAft>
                <a:spcPct val="0"/>
              </a:spcAft>
              <a:tabLst>
                <a:tab pos="4679950" algn="r"/>
                <a:tab pos="5486400" algn="r"/>
              </a:tabLst>
              <a:defRPr sz="2400">
                <a:solidFill>
                  <a:schemeClr val="tx1"/>
                </a:solidFill>
                <a:latin typeface="Times" pitchFamily="2" charset="0"/>
                <a:ea typeface="ＭＳ Ｐゴシック" panose="020B0600070205080204" pitchFamily="34" charset="-128"/>
              </a:defRPr>
            </a:lvl9p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20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User story:</a:t>
            </a:r>
          </a:p>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lang="en-US" altLang="en-US" sz="2000" dirty="0">
                <a:latin typeface="+mn-lt"/>
                <a:cs typeface="Times New Roman" panose="02020603050405020304" pitchFamily="18" charset="0"/>
              </a:rPr>
              <a:t>As a seller, I would like to sell my idle broom (brand new)</a:t>
            </a:r>
            <a:endParaRPr kumimoji="0" lang="en-GB" altLang="en-US" sz="20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endParaRPr>
          </a:p>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20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Use case</a:t>
            </a:r>
            <a:r>
              <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 </a:t>
            </a:r>
            <a:r>
              <a:rPr lang="en-GB" altLang="en-US" sz="2000" b="1" dirty="0">
                <a:latin typeface="+mn-lt"/>
                <a:cs typeface="Times New Roman" panose="02020603050405020304" pitchFamily="18" charset="0"/>
              </a:rPr>
              <a:t>Launch a new product on the system</a:t>
            </a:r>
            <a:endParaRPr kumimoji="0" lang="en-US" altLang="en-US" sz="1000" b="0" i="0" u="none" strike="noStrike" cap="none" normalizeH="0" baseline="0" dirty="0">
              <a:ln>
                <a:noFill/>
              </a:ln>
              <a:solidFill>
                <a:schemeClr val="tx1"/>
              </a:solidFill>
              <a:effectLst/>
              <a:latin typeface="+mn-lt"/>
              <a:ea typeface="ＭＳ Ｐゴシック" panose="020B0600070205080204" pitchFamily="34" charset="-128"/>
            </a:endParaRPr>
          </a:p>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20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Related use cases:</a:t>
            </a:r>
            <a:r>
              <a:rPr lang="en-US" altLang="en-US" sz="1000" dirty="0">
                <a:latin typeface="+mn-lt"/>
              </a:rPr>
              <a:t> </a:t>
            </a:r>
            <a:r>
              <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Generalization of:</a:t>
            </a:r>
            <a:endParaRPr kumimoji="0" lang="en-US" altLang="en-US" sz="1000" b="0" i="0" u="none" strike="noStrike" cap="none" normalizeH="0" baseline="0" dirty="0">
              <a:ln>
                <a:noFill/>
              </a:ln>
              <a:solidFill>
                <a:schemeClr val="tx1"/>
              </a:solidFill>
              <a:effectLst/>
              <a:latin typeface="+mn-lt"/>
              <a:ea typeface="ＭＳ Ｐゴシック" panose="020B0600070205080204" pitchFamily="34" charset="-128"/>
            </a:endParaRPr>
          </a:p>
          <a:p>
            <a:pPr lvl="1" indent="125413" algn="just" defTabSz="914400"/>
            <a:r>
              <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 The seller is </a:t>
            </a:r>
            <a:r>
              <a:rPr lang="en-US" altLang="en-US" sz="2000" dirty="0">
                <a:latin typeface="+mn-lt"/>
                <a:cs typeface="Times New Roman" panose="02020603050405020304" pitchFamily="18" charset="0"/>
              </a:rPr>
              <a:t>a</a:t>
            </a: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merchant</a:t>
            </a:r>
            <a:endParaRPr kumimoji="0" lang="en-US" altLang="en-US" sz="1000" b="0" i="0" u="none" strike="noStrike" cap="none" normalizeH="0" baseline="0" dirty="0">
              <a:ln>
                <a:noFill/>
              </a:ln>
              <a:solidFill>
                <a:schemeClr val="tx1"/>
              </a:solidFill>
              <a:effectLst/>
              <a:latin typeface="+mn-lt"/>
              <a:ea typeface="ＭＳ Ｐゴシック" panose="020B0600070205080204" pitchFamily="34" charset="-128"/>
            </a:endParaRPr>
          </a:p>
          <a:p>
            <a:pPr lvl="1" indent="125413" algn="just" defTabSz="914400"/>
            <a:r>
              <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 The seller is a common people and is selling an idle brand new product or used product</a:t>
            </a:r>
            <a:endParaRPr kumimoji="0" lang="en-US" altLang="en-US" sz="1000" b="0" i="0" u="none" strike="noStrike" cap="none" normalizeH="0" baseline="0" dirty="0">
              <a:ln>
                <a:noFill/>
              </a:ln>
              <a:solidFill>
                <a:schemeClr val="tx1"/>
              </a:solidFill>
              <a:effectLst/>
              <a:latin typeface="+mn-lt"/>
              <a:ea typeface="ＭＳ Ｐゴシック" panose="020B0600070205080204" pitchFamily="34" charset="-128"/>
            </a:endParaRPr>
          </a:p>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20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Steps</a:t>
            </a:r>
            <a:r>
              <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a:t>
            </a:r>
            <a:endParaRPr kumimoji="0" lang="en-GB" altLang="en-US" sz="2400" b="0" i="0" u="none" strike="noStrike" cap="none" normalizeH="0" baseline="0" dirty="0">
              <a:ln>
                <a:noFill/>
              </a:ln>
              <a:solidFill>
                <a:schemeClr val="tx1"/>
              </a:solidFill>
              <a:effectLst/>
              <a:latin typeface="+mn-lt"/>
              <a:ea typeface="ＭＳ Ｐゴシック" panose="020B0600070205080204" pitchFamily="34" charset="-128"/>
            </a:endParaRPr>
          </a:p>
        </p:txBody>
      </p:sp>
    </p:spTree>
    <p:extLst>
      <p:ext uri="{BB962C8B-B14F-4D97-AF65-F5344CB8AC3E}">
        <p14:creationId xmlns:p14="http://schemas.microsoft.com/office/powerpoint/2010/main" val="256490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D2FBB73-B449-D347-A076-8FEB5D65A2F7}"/>
              </a:ext>
            </a:extLst>
          </p:cNvPr>
          <p:cNvSpPr/>
          <p:nvPr/>
        </p:nvSpPr>
        <p:spPr>
          <a:xfrm>
            <a:off x="2831977" y="754602"/>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the name of item you want to launch here</a:t>
            </a:r>
            <a:endParaRPr lang="zh-CN" altLang="en-US" dirty="0">
              <a:solidFill>
                <a:schemeClr val="bg1">
                  <a:lumMod val="75000"/>
                </a:schemeClr>
              </a:solidFill>
            </a:endParaRPr>
          </a:p>
        </p:txBody>
      </p:sp>
      <p:sp>
        <p:nvSpPr>
          <p:cNvPr id="5" name="矩形: 圆角 4">
            <a:extLst>
              <a:ext uri="{FF2B5EF4-FFF2-40B4-BE49-F238E27FC236}">
                <a16:creationId xmlns:a16="http://schemas.microsoft.com/office/drawing/2014/main" id="{155BBB94-8D07-8E37-57B2-49B02A59D01C}"/>
              </a:ext>
            </a:extLst>
          </p:cNvPr>
          <p:cNvSpPr/>
          <p:nvPr/>
        </p:nvSpPr>
        <p:spPr>
          <a:xfrm>
            <a:off x="9103360" y="754601"/>
            <a:ext cx="150367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Add New</a:t>
            </a:r>
            <a:endParaRPr lang="zh-CN" altLang="en-US" dirty="0"/>
          </a:p>
        </p:txBody>
      </p:sp>
      <p:sp>
        <p:nvSpPr>
          <p:cNvPr id="7" name="矩形 6">
            <a:extLst>
              <a:ext uri="{FF2B5EF4-FFF2-40B4-BE49-F238E27FC236}">
                <a16:creationId xmlns:a16="http://schemas.microsoft.com/office/drawing/2014/main" id="{60BA654D-7C1D-4EC5-4200-52AC891F5DC7}"/>
              </a:ext>
            </a:extLst>
          </p:cNvPr>
          <p:cNvSpPr/>
          <p:nvPr/>
        </p:nvSpPr>
        <p:spPr>
          <a:xfrm>
            <a:off x="1216239" y="754601"/>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Any</a:t>
            </a:r>
            <a:endParaRPr lang="zh-CN" altLang="en-US" dirty="0"/>
          </a:p>
        </p:txBody>
      </p:sp>
      <p:sp>
        <p:nvSpPr>
          <p:cNvPr id="10" name="流程图: 合并 9">
            <a:extLst>
              <a:ext uri="{FF2B5EF4-FFF2-40B4-BE49-F238E27FC236}">
                <a16:creationId xmlns:a16="http://schemas.microsoft.com/office/drawing/2014/main" id="{9519FCF0-C906-0BC6-7239-BBEBF1F66498}"/>
              </a:ext>
            </a:extLst>
          </p:cNvPr>
          <p:cNvSpPr/>
          <p:nvPr/>
        </p:nvSpPr>
        <p:spPr>
          <a:xfrm>
            <a:off x="2651465" y="932156"/>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065A477-8F7C-0D56-A8DD-42DE21D78B43}"/>
              </a:ext>
            </a:extLst>
          </p:cNvPr>
          <p:cNvSpPr/>
          <p:nvPr/>
        </p:nvSpPr>
        <p:spPr>
          <a:xfrm>
            <a:off x="2831977" y="1756105"/>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the name of item you want to launch here</a:t>
            </a:r>
            <a:endParaRPr lang="zh-CN" altLang="en-US" dirty="0">
              <a:solidFill>
                <a:schemeClr val="bg1">
                  <a:lumMod val="75000"/>
                </a:schemeClr>
              </a:solidFill>
            </a:endParaRPr>
          </a:p>
        </p:txBody>
      </p:sp>
      <p:sp>
        <p:nvSpPr>
          <p:cNvPr id="28" name="矩形 27">
            <a:extLst>
              <a:ext uri="{FF2B5EF4-FFF2-40B4-BE49-F238E27FC236}">
                <a16:creationId xmlns:a16="http://schemas.microsoft.com/office/drawing/2014/main" id="{98EA0ED5-2455-1D99-DA99-A4B79CF5A630}"/>
              </a:ext>
            </a:extLst>
          </p:cNvPr>
          <p:cNvSpPr/>
          <p:nvPr/>
        </p:nvSpPr>
        <p:spPr>
          <a:xfrm>
            <a:off x="1216239" y="2217743"/>
            <a:ext cx="1611298" cy="14825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t>Any</a:t>
            </a:r>
          </a:p>
          <a:p>
            <a:r>
              <a:rPr lang="en-US" altLang="zh-CN" dirty="0"/>
              <a:t>Food</a:t>
            </a:r>
          </a:p>
          <a:p>
            <a:r>
              <a:rPr lang="en-US" altLang="zh-CN" dirty="0"/>
              <a:t>Medicine</a:t>
            </a:r>
          </a:p>
          <a:p>
            <a:r>
              <a:rPr lang="en-US" altLang="zh-CN" dirty="0"/>
              <a:t>Clothing</a:t>
            </a:r>
          </a:p>
          <a:p>
            <a:r>
              <a:rPr lang="en-US" altLang="zh-CN" dirty="0"/>
              <a:t>Household</a:t>
            </a:r>
          </a:p>
          <a:p>
            <a:r>
              <a:rPr lang="en-US" altLang="zh-CN" dirty="0"/>
              <a:t>…</a:t>
            </a:r>
            <a:endParaRPr lang="zh-CN" altLang="en-US" dirty="0"/>
          </a:p>
        </p:txBody>
      </p:sp>
      <p:sp>
        <p:nvSpPr>
          <p:cNvPr id="30" name="矩形 29">
            <a:extLst>
              <a:ext uri="{FF2B5EF4-FFF2-40B4-BE49-F238E27FC236}">
                <a16:creationId xmlns:a16="http://schemas.microsoft.com/office/drawing/2014/main" id="{690FC7F4-8C39-A6FF-71B8-E76E6C454788}"/>
              </a:ext>
            </a:extLst>
          </p:cNvPr>
          <p:cNvSpPr/>
          <p:nvPr/>
        </p:nvSpPr>
        <p:spPr>
          <a:xfrm>
            <a:off x="2556769" y="2217743"/>
            <a:ext cx="270768" cy="14744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F20C7C2F-425E-E0C4-96C8-A841D6D4C79C}"/>
              </a:ext>
            </a:extLst>
          </p:cNvPr>
          <p:cNvSpPr/>
          <p:nvPr/>
        </p:nvSpPr>
        <p:spPr>
          <a:xfrm>
            <a:off x="2578961" y="2444568"/>
            <a:ext cx="232818" cy="5149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433C7961-BE38-991B-80E8-92A9325EB100}"/>
              </a:ext>
            </a:extLst>
          </p:cNvPr>
          <p:cNvSpPr/>
          <p:nvPr/>
        </p:nvSpPr>
        <p:spPr>
          <a:xfrm>
            <a:off x="2556769" y="2217742"/>
            <a:ext cx="27076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6" name="流程图: 合并 35">
            <a:extLst>
              <a:ext uri="{FF2B5EF4-FFF2-40B4-BE49-F238E27FC236}">
                <a16:creationId xmlns:a16="http://schemas.microsoft.com/office/drawing/2014/main" id="{D7B0A0C0-9AE4-746C-938E-DABA6CF637CD}"/>
              </a:ext>
            </a:extLst>
          </p:cNvPr>
          <p:cNvSpPr/>
          <p:nvPr/>
        </p:nvSpPr>
        <p:spPr>
          <a:xfrm flipV="1">
            <a:off x="2660342" y="2309475"/>
            <a:ext cx="81378" cy="6066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A24CCBA7-2EE7-C63C-48D1-C029B2933C50}"/>
              </a:ext>
            </a:extLst>
          </p:cNvPr>
          <p:cNvSpPr/>
          <p:nvPr/>
        </p:nvSpPr>
        <p:spPr>
          <a:xfrm>
            <a:off x="2556769" y="3479112"/>
            <a:ext cx="27076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流程图: 合并 39">
            <a:extLst>
              <a:ext uri="{FF2B5EF4-FFF2-40B4-BE49-F238E27FC236}">
                <a16:creationId xmlns:a16="http://schemas.microsoft.com/office/drawing/2014/main" id="{C00883D3-7BAF-086B-0B46-FB0EEE77CA76}"/>
              </a:ext>
            </a:extLst>
          </p:cNvPr>
          <p:cNvSpPr/>
          <p:nvPr/>
        </p:nvSpPr>
        <p:spPr>
          <a:xfrm>
            <a:off x="2663298" y="3570099"/>
            <a:ext cx="62143" cy="50310"/>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2" name="箭头: 下 41">
            <a:extLst>
              <a:ext uri="{FF2B5EF4-FFF2-40B4-BE49-F238E27FC236}">
                <a16:creationId xmlns:a16="http://schemas.microsoft.com/office/drawing/2014/main" id="{86AAF737-E1D9-0293-615C-D40C8147D3F9}"/>
              </a:ext>
            </a:extLst>
          </p:cNvPr>
          <p:cNvSpPr/>
          <p:nvPr/>
        </p:nvSpPr>
        <p:spPr>
          <a:xfrm rot="9111124">
            <a:off x="2712309" y="1110386"/>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480BD4B-5A0B-E64F-30FB-206B4428B0FC}"/>
              </a:ext>
            </a:extLst>
          </p:cNvPr>
          <p:cNvSpPr/>
          <p:nvPr/>
        </p:nvSpPr>
        <p:spPr>
          <a:xfrm>
            <a:off x="2831977" y="4005802"/>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the name of item you want to launch here</a:t>
            </a:r>
            <a:endParaRPr lang="zh-CN" altLang="en-US" dirty="0">
              <a:solidFill>
                <a:schemeClr val="bg1">
                  <a:lumMod val="75000"/>
                </a:schemeClr>
              </a:solidFill>
            </a:endParaRPr>
          </a:p>
        </p:txBody>
      </p:sp>
      <p:sp>
        <p:nvSpPr>
          <p:cNvPr id="53" name="矩形 52">
            <a:extLst>
              <a:ext uri="{FF2B5EF4-FFF2-40B4-BE49-F238E27FC236}">
                <a16:creationId xmlns:a16="http://schemas.microsoft.com/office/drawing/2014/main" id="{9CD708D9-BF33-65E3-8CB4-3DDB53BA679A}"/>
              </a:ext>
            </a:extLst>
          </p:cNvPr>
          <p:cNvSpPr/>
          <p:nvPr/>
        </p:nvSpPr>
        <p:spPr>
          <a:xfrm>
            <a:off x="2556769" y="4467440"/>
            <a:ext cx="270768" cy="148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D2EFF88A-BEC2-F4B0-0ABF-5A974FD9FF5A}"/>
              </a:ext>
            </a:extLst>
          </p:cNvPr>
          <p:cNvSpPr/>
          <p:nvPr/>
        </p:nvSpPr>
        <p:spPr>
          <a:xfrm>
            <a:off x="2570084" y="4695826"/>
            <a:ext cx="241695" cy="499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2FB87BFD-FAA2-090F-4920-153D883BFA9E}"/>
              </a:ext>
            </a:extLst>
          </p:cNvPr>
          <p:cNvSpPr/>
          <p:nvPr/>
        </p:nvSpPr>
        <p:spPr>
          <a:xfrm>
            <a:off x="2556769" y="4467439"/>
            <a:ext cx="27076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9" name="流程图: 合并 58">
            <a:extLst>
              <a:ext uri="{FF2B5EF4-FFF2-40B4-BE49-F238E27FC236}">
                <a16:creationId xmlns:a16="http://schemas.microsoft.com/office/drawing/2014/main" id="{7B556CE8-90C5-36AA-D5EA-4528E41D1EB1}"/>
              </a:ext>
            </a:extLst>
          </p:cNvPr>
          <p:cNvSpPr/>
          <p:nvPr/>
        </p:nvSpPr>
        <p:spPr>
          <a:xfrm flipV="1">
            <a:off x="2660342" y="4559172"/>
            <a:ext cx="81378" cy="6066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6A0F420E-312B-A7B7-D4BF-CF950012B394}"/>
              </a:ext>
            </a:extLst>
          </p:cNvPr>
          <p:cNvSpPr/>
          <p:nvPr/>
        </p:nvSpPr>
        <p:spPr>
          <a:xfrm>
            <a:off x="2552329" y="5728809"/>
            <a:ext cx="27520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3" name="流程图: 合并 62">
            <a:extLst>
              <a:ext uri="{FF2B5EF4-FFF2-40B4-BE49-F238E27FC236}">
                <a16:creationId xmlns:a16="http://schemas.microsoft.com/office/drawing/2014/main" id="{91868732-2317-A666-706C-4ED725C71EA5}"/>
              </a:ext>
            </a:extLst>
          </p:cNvPr>
          <p:cNvSpPr/>
          <p:nvPr/>
        </p:nvSpPr>
        <p:spPr>
          <a:xfrm>
            <a:off x="2663298" y="5819796"/>
            <a:ext cx="62143" cy="50310"/>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368C8FBA-1389-FB94-7FBF-89621F262020}"/>
              </a:ext>
            </a:extLst>
          </p:cNvPr>
          <p:cNvSpPr/>
          <p:nvPr/>
        </p:nvSpPr>
        <p:spPr>
          <a:xfrm>
            <a:off x="1216239" y="5501985"/>
            <a:ext cx="1331652" cy="2485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1447CD17-07E6-CA64-28F1-7DED591659C9}"/>
              </a:ext>
            </a:extLst>
          </p:cNvPr>
          <p:cNvSpPr/>
          <p:nvPr/>
        </p:nvSpPr>
        <p:spPr>
          <a:xfrm>
            <a:off x="1216239" y="4467440"/>
            <a:ext cx="1611298" cy="148257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altLang="zh-CN" dirty="0"/>
              <a:t>Any</a:t>
            </a:r>
          </a:p>
          <a:p>
            <a:r>
              <a:rPr lang="en-US" altLang="zh-CN" dirty="0"/>
              <a:t>Food</a:t>
            </a:r>
          </a:p>
          <a:p>
            <a:r>
              <a:rPr lang="en-US" altLang="zh-CN" dirty="0"/>
              <a:t>Medicine</a:t>
            </a:r>
          </a:p>
          <a:p>
            <a:r>
              <a:rPr lang="en-US" altLang="zh-CN" dirty="0"/>
              <a:t>Clothing</a:t>
            </a:r>
          </a:p>
          <a:p>
            <a:r>
              <a:rPr lang="en-US" altLang="zh-CN" dirty="0"/>
              <a:t>Household</a:t>
            </a:r>
          </a:p>
          <a:p>
            <a:r>
              <a:rPr lang="en-US" altLang="zh-CN" dirty="0"/>
              <a:t>…</a:t>
            </a:r>
            <a:endParaRPr lang="zh-CN" altLang="en-US" dirty="0"/>
          </a:p>
        </p:txBody>
      </p:sp>
      <p:sp>
        <p:nvSpPr>
          <p:cNvPr id="69" name="箭头: 下 68">
            <a:extLst>
              <a:ext uri="{FF2B5EF4-FFF2-40B4-BE49-F238E27FC236}">
                <a16:creationId xmlns:a16="http://schemas.microsoft.com/office/drawing/2014/main" id="{F2414DA4-CB8B-E82E-2A73-E82853A27230}"/>
              </a:ext>
            </a:extLst>
          </p:cNvPr>
          <p:cNvSpPr/>
          <p:nvPr/>
        </p:nvSpPr>
        <p:spPr>
          <a:xfrm rot="9111124">
            <a:off x="2421748" y="5674084"/>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9" name="箭头: 下 88">
            <a:extLst>
              <a:ext uri="{FF2B5EF4-FFF2-40B4-BE49-F238E27FC236}">
                <a16:creationId xmlns:a16="http://schemas.microsoft.com/office/drawing/2014/main" id="{49872F13-60E9-F18F-9188-7B3BCA5E8E35}"/>
              </a:ext>
            </a:extLst>
          </p:cNvPr>
          <p:cNvSpPr/>
          <p:nvPr/>
        </p:nvSpPr>
        <p:spPr>
          <a:xfrm rot="9111124">
            <a:off x="3210149" y="8045660"/>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 name="矩形: 圆角 2">
            <a:extLst>
              <a:ext uri="{FF2B5EF4-FFF2-40B4-BE49-F238E27FC236}">
                <a16:creationId xmlns:a16="http://schemas.microsoft.com/office/drawing/2014/main" id="{3764CD94-E2C4-524E-3C2A-87021D5B45B9}"/>
              </a:ext>
            </a:extLst>
          </p:cNvPr>
          <p:cNvSpPr/>
          <p:nvPr/>
        </p:nvSpPr>
        <p:spPr>
          <a:xfrm>
            <a:off x="9103360" y="1754808"/>
            <a:ext cx="150367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Add New</a:t>
            </a:r>
            <a:endParaRPr lang="zh-CN" altLang="en-US" dirty="0"/>
          </a:p>
        </p:txBody>
      </p:sp>
      <p:sp>
        <p:nvSpPr>
          <p:cNvPr id="8" name="矩形: 圆角 7">
            <a:extLst>
              <a:ext uri="{FF2B5EF4-FFF2-40B4-BE49-F238E27FC236}">
                <a16:creationId xmlns:a16="http://schemas.microsoft.com/office/drawing/2014/main" id="{CF4AFA1E-BD48-A30E-82FB-BC61A97B8286}"/>
              </a:ext>
            </a:extLst>
          </p:cNvPr>
          <p:cNvSpPr/>
          <p:nvPr/>
        </p:nvSpPr>
        <p:spPr>
          <a:xfrm>
            <a:off x="9103360" y="4005801"/>
            <a:ext cx="150367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Add New</a:t>
            </a:r>
            <a:endParaRPr lang="zh-CN" altLang="en-US" dirty="0"/>
          </a:p>
        </p:txBody>
      </p:sp>
      <p:sp>
        <p:nvSpPr>
          <p:cNvPr id="49" name="矩形 48">
            <a:extLst>
              <a:ext uri="{FF2B5EF4-FFF2-40B4-BE49-F238E27FC236}">
                <a16:creationId xmlns:a16="http://schemas.microsoft.com/office/drawing/2014/main" id="{8992DD9D-4450-00AA-3085-BACB74C251CE}"/>
              </a:ext>
            </a:extLst>
          </p:cNvPr>
          <p:cNvSpPr/>
          <p:nvPr/>
        </p:nvSpPr>
        <p:spPr>
          <a:xfrm>
            <a:off x="1216239" y="4005801"/>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Any</a:t>
            </a:r>
            <a:endParaRPr lang="zh-CN" altLang="en-US" dirty="0"/>
          </a:p>
        </p:txBody>
      </p:sp>
      <p:sp>
        <p:nvSpPr>
          <p:cNvPr id="24" name="矩形 23">
            <a:extLst>
              <a:ext uri="{FF2B5EF4-FFF2-40B4-BE49-F238E27FC236}">
                <a16:creationId xmlns:a16="http://schemas.microsoft.com/office/drawing/2014/main" id="{246824FF-8267-AC0A-2ADD-4C497C6DDFDF}"/>
              </a:ext>
            </a:extLst>
          </p:cNvPr>
          <p:cNvSpPr/>
          <p:nvPr/>
        </p:nvSpPr>
        <p:spPr>
          <a:xfrm>
            <a:off x="1216239" y="1756104"/>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Any</a:t>
            </a:r>
            <a:endParaRPr lang="zh-CN" altLang="en-US" dirty="0"/>
          </a:p>
        </p:txBody>
      </p:sp>
      <p:sp>
        <p:nvSpPr>
          <p:cNvPr id="26" name="流程图: 合并 25">
            <a:extLst>
              <a:ext uri="{FF2B5EF4-FFF2-40B4-BE49-F238E27FC236}">
                <a16:creationId xmlns:a16="http://schemas.microsoft.com/office/drawing/2014/main" id="{03361A49-4DC2-ADBE-9D55-FE87A4718F23}"/>
              </a:ext>
            </a:extLst>
          </p:cNvPr>
          <p:cNvSpPr/>
          <p:nvPr/>
        </p:nvSpPr>
        <p:spPr>
          <a:xfrm>
            <a:off x="2651465" y="1933659"/>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33887169-1BE3-4AB9-BCF9-96BD7BD3BA4E}"/>
              </a:ext>
            </a:extLst>
          </p:cNvPr>
          <p:cNvSpPr/>
          <p:nvPr/>
        </p:nvSpPr>
        <p:spPr>
          <a:xfrm rot="9111124">
            <a:off x="2782101" y="2007844"/>
            <a:ext cx="90874" cy="171340"/>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51" name="流程图: 合并 50">
            <a:extLst>
              <a:ext uri="{FF2B5EF4-FFF2-40B4-BE49-F238E27FC236}">
                <a16:creationId xmlns:a16="http://schemas.microsoft.com/office/drawing/2014/main" id="{A988E13B-C805-96BB-1264-7EB143448955}"/>
              </a:ext>
            </a:extLst>
          </p:cNvPr>
          <p:cNvSpPr/>
          <p:nvPr/>
        </p:nvSpPr>
        <p:spPr>
          <a:xfrm>
            <a:off x="2651465" y="4183356"/>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69C7BF0-4BA2-07BC-297B-E62FD55582F2}"/>
              </a:ext>
            </a:extLst>
          </p:cNvPr>
          <p:cNvSpPr txBox="1"/>
          <p:nvPr/>
        </p:nvSpPr>
        <p:spPr>
          <a:xfrm>
            <a:off x="609600" y="199457"/>
            <a:ext cx="1127760" cy="369332"/>
          </a:xfrm>
          <a:prstGeom prst="rect">
            <a:avLst/>
          </a:prstGeom>
          <a:noFill/>
        </p:spPr>
        <p:txBody>
          <a:bodyPr wrap="square">
            <a:spAutoFit/>
          </a:body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1</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Tree>
    <p:extLst>
      <p:ext uri="{BB962C8B-B14F-4D97-AF65-F5344CB8AC3E}">
        <p14:creationId xmlns:p14="http://schemas.microsoft.com/office/powerpoint/2010/main" val="288757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D2FBB73-B449-D347-A076-8FEB5D65A2F7}"/>
              </a:ext>
            </a:extLst>
          </p:cNvPr>
          <p:cNvSpPr/>
          <p:nvPr/>
        </p:nvSpPr>
        <p:spPr>
          <a:xfrm>
            <a:off x="2831977" y="2499760"/>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or describe the item you want here</a:t>
            </a:r>
            <a:endParaRPr lang="zh-CN" altLang="en-US" dirty="0">
              <a:solidFill>
                <a:schemeClr val="bg1">
                  <a:lumMod val="75000"/>
                </a:schemeClr>
              </a:solidFill>
            </a:endParaRPr>
          </a:p>
        </p:txBody>
      </p:sp>
      <p:sp>
        <p:nvSpPr>
          <p:cNvPr id="5" name="矩形: 圆角 4">
            <a:extLst>
              <a:ext uri="{FF2B5EF4-FFF2-40B4-BE49-F238E27FC236}">
                <a16:creationId xmlns:a16="http://schemas.microsoft.com/office/drawing/2014/main" id="{155BBB94-8D07-8E37-57B2-49B02A59D01C}"/>
              </a:ext>
            </a:extLst>
          </p:cNvPr>
          <p:cNvSpPr/>
          <p:nvPr/>
        </p:nvSpPr>
        <p:spPr>
          <a:xfrm>
            <a:off x="9103360" y="2499759"/>
            <a:ext cx="150367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Add New</a:t>
            </a:r>
            <a:endParaRPr lang="zh-CN" altLang="en-US" dirty="0"/>
          </a:p>
        </p:txBody>
      </p:sp>
      <p:sp>
        <p:nvSpPr>
          <p:cNvPr id="7" name="矩形 6">
            <a:extLst>
              <a:ext uri="{FF2B5EF4-FFF2-40B4-BE49-F238E27FC236}">
                <a16:creationId xmlns:a16="http://schemas.microsoft.com/office/drawing/2014/main" id="{60BA654D-7C1D-4EC5-4200-52AC891F5DC7}"/>
              </a:ext>
            </a:extLst>
          </p:cNvPr>
          <p:cNvSpPr/>
          <p:nvPr/>
        </p:nvSpPr>
        <p:spPr>
          <a:xfrm>
            <a:off x="1216239" y="2499759"/>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Household</a:t>
            </a:r>
            <a:endParaRPr lang="zh-CN" altLang="en-US" dirty="0"/>
          </a:p>
        </p:txBody>
      </p:sp>
      <p:sp>
        <p:nvSpPr>
          <p:cNvPr id="10" name="流程图: 合并 9">
            <a:extLst>
              <a:ext uri="{FF2B5EF4-FFF2-40B4-BE49-F238E27FC236}">
                <a16:creationId xmlns:a16="http://schemas.microsoft.com/office/drawing/2014/main" id="{9519FCF0-C906-0BC6-7239-BBEBF1F66498}"/>
              </a:ext>
            </a:extLst>
          </p:cNvPr>
          <p:cNvSpPr/>
          <p:nvPr/>
        </p:nvSpPr>
        <p:spPr>
          <a:xfrm>
            <a:off x="2651465" y="2677314"/>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2" name="箭头: 下 41">
            <a:extLst>
              <a:ext uri="{FF2B5EF4-FFF2-40B4-BE49-F238E27FC236}">
                <a16:creationId xmlns:a16="http://schemas.microsoft.com/office/drawing/2014/main" id="{86AAF737-E1D9-0293-615C-D40C8147D3F9}"/>
              </a:ext>
            </a:extLst>
          </p:cNvPr>
          <p:cNvSpPr/>
          <p:nvPr/>
        </p:nvSpPr>
        <p:spPr>
          <a:xfrm rot="9111124">
            <a:off x="2712309" y="2855544"/>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480BD4B-5A0B-E64F-30FB-206B4428B0FC}"/>
              </a:ext>
            </a:extLst>
          </p:cNvPr>
          <p:cNvSpPr/>
          <p:nvPr/>
        </p:nvSpPr>
        <p:spPr>
          <a:xfrm>
            <a:off x="2831977" y="397493"/>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bg1">
                    <a:lumMod val="75000"/>
                  </a:schemeClr>
                </a:solidFill>
              </a:rPr>
              <a:t>Enter the name of item you want to launch here</a:t>
            </a:r>
            <a:endParaRPr lang="zh-CN" altLang="en-US" dirty="0">
              <a:solidFill>
                <a:schemeClr val="bg1">
                  <a:lumMod val="75000"/>
                </a:schemeClr>
              </a:solidFill>
            </a:endParaRPr>
          </a:p>
        </p:txBody>
      </p:sp>
      <p:sp>
        <p:nvSpPr>
          <p:cNvPr id="53" name="矩形 52">
            <a:extLst>
              <a:ext uri="{FF2B5EF4-FFF2-40B4-BE49-F238E27FC236}">
                <a16:creationId xmlns:a16="http://schemas.microsoft.com/office/drawing/2014/main" id="{9CD708D9-BF33-65E3-8CB4-3DDB53BA679A}"/>
              </a:ext>
            </a:extLst>
          </p:cNvPr>
          <p:cNvSpPr/>
          <p:nvPr/>
        </p:nvSpPr>
        <p:spPr>
          <a:xfrm>
            <a:off x="2556769" y="859131"/>
            <a:ext cx="270768" cy="148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D2EFF88A-BEC2-F4B0-0ABF-5A974FD9FF5A}"/>
              </a:ext>
            </a:extLst>
          </p:cNvPr>
          <p:cNvSpPr/>
          <p:nvPr/>
        </p:nvSpPr>
        <p:spPr>
          <a:xfrm>
            <a:off x="2570084" y="1087517"/>
            <a:ext cx="241695" cy="499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2FB87BFD-FAA2-090F-4920-153D883BFA9E}"/>
              </a:ext>
            </a:extLst>
          </p:cNvPr>
          <p:cNvSpPr/>
          <p:nvPr/>
        </p:nvSpPr>
        <p:spPr>
          <a:xfrm>
            <a:off x="2556769" y="859130"/>
            <a:ext cx="27076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9" name="流程图: 合并 58">
            <a:extLst>
              <a:ext uri="{FF2B5EF4-FFF2-40B4-BE49-F238E27FC236}">
                <a16:creationId xmlns:a16="http://schemas.microsoft.com/office/drawing/2014/main" id="{7B556CE8-90C5-36AA-D5EA-4528E41D1EB1}"/>
              </a:ext>
            </a:extLst>
          </p:cNvPr>
          <p:cNvSpPr/>
          <p:nvPr/>
        </p:nvSpPr>
        <p:spPr>
          <a:xfrm flipV="1">
            <a:off x="2660342" y="950863"/>
            <a:ext cx="81378" cy="6066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6A0F420E-312B-A7B7-D4BF-CF950012B394}"/>
              </a:ext>
            </a:extLst>
          </p:cNvPr>
          <p:cNvSpPr/>
          <p:nvPr/>
        </p:nvSpPr>
        <p:spPr>
          <a:xfrm>
            <a:off x="2552329" y="2120500"/>
            <a:ext cx="275208" cy="2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3" name="流程图: 合并 62">
            <a:extLst>
              <a:ext uri="{FF2B5EF4-FFF2-40B4-BE49-F238E27FC236}">
                <a16:creationId xmlns:a16="http://schemas.microsoft.com/office/drawing/2014/main" id="{91868732-2317-A666-706C-4ED725C71EA5}"/>
              </a:ext>
            </a:extLst>
          </p:cNvPr>
          <p:cNvSpPr/>
          <p:nvPr/>
        </p:nvSpPr>
        <p:spPr>
          <a:xfrm>
            <a:off x="2663298" y="2211487"/>
            <a:ext cx="62143" cy="50310"/>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368C8FBA-1389-FB94-7FBF-89621F262020}"/>
              </a:ext>
            </a:extLst>
          </p:cNvPr>
          <p:cNvSpPr/>
          <p:nvPr/>
        </p:nvSpPr>
        <p:spPr>
          <a:xfrm>
            <a:off x="1216239" y="1893676"/>
            <a:ext cx="1331652" cy="2485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1447CD17-07E6-CA64-28F1-7DED591659C9}"/>
              </a:ext>
            </a:extLst>
          </p:cNvPr>
          <p:cNvSpPr/>
          <p:nvPr/>
        </p:nvSpPr>
        <p:spPr>
          <a:xfrm>
            <a:off x="1216239" y="859131"/>
            <a:ext cx="1611298" cy="148257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altLang="zh-CN" dirty="0"/>
              <a:t>Any</a:t>
            </a:r>
          </a:p>
          <a:p>
            <a:r>
              <a:rPr lang="en-US" altLang="zh-CN" dirty="0"/>
              <a:t>Food</a:t>
            </a:r>
          </a:p>
          <a:p>
            <a:r>
              <a:rPr lang="en-US" altLang="zh-CN" dirty="0"/>
              <a:t>Medicine</a:t>
            </a:r>
          </a:p>
          <a:p>
            <a:r>
              <a:rPr lang="en-US" altLang="zh-CN" dirty="0"/>
              <a:t>Clothing</a:t>
            </a:r>
          </a:p>
          <a:p>
            <a:r>
              <a:rPr lang="en-US" altLang="zh-CN" dirty="0"/>
              <a:t>Household</a:t>
            </a:r>
          </a:p>
          <a:p>
            <a:r>
              <a:rPr lang="en-US" altLang="zh-CN" dirty="0"/>
              <a:t>…</a:t>
            </a:r>
            <a:endParaRPr lang="zh-CN" altLang="en-US" dirty="0"/>
          </a:p>
        </p:txBody>
      </p:sp>
      <p:sp>
        <p:nvSpPr>
          <p:cNvPr id="69" name="箭头: 下 68">
            <a:extLst>
              <a:ext uri="{FF2B5EF4-FFF2-40B4-BE49-F238E27FC236}">
                <a16:creationId xmlns:a16="http://schemas.microsoft.com/office/drawing/2014/main" id="{F2414DA4-CB8B-E82E-2A73-E82853A27230}"/>
              </a:ext>
            </a:extLst>
          </p:cNvPr>
          <p:cNvSpPr/>
          <p:nvPr/>
        </p:nvSpPr>
        <p:spPr>
          <a:xfrm rot="9111124">
            <a:off x="2421748" y="2065775"/>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9" name="箭头: 下 88">
            <a:extLst>
              <a:ext uri="{FF2B5EF4-FFF2-40B4-BE49-F238E27FC236}">
                <a16:creationId xmlns:a16="http://schemas.microsoft.com/office/drawing/2014/main" id="{49872F13-60E9-F18F-9188-7B3BCA5E8E35}"/>
              </a:ext>
            </a:extLst>
          </p:cNvPr>
          <p:cNvSpPr/>
          <p:nvPr/>
        </p:nvSpPr>
        <p:spPr>
          <a:xfrm rot="9111124">
            <a:off x="3210149" y="8045660"/>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8" name="矩形: 圆角 7">
            <a:extLst>
              <a:ext uri="{FF2B5EF4-FFF2-40B4-BE49-F238E27FC236}">
                <a16:creationId xmlns:a16="http://schemas.microsoft.com/office/drawing/2014/main" id="{CF4AFA1E-BD48-A30E-82FB-BC61A97B8286}"/>
              </a:ext>
            </a:extLst>
          </p:cNvPr>
          <p:cNvSpPr/>
          <p:nvPr/>
        </p:nvSpPr>
        <p:spPr>
          <a:xfrm>
            <a:off x="9103360" y="397492"/>
            <a:ext cx="150367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Add New</a:t>
            </a:r>
            <a:endParaRPr lang="zh-CN" altLang="en-US" dirty="0"/>
          </a:p>
        </p:txBody>
      </p:sp>
      <p:sp>
        <p:nvSpPr>
          <p:cNvPr id="49" name="矩形 48">
            <a:extLst>
              <a:ext uri="{FF2B5EF4-FFF2-40B4-BE49-F238E27FC236}">
                <a16:creationId xmlns:a16="http://schemas.microsoft.com/office/drawing/2014/main" id="{8992DD9D-4450-00AA-3085-BACB74C251CE}"/>
              </a:ext>
            </a:extLst>
          </p:cNvPr>
          <p:cNvSpPr/>
          <p:nvPr/>
        </p:nvSpPr>
        <p:spPr>
          <a:xfrm>
            <a:off x="1216239" y="397492"/>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Any</a:t>
            </a:r>
            <a:endParaRPr lang="zh-CN" altLang="en-US" dirty="0"/>
          </a:p>
        </p:txBody>
      </p:sp>
      <p:sp>
        <p:nvSpPr>
          <p:cNvPr id="51" name="流程图: 合并 50">
            <a:extLst>
              <a:ext uri="{FF2B5EF4-FFF2-40B4-BE49-F238E27FC236}">
                <a16:creationId xmlns:a16="http://schemas.microsoft.com/office/drawing/2014/main" id="{A988E13B-C805-96BB-1264-7EB143448955}"/>
              </a:ext>
            </a:extLst>
          </p:cNvPr>
          <p:cNvSpPr/>
          <p:nvPr/>
        </p:nvSpPr>
        <p:spPr>
          <a:xfrm>
            <a:off x="2651465" y="575047"/>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BEC09166-9CFF-D7F6-ACCD-1F1D0245E617}"/>
              </a:ext>
            </a:extLst>
          </p:cNvPr>
          <p:cNvSpPr/>
          <p:nvPr/>
        </p:nvSpPr>
        <p:spPr>
          <a:xfrm>
            <a:off x="2831977" y="3410828"/>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zh-CN" altLang="en-US" dirty="0">
              <a:solidFill>
                <a:schemeClr val="tx1"/>
              </a:solidFill>
            </a:endParaRPr>
          </a:p>
        </p:txBody>
      </p:sp>
      <p:sp>
        <p:nvSpPr>
          <p:cNvPr id="13" name="矩形: 圆角 12">
            <a:extLst>
              <a:ext uri="{FF2B5EF4-FFF2-40B4-BE49-F238E27FC236}">
                <a16:creationId xmlns:a16="http://schemas.microsoft.com/office/drawing/2014/main" id="{30228583-2E63-C454-5251-00F83EB8A3AC}"/>
              </a:ext>
            </a:extLst>
          </p:cNvPr>
          <p:cNvSpPr/>
          <p:nvPr/>
        </p:nvSpPr>
        <p:spPr>
          <a:xfrm>
            <a:off x="9103360" y="3410827"/>
            <a:ext cx="150367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Add New</a:t>
            </a:r>
            <a:endParaRPr lang="zh-CN" altLang="en-US" dirty="0"/>
          </a:p>
        </p:txBody>
      </p:sp>
      <p:sp>
        <p:nvSpPr>
          <p:cNvPr id="15" name="矩形 14">
            <a:extLst>
              <a:ext uri="{FF2B5EF4-FFF2-40B4-BE49-F238E27FC236}">
                <a16:creationId xmlns:a16="http://schemas.microsoft.com/office/drawing/2014/main" id="{FB375CE3-2A75-C936-E276-A78E79A2667E}"/>
              </a:ext>
            </a:extLst>
          </p:cNvPr>
          <p:cNvSpPr/>
          <p:nvPr/>
        </p:nvSpPr>
        <p:spPr>
          <a:xfrm>
            <a:off x="1216239" y="3410827"/>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Household</a:t>
            </a:r>
            <a:endParaRPr lang="zh-CN" altLang="en-US" dirty="0"/>
          </a:p>
        </p:txBody>
      </p:sp>
      <p:sp>
        <p:nvSpPr>
          <p:cNvPr id="17" name="流程图: 合并 16">
            <a:extLst>
              <a:ext uri="{FF2B5EF4-FFF2-40B4-BE49-F238E27FC236}">
                <a16:creationId xmlns:a16="http://schemas.microsoft.com/office/drawing/2014/main" id="{66FB1A37-32A0-C4B4-5185-20D3672CEDB4}"/>
              </a:ext>
            </a:extLst>
          </p:cNvPr>
          <p:cNvSpPr/>
          <p:nvPr/>
        </p:nvSpPr>
        <p:spPr>
          <a:xfrm>
            <a:off x="2651465" y="3588382"/>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ECD233A7-D303-CC6A-F89C-5B1649C09CDD}"/>
              </a:ext>
            </a:extLst>
          </p:cNvPr>
          <p:cNvSpPr/>
          <p:nvPr/>
        </p:nvSpPr>
        <p:spPr>
          <a:xfrm rot="9111124">
            <a:off x="4360617" y="3832269"/>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7497490-09D6-1530-A006-13E54ACFADF3}"/>
              </a:ext>
            </a:extLst>
          </p:cNvPr>
          <p:cNvSpPr/>
          <p:nvPr/>
        </p:nvSpPr>
        <p:spPr>
          <a:xfrm>
            <a:off x="2831977" y="4370095"/>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tx1"/>
                </a:solidFill>
              </a:rPr>
              <a:t>Quickie2-in-1 Squeegee Push Broom Model# 635SU </a:t>
            </a:r>
            <a:endParaRPr lang="zh-CN" altLang="en-US" dirty="0">
              <a:solidFill>
                <a:schemeClr val="tx1"/>
              </a:solidFill>
            </a:endParaRPr>
          </a:p>
        </p:txBody>
      </p:sp>
      <p:sp>
        <p:nvSpPr>
          <p:cNvPr id="25" name="矩形: 圆角 24">
            <a:extLst>
              <a:ext uri="{FF2B5EF4-FFF2-40B4-BE49-F238E27FC236}">
                <a16:creationId xmlns:a16="http://schemas.microsoft.com/office/drawing/2014/main" id="{EA969A83-7B63-3131-7115-060B5FAB3FE5}"/>
              </a:ext>
            </a:extLst>
          </p:cNvPr>
          <p:cNvSpPr/>
          <p:nvPr/>
        </p:nvSpPr>
        <p:spPr>
          <a:xfrm>
            <a:off x="9103360" y="4370094"/>
            <a:ext cx="150367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Add New</a:t>
            </a:r>
            <a:endParaRPr lang="zh-CN" altLang="en-US" dirty="0"/>
          </a:p>
        </p:txBody>
      </p:sp>
      <p:sp>
        <p:nvSpPr>
          <p:cNvPr id="29" name="矩形 28">
            <a:extLst>
              <a:ext uri="{FF2B5EF4-FFF2-40B4-BE49-F238E27FC236}">
                <a16:creationId xmlns:a16="http://schemas.microsoft.com/office/drawing/2014/main" id="{73829C59-36CB-6EC7-08AD-5DDAC5FDE3ED}"/>
              </a:ext>
            </a:extLst>
          </p:cNvPr>
          <p:cNvSpPr/>
          <p:nvPr/>
        </p:nvSpPr>
        <p:spPr>
          <a:xfrm>
            <a:off x="1216239" y="4370094"/>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Household</a:t>
            </a:r>
            <a:endParaRPr lang="zh-CN" altLang="en-US" dirty="0"/>
          </a:p>
        </p:txBody>
      </p:sp>
      <p:sp>
        <p:nvSpPr>
          <p:cNvPr id="33" name="流程图: 合并 32">
            <a:extLst>
              <a:ext uri="{FF2B5EF4-FFF2-40B4-BE49-F238E27FC236}">
                <a16:creationId xmlns:a16="http://schemas.microsoft.com/office/drawing/2014/main" id="{33EECE01-FD2C-9018-61C6-8371F51A25C4}"/>
              </a:ext>
            </a:extLst>
          </p:cNvPr>
          <p:cNvSpPr/>
          <p:nvPr/>
        </p:nvSpPr>
        <p:spPr>
          <a:xfrm>
            <a:off x="2651465" y="4547649"/>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7" name="箭头: 下 36">
            <a:extLst>
              <a:ext uri="{FF2B5EF4-FFF2-40B4-BE49-F238E27FC236}">
                <a16:creationId xmlns:a16="http://schemas.microsoft.com/office/drawing/2014/main" id="{37762AB9-6AEB-3136-748D-FB614B313E22}"/>
              </a:ext>
            </a:extLst>
          </p:cNvPr>
          <p:cNvSpPr/>
          <p:nvPr/>
        </p:nvSpPr>
        <p:spPr>
          <a:xfrm rot="9111124">
            <a:off x="4360617" y="4739321"/>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4725773C-3921-35BE-1186-63F08956B0DB}"/>
              </a:ext>
            </a:extLst>
          </p:cNvPr>
          <p:cNvCxnSpPr>
            <a:cxnSpLocks/>
          </p:cNvCxnSpPr>
          <p:nvPr/>
        </p:nvCxnSpPr>
        <p:spPr>
          <a:xfrm>
            <a:off x="2946400" y="3515360"/>
            <a:ext cx="0" cy="248920"/>
          </a:xfrm>
          <a:prstGeom prst="line">
            <a:avLst/>
          </a:prstGeom>
        </p:spPr>
        <p:style>
          <a:lnRef idx="3">
            <a:schemeClr val="dk1"/>
          </a:lnRef>
          <a:fillRef idx="0">
            <a:schemeClr val="dk1"/>
          </a:fillRef>
          <a:effectRef idx="2">
            <a:schemeClr val="dk1"/>
          </a:effectRef>
          <a:fontRef idx="minor">
            <a:schemeClr val="tx1"/>
          </a:fontRef>
        </p:style>
      </p:cxnSp>
      <p:cxnSp>
        <p:nvCxnSpPr>
          <p:cNvPr id="41" name="直接连接符 40">
            <a:extLst>
              <a:ext uri="{FF2B5EF4-FFF2-40B4-BE49-F238E27FC236}">
                <a16:creationId xmlns:a16="http://schemas.microsoft.com/office/drawing/2014/main" id="{72A475AC-8D03-9530-DC84-38C1E65AECA1}"/>
              </a:ext>
            </a:extLst>
          </p:cNvPr>
          <p:cNvCxnSpPr>
            <a:cxnSpLocks/>
          </p:cNvCxnSpPr>
          <p:nvPr/>
        </p:nvCxnSpPr>
        <p:spPr>
          <a:xfrm>
            <a:off x="8128000" y="4478382"/>
            <a:ext cx="0" cy="248920"/>
          </a:xfrm>
          <a:prstGeom prst="line">
            <a:avLst/>
          </a:prstGeom>
        </p:spPr>
        <p:style>
          <a:lnRef idx="3">
            <a:schemeClr val="dk1"/>
          </a:lnRef>
          <a:fillRef idx="0">
            <a:schemeClr val="dk1"/>
          </a:fillRef>
          <a:effectRef idx="2">
            <a:schemeClr val="dk1"/>
          </a:effectRef>
          <a:fontRef idx="minor">
            <a:schemeClr val="tx1"/>
          </a:fontRef>
        </p:style>
      </p:cxnSp>
      <p:sp>
        <p:nvSpPr>
          <p:cNvPr id="46" name="矩形 45">
            <a:extLst>
              <a:ext uri="{FF2B5EF4-FFF2-40B4-BE49-F238E27FC236}">
                <a16:creationId xmlns:a16="http://schemas.microsoft.com/office/drawing/2014/main" id="{F64661FE-96AE-ABE6-3055-239D63128CC9}"/>
              </a:ext>
            </a:extLst>
          </p:cNvPr>
          <p:cNvSpPr/>
          <p:nvPr/>
        </p:nvSpPr>
        <p:spPr>
          <a:xfrm>
            <a:off x="2831977" y="5232884"/>
            <a:ext cx="6187736" cy="46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chemeClr val="tx1"/>
                </a:solidFill>
              </a:rPr>
              <a:t>Quickie2-in-1 Squeegee Push Broom Model# 635SU </a:t>
            </a:r>
            <a:endParaRPr lang="zh-CN" altLang="en-US" dirty="0">
              <a:solidFill>
                <a:schemeClr val="tx1"/>
              </a:solidFill>
            </a:endParaRPr>
          </a:p>
        </p:txBody>
      </p:sp>
      <p:sp>
        <p:nvSpPr>
          <p:cNvPr id="47" name="矩形: 圆角 46">
            <a:extLst>
              <a:ext uri="{FF2B5EF4-FFF2-40B4-BE49-F238E27FC236}">
                <a16:creationId xmlns:a16="http://schemas.microsoft.com/office/drawing/2014/main" id="{6525879A-A6ED-5B59-3BB0-6D18742893A5}"/>
              </a:ext>
            </a:extLst>
          </p:cNvPr>
          <p:cNvSpPr/>
          <p:nvPr/>
        </p:nvSpPr>
        <p:spPr>
          <a:xfrm>
            <a:off x="9103360" y="5232883"/>
            <a:ext cx="1503679" cy="4616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Add New</a:t>
            </a:r>
            <a:endParaRPr lang="zh-CN" altLang="en-US" dirty="0"/>
          </a:p>
        </p:txBody>
      </p:sp>
      <p:sp>
        <p:nvSpPr>
          <p:cNvPr id="48" name="矩形 47">
            <a:extLst>
              <a:ext uri="{FF2B5EF4-FFF2-40B4-BE49-F238E27FC236}">
                <a16:creationId xmlns:a16="http://schemas.microsoft.com/office/drawing/2014/main" id="{28A23391-6C00-C1F0-97F0-43E1D58303CA}"/>
              </a:ext>
            </a:extLst>
          </p:cNvPr>
          <p:cNvSpPr/>
          <p:nvPr/>
        </p:nvSpPr>
        <p:spPr>
          <a:xfrm>
            <a:off x="1216239" y="5232883"/>
            <a:ext cx="1615739" cy="461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Household</a:t>
            </a:r>
            <a:endParaRPr lang="zh-CN" altLang="en-US" dirty="0"/>
          </a:p>
        </p:txBody>
      </p:sp>
      <p:sp>
        <p:nvSpPr>
          <p:cNvPr id="50" name="流程图: 合并 49">
            <a:extLst>
              <a:ext uri="{FF2B5EF4-FFF2-40B4-BE49-F238E27FC236}">
                <a16:creationId xmlns:a16="http://schemas.microsoft.com/office/drawing/2014/main" id="{BB605C88-6522-3C0C-3146-F6AF45050A4E}"/>
              </a:ext>
            </a:extLst>
          </p:cNvPr>
          <p:cNvSpPr/>
          <p:nvPr/>
        </p:nvSpPr>
        <p:spPr>
          <a:xfrm>
            <a:off x="2651465" y="5410438"/>
            <a:ext cx="109490" cy="71016"/>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2" name="箭头: 下 51">
            <a:extLst>
              <a:ext uri="{FF2B5EF4-FFF2-40B4-BE49-F238E27FC236}">
                <a16:creationId xmlns:a16="http://schemas.microsoft.com/office/drawing/2014/main" id="{F09EE218-C9F1-E9E9-09A1-D7F52FBAA12B}"/>
              </a:ext>
            </a:extLst>
          </p:cNvPr>
          <p:cNvSpPr/>
          <p:nvPr/>
        </p:nvSpPr>
        <p:spPr>
          <a:xfrm rot="9111124">
            <a:off x="10192457" y="5602110"/>
            <a:ext cx="97290" cy="184823"/>
          </a:xfrm>
          <a:prstGeom prst="downArrow">
            <a:avLst>
              <a:gd name="adj1" fmla="val 17188"/>
              <a:gd name="adj2" fmla="val 1369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AE86E035-B8C9-2B9F-CC64-904126B94DEF}"/>
              </a:ext>
            </a:extLst>
          </p:cNvPr>
          <p:cNvSpPr txBox="1"/>
          <p:nvPr/>
        </p:nvSpPr>
        <p:spPr>
          <a:xfrm>
            <a:off x="497840" y="21572"/>
            <a:ext cx="1137920" cy="369332"/>
          </a:xfrm>
          <a:prstGeom prst="rect">
            <a:avLst/>
          </a:prstGeom>
          <a:noFill/>
        </p:spPr>
        <p:txBody>
          <a:bodyPr wrap="square">
            <a:spAutoFit/>
          </a:body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1</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
        <p:nvSpPr>
          <p:cNvPr id="62" name="文本框 61">
            <a:extLst>
              <a:ext uri="{FF2B5EF4-FFF2-40B4-BE49-F238E27FC236}">
                <a16:creationId xmlns:a16="http://schemas.microsoft.com/office/drawing/2014/main" id="{90950DE0-7D4D-027B-DC35-48D2BCBB7417}"/>
              </a:ext>
            </a:extLst>
          </p:cNvPr>
          <p:cNvSpPr txBox="1"/>
          <p:nvPr/>
        </p:nvSpPr>
        <p:spPr>
          <a:xfrm>
            <a:off x="497840" y="3009678"/>
            <a:ext cx="1137920" cy="369332"/>
          </a:xfrm>
          <a:prstGeom prst="rect">
            <a:avLst/>
          </a:prstGeom>
          <a:noFill/>
        </p:spPr>
        <p:txBody>
          <a:bodyPr wrap="square">
            <a:spAutoFit/>
          </a:bodyPr>
          <a:lstStyle/>
          <a:p>
            <a:pPr marL="0" marR="0" lvl="0" indent="125413" algn="just" defTabSz="914400" rtl="0" eaLnBrk="0" fontAlgn="base" latinLnBrk="0" hangingPunct="0">
              <a:lnSpc>
                <a:spcPct val="100000"/>
              </a:lnSpc>
              <a:spcBef>
                <a:spcPct val="0"/>
              </a:spcBef>
              <a:spcAft>
                <a:spcPct val="0"/>
              </a:spcAft>
              <a:buClrTx/>
              <a:buSzTx/>
              <a:buFontTx/>
              <a:buNone/>
              <a:tabLst>
                <a:tab pos="4679950" algn="r"/>
                <a:tab pos="5486400" algn="r"/>
              </a:tabLst>
            </a:pPr>
            <a:r>
              <a:rPr kumimoji="0" lang="en-GB" altLang="en-US" sz="1800" b="1" i="0" u="none" strike="noStrike" cap="none" normalizeH="0" baseline="0" dirty="0">
                <a:ln>
                  <a:noFill/>
                </a:ln>
                <a:solidFill>
                  <a:schemeClr val="tx1"/>
                </a:solidFill>
                <a:effectLst/>
                <a:latin typeface="+mn-lt"/>
                <a:ea typeface="ＭＳ Ｐゴシック" panose="020B0600070205080204" pitchFamily="34" charset="-128"/>
                <a:cs typeface="Times New Roman" panose="02020603050405020304" pitchFamily="18" charset="0"/>
              </a:rPr>
              <a:t>Step 2</a:t>
            </a:r>
            <a:endParaRPr kumimoji="0" lang="en-GB" altLang="en-US" sz="2000" b="0" i="0" u="none" strike="noStrike" cap="none" normalizeH="0" baseline="0" dirty="0">
              <a:ln>
                <a:noFill/>
              </a:ln>
              <a:solidFill>
                <a:schemeClr val="tx1"/>
              </a:solidFill>
              <a:effectLst/>
              <a:latin typeface="+mn-lt"/>
              <a:ea typeface="ＭＳ Ｐゴシック" panose="020B0600070205080204" pitchFamily="34" charset="-128"/>
            </a:endParaRPr>
          </a:p>
        </p:txBody>
      </p:sp>
    </p:spTree>
    <p:extLst>
      <p:ext uri="{BB962C8B-B14F-4D97-AF65-F5344CB8AC3E}">
        <p14:creationId xmlns:p14="http://schemas.microsoft.com/office/powerpoint/2010/main" val="4204902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1014</Words>
  <Application>Microsoft Office PowerPoint</Application>
  <PresentationFormat>宽屏</PresentationFormat>
  <Paragraphs>218</Paragraphs>
  <Slides>13</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helvetica-neue</vt:lpstr>
      <vt:lpstr>等线</vt:lpstr>
      <vt:lpstr>等线 Light</vt:lpstr>
      <vt:lpstr>Arial</vt:lpstr>
      <vt:lpstr>Times</vt:lpstr>
      <vt:lpstr>Office 主题​​</vt:lpstr>
      <vt:lpstr>Assignment 3: User story, use cases and  mockup screen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User story, use cases and  mockup screen</dc:title>
  <dc:creator>肥 333</dc:creator>
  <cp:lastModifiedBy>肥 333</cp:lastModifiedBy>
  <cp:revision>7</cp:revision>
  <dcterms:created xsi:type="dcterms:W3CDTF">2022-09-16T15:35:35Z</dcterms:created>
  <dcterms:modified xsi:type="dcterms:W3CDTF">2022-09-17T01:26:51Z</dcterms:modified>
</cp:coreProperties>
</file>