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86" r:id="rId12"/>
    <p:sldId id="264" r:id="rId13"/>
    <p:sldId id="265" r:id="rId14"/>
    <p:sldId id="284" r:id="rId15"/>
    <p:sldId id="287" r:id="rId16"/>
    <p:sldId id="285" r:id="rId17"/>
    <p:sldId id="266" r:id="rId18"/>
    <p:sldId id="280" r:id="rId19"/>
    <p:sldId id="278" r:id="rId20"/>
    <p:sldId id="279" r:id="rId21"/>
    <p:sldId id="267" r:id="rId22"/>
    <p:sldId id="275" r:id="rId23"/>
    <p:sldId id="276" r:id="rId24"/>
    <p:sldId id="277" r:id="rId25"/>
    <p:sldId id="268" r:id="rId26"/>
    <p:sldId id="281" r:id="rId27"/>
    <p:sldId id="282" r:id="rId28"/>
    <p:sldId id="269" r:id="rId29"/>
    <p:sldId id="270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43849-2273-EBB2-79F4-A3D675F16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B65A46D-0965-DA85-AD1D-D0F76F7C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E18E4-87BD-2DBA-F43E-9219A213F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C8D74E-AEA4-3471-1C5F-7BC67460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6A07F2-1AA5-B169-C32C-0FE01FD8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29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A1C6E-B35A-C7D8-4237-A5985499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DB81BB-1D2B-449F-581E-9BD61E68F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A863A8-4DC0-3FF3-A4B0-A572EADB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F7EE6F-F456-CFA9-8FEF-AA574469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3CF724-A1F4-66C4-A59F-DE906F84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FDB72C5-47E7-30B5-327E-E4E5FAB25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421FF2-BEC5-1300-A492-324797AF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6AF7C-2B13-B4D9-C7C0-A9560887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B810C-462E-94AC-94C9-A4FD5B96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2684E4-3901-ADBC-2DF4-5254B3B0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12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DD063-8DB0-7D5F-DE26-E2840401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BFE71-E1C8-DC68-E916-8598AA5A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AF25F2-6E4F-B4CA-EDBC-1DF688CE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E8231A-FFFE-8945-048C-0C72413E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6EB12-2901-0386-E866-299ABF8C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19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52C0F-AFF4-2A3D-E40F-DE067CD3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ACFF8C-7524-44BD-4EAB-53495D3B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D29AEE-123F-9034-2094-D3A64A00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A032B-D242-AD48-6064-1CD8B690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C54421-40BE-7EAC-2401-638C70EC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94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29E15-110E-2AE6-6104-2EAE9ED4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52506-7D7F-DA9D-99E1-0279D7290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2DF332-EB4F-7B2C-7E73-E0F57101E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9FA5C-F93F-D48D-EE17-F1099EFB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4A79BC-DA58-4D87-82A1-E2F77991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C7043A-AF54-B916-910E-EC1269E0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30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699A4-B78F-7F73-46F0-01689B12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E5C60C-D36C-62AC-4386-A7D548A1B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D819C5-E329-BB6D-407A-433AFACC2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56E26C-D458-3236-9E06-867907CA5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D2D90-7B8F-43B7-3F30-8028D76B4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7EC61B5-9A1D-06D2-B03C-AFBC0DE9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7C23E1-52CA-8053-3AAA-0AD42EE9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482BB0-3E04-1E93-DD82-F7D2E840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71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A81DA-FBEC-9C0F-A6CD-9F0D5853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049B57-1A9F-13F3-361E-59E93356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EE95C78-5FBE-9DE4-1F0B-AEF850C02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BE1D5B-3C92-2321-8549-6C25005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5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50D988B-F8A0-E2E4-E79D-DC040B90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867DF3-3B61-847E-34D9-8C74715F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16E8BA-3B51-2EC1-3145-0958C5E0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4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CA067-81A6-AACF-A44E-7BA4549A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89D955-C512-0285-5DAB-C651EAE3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C2C411-B6E7-91D8-E8A7-841D73CD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6493B-5799-B53A-28E0-BEB39DBC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C09821-02B0-B674-FA2E-01579D3A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E946E5-F9CE-C2BF-BB40-AAA3FD01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6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2EB12-32E7-611F-E326-F8FDB40B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E2BB98-EEC4-8543-2DC2-B83EC511C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093594-0E4D-8E7B-D7C1-B1BA3DF5A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AFF76-59C2-B544-C6C4-5148BAEB1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6D037-3AA0-6B76-AA05-0A05222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503BD-1C0E-32D2-D58F-0C48E243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0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8EE80-AF04-CB24-0676-EA162452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9D581D-F30D-276E-62E4-121B5F869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30EA0-9237-B9DA-DBC0-E29F7334D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025B6-D449-4884-B5AE-7C3D8542F70E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DB4B77-B4BD-CBBD-38BA-3B53C0DFE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33B61F-A6E7-C2D8-E5C7-EA8313D9E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FD151-D9B1-4FE3-9DD6-F7B6D953EA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0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65C88-8618-2578-7CA9-3AF26D8CA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07118B-B04E-0219-98F1-168B9833C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611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5A81F-6AEB-69CA-145A-9D568CD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1FFF0-49F7-8B33-27AE-172E2D2B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не норм по </a:t>
            </a:r>
            <a:r>
              <a:rPr lang="en-US" dirty="0"/>
              <a:t>P/E</a:t>
            </a:r>
            <a:r>
              <a:rPr lang="ru-RU" dirty="0"/>
              <a:t> за последний квартал</a:t>
            </a:r>
          </a:p>
        </p:txBody>
      </p:sp>
    </p:spTree>
    <p:extLst>
      <p:ext uri="{BB962C8B-B14F-4D97-AF65-F5344CB8AC3E}">
        <p14:creationId xmlns:p14="http://schemas.microsoft.com/office/powerpoint/2010/main" val="310861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FB98-E7F3-5A3B-57F9-14323B5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4F355-7F9E-521E-71FC-07482BC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с дисперсией </a:t>
            </a:r>
          </a:p>
          <a:p>
            <a:r>
              <a:rPr lang="ru-RU" dirty="0"/>
              <a:t>по </a:t>
            </a:r>
            <a:r>
              <a:rPr lang="en-US" dirty="0"/>
              <a:t>P/E</a:t>
            </a:r>
            <a:r>
              <a:rPr lang="ru-RU" dirty="0"/>
              <a:t> за последний несколько кварталов</a:t>
            </a:r>
          </a:p>
        </p:txBody>
      </p:sp>
    </p:spTree>
    <p:extLst>
      <p:ext uri="{BB962C8B-B14F-4D97-AF65-F5344CB8AC3E}">
        <p14:creationId xmlns:p14="http://schemas.microsoft.com/office/powerpoint/2010/main" val="4141614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FB98-E7F3-5A3B-57F9-14323B5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4F355-7F9E-521E-71FC-07482BC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норм по </a:t>
            </a:r>
            <a:r>
              <a:rPr lang="en-US" dirty="0"/>
              <a:t>P/E</a:t>
            </a:r>
            <a:r>
              <a:rPr lang="ru-RU" dirty="0"/>
              <a:t> за последний несколько кварталов</a:t>
            </a:r>
          </a:p>
        </p:txBody>
      </p:sp>
    </p:spTree>
    <p:extLst>
      <p:ext uri="{BB962C8B-B14F-4D97-AF65-F5344CB8AC3E}">
        <p14:creationId xmlns:p14="http://schemas.microsoft.com/office/powerpoint/2010/main" val="2153295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5A81F-6AEB-69CA-145A-9D568CD2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1FFF0-49F7-8B33-27AE-172E2D2B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не норм по </a:t>
            </a:r>
            <a:r>
              <a:rPr lang="en-US" dirty="0"/>
              <a:t>P/E</a:t>
            </a:r>
            <a:r>
              <a:rPr lang="ru-RU" dirty="0"/>
              <a:t> за последние несколько кварталов</a:t>
            </a:r>
          </a:p>
        </p:txBody>
      </p:sp>
    </p:spTree>
    <p:extLst>
      <p:ext uri="{BB962C8B-B14F-4D97-AF65-F5344CB8AC3E}">
        <p14:creationId xmlns:p14="http://schemas.microsoft.com/office/powerpoint/2010/main" val="1741233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5B071-9B1E-35DE-DB47-8119363C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Дивидендная доходность: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60CA5A-99D6-B476-0356-DBA343B2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Акции с высокой дивидендной доходностью могут быть привлекательны для инвесторов, ищущих регулярный доход.</a:t>
            </a:r>
          </a:p>
          <a:p>
            <a:endParaRPr lang="en-US" dirty="0"/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Дивиденды — часть прибыли, которую компания распределяет между акционерами.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Компании не обязаны платить дивиденды. Они это делают, если такие выплаты предусмотрены дивидендной политикой и есть возможность заплатить. Некоторые компании платят дивиденды десятилетиями и постепенно увеличивают их размер, а некоторые не платили ни разу.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082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920AE-10D4-B6F3-2BB1-7FE660B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Дивидендная доходность: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B53D0-219D-13B0-55FF-296A285B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компании выплачивают и их покупают</a:t>
            </a:r>
          </a:p>
          <a:p>
            <a:endParaRPr lang="ru-RU" dirty="0"/>
          </a:p>
          <a:p>
            <a:r>
              <a:rPr lang="ru-RU" dirty="0"/>
              <a:t>Погуглить</a:t>
            </a:r>
          </a:p>
          <a:p>
            <a:r>
              <a:rPr lang="ru-RU" dirty="0"/>
              <a:t>Почему много дивидендов норм</a:t>
            </a:r>
          </a:p>
          <a:p>
            <a:r>
              <a:rPr lang="ru-RU" dirty="0"/>
              <a:t>Почему мало норм</a:t>
            </a:r>
          </a:p>
        </p:txBody>
      </p:sp>
    </p:spTree>
    <p:extLst>
      <p:ext uri="{BB962C8B-B14F-4D97-AF65-F5344CB8AC3E}">
        <p14:creationId xmlns:p14="http://schemas.microsoft.com/office/powerpoint/2010/main" val="3290055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920AE-10D4-B6F3-2BB1-7FE660B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Дивидендная доходность: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B53D0-219D-13B0-55FF-296A285B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Эти компании не выплачивают и их покупают</a:t>
            </a:r>
          </a:p>
        </p:txBody>
      </p:sp>
    </p:spTree>
    <p:extLst>
      <p:ext uri="{BB962C8B-B14F-4D97-AF65-F5344CB8AC3E}">
        <p14:creationId xmlns:p14="http://schemas.microsoft.com/office/powerpoint/2010/main" val="189719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920AE-10D4-B6F3-2BB1-7FE660B1A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Дивидендная доходность: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B53D0-219D-13B0-55FF-296A285B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76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F3321-4516-D1E4-AD6B-5E46C777E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Рост прибыли: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AE5813-85B2-B59E-2654-9030394B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Компании, показывающие стабильный рост прибыли, могут считаться более привлекательными для долгосрочных инвестиций.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752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5BB2-4900-8588-EA5D-06EC962C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Рост прибыли: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B66AD8-1135-B6F2-C747-4245C8B9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Берём прибыль нескольких месяцев</a:t>
            </a:r>
          </a:p>
          <a:p>
            <a:r>
              <a:rPr lang="ru-RU" dirty="0"/>
              <a:t>Построить график как прибыль двигается</a:t>
            </a:r>
          </a:p>
          <a:p>
            <a:endParaRPr lang="ru-RU" dirty="0"/>
          </a:p>
          <a:p>
            <a:r>
              <a:rPr lang="ru-RU" dirty="0"/>
              <a:t>Если стабильно, то чел норм, иначе не норм</a:t>
            </a:r>
          </a:p>
          <a:p>
            <a:r>
              <a:rPr lang="ru-RU" dirty="0"/>
              <a:t>Если у него есть закономерность, то тут уже на ваш страх и риск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17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A6D72-30F3-7C74-7EF0-A0798988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7DEA6-A55E-C393-A16D-D957E883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Найти акции которые норм</a:t>
            </a:r>
          </a:p>
        </p:txBody>
      </p:sp>
    </p:spTree>
    <p:extLst>
      <p:ext uri="{BB962C8B-B14F-4D97-AF65-F5344CB8AC3E}">
        <p14:creationId xmlns:p14="http://schemas.microsoft.com/office/powerpoint/2010/main" val="332307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5F3DB-EFCF-0FCF-9CAB-F4C1981B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Рост прибыли: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6BD14-5868-900C-713F-0975CB97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 пару компаний которые стабильные</a:t>
            </a:r>
          </a:p>
        </p:txBody>
      </p:sp>
    </p:spTree>
    <p:extLst>
      <p:ext uri="{BB962C8B-B14F-4D97-AF65-F5344CB8AC3E}">
        <p14:creationId xmlns:p14="http://schemas.microsoft.com/office/powerpoint/2010/main" val="41592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5F3DB-EFCF-0FCF-9CAB-F4C1981B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Рост прибыли: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6BD14-5868-900C-713F-0975CB970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 пару компаний которые нестабильные</a:t>
            </a:r>
          </a:p>
        </p:txBody>
      </p:sp>
    </p:spTree>
    <p:extLst>
      <p:ext uri="{BB962C8B-B14F-4D97-AF65-F5344CB8AC3E}">
        <p14:creationId xmlns:p14="http://schemas.microsoft.com/office/powerpoint/2010/main" val="1811365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9E928-F924-E230-1F1D-AE4DD1C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4. Объемы торгов: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935CA-E14E-F61A-2170-47F91375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Высокие торговые объемы могут указывать на повышенный интерес к акции и наличие ликвидности.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94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9E928-F924-E230-1F1D-AE4DD1C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4. Объемы торгов: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935CA-E14E-F61A-2170-47F91375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Смотрим компании где больше всего торговых обменов</a:t>
            </a:r>
            <a:r>
              <a:rPr lang="en-US" dirty="0"/>
              <a:t> – </a:t>
            </a:r>
            <a:r>
              <a:rPr lang="ru-RU" dirty="0"/>
              <a:t>количество покупок и продаж акций за день</a:t>
            </a:r>
            <a:r>
              <a:rPr lang="en-US" dirty="0"/>
              <a:t>/</a:t>
            </a:r>
            <a:r>
              <a:rPr lang="ru-RU" dirty="0"/>
              <a:t>месяц</a:t>
            </a:r>
          </a:p>
          <a:p>
            <a:r>
              <a:rPr lang="ru-RU" dirty="0"/>
              <a:t>Сколько = много</a:t>
            </a:r>
          </a:p>
          <a:p>
            <a:r>
              <a:rPr lang="ru-RU" dirty="0"/>
              <a:t>Сколько = мало</a:t>
            </a:r>
          </a:p>
          <a:p>
            <a:r>
              <a:rPr lang="ru-RU" dirty="0"/>
              <a:t>Вывести графики с компаниями где много обменов</a:t>
            </a:r>
          </a:p>
          <a:p>
            <a:r>
              <a:rPr lang="ru-RU" dirty="0"/>
              <a:t>Проанализировать обмены по соотношению цены</a:t>
            </a:r>
          </a:p>
        </p:txBody>
      </p:sp>
    </p:spTree>
    <p:extLst>
      <p:ext uri="{BB962C8B-B14F-4D97-AF65-F5344CB8AC3E}">
        <p14:creationId xmlns:p14="http://schemas.microsoft.com/office/powerpoint/2010/main" val="2035455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9E928-F924-E230-1F1D-AE4DD1C5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4. Объемы торгов: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935CA-E14E-F61A-2170-47F913752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Графики</a:t>
            </a:r>
          </a:p>
        </p:txBody>
      </p:sp>
    </p:spTree>
    <p:extLst>
      <p:ext uri="{BB962C8B-B14F-4D97-AF65-F5344CB8AC3E}">
        <p14:creationId xmlns:p14="http://schemas.microsoft.com/office/powerpoint/2010/main" val="1601333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1C7D4-4D41-063D-887A-008C6DB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5. Изменение цены акции: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97777-C2F7-A564-7DF9-321FBB2C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  Сортировка акций по изменению цены за день, месяц или год помогает выявить акции с наибольшим ростом или падением.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301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AE997-8E54-F158-1156-7B8D8322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6. Листинг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3BC742-F094-1C02-F48E-2686D6311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725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0D60C-933B-FBF1-09B8-C7DB8FE07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A23C54-7B19-7E8B-E781-17F95544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36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7A2EF-B66E-E27C-F940-39A86B1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A6465-0C3D-764A-5FE4-92B3D8C9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62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23C41-94E6-0D53-080C-AC64E11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1A6955-60C9-825F-E62C-2FE2B93E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50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AB2217-6893-62A6-2360-DCACD37B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акции норм?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0F422-E200-D48E-9817-07A28F85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dirty="0"/>
              <a:t>Будем оценивать по критериям:</a:t>
            </a:r>
          </a:p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  <a:p>
            <a:r>
              <a:rPr lang="ru-RU" dirty="0"/>
              <a:t>   Часто используемый показатель для оценки акций. Низкий P/E может указывать на недооцененность акции, в то время как высокий P/E может свидетельствовать о переоцененности.</a:t>
            </a:r>
          </a:p>
          <a:p>
            <a:endParaRPr lang="ru-RU" dirty="0"/>
          </a:p>
          <a:p>
            <a:r>
              <a:rPr lang="ru-RU" dirty="0"/>
              <a:t>2. Дивидендная доходность:</a:t>
            </a:r>
          </a:p>
          <a:p>
            <a:r>
              <a:rPr lang="ru-RU" dirty="0"/>
              <a:t>   Акции с высокой дивидендной доходностью могут быть привлекательны для инвесторов, ищущих регулярный доход.</a:t>
            </a:r>
          </a:p>
          <a:p>
            <a:endParaRPr lang="ru-RU" dirty="0"/>
          </a:p>
          <a:p>
            <a:r>
              <a:rPr lang="ru-RU" dirty="0"/>
              <a:t>3. Рост прибыли:</a:t>
            </a:r>
          </a:p>
          <a:p>
            <a:r>
              <a:rPr lang="ru-RU" dirty="0"/>
              <a:t>   Компании, показывающие стабильный рост прибыли, могут считаться более привлекательными для долгосрочных инвестиций.</a:t>
            </a:r>
          </a:p>
          <a:p>
            <a:endParaRPr lang="ru-RU" dirty="0"/>
          </a:p>
          <a:p>
            <a:r>
              <a:rPr lang="ru-RU" dirty="0"/>
              <a:t>4. Объемы торгов:</a:t>
            </a:r>
          </a:p>
          <a:p>
            <a:r>
              <a:rPr lang="ru-RU" dirty="0"/>
              <a:t>   Высокие торговые объемы могут указывать на повышенный интерес к акции и наличие ликвидности.</a:t>
            </a:r>
          </a:p>
          <a:p>
            <a:endParaRPr lang="ru-RU" dirty="0"/>
          </a:p>
          <a:p>
            <a:r>
              <a:rPr lang="ru-RU" dirty="0"/>
              <a:t>5. Изменение цены акции:</a:t>
            </a:r>
          </a:p>
          <a:p>
            <a:r>
              <a:rPr lang="ru-RU" dirty="0"/>
              <a:t>   Сортировка акций по изменению цены за день, месяц или год помогает выявить акции с наибольшим ростом или падением.</a:t>
            </a:r>
          </a:p>
        </p:txBody>
      </p:sp>
    </p:spTree>
    <p:extLst>
      <p:ext uri="{BB962C8B-B14F-4D97-AF65-F5344CB8AC3E}">
        <p14:creationId xmlns:p14="http://schemas.microsoft.com/office/powerpoint/2010/main" val="2841552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053D78-A28F-EBCB-E785-F100E4695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7AF67-7EEB-485E-CCE7-EF028B8EE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9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158D3-4CD2-71C5-B04D-108A3404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9CBA9-EE37-2A59-E2DF-66E9F296E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Изучите API MOEX для получения данных о ценах акций и прибыли на акцию. Обычно эти данные находятся в разделе "</a:t>
            </a:r>
            <a:r>
              <a:rPr lang="ru-RU" dirty="0" err="1"/>
              <a:t>marketdata</a:t>
            </a:r>
            <a:r>
              <a:rPr lang="ru-RU" dirty="0"/>
              <a:t>" (для цен) и "</a:t>
            </a:r>
            <a:r>
              <a:rPr lang="ru-RU" dirty="0" err="1"/>
              <a:t>securities</a:t>
            </a:r>
            <a:r>
              <a:rPr lang="ru-RU" dirty="0"/>
              <a:t>" (для EPS).</a:t>
            </a:r>
          </a:p>
          <a:p>
            <a:endParaRPr lang="ru-RU" dirty="0"/>
          </a:p>
          <a:p>
            <a:r>
              <a:rPr lang="ru-RU" dirty="0"/>
              <a:t>2. Напишите Python скрипт для запроса данных, используя библиотеку </a:t>
            </a:r>
            <a:r>
              <a:rPr lang="ru-RU" dirty="0" err="1"/>
              <a:t>requests</a:t>
            </a:r>
            <a:r>
              <a:rPr lang="ru-RU" dirty="0"/>
              <a:t>, и обработайте их с помощью </a:t>
            </a:r>
            <a:r>
              <a:rPr lang="ru-RU" dirty="0" err="1"/>
              <a:t>pandas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3. Рассчитайте P/E для каждой акции.</a:t>
            </a:r>
          </a:p>
        </p:txBody>
      </p:sp>
    </p:spTree>
    <p:extLst>
      <p:ext uri="{BB962C8B-B14F-4D97-AF65-F5344CB8AC3E}">
        <p14:creationId xmlns:p14="http://schemas.microsoft.com/office/powerpoint/2010/main" val="306622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DDB362-1AA5-D341-9301-E8522947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85B4D-CF35-B17D-B723-10556239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P/E (Price/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Earnings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 — цена/прибыль) — соотношение цены акции и прибыли на акцию или, соответственно, соотношение капитализации компании и ее прибыли.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Например, чистая прибыль компании «Зима» составляет 50 млн руб., а в обращении находятся 14 млн ее бумаг. Прибыль на акцию — это общая прибыль, деленная на количество бумаг, или 50/14, то есть 3,57 руб. на бумагу. Если одна акция стоит 70 руб., то P/E = 19,6 (70/3,57).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97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14FDA-B71C-1507-ACFD-00039126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Что это значит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GraphikLCG"/>
              </a:rPr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1240DB-F78F-BD43-888D-E2742E6FF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Мультипликатор P/E — «быстрая» оценка, и как раз по этой причине она является менее точной относительно сложных моделей, однако позволяет оперативно оценить ситуацию и понять, недооцененный или переоцененный актив перед вами.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52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9ED02A-3254-F0D8-BD4D-53339220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383"/>
            <a:ext cx="10515600" cy="569058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Представим, что компания «Весна» зарабатывает на акцию 5,5 руб., и стоимость ее бумаги достигает 50 руб., а не 70 руб., как у компании «Зима». Тогда P/E составит 9,09 (50/5,5).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Чем ниже P/E, тем дешевле стоят бумаги эмитента относительно прибыли на акцию, которую он зарабатывает. Например, это может значить, что бумаги компании «Весна» (P/E = 9,09) более недооценены рынком, чем акции компании «Зима» (P/E = 19,6). Однако не стоит забывать, что эти расчеты грубые и также могут говорить о том, что у компании есть какие-либо проблемы, из-за чего мультипликатор и оказался низким.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LCG"/>
              </a:rPr>
              <a:t>P/E подойдет для оценки компаний одного сектора, чтобы понять, насколько каждая из них привлекательна относительно среднего по отрасли. Высокий по отношению к среднему уровню P/E может говорить о том, что рынок ждет более быстрого роста компании, чем у «коллег» по сектору. Иными словами, высокий P/E в отрасли значит, что инвесторы верят в способность эмитента получить прибыль больше, чем у других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00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FB98-E7F3-5A3B-57F9-14323B5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4F355-7F9E-521E-71FC-07482BC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 по </a:t>
            </a:r>
            <a:r>
              <a:rPr lang="en-US" dirty="0"/>
              <a:t>P/E</a:t>
            </a:r>
            <a:r>
              <a:rPr lang="ru-RU" dirty="0"/>
              <a:t> за последний квартал</a:t>
            </a:r>
          </a:p>
          <a:p>
            <a:endParaRPr lang="ru-RU" dirty="0"/>
          </a:p>
          <a:p>
            <a:r>
              <a:rPr lang="ru-RU" dirty="0"/>
              <a:t>Усы</a:t>
            </a:r>
          </a:p>
          <a:p>
            <a:r>
              <a:rPr lang="ru-RU" dirty="0"/>
              <a:t>объясняем</a:t>
            </a:r>
          </a:p>
        </p:txBody>
      </p:sp>
    </p:spTree>
    <p:extLst>
      <p:ext uri="{BB962C8B-B14F-4D97-AF65-F5344CB8AC3E}">
        <p14:creationId xmlns:p14="http://schemas.microsoft.com/office/powerpoint/2010/main" val="90122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51FB98-E7F3-5A3B-57F9-14323B5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Цена/Прибыль (P/E </a:t>
            </a:r>
            <a:r>
              <a:rPr lang="ru-RU" dirty="0" err="1"/>
              <a:t>Ratio</a:t>
            </a:r>
            <a:r>
              <a:rPr lang="ru-RU" dirty="0"/>
              <a:t>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44F355-7F9E-521E-71FC-07482BC66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Вот такие акции норм по </a:t>
            </a:r>
            <a:r>
              <a:rPr lang="en-US" dirty="0"/>
              <a:t>P/E</a:t>
            </a:r>
            <a:r>
              <a:rPr lang="ru-RU" dirty="0"/>
              <a:t> за последний квартал</a:t>
            </a:r>
          </a:p>
        </p:txBody>
      </p:sp>
    </p:spTree>
    <p:extLst>
      <p:ext uri="{BB962C8B-B14F-4D97-AF65-F5344CB8AC3E}">
        <p14:creationId xmlns:p14="http://schemas.microsoft.com/office/powerpoint/2010/main" val="15482786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39C19E5E378F8F4DAAB79C3863F3B87F" ma:contentTypeVersion="15" ma:contentTypeDescription="Создание документа." ma:contentTypeScope="" ma:versionID="8875a34b2fae74a4c37a4dee19538a3b">
  <xsd:schema xmlns:xsd="http://www.w3.org/2001/XMLSchema" xmlns:xs="http://www.w3.org/2001/XMLSchema" xmlns:p="http://schemas.microsoft.com/office/2006/metadata/properties" xmlns:ns3="e6773698-f15a-4b82-aea5-10d2a1f256ee" xmlns:ns4="47456e43-7d65-406f-b474-8deef87d7fe5" targetNamespace="http://schemas.microsoft.com/office/2006/metadata/properties" ma:root="true" ma:fieldsID="1d6d071a57edbbf29cf223fc034cf5a4" ns3:_="" ns4:_="">
    <xsd:import namespace="e6773698-f15a-4b82-aea5-10d2a1f256ee"/>
    <xsd:import namespace="47456e43-7d65-406f-b474-8deef87d7f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73698-f15a-4b82-aea5-10d2a1f25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456e43-7d65-406f-b474-8deef87d7fe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6773698-f15a-4b82-aea5-10d2a1f256ee" xsi:nil="true"/>
  </documentManagement>
</p:properties>
</file>

<file path=customXml/itemProps1.xml><?xml version="1.0" encoding="utf-8"?>
<ds:datastoreItem xmlns:ds="http://schemas.openxmlformats.org/officeDocument/2006/customXml" ds:itemID="{205E5EC8-40CD-4049-BDFC-E59E78FF2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773698-f15a-4b82-aea5-10d2a1f256ee"/>
    <ds:schemaRef ds:uri="47456e43-7d65-406f-b474-8deef87d7f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BDFB2E-BECB-45B2-BE5D-49E992DE94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08A75E-3399-4F2A-A19C-F37593AED34F}">
  <ds:schemaRefs>
    <ds:schemaRef ds:uri="e6773698-f15a-4b82-aea5-10d2a1f256ee"/>
    <ds:schemaRef ds:uri="47456e43-7d65-406f-b474-8deef87d7fe5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998</Words>
  <Application>Microsoft Office PowerPoint</Application>
  <PresentationFormat>Широкоэкранный</PresentationFormat>
  <Paragraphs>89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GraphikLCG</vt:lpstr>
      <vt:lpstr>Times New Roman</vt:lpstr>
      <vt:lpstr>Тема Office</vt:lpstr>
      <vt:lpstr>Презентация PowerPoint</vt:lpstr>
      <vt:lpstr>Цель</vt:lpstr>
      <vt:lpstr>Какие акции норм?</vt:lpstr>
      <vt:lpstr>1. Цена/Прибыль (P/E Ratio):</vt:lpstr>
      <vt:lpstr>1. Цена/Прибыль (P/E Ratio):</vt:lpstr>
      <vt:lpstr>Что это значит?</vt:lpstr>
      <vt:lpstr>Презентация PowerPoint</vt:lpstr>
      <vt:lpstr>1. Цена/Прибыль (P/E Ratio):</vt:lpstr>
      <vt:lpstr>1. Цена/Прибыль (P/E Ratio):</vt:lpstr>
      <vt:lpstr>1. Цена/Прибыль (P/E Ratio):</vt:lpstr>
      <vt:lpstr>1. Цена/Прибыль (P/E Ratio):</vt:lpstr>
      <vt:lpstr>1. Цена/Прибыль (P/E Ratio):</vt:lpstr>
      <vt:lpstr>1. Цена/Прибыль (P/E Ratio):</vt:lpstr>
      <vt:lpstr>2. Дивидендная доходность:</vt:lpstr>
      <vt:lpstr>2. Дивидендная доходность:</vt:lpstr>
      <vt:lpstr>2. Дивидендная доходность:</vt:lpstr>
      <vt:lpstr>2. Дивидендная доходность:</vt:lpstr>
      <vt:lpstr>3. Рост прибыли:</vt:lpstr>
      <vt:lpstr>3. Рост прибыли:</vt:lpstr>
      <vt:lpstr>3. Рост прибыли:</vt:lpstr>
      <vt:lpstr>3. Рост прибыли:</vt:lpstr>
      <vt:lpstr> 4. Объемы торгов: </vt:lpstr>
      <vt:lpstr> 4. Объемы торгов: </vt:lpstr>
      <vt:lpstr> 4. Объемы торгов: </vt:lpstr>
      <vt:lpstr>5. Изменение цены акции:</vt:lpstr>
      <vt:lpstr>6. Листинг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Березиков Алексей Сергеевич</dc:creator>
  <cp:lastModifiedBy>Березиков Алексей Сергеевич</cp:lastModifiedBy>
  <cp:revision>1</cp:revision>
  <dcterms:created xsi:type="dcterms:W3CDTF">2024-05-25T12:55:24Z</dcterms:created>
  <dcterms:modified xsi:type="dcterms:W3CDTF">2024-05-25T17:11:09Z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0x01010039C19E5E378F8F4DAAB79C3863F3B87F</vt:lpwstr>
  </property>
</Properties>
</file>