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77" r:id="rId7"/>
    <p:sldId id="288" r:id="rId8"/>
    <p:sldId id="295" r:id="rId9"/>
    <p:sldId id="290" r:id="rId10"/>
    <p:sldId id="296" r:id="rId11"/>
    <p:sldId id="292" r:id="rId12"/>
    <p:sldId id="257" r:id="rId13"/>
    <p:sldId id="294" r:id="rId14"/>
    <p:sldId id="283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92FBB-BE55-4CF5-8C85-EB3DDF9667A6}" v="30" dt="2023-02-26T11:47:11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82" d="100"/>
          <a:sy n="82" d="100"/>
        </p:scale>
        <p:origin x="72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Medical Cost Insurance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917E4D-C07A-4B54-0887-EDBB5C41DE76}"/>
              </a:ext>
            </a:extLst>
          </p:cNvPr>
          <p:cNvSpPr txBox="1"/>
          <p:nvPr/>
        </p:nvSpPr>
        <p:spPr>
          <a:xfrm>
            <a:off x="9115425" y="62674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Leshmi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Jayakumar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F8E85-C40C-D721-0321-7D273286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Correlation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D4369-ADA4-B88E-3014-7B3F1B7ED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96273"/>
            <a:ext cx="5614416" cy="3298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1F81DC-DC68-BAE3-E808-FCF6DD531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082588"/>
            <a:ext cx="5614416" cy="27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7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01780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03608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252913" y="227203"/>
            <a:ext cx="3686174" cy="6958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Conclusion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2010" y="3467362"/>
            <a:ext cx="1090255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59152" y="1647368"/>
            <a:ext cx="0" cy="18199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9E9B51-C218-7278-2797-E734A2D1FA5E}"/>
              </a:ext>
            </a:extLst>
          </p:cNvPr>
          <p:cNvSpPr txBox="1"/>
          <p:nvPr/>
        </p:nvSpPr>
        <p:spPr>
          <a:xfrm>
            <a:off x="969081" y="1874807"/>
            <a:ext cx="4802868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Segoe UI" panose="020B0502040204020203" pitchFamily="34" charset="0"/>
              </a:rPr>
              <a:t>The factors that help interpret the cost of insurance for an individual.</a:t>
            </a:r>
          </a:p>
          <a:p>
            <a:pPr>
              <a:lnSpc>
                <a:spcPts val="1900"/>
              </a:lnSpc>
            </a:pPr>
            <a:r>
              <a:rPr lang="en-US" dirty="0">
                <a:cs typeface="Segoe UI" panose="020B0502040204020203" pitchFamily="34" charset="0"/>
              </a:rPr>
              <a:t>	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Age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BMI</a:t>
            </a:r>
          </a:p>
          <a:p>
            <a:pPr>
              <a:lnSpc>
                <a:spcPts val="1900"/>
              </a:lnSpc>
            </a:pPr>
            <a:r>
              <a:rPr lang="en-US" dirty="0">
                <a:cs typeface="Segoe UI" panose="020B0502040204020203" pitchFamily="34" charset="0"/>
              </a:rPr>
              <a:t>	</a:t>
            </a:r>
            <a:endParaRPr lang="en-US" sz="1800" dirty="0"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800" dirty="0"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800" dirty="0"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D5DD3-B229-C330-8B9C-517FA720BDAB}"/>
              </a:ext>
            </a:extLst>
          </p:cNvPr>
          <p:cNvSpPr txBox="1"/>
          <p:nvPr/>
        </p:nvSpPr>
        <p:spPr>
          <a:xfrm>
            <a:off x="6333559" y="1877249"/>
            <a:ext cx="5305984" cy="106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Segoe UI" panose="020B0502040204020203" pitchFamily="34" charset="0"/>
              </a:rPr>
              <a:t>Which factors are correlated? </a:t>
            </a:r>
          </a:p>
          <a:p>
            <a:pPr>
              <a:lnSpc>
                <a:spcPts val="1900"/>
              </a:lnSpc>
            </a:pPr>
            <a:r>
              <a:rPr lang="en-US" dirty="0">
                <a:cs typeface="Segoe UI" panose="020B0502040204020203" pitchFamily="34" charset="0"/>
              </a:rPr>
              <a:t>	</a:t>
            </a:r>
          </a:p>
          <a:p>
            <a:pPr algn="just">
              <a:lnSpc>
                <a:spcPts val="1900"/>
              </a:lnSpc>
            </a:pPr>
            <a:r>
              <a:rPr lang="en-US" dirty="0">
                <a:cs typeface="Segoe UI" panose="020B0502040204020203" pitchFamily="34" charset="0"/>
              </a:rPr>
              <a:t>Age is highly correlated with the charge of the insurance.</a:t>
            </a:r>
            <a:endParaRPr lang="en-US" sz="1800" dirty="0"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3DB96-6654-9B57-B118-F63262F33E7F}"/>
              </a:ext>
            </a:extLst>
          </p:cNvPr>
          <p:cNvSpPr txBox="1"/>
          <p:nvPr/>
        </p:nvSpPr>
        <p:spPr>
          <a:xfrm>
            <a:off x="1184991" y="3745190"/>
            <a:ext cx="9283953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Segoe UI" panose="020B0502040204020203" pitchFamily="34" charset="0"/>
              </a:rPr>
              <a:t>Checking the acceptability of the model using linear regression.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cs typeface="Segoe UI" panose="020B0502040204020203" pitchFamily="34" charset="0"/>
            </a:endParaRPr>
          </a:p>
          <a:p>
            <a:pPr marL="742950" lvl="1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In the base model, the R-square value is 75%, and in the Iteration 1 model, the R-square value is 76%.</a:t>
            </a:r>
          </a:p>
          <a:p>
            <a:pPr marL="742950" lvl="1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The p-value &lt; 0.05 for all five variables.</a:t>
            </a:r>
          </a:p>
          <a:p>
            <a:pPr marL="742950" lvl="1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The difference in MSE is less between train tests, so it is under-fitted.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METHODS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CONCLUSION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GOAL OF PROJECT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SUMMARY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559659" y="2631261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277895" y="2669269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909563" y="2651650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560110" y="3013800"/>
            <a:ext cx="4378239" cy="1998786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750778" y="215628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 GOAL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437125" y="2156279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294039" y="227939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999224" y="221538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615792" y="2539108"/>
            <a:ext cx="1871812" cy="26600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This project aims to create a relatively accurate prediction for the charges in medical insurance. Given the data, we will explore how different factors affect medical insurance charges and compile the most important feature.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526969" y="2674501"/>
            <a:ext cx="1735453" cy="26599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dataset which is used for the analysis is from Kaggle. </a:t>
            </a:r>
          </a:p>
          <a:p>
            <a:pPr algn="just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-Insurance.csv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data has seven columns in that. 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Dependent variable: Charges. The rest are independent variables: Age, Sex, BMI, Smoker, Region, Children.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103818" y="2678568"/>
            <a:ext cx="1752042" cy="24163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factors that help interpret the cost of insurance for an individual.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Which factors are correlated?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Checking the acceptability of the model using linear regression.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873209" y="2683214"/>
            <a:ext cx="1752042" cy="26599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Data Cleaning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Data Visualization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Getting dummies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Log transformation.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Test-train split.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Model summary by OLS method.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Multi collinearity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Polynomial regression.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494803" y="2566871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82131B-DCCC-077A-5760-71BAF0CA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Data visualization </a:t>
            </a:r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5562E5C9-E5DA-54C2-79D4-C5BD03BE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408719"/>
            <a:ext cx="4218917" cy="499208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445BBB3-24AE-2BF6-7D1C-57AD2261C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9115" y="2389620"/>
            <a:ext cx="3689045" cy="36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B648807-A826-A913-87E6-5502980EA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1208" y="1310397"/>
            <a:ext cx="2734992" cy="2330295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3DB06B7-1803-947C-DAB4-968A6EB8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64800" y="3971054"/>
            <a:ext cx="2676337" cy="2655803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27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7232E8-2675-B1F3-C7A6-2E49CA29C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7" y="187477"/>
            <a:ext cx="4203655" cy="3908662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3260BBE-90D5-10F7-3196-AB79C23D7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131" y="119037"/>
            <a:ext cx="4108102" cy="40455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09BE827-84DD-C4A5-5F91-C786236ED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70" y="2974823"/>
            <a:ext cx="36004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52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5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8A447-0A10-54BD-29DD-58493AEF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In the base model summary, the p-values for some variables are more than 0.05,need to get dummies and drop some variables.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D67913-C182-3512-BA26-5FDD5588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22" y="320040"/>
            <a:ext cx="4245864" cy="3927031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FED1447-7B58-0EE7-42FC-B240502A3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400624"/>
            <a:ext cx="5471160" cy="3765862"/>
          </a:xfrm>
          <a:prstGeom prst="rect">
            <a:avLst/>
          </a:prstGeom>
        </p:spPr>
      </p:pic>
      <p:sp>
        <p:nvSpPr>
          <p:cNvPr id="35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0083A-8A93-B67D-F5AE-B4A5AC2AAA7C}"/>
              </a:ext>
            </a:extLst>
          </p:cNvPr>
          <p:cNvSpPr txBox="1"/>
          <p:nvPr/>
        </p:nvSpPr>
        <p:spPr>
          <a:xfrm>
            <a:off x="8419338" y="4029075"/>
            <a:ext cx="1639062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Q-Q plot</a:t>
            </a:r>
          </a:p>
        </p:txBody>
      </p:sp>
    </p:spTree>
    <p:extLst>
      <p:ext uri="{BB962C8B-B14F-4D97-AF65-F5344CB8AC3E}">
        <p14:creationId xmlns:p14="http://schemas.microsoft.com/office/powerpoint/2010/main" val="314001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B23D9FD-DE7E-89FF-5A5D-A69FFB5B0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8" y="982733"/>
            <a:ext cx="4648603" cy="569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CCC163-27E9-0A69-32C4-EB38B13117A3}"/>
              </a:ext>
            </a:extLst>
          </p:cNvPr>
          <p:cNvSpPr txBox="1"/>
          <p:nvPr/>
        </p:nvSpPr>
        <p:spPr>
          <a:xfrm>
            <a:off x="603390" y="580226"/>
            <a:ext cx="389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model</a:t>
            </a:r>
            <a:endParaRPr lang="en-AU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137EFDE-F871-EE46-C535-7B94EF182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07" y="4947755"/>
            <a:ext cx="2865368" cy="10516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610C67-1802-D14A-6CE8-90103F97F85C}"/>
              </a:ext>
            </a:extLst>
          </p:cNvPr>
          <p:cNvSpPr txBox="1"/>
          <p:nvPr/>
        </p:nvSpPr>
        <p:spPr>
          <a:xfrm>
            <a:off x="5298982" y="4519795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Split</a:t>
            </a:r>
            <a:endParaRPr lang="en-AU" dirty="0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150C5436-F9EB-033D-9133-C7DD35F18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08" y="4947755"/>
            <a:ext cx="2911092" cy="10821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8C8CA6-2521-B7D1-30ED-E2C6422CEFC1}"/>
              </a:ext>
            </a:extLst>
          </p:cNvPr>
          <p:cNvSpPr txBox="1"/>
          <p:nvPr/>
        </p:nvSpPr>
        <p:spPr>
          <a:xfrm flipH="1">
            <a:off x="10520257" y="443141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Split</a:t>
            </a:r>
            <a:endParaRPr lang="en-AU" dirty="0"/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18CC66BC-BE19-06B3-E4FA-DDA1BD90F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117" y="6079326"/>
            <a:ext cx="2633702" cy="815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9921A7-4A2B-6B40-793D-FD3B07E672B9}"/>
              </a:ext>
            </a:extLst>
          </p:cNvPr>
          <p:cNvSpPr txBox="1"/>
          <p:nvPr/>
        </p:nvSpPr>
        <p:spPr>
          <a:xfrm>
            <a:off x="5124792" y="21089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dirty="0">
                <a:latin typeface="Bahnschrift" panose="020B0502040204020203" pitchFamily="34" charset="0"/>
              </a:rPr>
            </a:br>
            <a:r>
              <a:rPr lang="en-US" sz="1800" dirty="0">
                <a:latin typeface="Bahnschrift" panose="020B0502040204020203" pitchFamily="34" charset="0"/>
              </a:rPr>
              <a:t>After creating dummies and dropping the variables with p-values&gt;0.05, performed model summary using the OLS model, test and train split and checked the r-square value, Adjusted-r-square, MSE, MAE, RMSE.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B686E-7585-3EE0-FBF3-FD9429134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625" y="1681835"/>
            <a:ext cx="3238781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6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35FC-4316-5BF7-5594-28DC2507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Iteration1-Log transform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2F0E8-E37A-A250-41E0-41599EA53484}"/>
              </a:ext>
            </a:extLst>
          </p:cNvPr>
          <p:cNvSpPr txBox="1"/>
          <p:nvPr/>
        </p:nvSpPr>
        <p:spPr>
          <a:xfrm>
            <a:off x="1380930" y="1432400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b="1" i="0" dirty="0">
                <a:effectLst/>
                <a:latin typeface="-apple-system"/>
              </a:rPr>
              <a:t>Before log 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EC983-25E3-F1A2-603A-5577C9AD6E27}"/>
              </a:ext>
            </a:extLst>
          </p:cNvPr>
          <p:cNvSpPr txBox="1"/>
          <p:nvPr/>
        </p:nvSpPr>
        <p:spPr>
          <a:xfrm>
            <a:off x="7948127" y="1349117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b="1" dirty="0">
                <a:latin typeface="-apple-system"/>
              </a:rPr>
              <a:t>After</a:t>
            </a:r>
            <a:r>
              <a:rPr lang="en-AU" b="1" i="0" dirty="0">
                <a:effectLst/>
                <a:latin typeface="-apple-system"/>
              </a:rPr>
              <a:t> log transform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77828-C745-685C-DACB-6B6B36E78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2" y="1746210"/>
            <a:ext cx="5187147" cy="4989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BC537B-8852-0186-3415-A9AD84170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787" y="1746211"/>
            <a:ext cx="5925744" cy="490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7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265A0B91-CBA2-B021-747A-82094EDA1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17" y="961319"/>
            <a:ext cx="4130398" cy="5700254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9F35721-D726-A03F-8402-8A2FE54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96" y="1152961"/>
            <a:ext cx="4359018" cy="264436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8F01DA6-D3D6-8B51-3686-E4B1A6CA4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32" y="5317294"/>
            <a:ext cx="3033023" cy="104403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6C00F9B-F0AC-5C32-B332-5BB9E3393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73" y="3811446"/>
            <a:ext cx="2880610" cy="10440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EF08F8-98EE-A123-0FC1-F12BA5A4E8EE}"/>
              </a:ext>
            </a:extLst>
          </p:cNvPr>
          <p:cNvSpPr txBox="1"/>
          <p:nvPr/>
        </p:nvSpPr>
        <p:spPr>
          <a:xfrm>
            <a:off x="5476875" y="3510142"/>
            <a:ext cx="128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split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ECCB5-085C-C9E4-BD77-38D8D75189A1}"/>
              </a:ext>
            </a:extLst>
          </p:cNvPr>
          <p:cNvSpPr txBox="1"/>
          <p:nvPr/>
        </p:nvSpPr>
        <p:spPr>
          <a:xfrm>
            <a:off x="5638800" y="4933846"/>
            <a:ext cx="146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split</a:t>
            </a:r>
            <a:endParaRPr lang="en-AU" dirty="0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BEACAAA6-4B63-0FF4-0372-81CC13DE8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87" y="4855476"/>
            <a:ext cx="3467400" cy="1272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BD26A-89EA-F30C-3516-F60EBF7BC280}"/>
              </a:ext>
            </a:extLst>
          </p:cNvPr>
          <p:cNvSpPr txBox="1"/>
          <p:nvPr/>
        </p:nvSpPr>
        <p:spPr>
          <a:xfrm>
            <a:off x="1905828" y="307930"/>
            <a:ext cx="8572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hnschrift" panose="020B0502040204020203" pitchFamily="34" charset="0"/>
              </a:rPr>
              <a:t>Performed model summary using OLS model, test and train split and checked the r-square value, Adjusted-r-square, MSE, MAE, RMSE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72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432</TotalTime>
  <Words>381</Words>
  <Application>Microsoft Office PowerPoint</Application>
  <PresentationFormat>Widescreen</PresentationFormat>
  <Paragraphs>66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Bahnschrift</vt:lpstr>
      <vt:lpstr>Calibri</vt:lpstr>
      <vt:lpstr>Century Gothic</vt:lpstr>
      <vt:lpstr>Helvetica Neue</vt:lpstr>
      <vt:lpstr>Segoe UI Light</vt:lpstr>
      <vt:lpstr>Office Theme</vt:lpstr>
      <vt:lpstr>Medical Cost Insurance Analysis Presentation</vt:lpstr>
      <vt:lpstr>Project analysis slide 2</vt:lpstr>
      <vt:lpstr>Project analysis slide 3</vt:lpstr>
      <vt:lpstr>Data visualization </vt:lpstr>
      <vt:lpstr>PowerPoint Presentation</vt:lpstr>
      <vt:lpstr>In the base model summary, the p-values for some variables are more than 0.05,need to get dummies and drop some variables.</vt:lpstr>
      <vt:lpstr>PowerPoint Presentation</vt:lpstr>
      <vt:lpstr>Iteration1-Log transform</vt:lpstr>
      <vt:lpstr>PowerPoint Presentation</vt:lpstr>
      <vt:lpstr>Correlation</vt:lpstr>
      <vt:lpstr>Project analysis slide 8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Leshmi Jayakumar</dc:creator>
  <cp:lastModifiedBy>Leshmi Jayakumar</cp:lastModifiedBy>
  <cp:revision>3</cp:revision>
  <dcterms:created xsi:type="dcterms:W3CDTF">2023-02-25T12:57:35Z</dcterms:created>
  <dcterms:modified xsi:type="dcterms:W3CDTF">2023-02-26T12:51:27Z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