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56" r:id="rId2"/>
    <p:sldId id="347" r:id="rId3"/>
    <p:sldId id="348" r:id="rId4"/>
    <p:sldId id="349" r:id="rId5"/>
    <p:sldId id="350" r:id="rId6"/>
    <p:sldId id="351" r:id="rId7"/>
    <p:sldId id="352" r:id="rId8"/>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237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EEA5B678-6CD8-354A-99C8-0FAA1A25F517}" type="datetimeFigureOut">
              <a:rPr lang="en-US" smtClean="0"/>
              <a:t>9/3/19</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B6097E4E-1A6A-DF4C-9244-57FAF7453482}" type="slidenum">
              <a:rPr lang="en-US" smtClean="0"/>
              <a:t>‹#›</a:t>
            </a:fld>
            <a:endParaRPr lang="en-US"/>
          </a:p>
        </p:txBody>
      </p:sp>
    </p:spTree>
    <p:extLst>
      <p:ext uri="{BB962C8B-B14F-4D97-AF65-F5344CB8AC3E}">
        <p14:creationId xmlns:p14="http://schemas.microsoft.com/office/powerpoint/2010/main" val="32317655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1423007A-A6EB-6049-A251-0774F8ED762B}" type="datetimeFigureOut">
              <a:rPr lang="en-US" smtClean="0"/>
              <a:t>9/3/19</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4E9674AA-AA06-EB43-B6F8-F3E378D34727}" type="slidenum">
              <a:rPr lang="en-US" smtClean="0"/>
              <a:t>‹#›</a:t>
            </a:fld>
            <a:endParaRPr lang="en-US"/>
          </a:p>
        </p:txBody>
      </p:sp>
    </p:spTree>
    <p:extLst>
      <p:ext uri="{BB962C8B-B14F-4D97-AF65-F5344CB8AC3E}">
        <p14:creationId xmlns:p14="http://schemas.microsoft.com/office/powerpoint/2010/main" val="33068205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AF3E6-9EE9-0245-A229-A992C92CBE73}"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91427"/>
            <a:ext cx="7772400" cy="2009024"/>
          </a:xfrm>
        </p:spPr>
        <p:txBody>
          <a:bodyPr>
            <a:normAutofit/>
          </a:bodyPr>
          <a:lstStyle/>
          <a:p>
            <a:r>
              <a:rPr lang="en-US" sz="5400" dirty="0" smtClean="0"/>
              <a:t>Big O Notation</a:t>
            </a:r>
            <a:r>
              <a:rPr lang="en-US" sz="5400" dirty="0"/>
              <a:t/>
            </a:r>
            <a:br>
              <a:rPr lang="en-US" sz="5400" dirty="0"/>
            </a:br>
            <a:r>
              <a:rPr lang="en-US" sz="3600" dirty="0" smtClean="0"/>
              <a:t>September 3, 2019</a:t>
            </a:r>
            <a:endParaRPr lang="en-US" sz="3600" dirty="0"/>
          </a:p>
        </p:txBody>
      </p:sp>
    </p:spTree>
    <p:extLst>
      <p:ext uri="{BB962C8B-B14F-4D97-AF65-F5344CB8AC3E}">
        <p14:creationId xmlns:p14="http://schemas.microsoft.com/office/powerpoint/2010/main" val="16479230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09006" y="807505"/>
            <a:ext cx="8730008" cy="5275497"/>
          </a:xfrm>
        </p:spPr>
        <p:txBody>
          <a:bodyPr>
            <a:normAutofit fontScale="92500" lnSpcReduction="20000"/>
          </a:bodyPr>
          <a:lstStyle/>
          <a:p>
            <a:pPr marL="457200" indent="-457200"/>
            <a:r>
              <a:rPr lang="en-US" altLang="en-US" dirty="0">
                <a:latin typeface="Arial" pitchFamily="34" charset="0"/>
                <a:cs typeface="Arial" pitchFamily="34" charset="0"/>
              </a:rPr>
              <a:t>There are multiple ways to solve a problem using a computer </a:t>
            </a:r>
            <a:r>
              <a:rPr lang="en-US" altLang="en-US" dirty="0" smtClean="0">
                <a:latin typeface="Arial" pitchFamily="34" charset="0"/>
                <a:cs typeface="Arial" pitchFamily="34" charset="0"/>
              </a:rPr>
              <a:t>program</a:t>
            </a:r>
            <a:endParaRPr lang="en-US" altLang="en-US" dirty="0">
              <a:latin typeface="Arial" pitchFamily="34" charset="0"/>
              <a:cs typeface="Arial" pitchFamily="34" charset="0"/>
            </a:endParaRPr>
          </a:p>
          <a:p>
            <a:pPr marL="857250" lvl="1" indent="-457200"/>
            <a:r>
              <a:rPr lang="en-US" altLang="en-US" dirty="0">
                <a:latin typeface="Arial" pitchFamily="34" charset="0"/>
                <a:cs typeface="Arial" pitchFamily="34" charset="0"/>
              </a:rPr>
              <a:t>All these algorithms have their own pros and </a:t>
            </a:r>
            <a:r>
              <a:rPr lang="en-US" altLang="en-US" dirty="0" smtClean="0">
                <a:latin typeface="Arial" pitchFamily="34" charset="0"/>
                <a:cs typeface="Arial" pitchFamily="34" charset="0"/>
              </a:rPr>
              <a:t>cons</a:t>
            </a:r>
          </a:p>
          <a:p>
            <a:pPr marL="857250" lvl="1" indent="-457200"/>
            <a:r>
              <a:rPr lang="en-US" altLang="en-US" dirty="0">
                <a:latin typeface="Arial" pitchFamily="34" charset="0"/>
                <a:cs typeface="Arial" pitchFamily="34" charset="0"/>
              </a:rPr>
              <a:t>The question is, which algorithm to use to solve a specific problem when there exist multiple solutions to the problem</a:t>
            </a:r>
            <a:r>
              <a:rPr lang="en-US" altLang="en-US" dirty="0" smtClean="0">
                <a:latin typeface="Arial" pitchFamily="34" charset="0"/>
                <a:cs typeface="Arial" pitchFamily="34" charset="0"/>
              </a:rPr>
              <a:t>?</a:t>
            </a:r>
          </a:p>
          <a:p>
            <a:pPr marL="857250" lvl="1" indent="-457200"/>
            <a:endParaRPr lang="en-US" altLang="en-US" dirty="0">
              <a:latin typeface="Arial" pitchFamily="34" charset="0"/>
              <a:cs typeface="Arial" pitchFamily="34" charset="0"/>
            </a:endParaRPr>
          </a:p>
          <a:p>
            <a:pPr marL="457200" indent="-457200"/>
            <a:r>
              <a:rPr lang="en-US" altLang="en-US" dirty="0">
                <a:latin typeface="Arial" pitchFamily="34" charset="0"/>
                <a:cs typeface="Arial" pitchFamily="34" charset="0"/>
              </a:rPr>
              <a:t>Algorithm analysis refers to the analysis of the complexity of different algorithms and finding the most efficient algorithm to solve the problem at </a:t>
            </a:r>
            <a:r>
              <a:rPr lang="en-US" altLang="en-US" dirty="0" smtClean="0">
                <a:latin typeface="Arial" pitchFamily="34" charset="0"/>
                <a:cs typeface="Arial" pitchFamily="34" charset="0"/>
              </a:rPr>
              <a:t>hand</a:t>
            </a:r>
          </a:p>
          <a:p>
            <a:pPr marL="857250" lvl="1" indent="-457200"/>
            <a:r>
              <a:rPr lang="en-US" altLang="en-US" dirty="0" smtClean="0">
                <a:latin typeface="Arial" pitchFamily="34" charset="0"/>
                <a:cs typeface="Arial" pitchFamily="34" charset="0"/>
              </a:rPr>
              <a:t>Big</a:t>
            </a:r>
            <a:r>
              <a:rPr lang="en-US" altLang="en-US" dirty="0">
                <a:latin typeface="Arial" pitchFamily="34" charset="0"/>
                <a:cs typeface="Arial" pitchFamily="34" charset="0"/>
              </a:rPr>
              <a:t>-O Notation is a statistical measure, used to describe the complexity of the algorithm.</a:t>
            </a:r>
          </a:p>
        </p:txBody>
      </p:sp>
      <p:sp>
        <p:nvSpPr>
          <p:cNvPr id="4" name="Slide Number Placeholder 3"/>
          <p:cNvSpPr>
            <a:spLocks noGrp="1"/>
          </p:cNvSpPr>
          <p:nvPr>
            <p:ph type="sldNum" sz="quarter" idx="12"/>
          </p:nvPr>
        </p:nvSpPr>
        <p:spPr/>
        <p:txBody>
          <a:bodyPr/>
          <a:lstStyle/>
          <a:p>
            <a:fld id="{C93AF3E6-9EE9-0245-A229-A992C92CBE73}" type="slidenum">
              <a:rPr lang="en-US" smtClean="0"/>
              <a:t>2</a:t>
            </a:fld>
            <a:endParaRPr lang="en-US"/>
          </a:p>
        </p:txBody>
      </p:sp>
    </p:spTree>
    <p:extLst>
      <p:ext uri="{BB962C8B-B14F-4D97-AF65-F5344CB8AC3E}">
        <p14:creationId xmlns:p14="http://schemas.microsoft.com/office/powerpoint/2010/main" val="31947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09006" y="646957"/>
            <a:ext cx="8730008" cy="1292228"/>
          </a:xfrm>
        </p:spPr>
        <p:txBody>
          <a:bodyPr>
            <a:normAutofit/>
          </a:bodyPr>
          <a:lstStyle/>
          <a:p>
            <a:pPr marL="457200" indent="-457200"/>
            <a:r>
              <a:rPr lang="en-US" altLang="en-US" sz="1800" dirty="0">
                <a:latin typeface="Arial" pitchFamily="34" charset="0"/>
                <a:cs typeface="Arial" pitchFamily="34" charset="0"/>
              </a:rPr>
              <a:t>Suppose a manager gives a task to two of his employees to design an algorithm in Python that calculates the factorial of a number entered by the </a:t>
            </a:r>
            <a:r>
              <a:rPr lang="en-US" altLang="en-US" sz="1800" dirty="0" smtClean="0">
                <a:latin typeface="Arial" pitchFamily="34" charset="0"/>
                <a:cs typeface="Arial" pitchFamily="34" charset="0"/>
              </a:rPr>
              <a:t>user</a:t>
            </a:r>
          </a:p>
          <a:p>
            <a:pPr marL="457200" indent="-457200"/>
            <a:r>
              <a:rPr lang="en-US" altLang="en-US" sz="1800" dirty="0">
                <a:latin typeface="Arial" pitchFamily="34" charset="0"/>
                <a:cs typeface="Arial" pitchFamily="34" charset="0"/>
              </a:rPr>
              <a:t>The algorithm developed by </a:t>
            </a:r>
            <a:r>
              <a:rPr lang="en-US" altLang="en-US" sz="1800" dirty="0" smtClean="0">
                <a:latin typeface="Arial" pitchFamily="34" charset="0"/>
                <a:cs typeface="Arial" pitchFamily="34" charset="0"/>
              </a:rPr>
              <a:t>the             </a:t>
            </a:r>
            <a:r>
              <a:rPr lang="en-US" altLang="en-US" sz="1800" dirty="0">
                <a:latin typeface="Arial" pitchFamily="34" charset="0"/>
                <a:cs typeface="Arial" pitchFamily="34" charset="0"/>
              </a:rPr>
              <a:t>The algorithm developed by </a:t>
            </a:r>
            <a:r>
              <a:rPr lang="en-US" altLang="en-US" sz="1800" dirty="0" smtClean="0">
                <a:latin typeface="Arial" pitchFamily="34" charset="0"/>
                <a:cs typeface="Arial" pitchFamily="34" charset="0"/>
              </a:rPr>
              <a:t>the          </a:t>
            </a:r>
            <a:r>
              <a:rPr lang="en-US" altLang="en-US" sz="1800" dirty="0" smtClean="0">
                <a:latin typeface="Arial" pitchFamily="34" charset="0"/>
                <a:cs typeface="Arial" pitchFamily="34" charset="0"/>
              </a:rPr>
              <a:t>1</a:t>
            </a:r>
            <a:r>
              <a:rPr lang="en-US" altLang="en-US" sz="1800" baseline="30000" dirty="0" smtClean="0">
                <a:latin typeface="Arial" pitchFamily="34" charset="0"/>
                <a:cs typeface="Arial" pitchFamily="34" charset="0"/>
              </a:rPr>
              <a:t>st</a:t>
            </a:r>
            <a:r>
              <a:rPr lang="en-US" altLang="en-US" sz="1800" dirty="0" smtClean="0">
                <a:latin typeface="Arial" pitchFamily="34" charset="0"/>
                <a:cs typeface="Arial" pitchFamily="34" charset="0"/>
              </a:rPr>
              <a:t> </a:t>
            </a:r>
            <a:r>
              <a:rPr lang="en-US" altLang="en-US" sz="1800" dirty="0" smtClean="0">
                <a:latin typeface="Arial" pitchFamily="34" charset="0"/>
                <a:cs typeface="Arial" pitchFamily="34" charset="0"/>
              </a:rPr>
              <a:t>employee </a:t>
            </a:r>
            <a:r>
              <a:rPr lang="en-US" altLang="en-US" sz="1800" dirty="0">
                <a:latin typeface="Arial" pitchFamily="34" charset="0"/>
                <a:cs typeface="Arial" pitchFamily="34" charset="0"/>
              </a:rPr>
              <a:t>looks like this</a:t>
            </a:r>
            <a:r>
              <a:rPr lang="en-US" altLang="en-US" sz="1800" dirty="0" smtClean="0">
                <a:latin typeface="Arial" pitchFamily="34" charset="0"/>
                <a:cs typeface="Arial" pitchFamily="34" charset="0"/>
              </a:rPr>
              <a:t>:                    </a:t>
            </a:r>
            <a:r>
              <a:rPr lang="en-US" altLang="en-US" sz="1800" dirty="0" smtClean="0">
                <a:latin typeface="Arial" pitchFamily="34" charset="0"/>
                <a:cs typeface="Arial" pitchFamily="34" charset="0"/>
              </a:rPr>
              <a:t>2</a:t>
            </a:r>
            <a:r>
              <a:rPr lang="en-US" altLang="en-US" sz="1800" baseline="30000" dirty="0" smtClean="0">
                <a:latin typeface="Arial" pitchFamily="34" charset="0"/>
                <a:cs typeface="Arial" pitchFamily="34" charset="0"/>
              </a:rPr>
              <a:t>nd</a:t>
            </a:r>
            <a:r>
              <a:rPr lang="en-US" altLang="en-US" sz="1800" dirty="0" smtClean="0">
                <a:latin typeface="Arial" pitchFamily="34" charset="0"/>
                <a:cs typeface="Arial" pitchFamily="34" charset="0"/>
              </a:rPr>
              <a:t> </a:t>
            </a:r>
            <a:r>
              <a:rPr lang="en-US" altLang="en-US" sz="1800" dirty="0" smtClean="0">
                <a:latin typeface="Arial" pitchFamily="34" charset="0"/>
                <a:cs typeface="Arial" pitchFamily="34" charset="0"/>
              </a:rPr>
              <a:t>employee </a:t>
            </a:r>
            <a:r>
              <a:rPr lang="en-US" altLang="en-US" sz="1800" dirty="0">
                <a:latin typeface="Arial" pitchFamily="34" charset="0"/>
                <a:cs typeface="Arial" pitchFamily="34" charset="0"/>
              </a:rPr>
              <a:t>looks like this:</a:t>
            </a:r>
            <a:endParaRPr lang="en-US" altLang="en-US" sz="2000" dirty="0">
              <a:latin typeface="Arial" pitchFamily="34" charset="0"/>
              <a:cs typeface="Arial" pitchFamily="34" charset="0"/>
            </a:endParaRPr>
          </a:p>
          <a:p>
            <a:pPr marL="457200" indent="-457200"/>
            <a:endParaRPr lang="en-US" alt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3</a:t>
            </a:fld>
            <a:endParaRPr lang="en-US"/>
          </a:p>
        </p:txBody>
      </p:sp>
      <p:pic>
        <p:nvPicPr>
          <p:cNvPr id="5" name="Picture 4"/>
          <p:cNvPicPr>
            <a:picLocks noChangeAspect="1"/>
          </p:cNvPicPr>
          <p:nvPr/>
        </p:nvPicPr>
        <p:blipFill>
          <a:blip r:embed="rId2"/>
          <a:stretch>
            <a:fillRect/>
          </a:stretch>
        </p:blipFill>
        <p:spPr>
          <a:xfrm>
            <a:off x="889001" y="1879600"/>
            <a:ext cx="2455928" cy="1223433"/>
          </a:xfrm>
          <a:prstGeom prst="rect">
            <a:avLst/>
          </a:prstGeom>
        </p:spPr>
      </p:pic>
      <p:pic>
        <p:nvPicPr>
          <p:cNvPr id="6" name="Picture 5"/>
          <p:cNvPicPr>
            <a:picLocks noChangeAspect="1"/>
          </p:cNvPicPr>
          <p:nvPr/>
        </p:nvPicPr>
        <p:blipFill>
          <a:blip r:embed="rId3"/>
          <a:stretch>
            <a:fillRect/>
          </a:stretch>
        </p:blipFill>
        <p:spPr>
          <a:xfrm>
            <a:off x="5435601" y="1862666"/>
            <a:ext cx="2116666" cy="1233971"/>
          </a:xfrm>
          <a:prstGeom prst="rect">
            <a:avLst/>
          </a:prstGeom>
        </p:spPr>
      </p:pic>
      <p:sp>
        <p:nvSpPr>
          <p:cNvPr id="7" name="Content Placeholder 2"/>
          <p:cNvSpPr txBox="1">
            <a:spLocks/>
          </p:cNvSpPr>
          <p:nvPr/>
        </p:nvSpPr>
        <p:spPr>
          <a:xfrm>
            <a:off x="209006" y="3107265"/>
            <a:ext cx="8730008" cy="129222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altLang="en-US" sz="1800" dirty="0">
                <a:latin typeface="Arial" pitchFamily="34" charset="0"/>
                <a:cs typeface="Arial" pitchFamily="34" charset="0"/>
              </a:rPr>
              <a:t>The manager has to decide which algorithm to use. To do so, he has to find the complexity of the algorithm. One way to do so is by finding the time required to execute the algorithms</a:t>
            </a:r>
            <a:r>
              <a:rPr lang="en-US" altLang="en-US" sz="1800" dirty="0" smtClean="0">
                <a:latin typeface="Arial" pitchFamily="34" charset="0"/>
                <a:cs typeface="Arial" pitchFamily="34" charset="0"/>
              </a:rPr>
              <a:t>.</a:t>
            </a:r>
          </a:p>
          <a:p>
            <a:pPr marL="457200" indent="-457200"/>
            <a:r>
              <a:rPr lang="en-US" altLang="en-US" sz="1800" dirty="0" smtClean="0">
                <a:latin typeface="Arial" pitchFamily="34" charset="0"/>
                <a:cs typeface="Arial" pitchFamily="34" charset="0"/>
              </a:rPr>
              <a:t>Using a common library function, the execution times are:</a:t>
            </a:r>
            <a:endParaRPr lang="en-US" altLang="en-US" sz="2000" dirty="0">
              <a:latin typeface="Arial" pitchFamily="34" charset="0"/>
              <a:cs typeface="Arial" pitchFamily="34" charset="0"/>
            </a:endParaRPr>
          </a:p>
        </p:txBody>
      </p:sp>
      <p:pic>
        <p:nvPicPr>
          <p:cNvPr id="8" name="Picture 7"/>
          <p:cNvPicPr>
            <a:picLocks noChangeAspect="1"/>
          </p:cNvPicPr>
          <p:nvPr/>
        </p:nvPicPr>
        <p:blipFill>
          <a:blip r:embed="rId4"/>
          <a:stretch>
            <a:fillRect/>
          </a:stretch>
        </p:blipFill>
        <p:spPr>
          <a:xfrm>
            <a:off x="152837" y="4318000"/>
            <a:ext cx="3987801" cy="355600"/>
          </a:xfrm>
          <a:prstGeom prst="rect">
            <a:avLst/>
          </a:prstGeom>
        </p:spPr>
      </p:pic>
      <p:pic>
        <p:nvPicPr>
          <p:cNvPr id="9" name="Picture 8"/>
          <p:cNvPicPr>
            <a:picLocks noChangeAspect="1"/>
          </p:cNvPicPr>
          <p:nvPr/>
        </p:nvPicPr>
        <p:blipFill>
          <a:blip r:embed="rId5"/>
          <a:stretch>
            <a:fillRect/>
          </a:stretch>
        </p:blipFill>
        <p:spPr>
          <a:xfrm>
            <a:off x="4710352" y="4318000"/>
            <a:ext cx="4296833" cy="355600"/>
          </a:xfrm>
          <a:prstGeom prst="rect">
            <a:avLst/>
          </a:prstGeom>
        </p:spPr>
      </p:pic>
      <p:sp>
        <p:nvSpPr>
          <p:cNvPr id="10" name="Content Placeholder 2"/>
          <p:cNvSpPr txBox="1">
            <a:spLocks/>
          </p:cNvSpPr>
          <p:nvPr/>
        </p:nvSpPr>
        <p:spPr>
          <a:xfrm>
            <a:off x="209006" y="4690533"/>
            <a:ext cx="8730008" cy="14647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altLang="en-US" sz="1800" dirty="0">
                <a:latin typeface="Arial" pitchFamily="34" charset="0"/>
                <a:cs typeface="Arial" pitchFamily="34" charset="0"/>
              </a:rPr>
              <a:t>The execution time shows that the first algorithm is faster compared to the second algorithm involving </a:t>
            </a:r>
            <a:r>
              <a:rPr lang="en-US" altLang="en-US" sz="1800" dirty="0" smtClean="0">
                <a:latin typeface="Arial" pitchFamily="34" charset="0"/>
                <a:cs typeface="Arial" pitchFamily="34" charset="0"/>
              </a:rPr>
              <a:t>recursion.  However</a:t>
            </a:r>
            <a:r>
              <a:rPr lang="en-US" altLang="en-US" sz="1800" dirty="0">
                <a:latin typeface="Arial" pitchFamily="34" charset="0"/>
                <a:cs typeface="Arial" pitchFamily="34" charset="0"/>
              </a:rPr>
              <a:t>, execution time is not a good metric to measure the complexity of an algorithm since it depends upon the hardware. A more objective complexity analysis metrics for the algorithms is needed. This is where Big O notation comes to play.</a:t>
            </a:r>
          </a:p>
        </p:txBody>
      </p:sp>
    </p:spTree>
    <p:extLst>
      <p:ext uri="{BB962C8B-B14F-4D97-AF65-F5344CB8AC3E}">
        <p14:creationId xmlns:p14="http://schemas.microsoft.com/office/powerpoint/2010/main" val="13969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t>Algorithm Analysis with Big-O Notation</a:t>
            </a:r>
          </a:p>
        </p:txBody>
      </p:sp>
      <p:sp>
        <p:nvSpPr>
          <p:cNvPr id="3" name="Content Placeholder 2"/>
          <p:cNvSpPr>
            <a:spLocks noGrp="1"/>
          </p:cNvSpPr>
          <p:nvPr>
            <p:ph idx="1"/>
          </p:nvPr>
        </p:nvSpPr>
        <p:spPr>
          <a:xfrm>
            <a:off x="209006" y="807506"/>
            <a:ext cx="8730008" cy="2350561"/>
          </a:xfrm>
        </p:spPr>
        <p:txBody>
          <a:bodyPr>
            <a:normAutofit/>
          </a:bodyPr>
          <a:lstStyle/>
          <a:p>
            <a:pPr marL="457200" indent="-457200"/>
            <a:r>
              <a:rPr lang="en-US" altLang="en-US" sz="2000" dirty="0">
                <a:latin typeface="Arial" pitchFamily="34" charset="0"/>
                <a:cs typeface="Arial" pitchFamily="34" charset="0"/>
              </a:rPr>
              <a:t>Big-O notation is a </a:t>
            </a:r>
            <a:r>
              <a:rPr lang="en-US" altLang="en-US" sz="2000" dirty="0" smtClean="0">
                <a:latin typeface="Arial" pitchFamily="34" charset="0"/>
                <a:cs typeface="Arial" pitchFamily="34" charset="0"/>
              </a:rPr>
              <a:t>metric </a:t>
            </a:r>
            <a:r>
              <a:rPr lang="en-US" altLang="en-US" sz="2000" dirty="0">
                <a:latin typeface="Arial" pitchFamily="34" charset="0"/>
                <a:cs typeface="Arial" pitchFamily="34" charset="0"/>
              </a:rPr>
              <a:t>used to find algorithm </a:t>
            </a:r>
            <a:r>
              <a:rPr lang="en-US" altLang="en-US" sz="2000" dirty="0" smtClean="0">
                <a:latin typeface="Arial" pitchFamily="34" charset="0"/>
                <a:cs typeface="Arial" pitchFamily="34" charset="0"/>
              </a:rPr>
              <a:t>complexity.</a:t>
            </a:r>
          </a:p>
          <a:p>
            <a:pPr marL="857250" lvl="1" indent="-457200"/>
            <a:r>
              <a:rPr lang="en-US" altLang="en-US" sz="1800" dirty="0" smtClean="0">
                <a:latin typeface="Arial" pitchFamily="34" charset="0"/>
                <a:cs typeface="Arial" pitchFamily="34" charset="0"/>
              </a:rPr>
              <a:t>Basically</a:t>
            </a:r>
            <a:r>
              <a:rPr lang="en-US" altLang="en-US" sz="1800" dirty="0">
                <a:latin typeface="Arial" pitchFamily="34" charset="0"/>
                <a:cs typeface="Arial" pitchFamily="34" charset="0"/>
              </a:rPr>
              <a:t>, Big-O notation signifies the relationship between the input to the algorithm and the steps required to execute the </a:t>
            </a:r>
            <a:r>
              <a:rPr lang="en-US" altLang="en-US" sz="1800" dirty="0" smtClean="0">
                <a:latin typeface="Arial" pitchFamily="34" charset="0"/>
                <a:cs typeface="Arial" pitchFamily="34" charset="0"/>
              </a:rPr>
              <a:t>algorithm</a:t>
            </a:r>
          </a:p>
          <a:p>
            <a:pPr marL="857250" lvl="1" indent="-457200"/>
            <a:r>
              <a:rPr lang="en-US" altLang="en-US" sz="1800" dirty="0" smtClean="0">
                <a:latin typeface="Arial" pitchFamily="34" charset="0"/>
                <a:cs typeface="Arial" pitchFamily="34" charset="0"/>
              </a:rPr>
              <a:t>It </a:t>
            </a:r>
            <a:r>
              <a:rPr lang="en-US" altLang="en-US" sz="1800" dirty="0">
                <a:latin typeface="Arial" pitchFamily="34" charset="0"/>
                <a:cs typeface="Arial" pitchFamily="34" charset="0"/>
              </a:rPr>
              <a:t>is denoted by a big "O" followed by opening and closing </a:t>
            </a:r>
            <a:r>
              <a:rPr lang="en-US" altLang="en-US" sz="1800" dirty="0" smtClean="0">
                <a:latin typeface="Arial" pitchFamily="34" charset="0"/>
                <a:cs typeface="Arial" pitchFamily="34" charset="0"/>
              </a:rPr>
              <a:t>parenthesis</a:t>
            </a:r>
          </a:p>
          <a:p>
            <a:pPr marL="857250" lvl="1" indent="-457200"/>
            <a:r>
              <a:rPr lang="en-US" altLang="en-US" sz="1800" dirty="0" smtClean="0">
                <a:latin typeface="Arial" pitchFamily="34" charset="0"/>
                <a:cs typeface="Arial" pitchFamily="34" charset="0"/>
              </a:rPr>
              <a:t>Inside </a:t>
            </a:r>
            <a:r>
              <a:rPr lang="en-US" altLang="en-US" sz="1800" dirty="0">
                <a:latin typeface="Arial" pitchFamily="34" charset="0"/>
                <a:cs typeface="Arial" pitchFamily="34" charset="0"/>
              </a:rPr>
              <a:t>the parenthesis, the relationship between the input and the steps taken by the algorithm is presented using "n"</a:t>
            </a:r>
            <a:r>
              <a:rPr lang="en-US" altLang="en-US" sz="1800" dirty="0" smtClean="0">
                <a:latin typeface="Arial" pitchFamily="34" charset="0"/>
                <a:cs typeface="Arial" pitchFamily="34" charset="0"/>
              </a:rPr>
              <a:t>.</a:t>
            </a:r>
          </a:p>
          <a:p>
            <a:pPr marL="457200" indent="-457200"/>
            <a:r>
              <a:rPr lang="en-US" altLang="en-US" sz="2000" dirty="0">
                <a:latin typeface="Arial" pitchFamily="34" charset="0"/>
                <a:cs typeface="Arial" pitchFamily="34" charset="0"/>
              </a:rPr>
              <a:t>The following are some of the most common Big-O functions:</a:t>
            </a:r>
          </a:p>
        </p:txBody>
      </p:sp>
      <p:sp>
        <p:nvSpPr>
          <p:cNvPr id="4" name="Slide Number Placeholder 3"/>
          <p:cNvSpPr>
            <a:spLocks noGrp="1"/>
          </p:cNvSpPr>
          <p:nvPr>
            <p:ph type="sldNum" sz="quarter" idx="12"/>
          </p:nvPr>
        </p:nvSpPr>
        <p:spPr/>
        <p:txBody>
          <a:bodyPr/>
          <a:lstStyle/>
          <a:p>
            <a:fld id="{C93AF3E6-9EE9-0245-A229-A992C92CBE73}" type="slidenum">
              <a:rPr lang="en-US" smtClean="0"/>
              <a:t>4</a:t>
            </a:fld>
            <a:endParaRPr lang="en-US"/>
          </a:p>
        </p:txBody>
      </p:sp>
      <p:sp>
        <p:nvSpPr>
          <p:cNvPr id="6" name="Content Placeholder 2"/>
          <p:cNvSpPr txBox="1">
            <a:spLocks/>
          </p:cNvSpPr>
          <p:nvPr/>
        </p:nvSpPr>
        <p:spPr>
          <a:xfrm>
            <a:off x="2368008" y="3352798"/>
            <a:ext cx="5150392" cy="271894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u="sng" dirty="0" smtClean="0"/>
              <a:t>From fastest to slowest</a:t>
            </a:r>
          </a:p>
          <a:p>
            <a:pPr marL="0" indent="0">
              <a:buFont typeface="Arial"/>
              <a:buNone/>
            </a:pPr>
            <a:r>
              <a:rPr lang="en-US" sz="2600" dirty="0" smtClean="0"/>
              <a:t>O(1)		  constant (or O(k) for constant k)</a:t>
            </a:r>
          </a:p>
          <a:p>
            <a:pPr marL="0" indent="0">
              <a:buFont typeface="Arial"/>
              <a:buNone/>
            </a:pPr>
            <a:r>
              <a:rPr lang="en-US" sz="2600" dirty="0" smtClean="0"/>
              <a:t>O(log n)	  logarithmic</a:t>
            </a:r>
          </a:p>
          <a:p>
            <a:pPr marL="0" indent="0">
              <a:buFont typeface="Arial"/>
              <a:buNone/>
            </a:pPr>
            <a:r>
              <a:rPr lang="en-US" sz="2600" dirty="0" smtClean="0"/>
              <a:t>O(n)		  linear</a:t>
            </a:r>
          </a:p>
          <a:p>
            <a:pPr marL="0" indent="0">
              <a:buFont typeface="Arial"/>
              <a:buNone/>
            </a:pPr>
            <a:r>
              <a:rPr lang="en-US" sz="2600" dirty="0" smtClean="0"/>
              <a:t>O(n log n)	  "n log n”</a:t>
            </a:r>
          </a:p>
          <a:p>
            <a:pPr marL="0" indent="0">
              <a:buFont typeface="Arial"/>
              <a:buNone/>
            </a:pPr>
            <a:r>
              <a:rPr lang="en-US" sz="2600" dirty="0" smtClean="0"/>
              <a:t>O(n</a:t>
            </a:r>
            <a:r>
              <a:rPr lang="en-US" sz="2600" baseline="30000" dirty="0" smtClean="0"/>
              <a:t>2</a:t>
            </a:r>
            <a:r>
              <a:rPr lang="en-US" sz="2600" dirty="0" smtClean="0"/>
              <a:t>)		  quadratic</a:t>
            </a:r>
          </a:p>
          <a:p>
            <a:pPr marL="0" indent="0">
              <a:buFont typeface="Arial"/>
              <a:buNone/>
            </a:pPr>
            <a:r>
              <a:rPr lang="en-US" sz="2600" dirty="0" smtClean="0"/>
              <a:t>O(n</a:t>
            </a:r>
            <a:r>
              <a:rPr lang="en-US" sz="2600" baseline="30000" dirty="0" smtClean="0"/>
              <a:t>3</a:t>
            </a:r>
            <a:r>
              <a:rPr lang="en-US" sz="2600" dirty="0" smtClean="0"/>
              <a:t>)		  cubic</a:t>
            </a:r>
          </a:p>
          <a:p>
            <a:pPr marL="0" indent="0">
              <a:buFont typeface="Arial"/>
              <a:buNone/>
            </a:pPr>
            <a:r>
              <a:rPr lang="en-US" sz="2600" dirty="0" smtClean="0"/>
              <a:t>O(</a:t>
            </a:r>
            <a:r>
              <a:rPr lang="en-US" sz="2600" dirty="0" err="1" smtClean="0"/>
              <a:t>n</a:t>
            </a:r>
            <a:r>
              <a:rPr lang="en-US" sz="2600" baseline="30000" dirty="0" err="1" smtClean="0"/>
              <a:t>k</a:t>
            </a:r>
            <a:r>
              <a:rPr lang="en-US" sz="2600" dirty="0" smtClean="0"/>
              <a:t>)		  polynomial (where is k is constant)</a:t>
            </a:r>
          </a:p>
          <a:p>
            <a:pPr marL="0" indent="0">
              <a:buFont typeface="Arial"/>
              <a:buNone/>
            </a:pPr>
            <a:r>
              <a:rPr lang="en-US" sz="2600" dirty="0" smtClean="0"/>
              <a:t>O(</a:t>
            </a:r>
            <a:r>
              <a:rPr lang="en-US" sz="2600" dirty="0" err="1" smtClean="0"/>
              <a:t>k</a:t>
            </a:r>
            <a:r>
              <a:rPr lang="en-US" sz="2600" baseline="30000" dirty="0" err="1" smtClean="0"/>
              <a:t>n</a:t>
            </a:r>
            <a:r>
              <a:rPr lang="en-US" sz="2600" dirty="0" smtClean="0"/>
              <a:t>)		  exponential (where constant k &gt; 1</a:t>
            </a:r>
            <a:r>
              <a:rPr lang="en-US" sz="2600" dirty="0" smtClean="0"/>
              <a:t>)</a:t>
            </a:r>
          </a:p>
          <a:p>
            <a:pPr marL="0" indent="0">
              <a:buFont typeface="Arial"/>
              <a:buNone/>
            </a:pPr>
            <a:r>
              <a:rPr lang="en-US" sz="2600" dirty="0" smtClean="0"/>
              <a:t>O(n!)		  factorial</a:t>
            </a:r>
            <a:endParaRPr lang="en-US" sz="2600" dirty="0" smtClean="0"/>
          </a:p>
        </p:txBody>
      </p:sp>
    </p:spTree>
    <p:extLst>
      <p:ext uri="{BB962C8B-B14F-4D97-AF65-F5344CB8AC3E}">
        <p14:creationId xmlns:p14="http://schemas.microsoft.com/office/powerpoint/2010/main" val="405149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Big O Notation</a:t>
            </a:r>
            <a:endParaRPr lang="en-US" dirty="0"/>
          </a:p>
        </p:txBody>
      </p:sp>
      <p:sp>
        <p:nvSpPr>
          <p:cNvPr id="4" name="Slide Number Placeholder 3"/>
          <p:cNvSpPr>
            <a:spLocks noGrp="1"/>
          </p:cNvSpPr>
          <p:nvPr>
            <p:ph type="sldNum" sz="quarter" idx="12"/>
          </p:nvPr>
        </p:nvSpPr>
        <p:spPr/>
        <p:txBody>
          <a:bodyPr/>
          <a:lstStyle/>
          <a:p>
            <a:fld id="{C93AF3E6-9EE9-0245-A229-A992C92CBE73}" type="slidenum">
              <a:rPr lang="en-US" smtClean="0"/>
              <a:t>5</a:t>
            </a:fld>
            <a:endParaRPr lang="en-US"/>
          </a:p>
        </p:txBody>
      </p:sp>
      <p:sp>
        <p:nvSpPr>
          <p:cNvPr id="6" name="Content Placeholder 2"/>
          <p:cNvSpPr>
            <a:spLocks noGrp="1"/>
          </p:cNvSpPr>
          <p:nvPr>
            <p:ph idx="1"/>
          </p:nvPr>
        </p:nvSpPr>
        <p:spPr>
          <a:xfrm>
            <a:off x="380999" y="865083"/>
            <a:ext cx="8458200" cy="5264784"/>
          </a:xfrm>
        </p:spPr>
        <p:txBody>
          <a:bodyPr>
            <a:normAutofit/>
          </a:bodyPr>
          <a:lstStyle/>
          <a:p>
            <a:r>
              <a:rPr lang="en-US" sz="2000" dirty="0" smtClean="0"/>
              <a:t>Given two functions </a:t>
            </a:r>
            <a:r>
              <a:rPr lang="en-US" sz="2000" dirty="0"/>
              <a:t>f(n) &amp; g(n) for input </a:t>
            </a:r>
            <a:r>
              <a:rPr lang="en-US" sz="2000" dirty="0" smtClean="0"/>
              <a:t>n, we say f(n</a:t>
            </a:r>
            <a:r>
              <a:rPr lang="en-US" sz="2000" dirty="0"/>
              <a:t>) </a:t>
            </a:r>
            <a:r>
              <a:rPr lang="en-US" sz="2000" dirty="0">
                <a:sym typeface="Symbol" pitchFamily="18" charset="2"/>
              </a:rPr>
              <a:t>is in O(g(n) ) </a:t>
            </a:r>
            <a:r>
              <a:rPr lang="en-US" sz="2000" dirty="0" err="1">
                <a:sym typeface="Symbol" pitchFamily="18" charset="2"/>
              </a:rPr>
              <a:t>iff</a:t>
            </a:r>
            <a:r>
              <a:rPr lang="en-US" sz="2000" dirty="0">
                <a:sym typeface="Symbol" pitchFamily="18" charset="2"/>
              </a:rPr>
              <a:t> there exist positive constants c and n</a:t>
            </a:r>
            <a:r>
              <a:rPr lang="en-US" sz="2000" baseline="-25000" dirty="0">
                <a:sym typeface="Symbol" pitchFamily="18" charset="2"/>
              </a:rPr>
              <a:t>0</a:t>
            </a:r>
            <a:r>
              <a:rPr lang="en-US" sz="2000" dirty="0">
                <a:sym typeface="Symbol" pitchFamily="18" charset="2"/>
              </a:rPr>
              <a:t> such </a:t>
            </a:r>
            <a:r>
              <a:rPr lang="en-US" sz="2000" dirty="0" smtClean="0">
                <a:sym typeface="Symbol" pitchFamily="18" charset="2"/>
              </a:rPr>
              <a:t>that</a:t>
            </a:r>
            <a:br>
              <a:rPr lang="en-US" sz="2000" dirty="0" smtClean="0">
                <a:sym typeface="Symbol" pitchFamily="18" charset="2"/>
              </a:rPr>
            </a:br>
            <a:r>
              <a:rPr lang="en-US" sz="2000" dirty="0" smtClean="0">
                <a:sym typeface="Symbol" pitchFamily="18" charset="2"/>
              </a:rPr>
              <a:t>	</a:t>
            </a:r>
            <a:br>
              <a:rPr lang="en-US" sz="2000" dirty="0" smtClean="0">
                <a:sym typeface="Symbol" pitchFamily="18" charset="2"/>
              </a:rPr>
            </a:br>
            <a:r>
              <a:rPr lang="en-US" sz="2000" dirty="0" smtClean="0">
                <a:sym typeface="Symbol" pitchFamily="18" charset="2"/>
              </a:rPr>
              <a:t>	f</a:t>
            </a:r>
            <a:r>
              <a:rPr lang="en-US" sz="2000" dirty="0" smtClean="0"/>
              <a:t>(n</a:t>
            </a:r>
            <a:r>
              <a:rPr lang="en-US" sz="2000" dirty="0"/>
              <a:t>)  </a:t>
            </a:r>
            <a:r>
              <a:rPr lang="en-US" sz="2000" dirty="0">
                <a:sym typeface="Symbol" pitchFamily="18" charset="2"/>
              </a:rPr>
              <a:t>  c g(n</a:t>
            </a:r>
            <a:r>
              <a:rPr lang="en-US" sz="2000" dirty="0" smtClean="0">
                <a:sym typeface="Symbol" pitchFamily="18" charset="2"/>
              </a:rPr>
              <a:t>)  </a:t>
            </a:r>
            <a:r>
              <a:rPr lang="en-US" sz="2000" dirty="0">
                <a:sym typeface="Symbol" pitchFamily="18" charset="2"/>
              </a:rPr>
              <a:t>for all n </a:t>
            </a:r>
            <a:r>
              <a:rPr lang="en-US" sz="2000" dirty="0">
                <a:sym typeface="Symbol"/>
              </a:rPr>
              <a:t></a:t>
            </a:r>
            <a:r>
              <a:rPr lang="en-US" sz="2000" dirty="0">
                <a:sym typeface="Symbol" pitchFamily="18" charset="2"/>
              </a:rPr>
              <a:t> </a:t>
            </a:r>
            <a:r>
              <a:rPr lang="en-US" sz="2000" dirty="0" smtClean="0">
                <a:sym typeface="Symbol" pitchFamily="18" charset="2"/>
              </a:rPr>
              <a:t>n</a:t>
            </a:r>
            <a:r>
              <a:rPr lang="en-US" sz="2000" baseline="-25000" dirty="0" smtClean="0">
                <a:sym typeface="Symbol" pitchFamily="18" charset="2"/>
              </a:rPr>
              <a:t>0</a:t>
            </a:r>
            <a:endParaRPr lang="en-US" sz="2000" dirty="0">
              <a:sym typeface="Symbol" pitchFamily="18" charset="2"/>
            </a:endParaRPr>
          </a:p>
          <a:p>
            <a:endParaRPr lang="en-US" sz="2000" dirty="0">
              <a:sym typeface="Symbol" pitchFamily="18" charset="2"/>
            </a:endParaRPr>
          </a:p>
          <a:p>
            <a:r>
              <a:rPr lang="en-US" sz="2000" dirty="0" smtClean="0"/>
              <a:t>Basically, we want to find a</a:t>
            </a:r>
            <a:br>
              <a:rPr lang="en-US" sz="2000" dirty="0" smtClean="0"/>
            </a:br>
            <a:r>
              <a:rPr lang="en-US" sz="2000" dirty="0" smtClean="0"/>
              <a:t>function g(n) that is eventually</a:t>
            </a:r>
            <a:br>
              <a:rPr lang="en-US" sz="2000" dirty="0" smtClean="0"/>
            </a:br>
            <a:r>
              <a:rPr lang="en-US" sz="2000" dirty="0" smtClean="0"/>
              <a:t>always bigger than f(n)</a:t>
            </a:r>
          </a:p>
          <a:p>
            <a:endParaRPr lang="en-US" sz="2000" dirty="0"/>
          </a:p>
          <a:p>
            <a:r>
              <a:rPr lang="en-US" sz="2000" dirty="0"/>
              <a:t>Take functions f(n) &amp; g(n), consider only the most significant term and remove constant multipliers:</a:t>
            </a:r>
          </a:p>
          <a:p>
            <a:pPr lvl="1"/>
            <a:r>
              <a:rPr lang="is-IS" sz="1600" dirty="0"/>
              <a:t>5n+3 → n</a:t>
            </a:r>
          </a:p>
          <a:p>
            <a:pPr lvl="1"/>
            <a:r>
              <a:rPr lang="is-IS" sz="1600" dirty="0"/>
              <a:t>7n+.5n2+2000 → n2</a:t>
            </a:r>
          </a:p>
          <a:p>
            <a:pPr lvl="1"/>
            <a:r>
              <a:rPr lang="is-IS" sz="1600" dirty="0"/>
              <a:t>300n+12+nlogn → n log n</a:t>
            </a:r>
          </a:p>
          <a:p>
            <a:pPr lvl="1"/>
            <a:endParaRPr lang="en-US" sz="1600" dirty="0" smtClean="0"/>
          </a:p>
          <a:p>
            <a:r>
              <a:rPr lang="en-US" sz="2000" dirty="0"/>
              <a:t>Then compare the functions; if f(n) ≤ g(n), then f(n) is in O(g(n)</a:t>
            </a:r>
            <a:r>
              <a:rPr lang="en-US" sz="2000" dirty="0" smtClean="0"/>
              <a:t>)</a:t>
            </a:r>
            <a:endParaRPr lang="en-US" sz="2000" dirty="0"/>
          </a:p>
        </p:txBody>
      </p:sp>
      <p:grpSp>
        <p:nvGrpSpPr>
          <p:cNvPr id="7" name="Group 6"/>
          <p:cNvGrpSpPr/>
          <p:nvPr/>
        </p:nvGrpSpPr>
        <p:grpSpPr>
          <a:xfrm>
            <a:off x="4800601" y="1746123"/>
            <a:ext cx="3344332" cy="1908653"/>
            <a:chOff x="6165376" y="1828800"/>
            <a:chExt cx="2597624" cy="2442865"/>
          </a:xfrm>
        </p:grpSpPr>
        <p:sp>
          <p:nvSpPr>
            <p:cNvPr id="8" name="Rectangle 7"/>
            <p:cNvSpPr/>
            <p:nvPr/>
          </p:nvSpPr>
          <p:spPr bwMode="auto">
            <a:xfrm>
              <a:off x="7264831" y="1828800"/>
              <a:ext cx="165315" cy="14559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6324600" y="3810000"/>
              <a:ext cx="990600" cy="461665"/>
            </a:xfrm>
            <a:prstGeom prst="rect">
              <a:avLst/>
            </a:prstGeom>
            <a:noFill/>
          </p:spPr>
          <p:txBody>
            <a:bodyPr wrap="square" rtlCol="0">
              <a:spAutoFit/>
            </a:bodyPr>
            <a:lstStyle/>
            <a:p>
              <a:r>
                <a:rPr lang="en-US" dirty="0" smtClean="0"/>
                <a:t>n</a:t>
              </a:r>
              <a:endParaRPr lang="en-US" dirty="0"/>
            </a:p>
          </p:txBody>
        </p:sp>
        <p:sp>
          <p:nvSpPr>
            <p:cNvPr id="10" name="TextBox 9"/>
            <p:cNvSpPr txBox="1"/>
            <p:nvPr/>
          </p:nvSpPr>
          <p:spPr>
            <a:xfrm>
              <a:off x="7613176" y="3276600"/>
              <a:ext cx="533400" cy="400110"/>
            </a:xfrm>
            <a:prstGeom prst="rect">
              <a:avLst/>
            </a:prstGeom>
            <a:noFill/>
          </p:spPr>
          <p:txBody>
            <a:bodyPr wrap="square" rtlCol="0">
              <a:spAutoFit/>
            </a:bodyPr>
            <a:lstStyle/>
            <a:p>
              <a:r>
                <a:rPr lang="en-US" sz="2000" dirty="0" smtClean="0"/>
                <a:t>n</a:t>
              </a:r>
              <a:r>
                <a:rPr lang="en-US" sz="2000" baseline="-25000" dirty="0" smtClean="0"/>
                <a:t>0</a:t>
              </a:r>
              <a:endParaRPr lang="en-US" sz="2000" dirty="0"/>
            </a:p>
          </p:txBody>
        </p:sp>
        <p:cxnSp>
          <p:nvCxnSpPr>
            <p:cNvPr id="11" name="Straight Connector 10"/>
            <p:cNvCxnSpPr/>
            <p:nvPr/>
          </p:nvCxnSpPr>
          <p:spPr>
            <a:xfrm rot="5400000">
              <a:off x="5257800" y="28956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72200" y="38100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6165376" y="1972101"/>
              <a:ext cx="1514902" cy="1719618"/>
            </a:xfrm>
            <a:custGeom>
              <a:avLst/>
              <a:gdLst>
                <a:gd name="connsiteX0" fmla="*/ 0 w 1514902"/>
                <a:gd name="connsiteY0" fmla="*/ 1719618 h 1719618"/>
                <a:gd name="connsiteX1" fmla="*/ 1228299 w 1514902"/>
                <a:gd name="connsiteY1" fmla="*/ 1433015 h 1719618"/>
                <a:gd name="connsiteX2" fmla="*/ 1514902 w 1514902"/>
                <a:gd name="connsiteY2" fmla="*/ 0 h 1719618"/>
                <a:gd name="connsiteX3" fmla="*/ 1514902 w 1514902"/>
                <a:gd name="connsiteY3" fmla="*/ 0 h 1719618"/>
                <a:gd name="connsiteX4" fmla="*/ 1514902 w 1514902"/>
                <a:gd name="connsiteY4" fmla="*/ 0 h 1719618"/>
                <a:gd name="connsiteX5" fmla="*/ 1514902 w 1514902"/>
                <a:gd name="connsiteY5" fmla="*/ 0 h 1719618"/>
                <a:gd name="connsiteX6" fmla="*/ 1514902 w 1514902"/>
                <a:gd name="connsiteY6" fmla="*/ 0 h 171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902" h="1719618">
                  <a:moveTo>
                    <a:pt x="0" y="1719618"/>
                  </a:moveTo>
                  <a:cubicBezTo>
                    <a:pt x="487907" y="1719618"/>
                    <a:pt x="975815" y="1719618"/>
                    <a:pt x="1228299" y="1433015"/>
                  </a:cubicBezTo>
                  <a:cubicBezTo>
                    <a:pt x="1480783" y="1146412"/>
                    <a:pt x="1514902" y="0"/>
                    <a:pt x="1514902" y="0"/>
                  </a:cubicBezTo>
                  <a:lnTo>
                    <a:pt x="1514902" y="0"/>
                  </a:lnTo>
                  <a:lnTo>
                    <a:pt x="1514902" y="0"/>
                  </a:lnTo>
                  <a:lnTo>
                    <a:pt x="1514902" y="0"/>
                  </a:lnTo>
                  <a:lnTo>
                    <a:pt x="1514902" y="0"/>
                  </a:lnTo>
                </a:path>
              </a:pathLst>
            </a:cu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flipV="1">
              <a:off x="6172200" y="2590800"/>
              <a:ext cx="1828800" cy="838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7086600" y="3276600"/>
              <a:ext cx="106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72400" y="1905000"/>
              <a:ext cx="990600" cy="461665"/>
            </a:xfrm>
            <a:prstGeom prst="rect">
              <a:avLst/>
            </a:prstGeom>
            <a:noFill/>
          </p:spPr>
          <p:txBody>
            <a:bodyPr wrap="square" rtlCol="0">
              <a:spAutoFit/>
            </a:bodyPr>
            <a:lstStyle/>
            <a:p>
              <a:r>
                <a:rPr lang="en-US" dirty="0" smtClean="0">
                  <a:solidFill>
                    <a:srgbClr val="00B0F0"/>
                  </a:solidFill>
                </a:rPr>
                <a:t>g</a:t>
              </a:r>
              <a:endParaRPr lang="en-US" dirty="0">
                <a:solidFill>
                  <a:srgbClr val="00B0F0"/>
                </a:solidFill>
              </a:endParaRPr>
            </a:p>
          </p:txBody>
        </p:sp>
        <p:sp>
          <p:nvSpPr>
            <p:cNvPr id="17" name="TextBox 16"/>
            <p:cNvSpPr txBox="1"/>
            <p:nvPr/>
          </p:nvSpPr>
          <p:spPr>
            <a:xfrm>
              <a:off x="6400800" y="2743200"/>
              <a:ext cx="990600" cy="461665"/>
            </a:xfrm>
            <a:prstGeom prst="rect">
              <a:avLst/>
            </a:prstGeom>
            <a:noFill/>
          </p:spPr>
          <p:txBody>
            <a:bodyPr wrap="square" rtlCol="0">
              <a:spAutoFit/>
            </a:bodyPr>
            <a:lstStyle/>
            <a:p>
              <a:r>
                <a:rPr lang="en-US" dirty="0" smtClean="0">
                  <a:solidFill>
                    <a:srgbClr val="C00000"/>
                  </a:solidFill>
                </a:rPr>
                <a:t>f</a:t>
              </a:r>
              <a:endParaRPr lang="en-US" dirty="0">
                <a:solidFill>
                  <a:srgbClr val="C00000"/>
                </a:solidFill>
              </a:endParaRPr>
            </a:p>
          </p:txBody>
        </p:sp>
        <p:cxnSp>
          <p:nvCxnSpPr>
            <p:cNvPr id="18" name="Straight Connector 17"/>
            <p:cNvCxnSpPr/>
            <p:nvPr/>
          </p:nvCxnSpPr>
          <p:spPr>
            <a:xfrm rot="5400000" flipH="1" flipV="1">
              <a:off x="7086600" y="2438400"/>
              <a:ext cx="106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4334933" y="4368799"/>
            <a:ext cx="4639734" cy="125306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dirty="0" smtClean="0">
                <a:solidFill>
                  <a:srgbClr val="FF0000"/>
                </a:solidFill>
              </a:rPr>
              <a:t>Do NOT </a:t>
            </a:r>
            <a:r>
              <a:rPr lang="en-US" dirty="0" smtClean="0"/>
              <a:t>ignore constants that are not multipliers:</a:t>
            </a:r>
          </a:p>
          <a:p>
            <a:pPr marL="0" indent="0" algn="ctr">
              <a:buFont typeface="Arial"/>
              <a:buNone/>
            </a:pPr>
            <a:r>
              <a:rPr lang="en-US" dirty="0" smtClean="0"/>
              <a:t>n</a:t>
            </a:r>
            <a:r>
              <a:rPr lang="en-US" baseline="30000" dirty="0" smtClean="0"/>
              <a:t>3</a:t>
            </a:r>
            <a:r>
              <a:rPr lang="en-US" dirty="0" smtClean="0"/>
              <a:t> is O(n</a:t>
            </a:r>
            <a:r>
              <a:rPr lang="en-US" baseline="30000" dirty="0" smtClean="0"/>
              <a:t>2</a:t>
            </a:r>
            <a:r>
              <a:rPr lang="en-US" dirty="0" smtClean="0"/>
              <a:t>) is </a:t>
            </a:r>
            <a:r>
              <a:rPr lang="en-US" dirty="0" smtClean="0">
                <a:solidFill>
                  <a:srgbClr val="FF0000"/>
                </a:solidFill>
              </a:rPr>
              <a:t>FALSE</a:t>
            </a:r>
          </a:p>
          <a:p>
            <a:pPr marL="0" indent="0" algn="ctr">
              <a:buFont typeface="Arial"/>
              <a:buNone/>
            </a:pPr>
            <a:r>
              <a:rPr lang="en-US" dirty="0" smtClean="0"/>
              <a:t>3</a:t>
            </a:r>
            <a:r>
              <a:rPr lang="en-US" baseline="30000" dirty="0" smtClean="0"/>
              <a:t>n</a:t>
            </a:r>
            <a:r>
              <a:rPr lang="en-US" dirty="0" smtClean="0"/>
              <a:t> is O(2</a:t>
            </a:r>
            <a:r>
              <a:rPr lang="en-US" baseline="30000" dirty="0" smtClean="0"/>
              <a:t>n</a:t>
            </a:r>
            <a:r>
              <a:rPr lang="en-US" dirty="0" smtClean="0"/>
              <a:t>) is </a:t>
            </a:r>
            <a:r>
              <a:rPr lang="en-US" dirty="0" smtClean="0">
                <a:solidFill>
                  <a:srgbClr val="FF0000"/>
                </a:solidFill>
              </a:rPr>
              <a:t>FALSE</a:t>
            </a:r>
          </a:p>
          <a:p>
            <a:pPr marL="0" indent="0" algn="ctr">
              <a:buFont typeface="Arial"/>
              <a:buNone/>
            </a:pPr>
            <a:endParaRPr lang="en-US" dirty="0" smtClean="0">
              <a:solidFill>
                <a:srgbClr val="FF0000"/>
              </a:solidFill>
            </a:endParaRPr>
          </a:p>
          <a:p>
            <a:pPr marL="0" indent="0" algn="ctr">
              <a:buFont typeface="Arial"/>
              <a:buNone/>
            </a:pPr>
            <a:r>
              <a:rPr lang="en-US" dirty="0" smtClean="0"/>
              <a:t>When in doubt, refer to the rigorous definition of Big O</a:t>
            </a:r>
          </a:p>
        </p:txBody>
      </p:sp>
    </p:spTree>
    <p:extLst>
      <p:ext uri="{BB962C8B-B14F-4D97-AF65-F5344CB8AC3E}">
        <p14:creationId xmlns:p14="http://schemas.microsoft.com/office/powerpoint/2010/main" val="3788709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209006" y="807505"/>
            <a:ext cx="8730008" cy="5275497"/>
          </a:xfrm>
        </p:spPr>
        <p:txBody>
          <a:bodyPr>
            <a:normAutofit lnSpcReduction="10000"/>
          </a:bodyPr>
          <a:lstStyle/>
          <a:p>
            <a:pPr marL="457200" indent="-457200"/>
            <a:r>
              <a:rPr lang="en-US" altLang="en-US" dirty="0" smtClean="0">
                <a:latin typeface="Arial" pitchFamily="34" charset="0"/>
                <a:cs typeface="Arial" pitchFamily="34" charset="0"/>
              </a:rPr>
              <a:t>True or False?</a:t>
            </a:r>
          </a:p>
          <a:p>
            <a:pPr marL="857250" lvl="1" indent="-457200"/>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4</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3n</a:t>
            </a:r>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 </a:t>
            </a:r>
            <a:r>
              <a:rPr lang="mr-IN" altLang="en-US" dirty="0">
                <a:latin typeface="Arial" pitchFamily="34" charset="0"/>
                <a:cs typeface="Arial" pitchFamily="34" charset="0"/>
              </a:rPr>
              <a:t>is </a:t>
            </a:r>
            <a:r>
              <a:rPr lang="en-US" altLang="en-US" dirty="0" smtClean="0">
                <a:latin typeface="Arial" pitchFamily="34" charset="0"/>
                <a:cs typeface="Arial" pitchFamily="34" charset="0"/>
              </a:rPr>
              <a:t>in </a:t>
            </a:r>
            <a:r>
              <a:rPr lang="mr-IN" altLang="en-US" dirty="0" smtClean="0">
                <a:latin typeface="Arial" pitchFamily="34" charset="0"/>
                <a:cs typeface="Arial" pitchFamily="34" charset="0"/>
              </a:rPr>
              <a:t>O</a:t>
            </a:r>
            <a:r>
              <a:rPr lang="mr-IN" altLang="en-US" dirty="0">
                <a:latin typeface="Arial" pitchFamily="34" charset="0"/>
                <a:cs typeface="Arial" pitchFamily="34" charset="0"/>
              </a:rPr>
              <a:t>(n)</a:t>
            </a:r>
          </a:p>
          <a:p>
            <a:pPr marL="857250" lvl="1" indent="-457200"/>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n</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2log</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n</a:t>
            </a:r>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 </a:t>
            </a:r>
            <a:r>
              <a:rPr lang="mr-IN" altLang="en-US" dirty="0">
                <a:latin typeface="Arial" pitchFamily="34" charset="0"/>
                <a:cs typeface="Arial" pitchFamily="34" charset="0"/>
              </a:rPr>
              <a:t>is </a:t>
            </a:r>
            <a:r>
              <a:rPr lang="en-US" altLang="en-US" dirty="0" smtClean="0">
                <a:latin typeface="Arial" pitchFamily="34" charset="0"/>
                <a:cs typeface="Arial" pitchFamily="34" charset="0"/>
              </a:rPr>
              <a:t>in </a:t>
            </a:r>
            <a:r>
              <a:rPr lang="mr-IN" altLang="en-US" dirty="0" smtClean="0">
                <a:latin typeface="Arial" pitchFamily="34" charset="0"/>
                <a:cs typeface="Arial" pitchFamily="34" charset="0"/>
              </a:rPr>
              <a:t>O</a:t>
            </a:r>
            <a:r>
              <a:rPr lang="mr-IN" altLang="en-US" dirty="0">
                <a:latin typeface="Arial" pitchFamily="34" charset="0"/>
                <a:cs typeface="Arial" pitchFamily="34" charset="0"/>
              </a:rPr>
              <a:t>(log n)</a:t>
            </a:r>
          </a:p>
          <a:p>
            <a:pPr marL="857250" lvl="1" indent="-457200"/>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log</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n</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a:t>
            </a:r>
            <a:r>
              <a:rPr lang="en-US" altLang="en-US" dirty="0" smtClean="0">
                <a:latin typeface="Arial" pitchFamily="34" charset="0"/>
                <a:cs typeface="Arial" pitchFamily="34" charset="0"/>
              </a:rPr>
              <a:t> </a:t>
            </a:r>
            <a:r>
              <a:rPr lang="mr-IN" altLang="en-US" dirty="0" smtClean="0">
                <a:latin typeface="Arial" pitchFamily="34" charset="0"/>
                <a:cs typeface="Arial" pitchFamily="34" charset="0"/>
              </a:rPr>
              <a:t>2</a:t>
            </a:r>
            <a:r>
              <a:rPr lang="en-US" altLang="en-US" dirty="0" smtClean="0">
                <a:latin typeface="Arial" pitchFamily="34" charset="0"/>
                <a:cs typeface="Arial" pitchFamily="34" charset="0"/>
              </a:rPr>
              <a:t>)</a:t>
            </a:r>
            <a:r>
              <a:rPr lang="mr-IN" altLang="en-US" dirty="0" smtClean="0">
                <a:latin typeface="Arial" pitchFamily="34" charset="0"/>
                <a:cs typeface="Arial" pitchFamily="34" charset="0"/>
              </a:rPr>
              <a:t> </a:t>
            </a:r>
            <a:r>
              <a:rPr lang="mr-IN" altLang="en-US" dirty="0">
                <a:latin typeface="Arial" pitchFamily="34" charset="0"/>
                <a:cs typeface="Arial" pitchFamily="34" charset="0"/>
              </a:rPr>
              <a:t>is </a:t>
            </a:r>
            <a:r>
              <a:rPr lang="en-US" altLang="en-US" dirty="0" smtClean="0">
                <a:latin typeface="Arial" pitchFamily="34" charset="0"/>
                <a:cs typeface="Arial" pitchFamily="34" charset="0"/>
              </a:rPr>
              <a:t>in </a:t>
            </a:r>
            <a:r>
              <a:rPr lang="mr-IN" altLang="en-US" dirty="0" smtClean="0">
                <a:latin typeface="Arial" pitchFamily="34" charset="0"/>
                <a:cs typeface="Arial" pitchFamily="34" charset="0"/>
              </a:rPr>
              <a:t>O</a:t>
            </a:r>
            <a:r>
              <a:rPr lang="mr-IN" altLang="en-US" dirty="0">
                <a:latin typeface="Arial" pitchFamily="34" charset="0"/>
                <a:cs typeface="Arial" pitchFamily="34" charset="0"/>
              </a:rPr>
              <a:t>(1)</a:t>
            </a:r>
          </a:p>
          <a:p>
            <a:pPr marL="857250" lvl="1" indent="-457200"/>
            <a:r>
              <a:rPr lang="mr-IN" altLang="en-US" dirty="0">
                <a:latin typeface="Arial" pitchFamily="34" charset="0"/>
                <a:cs typeface="Arial" pitchFamily="34" charset="0"/>
              </a:rPr>
              <a:t>n</a:t>
            </a:r>
            <a:r>
              <a:rPr lang="mr-IN" altLang="en-US" baseline="30000" dirty="0">
                <a:latin typeface="Arial" pitchFamily="34" charset="0"/>
                <a:cs typeface="Arial" pitchFamily="34" charset="0"/>
              </a:rPr>
              <a:t>50</a:t>
            </a:r>
            <a:r>
              <a:rPr lang="mr-IN" altLang="en-US" dirty="0">
                <a:latin typeface="Arial" pitchFamily="34" charset="0"/>
                <a:cs typeface="Arial" pitchFamily="34" charset="0"/>
              </a:rPr>
              <a:t> is </a:t>
            </a:r>
            <a:r>
              <a:rPr lang="en-US" altLang="en-US" dirty="0" smtClean="0">
                <a:latin typeface="Arial" pitchFamily="34" charset="0"/>
                <a:cs typeface="Arial" pitchFamily="34" charset="0"/>
              </a:rPr>
              <a:t>in </a:t>
            </a:r>
            <a:r>
              <a:rPr lang="mr-IN" altLang="en-US" dirty="0" smtClean="0">
                <a:latin typeface="Arial" pitchFamily="34" charset="0"/>
                <a:cs typeface="Arial" pitchFamily="34" charset="0"/>
              </a:rPr>
              <a:t>O</a:t>
            </a:r>
            <a:r>
              <a:rPr lang="mr-IN" altLang="en-US" dirty="0">
                <a:latin typeface="Arial" pitchFamily="34" charset="0"/>
                <a:cs typeface="Arial" pitchFamily="34" charset="0"/>
              </a:rPr>
              <a:t>(1.1</a:t>
            </a:r>
            <a:r>
              <a:rPr lang="mr-IN" altLang="en-US" baseline="30000" dirty="0">
                <a:latin typeface="Arial" pitchFamily="34" charset="0"/>
                <a:cs typeface="Arial" pitchFamily="34" charset="0"/>
              </a:rPr>
              <a:t>n</a:t>
            </a:r>
            <a:r>
              <a:rPr lang="mr-IN" altLang="en-US" dirty="0" smtClean="0">
                <a:latin typeface="Arial" pitchFamily="34" charset="0"/>
                <a:cs typeface="Arial" pitchFamily="34" charset="0"/>
              </a:rPr>
              <a:t>)</a:t>
            </a:r>
            <a:endParaRPr lang="en-US" altLang="en-US" dirty="0" smtClean="0">
              <a:latin typeface="Arial" pitchFamily="34" charset="0"/>
              <a:cs typeface="Arial" pitchFamily="34" charset="0"/>
            </a:endParaRPr>
          </a:p>
          <a:p>
            <a:pPr marL="457200" indent="-457200"/>
            <a:r>
              <a:rPr lang="en-US" altLang="en-US" dirty="0">
                <a:latin typeface="Arial" pitchFamily="34" charset="0"/>
                <a:cs typeface="Arial" pitchFamily="34" charset="0"/>
              </a:rPr>
              <a:t>For f(n)=4n &amp; g(n)=n</a:t>
            </a:r>
            <a:r>
              <a:rPr lang="en-US" altLang="en-US" baseline="30000" dirty="0">
                <a:latin typeface="Arial" pitchFamily="34" charset="0"/>
                <a:cs typeface="Arial" pitchFamily="34" charset="0"/>
              </a:rPr>
              <a:t>2</a:t>
            </a:r>
            <a:r>
              <a:rPr lang="en-US" altLang="en-US" dirty="0">
                <a:latin typeface="Arial" pitchFamily="34" charset="0"/>
                <a:cs typeface="Arial" pitchFamily="34" charset="0"/>
              </a:rPr>
              <a:t>, prove f(n) is in O(g(n))</a:t>
            </a:r>
          </a:p>
          <a:p>
            <a:pPr marL="857250" lvl="1" indent="-457200"/>
            <a:r>
              <a:rPr lang="en-US" altLang="en-US" dirty="0">
                <a:latin typeface="Arial" pitchFamily="34" charset="0"/>
                <a:cs typeface="Arial" pitchFamily="34" charset="0"/>
              </a:rPr>
              <a:t>A valid proof is to find valid c and n</a:t>
            </a:r>
            <a:r>
              <a:rPr lang="en-US" altLang="en-US" baseline="-25000" dirty="0">
                <a:latin typeface="Arial" pitchFamily="34" charset="0"/>
                <a:cs typeface="Arial" pitchFamily="34" charset="0"/>
              </a:rPr>
              <a:t>0</a:t>
            </a:r>
            <a:r>
              <a:rPr lang="en-US" altLang="en-US" dirty="0" smtClean="0">
                <a:latin typeface="Arial" pitchFamily="34" charset="0"/>
                <a:cs typeface="Arial" pitchFamily="34" charset="0"/>
              </a:rPr>
              <a:t> </a:t>
            </a:r>
            <a:endParaRPr lang="en-US" altLang="en-US" dirty="0">
              <a:latin typeface="Arial" pitchFamily="34" charset="0"/>
              <a:cs typeface="Arial" pitchFamily="34" charset="0"/>
            </a:endParaRPr>
          </a:p>
          <a:p>
            <a:pPr marL="857250" lvl="1" indent="-457200"/>
            <a:r>
              <a:rPr lang="en-US" altLang="en-US" dirty="0">
                <a:latin typeface="Arial" pitchFamily="34" charset="0"/>
                <a:cs typeface="Arial" pitchFamily="34" charset="0"/>
              </a:rPr>
              <a:t>When n=4, f=16 and g=16, so this is the crossing over </a:t>
            </a:r>
            <a:r>
              <a:rPr lang="en-US" altLang="en-US" dirty="0" smtClean="0">
                <a:latin typeface="Arial" pitchFamily="34" charset="0"/>
                <a:cs typeface="Arial" pitchFamily="34" charset="0"/>
              </a:rPr>
              <a:t>point.  We </a:t>
            </a:r>
            <a:r>
              <a:rPr lang="en-US" altLang="en-US" dirty="0">
                <a:latin typeface="Arial" pitchFamily="34" charset="0"/>
                <a:cs typeface="Arial" pitchFamily="34" charset="0"/>
              </a:rPr>
              <a:t>can then chose n</a:t>
            </a:r>
            <a:r>
              <a:rPr lang="en-US" altLang="en-US" baseline="-25000" dirty="0">
                <a:latin typeface="Arial" pitchFamily="34" charset="0"/>
                <a:cs typeface="Arial" pitchFamily="34" charset="0"/>
              </a:rPr>
              <a:t>0</a:t>
            </a:r>
            <a:r>
              <a:rPr lang="en-US" altLang="en-US" dirty="0">
                <a:latin typeface="Arial" pitchFamily="34" charset="0"/>
                <a:cs typeface="Arial" pitchFamily="34" charset="0"/>
              </a:rPr>
              <a:t> = 4, and </a:t>
            </a:r>
            <a:r>
              <a:rPr lang="en-US" altLang="en-US" dirty="0" smtClean="0">
                <a:latin typeface="Arial" pitchFamily="34" charset="0"/>
                <a:cs typeface="Arial" pitchFamily="34" charset="0"/>
              </a:rPr>
              <a:t>c = 1</a:t>
            </a:r>
          </a:p>
          <a:p>
            <a:pPr marL="457200" indent="-457200"/>
            <a:r>
              <a:rPr lang="en-US" altLang="en-US" dirty="0">
                <a:latin typeface="Arial" pitchFamily="34" charset="0"/>
                <a:cs typeface="Arial" pitchFamily="34" charset="0"/>
              </a:rPr>
              <a:t>If f(x)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(x</a:t>
            </a:r>
            <a:r>
              <a:rPr lang="en-US" altLang="en-US" baseline="30000" dirty="0">
                <a:latin typeface="Arial" pitchFamily="34" charset="0"/>
                <a:cs typeface="Arial" pitchFamily="34" charset="0"/>
              </a:rPr>
              <a:t>2</a:t>
            </a:r>
            <a:r>
              <a:rPr lang="en-US" altLang="en-US" dirty="0">
                <a:latin typeface="Arial" pitchFamily="34" charset="0"/>
                <a:cs typeface="Arial" pitchFamily="34" charset="0"/>
              </a:rPr>
              <a:t>), is it also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(x</a:t>
            </a:r>
            <a:r>
              <a:rPr lang="en-US" altLang="en-US" baseline="30000" dirty="0">
                <a:latin typeface="Arial" pitchFamily="34" charset="0"/>
                <a:cs typeface="Arial" pitchFamily="34" charset="0"/>
              </a:rPr>
              <a:t>3</a:t>
            </a:r>
            <a:r>
              <a:rPr lang="en-US" altLang="en-US" dirty="0">
                <a:latin typeface="Arial" pitchFamily="34" charset="0"/>
                <a:cs typeface="Arial" pitchFamily="34" charset="0"/>
              </a:rPr>
              <a:t>)?</a:t>
            </a:r>
          </a:p>
          <a:p>
            <a:pPr marL="857250" lvl="1" indent="-457200"/>
            <a:endParaRPr lang="en-US" altLang="en-US" dirty="0">
              <a:latin typeface="Arial" pitchFamily="34" charset="0"/>
              <a:cs typeface="Arial" pitchFamily="34" charset="0"/>
            </a:endParaRPr>
          </a:p>
          <a:p>
            <a:pPr marL="457200" indent="-457200"/>
            <a:endParaRPr lang="en-US" altLang="en-US" dirty="0">
              <a:latin typeface="Arial" pitchFamily="34" charset="0"/>
              <a:cs typeface="Arial" pitchFamily="34" charset="0"/>
            </a:endParaRPr>
          </a:p>
          <a:p>
            <a:pPr marL="457200" indent="-457200"/>
            <a:endParaRPr lang="mr-IN" alt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6</a:t>
            </a:fld>
            <a:endParaRPr lang="en-US"/>
          </a:p>
        </p:txBody>
      </p:sp>
    </p:spTree>
    <p:extLst>
      <p:ext uri="{BB962C8B-B14F-4D97-AF65-F5344CB8AC3E}">
        <p14:creationId xmlns:p14="http://schemas.microsoft.com/office/powerpoint/2010/main" val="277990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Useful Rules for Big O</a:t>
            </a:r>
            <a:endParaRPr lang="en-US" dirty="0"/>
          </a:p>
        </p:txBody>
      </p:sp>
      <p:sp>
        <p:nvSpPr>
          <p:cNvPr id="3" name="Content Placeholder 2"/>
          <p:cNvSpPr>
            <a:spLocks noGrp="1"/>
          </p:cNvSpPr>
          <p:nvPr>
            <p:ph idx="1"/>
          </p:nvPr>
        </p:nvSpPr>
        <p:spPr>
          <a:xfrm>
            <a:off x="209006" y="807505"/>
            <a:ext cx="8730008" cy="5275497"/>
          </a:xfrm>
        </p:spPr>
        <p:txBody>
          <a:bodyPr>
            <a:normAutofit fontScale="85000" lnSpcReduction="20000"/>
          </a:bodyPr>
          <a:lstStyle/>
          <a:p>
            <a:pPr marL="457200" indent="-457200"/>
            <a:r>
              <a:rPr lang="en-US" altLang="en-US" dirty="0">
                <a:latin typeface="Arial" pitchFamily="34" charset="0"/>
                <a:cs typeface="Arial" pitchFamily="34" charset="0"/>
              </a:rPr>
              <a:t>For any polynomial f(x) = a</a:t>
            </a:r>
            <a:r>
              <a:rPr lang="en-US" altLang="en-US" baseline="-25000" dirty="0">
                <a:latin typeface="Arial" pitchFamily="34" charset="0"/>
                <a:cs typeface="Arial" pitchFamily="34" charset="0"/>
              </a:rPr>
              <a:t>n</a:t>
            </a:r>
            <a:r>
              <a:rPr lang="en-US" altLang="en-US" dirty="0">
                <a:latin typeface="Arial" pitchFamily="34" charset="0"/>
                <a:cs typeface="Arial" pitchFamily="34" charset="0"/>
              </a:rPr>
              <a:t>x</a:t>
            </a:r>
            <a:r>
              <a:rPr lang="en-US" altLang="en-US" baseline="30000" dirty="0">
                <a:latin typeface="Arial" pitchFamily="34" charset="0"/>
                <a:cs typeface="Arial" pitchFamily="34" charset="0"/>
              </a:rPr>
              <a:t>n</a:t>
            </a:r>
            <a:r>
              <a:rPr lang="en-US" altLang="en-US" dirty="0">
                <a:latin typeface="Arial" pitchFamily="34" charset="0"/>
                <a:cs typeface="Arial" pitchFamily="34" charset="0"/>
              </a:rPr>
              <a:t> + a</a:t>
            </a:r>
            <a:r>
              <a:rPr lang="en-US" altLang="en-US" baseline="-25000" dirty="0">
                <a:latin typeface="Arial" pitchFamily="34" charset="0"/>
                <a:cs typeface="Arial" pitchFamily="34" charset="0"/>
              </a:rPr>
              <a:t>n-</a:t>
            </a:r>
            <a:r>
              <a:rPr lang="en-US" altLang="en-US" baseline="-25000" dirty="0" smtClean="0">
                <a:latin typeface="Arial" pitchFamily="34" charset="0"/>
                <a:cs typeface="Arial" pitchFamily="34" charset="0"/>
              </a:rPr>
              <a:t>1</a:t>
            </a:r>
            <a:r>
              <a:rPr lang="en-US" altLang="en-US" dirty="0" smtClean="0">
                <a:latin typeface="Arial" pitchFamily="34" charset="0"/>
                <a:cs typeface="Arial" pitchFamily="34" charset="0"/>
              </a:rPr>
              <a:t>x</a:t>
            </a:r>
            <a:r>
              <a:rPr lang="en-US" altLang="en-US" baseline="30000" dirty="0" smtClean="0">
                <a:latin typeface="Arial" pitchFamily="34" charset="0"/>
                <a:cs typeface="Arial" pitchFamily="34" charset="0"/>
              </a:rPr>
              <a:t>n</a:t>
            </a:r>
            <a:r>
              <a:rPr lang="en-US" altLang="en-US" baseline="30000" dirty="0">
                <a:latin typeface="Arial" pitchFamily="34" charset="0"/>
                <a:cs typeface="Arial" pitchFamily="34" charset="0"/>
              </a:rPr>
              <a:t>-1 </a:t>
            </a:r>
            <a:r>
              <a:rPr lang="en-US" altLang="en-US" dirty="0">
                <a:latin typeface="Arial" pitchFamily="34" charset="0"/>
                <a:cs typeface="Arial" pitchFamily="34" charset="0"/>
              </a:rPr>
              <a:t>+ … + a</a:t>
            </a:r>
            <a:r>
              <a:rPr lang="en-US" altLang="en-US" baseline="-25000" dirty="0">
                <a:latin typeface="Arial" pitchFamily="34" charset="0"/>
                <a:cs typeface="Arial" pitchFamily="34" charset="0"/>
              </a:rPr>
              <a:t>0</a:t>
            </a:r>
            <a:r>
              <a:rPr lang="en-US" altLang="en-US" dirty="0">
                <a:latin typeface="Arial" pitchFamily="34" charset="0"/>
                <a:cs typeface="Arial" pitchFamily="34" charset="0"/>
              </a:rPr>
              <a:t>, where a</a:t>
            </a:r>
            <a:r>
              <a:rPr lang="en-US" altLang="en-US" baseline="-25000" dirty="0">
                <a:latin typeface="Arial" pitchFamily="34" charset="0"/>
                <a:cs typeface="Arial" pitchFamily="34" charset="0"/>
              </a:rPr>
              <a:t>0</a:t>
            </a:r>
            <a:r>
              <a:rPr lang="en-US" altLang="en-US" dirty="0" smtClean="0">
                <a:latin typeface="Arial" pitchFamily="34" charset="0"/>
                <a:cs typeface="Arial" pitchFamily="34" charset="0"/>
              </a:rPr>
              <a:t>, a</a:t>
            </a:r>
            <a:r>
              <a:rPr lang="en-US" altLang="en-US" baseline="-25000" dirty="0" smtClean="0">
                <a:latin typeface="Arial" pitchFamily="34" charset="0"/>
                <a:cs typeface="Arial" pitchFamily="34" charset="0"/>
              </a:rPr>
              <a:t>1</a:t>
            </a:r>
            <a:r>
              <a:rPr lang="en-US" altLang="en-US" dirty="0" smtClean="0">
                <a:latin typeface="Arial" pitchFamily="34" charset="0"/>
                <a:cs typeface="Arial" pitchFamily="34" charset="0"/>
              </a:rPr>
              <a:t>, </a:t>
            </a:r>
            <a:r>
              <a:rPr lang="en-US" altLang="en-US" dirty="0">
                <a:latin typeface="Arial" pitchFamily="34" charset="0"/>
                <a:cs typeface="Arial" pitchFamily="34" charset="0"/>
              </a:rPr>
              <a:t>…, an are real numbers</a:t>
            </a:r>
            <a:r>
              <a:rPr lang="en-US" altLang="en-US" dirty="0" smtClean="0">
                <a:latin typeface="Arial" pitchFamily="34" charset="0"/>
                <a:cs typeface="Arial" pitchFamily="34" charset="0"/>
              </a:rPr>
              <a:t>, f</a:t>
            </a:r>
            <a:r>
              <a:rPr lang="en-US" altLang="en-US" dirty="0">
                <a:latin typeface="Arial" pitchFamily="34" charset="0"/>
                <a:cs typeface="Arial" pitchFamily="34" charset="0"/>
              </a:rPr>
              <a:t>(x) is O</a:t>
            </a:r>
            <a:r>
              <a:rPr lang="en-US" altLang="en-US" dirty="0" smtClean="0">
                <a:latin typeface="Arial" pitchFamily="34" charset="0"/>
                <a:cs typeface="Arial" pitchFamily="34" charset="0"/>
              </a:rPr>
              <a:t>(</a:t>
            </a:r>
            <a:r>
              <a:rPr lang="en-US" altLang="en-US" dirty="0" err="1">
                <a:latin typeface="Arial" pitchFamily="34" charset="0"/>
                <a:cs typeface="Arial" pitchFamily="34" charset="0"/>
              </a:rPr>
              <a:t>x</a:t>
            </a:r>
            <a:r>
              <a:rPr lang="en-US" altLang="en-US" baseline="30000" dirty="0" err="1">
                <a:latin typeface="Arial" pitchFamily="34" charset="0"/>
                <a:cs typeface="Arial" pitchFamily="34" charset="0"/>
              </a:rPr>
              <a:t>n</a:t>
            </a:r>
            <a:r>
              <a:rPr lang="en-US" altLang="en-US" dirty="0" smtClean="0">
                <a:latin typeface="Arial" pitchFamily="34" charset="0"/>
                <a:cs typeface="Arial" pitchFamily="34" charset="0"/>
              </a:rPr>
              <a:t>)</a:t>
            </a:r>
            <a:r>
              <a:rPr lang="en-US" altLang="en-US" dirty="0">
                <a:latin typeface="Arial" pitchFamily="34" charset="0"/>
                <a:cs typeface="Arial" pitchFamily="34" charset="0"/>
              </a:rPr>
              <a:t>.</a:t>
            </a:r>
          </a:p>
          <a:p>
            <a:pPr marL="457200" indent="-457200"/>
            <a:endParaRPr lang="en-US" altLang="en-US" dirty="0">
              <a:latin typeface="Arial" pitchFamily="34" charset="0"/>
              <a:cs typeface="Arial" pitchFamily="34" charset="0"/>
            </a:endParaRPr>
          </a:p>
          <a:p>
            <a:pPr marL="457200" indent="-457200"/>
            <a:r>
              <a:rPr lang="en-US" altLang="en-US" dirty="0">
                <a:latin typeface="Arial" pitchFamily="34" charset="0"/>
                <a:cs typeface="Arial" pitchFamily="34" charset="0"/>
              </a:rPr>
              <a:t>If f</a:t>
            </a:r>
            <a:r>
              <a:rPr lang="en-US" altLang="en-US" baseline="-25000" dirty="0">
                <a:latin typeface="Arial" pitchFamily="34" charset="0"/>
                <a:cs typeface="Arial" pitchFamily="34" charset="0"/>
              </a:rPr>
              <a:t>1</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a:t>
            </a:r>
            <a:r>
              <a:rPr lang="en-US" altLang="en-US" baseline="-25000" dirty="0">
                <a:latin typeface="Arial" pitchFamily="34" charset="0"/>
                <a:cs typeface="Arial" pitchFamily="34" charset="0"/>
              </a:rPr>
              <a:t>1</a:t>
            </a:r>
            <a:r>
              <a:rPr lang="en-US" altLang="en-US" dirty="0">
                <a:latin typeface="Arial" pitchFamily="34" charset="0"/>
                <a:cs typeface="Arial" pitchFamily="34" charset="0"/>
              </a:rPr>
              <a:t>(x)) and </a:t>
            </a:r>
            <a:r>
              <a:rPr lang="en-US" altLang="en-US" dirty="0" smtClean="0">
                <a:latin typeface="Arial" pitchFamily="34" charset="0"/>
                <a:cs typeface="Arial" pitchFamily="34" charset="0"/>
              </a:rPr>
              <a:t>f</a:t>
            </a:r>
            <a:r>
              <a:rPr lang="en-US" altLang="en-US" baseline="-25000" dirty="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O(g</a:t>
            </a:r>
            <a:r>
              <a:rPr lang="en-US" altLang="en-US" baseline="-25000" dirty="0" smtClean="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then </a:t>
            </a:r>
            <a:br>
              <a:rPr lang="en-US" altLang="en-US" dirty="0">
                <a:latin typeface="Arial" pitchFamily="34" charset="0"/>
                <a:cs typeface="Arial" pitchFamily="34" charset="0"/>
              </a:rPr>
            </a:br>
            <a:r>
              <a:rPr lang="en-US" altLang="en-US" dirty="0" smtClean="0">
                <a:latin typeface="Arial" pitchFamily="34" charset="0"/>
                <a:cs typeface="Arial" pitchFamily="34" charset="0"/>
              </a:rPr>
              <a:t>(</a:t>
            </a:r>
            <a:r>
              <a:rPr lang="en-US" altLang="en-US" dirty="0">
                <a:latin typeface="Arial" pitchFamily="34" charset="0"/>
                <a:cs typeface="Arial" pitchFamily="34" charset="0"/>
              </a:rPr>
              <a:t>f</a:t>
            </a:r>
            <a:r>
              <a:rPr lang="en-US" altLang="en-US" baseline="-25000" dirty="0">
                <a:latin typeface="Arial" pitchFamily="34" charset="0"/>
                <a:cs typeface="Arial" pitchFamily="34" charset="0"/>
              </a:rPr>
              <a:t>1</a:t>
            </a:r>
            <a:r>
              <a:rPr lang="en-US" altLang="en-US" dirty="0" smtClean="0">
                <a:latin typeface="Arial" pitchFamily="34" charset="0"/>
                <a:cs typeface="Arial" pitchFamily="34" charset="0"/>
              </a:rPr>
              <a:t> </a:t>
            </a:r>
            <a:r>
              <a:rPr lang="en-US" altLang="en-US" dirty="0">
                <a:latin typeface="Arial" pitchFamily="34" charset="0"/>
                <a:cs typeface="Arial" pitchFamily="34" charset="0"/>
              </a:rPr>
              <a:t>+ </a:t>
            </a:r>
            <a:r>
              <a:rPr lang="en-US" altLang="en-US" dirty="0" smtClean="0">
                <a:latin typeface="Arial" pitchFamily="34" charset="0"/>
                <a:cs typeface="Arial" pitchFamily="34" charset="0"/>
              </a:rPr>
              <a:t>f</a:t>
            </a:r>
            <a:r>
              <a:rPr lang="en-US" altLang="en-US" baseline="-25000" dirty="0" smtClean="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(max</a:t>
            </a:r>
            <a:r>
              <a:rPr lang="en-US" altLang="en-US" dirty="0" smtClean="0">
                <a:latin typeface="Arial" pitchFamily="34" charset="0"/>
                <a:cs typeface="Arial" pitchFamily="34" charset="0"/>
              </a:rPr>
              <a:t>(</a:t>
            </a:r>
            <a:r>
              <a:rPr lang="en-US" altLang="en-US" dirty="0">
                <a:latin typeface="Arial" pitchFamily="34" charset="0"/>
                <a:cs typeface="Arial" pitchFamily="34" charset="0"/>
              </a:rPr>
              <a:t>g</a:t>
            </a:r>
            <a:r>
              <a:rPr lang="en-US" altLang="en-US" baseline="-25000" dirty="0">
                <a:latin typeface="Arial" pitchFamily="34" charset="0"/>
                <a:cs typeface="Arial" pitchFamily="34" charset="0"/>
              </a:rPr>
              <a:t>1</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a:t>
            </a:r>
            <a:r>
              <a:rPr lang="en-US" altLang="en-US" dirty="0" smtClean="0">
                <a:latin typeface="Arial" pitchFamily="34" charset="0"/>
                <a:cs typeface="Arial" pitchFamily="34" charset="0"/>
              </a:rPr>
              <a:t>g</a:t>
            </a:r>
            <a:r>
              <a:rPr lang="en-US" altLang="en-US" baseline="-25000" dirty="0" smtClean="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a:t>
            </a:r>
          </a:p>
          <a:p>
            <a:pPr marL="457200" indent="-457200"/>
            <a:endParaRPr lang="en-US" altLang="en-US" dirty="0">
              <a:latin typeface="Arial" pitchFamily="34" charset="0"/>
              <a:cs typeface="Arial" pitchFamily="34" charset="0"/>
            </a:endParaRPr>
          </a:p>
          <a:p>
            <a:pPr marL="457200" indent="-457200"/>
            <a:r>
              <a:rPr lang="en-US" altLang="en-US" dirty="0">
                <a:latin typeface="Arial" pitchFamily="34" charset="0"/>
                <a:cs typeface="Arial" pitchFamily="34" charset="0"/>
              </a:rPr>
              <a:t>If f</a:t>
            </a:r>
            <a:r>
              <a:rPr lang="en-US" altLang="en-US" baseline="-25000" dirty="0">
                <a:latin typeface="Arial" pitchFamily="34" charset="0"/>
                <a:cs typeface="Arial" pitchFamily="34" charset="0"/>
              </a:rPr>
              <a:t>1 </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(g(x)) and f</a:t>
            </a:r>
            <a:r>
              <a:rPr lang="en-US" altLang="en-US" baseline="-25000" dirty="0">
                <a:latin typeface="Arial" pitchFamily="34" charset="0"/>
                <a:cs typeface="Arial" pitchFamily="34" charset="0"/>
              </a:rPr>
              <a:t>2 </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(g(x)), then</a:t>
            </a:r>
            <a:br>
              <a:rPr lang="en-US" altLang="en-US" dirty="0">
                <a:latin typeface="Arial" pitchFamily="34" charset="0"/>
                <a:cs typeface="Arial" pitchFamily="34" charset="0"/>
              </a:rPr>
            </a:br>
            <a:r>
              <a:rPr lang="en-US" altLang="en-US" dirty="0" smtClean="0">
                <a:latin typeface="Arial" pitchFamily="34" charset="0"/>
                <a:cs typeface="Arial" pitchFamily="34" charset="0"/>
              </a:rPr>
              <a:t>(</a:t>
            </a:r>
            <a:r>
              <a:rPr lang="en-US" altLang="en-US" dirty="0">
                <a:latin typeface="Arial" pitchFamily="34" charset="0"/>
                <a:cs typeface="Arial" pitchFamily="34" charset="0"/>
              </a:rPr>
              <a:t>f</a:t>
            </a:r>
            <a:r>
              <a:rPr lang="en-US" altLang="en-US" baseline="-25000" dirty="0">
                <a:latin typeface="Arial" pitchFamily="34" charset="0"/>
                <a:cs typeface="Arial" pitchFamily="34" charset="0"/>
              </a:rPr>
              <a:t>1</a:t>
            </a:r>
            <a:r>
              <a:rPr lang="en-US" altLang="en-US" dirty="0">
                <a:latin typeface="Arial" pitchFamily="34" charset="0"/>
                <a:cs typeface="Arial" pitchFamily="34" charset="0"/>
              </a:rPr>
              <a:t> + f</a:t>
            </a:r>
            <a:r>
              <a:rPr lang="en-US" altLang="en-US" baseline="-25000" dirty="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(g(x)).</a:t>
            </a:r>
          </a:p>
          <a:p>
            <a:pPr marL="457200" indent="-457200"/>
            <a:endParaRPr lang="en-US" altLang="en-US" dirty="0">
              <a:latin typeface="Arial" pitchFamily="34" charset="0"/>
              <a:cs typeface="Arial" pitchFamily="34" charset="0"/>
            </a:endParaRPr>
          </a:p>
          <a:p>
            <a:pPr marL="457200" indent="-457200"/>
            <a:r>
              <a:rPr lang="en-US" altLang="en-US" dirty="0">
                <a:latin typeface="Arial" pitchFamily="34" charset="0"/>
                <a:cs typeface="Arial" pitchFamily="34" charset="0"/>
              </a:rPr>
              <a:t>If f</a:t>
            </a:r>
            <a:r>
              <a:rPr lang="en-US" altLang="en-US" baseline="-25000" dirty="0">
                <a:latin typeface="Arial" pitchFamily="34" charset="0"/>
                <a:cs typeface="Arial" pitchFamily="34" charset="0"/>
              </a:rPr>
              <a:t>1 </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a:t>
            </a:r>
            <a:r>
              <a:rPr lang="en-US" altLang="en-US" baseline="-25000" dirty="0">
                <a:latin typeface="Arial" pitchFamily="34" charset="0"/>
                <a:cs typeface="Arial" pitchFamily="34" charset="0"/>
              </a:rPr>
              <a:t>1</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and </a:t>
            </a:r>
            <a:r>
              <a:rPr lang="en-US" altLang="en-US" dirty="0" smtClean="0">
                <a:latin typeface="Arial" pitchFamily="34" charset="0"/>
                <a:cs typeface="Arial" pitchFamily="34" charset="0"/>
              </a:rPr>
              <a:t>f</a:t>
            </a:r>
            <a:r>
              <a:rPr lang="en-US" altLang="en-US" baseline="-25000" dirty="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a:t>
            </a:r>
            <a:r>
              <a:rPr lang="en-US" altLang="en-US" baseline="-25000" dirty="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then </a:t>
            </a:r>
            <a:br>
              <a:rPr lang="en-US" altLang="en-US" dirty="0">
                <a:latin typeface="Arial" pitchFamily="34" charset="0"/>
                <a:cs typeface="Arial" pitchFamily="34" charset="0"/>
              </a:rPr>
            </a:br>
            <a:r>
              <a:rPr lang="en-US" altLang="en-US" dirty="0" smtClean="0">
                <a:latin typeface="Arial" pitchFamily="34" charset="0"/>
                <a:cs typeface="Arial" pitchFamily="34" charset="0"/>
              </a:rPr>
              <a:t>(f</a:t>
            </a:r>
            <a:r>
              <a:rPr lang="en-US" altLang="en-US" baseline="-25000" dirty="0" smtClean="0">
                <a:latin typeface="Arial" pitchFamily="34" charset="0"/>
                <a:cs typeface="Arial" pitchFamily="34" charset="0"/>
              </a:rPr>
              <a:t>1</a:t>
            </a:r>
            <a:r>
              <a:rPr lang="en-US" altLang="en-US" dirty="0" smtClean="0">
                <a:latin typeface="Arial" pitchFamily="34" charset="0"/>
                <a:cs typeface="Arial" pitchFamily="34" charset="0"/>
              </a:rPr>
              <a:t>f</a:t>
            </a:r>
            <a:r>
              <a:rPr lang="en-US" altLang="en-US" baseline="-25000" dirty="0" smtClean="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is </a:t>
            </a:r>
            <a:r>
              <a:rPr lang="en-US" altLang="en-US" dirty="0" smtClean="0">
                <a:latin typeface="Arial" pitchFamily="34" charset="0"/>
                <a:cs typeface="Arial" pitchFamily="34" charset="0"/>
              </a:rPr>
              <a:t>in O(</a:t>
            </a:r>
            <a:r>
              <a:rPr lang="en-US" altLang="en-US" dirty="0">
                <a:latin typeface="Arial" pitchFamily="34" charset="0"/>
                <a:cs typeface="Arial" pitchFamily="34" charset="0"/>
              </a:rPr>
              <a:t>g</a:t>
            </a:r>
            <a:r>
              <a:rPr lang="en-US" altLang="en-US" baseline="-25000" dirty="0">
                <a:latin typeface="Arial" pitchFamily="34" charset="0"/>
                <a:cs typeface="Arial" pitchFamily="34" charset="0"/>
              </a:rPr>
              <a:t>1</a:t>
            </a:r>
            <a:r>
              <a:rPr lang="en-US" altLang="en-US" dirty="0" smtClean="0">
                <a:latin typeface="Arial" pitchFamily="34" charset="0"/>
                <a:cs typeface="Arial" pitchFamily="34" charset="0"/>
              </a:rPr>
              <a:t>(</a:t>
            </a:r>
            <a:r>
              <a:rPr lang="en-US" altLang="en-US" dirty="0">
                <a:latin typeface="Arial" pitchFamily="34" charset="0"/>
                <a:cs typeface="Arial" pitchFamily="34" charset="0"/>
              </a:rPr>
              <a:t>x) g</a:t>
            </a:r>
            <a:r>
              <a:rPr lang="en-US" altLang="en-US" baseline="-25000" dirty="0">
                <a:latin typeface="Arial" pitchFamily="34" charset="0"/>
                <a:cs typeface="Arial" pitchFamily="34" charset="0"/>
              </a:rPr>
              <a:t>2</a:t>
            </a:r>
            <a:r>
              <a:rPr lang="en-US" altLang="en-US" dirty="0" smtClean="0">
                <a:latin typeface="Arial" pitchFamily="34" charset="0"/>
                <a:cs typeface="Arial" pitchFamily="34" charset="0"/>
              </a:rPr>
              <a:t>(</a:t>
            </a:r>
            <a:r>
              <a:rPr lang="en-US" altLang="en-US" dirty="0">
                <a:latin typeface="Arial" pitchFamily="34" charset="0"/>
                <a:cs typeface="Arial" pitchFamily="34" charset="0"/>
              </a:rPr>
              <a:t>x))</a:t>
            </a:r>
            <a:r>
              <a:rPr lang="en-US" altLang="en-US" dirty="0" smtClean="0">
                <a:latin typeface="Arial" pitchFamily="34" charset="0"/>
                <a:cs typeface="Arial" pitchFamily="34" charset="0"/>
              </a:rPr>
              <a:t>.</a:t>
            </a:r>
          </a:p>
          <a:p>
            <a:pPr marL="457200" indent="-457200"/>
            <a:endParaRPr lang="en-US" altLang="en-US" dirty="0">
              <a:latin typeface="Arial" pitchFamily="34" charset="0"/>
              <a:cs typeface="Arial" pitchFamily="34" charset="0"/>
            </a:endParaRPr>
          </a:p>
          <a:p>
            <a:pPr marL="457200" indent="-457200"/>
            <a:r>
              <a:rPr lang="en-US" altLang="en-US" dirty="0">
                <a:latin typeface="Arial" pitchFamily="34" charset="0"/>
                <a:cs typeface="Arial" pitchFamily="34" charset="0"/>
              </a:rPr>
              <a:t>https://</a:t>
            </a:r>
            <a:r>
              <a:rPr lang="en-US" altLang="en-US" dirty="0" err="1">
                <a:latin typeface="Arial" pitchFamily="34" charset="0"/>
                <a:cs typeface="Arial" pitchFamily="34" charset="0"/>
              </a:rPr>
              <a:t>www.youtube.com</a:t>
            </a:r>
            <a:r>
              <a:rPr lang="en-US" altLang="en-US" dirty="0">
                <a:latin typeface="Arial" pitchFamily="34" charset="0"/>
                <a:cs typeface="Arial" pitchFamily="34" charset="0"/>
              </a:rPr>
              <a:t>/</a:t>
            </a:r>
            <a:r>
              <a:rPr lang="en-US" altLang="en-US" dirty="0" err="1">
                <a:latin typeface="Arial" pitchFamily="34" charset="0"/>
                <a:cs typeface="Arial" pitchFamily="34" charset="0"/>
              </a:rPr>
              <a:t>watch?v</a:t>
            </a:r>
            <a:r>
              <a:rPr lang="en-US" altLang="en-US" dirty="0">
                <a:latin typeface="Arial" pitchFamily="34" charset="0"/>
                <a:cs typeface="Arial" pitchFamily="34" charset="0"/>
              </a:rPr>
              <a:t>=__vX2sjlpXU</a:t>
            </a:r>
          </a:p>
          <a:p>
            <a:pPr marL="457200" indent="-457200"/>
            <a:endParaRPr lang="en-US" alt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7</a:t>
            </a:fld>
            <a:endParaRPr lang="en-US"/>
          </a:p>
        </p:txBody>
      </p:sp>
    </p:spTree>
    <p:extLst>
      <p:ext uri="{BB962C8B-B14F-4D97-AF65-F5344CB8AC3E}">
        <p14:creationId xmlns:p14="http://schemas.microsoft.com/office/powerpoint/2010/main" val="2977231706"/>
      </p:ext>
    </p:extLst>
  </p:cSld>
  <p:clrMapOvr>
    <a:masterClrMapping/>
  </p:clrMapOvr>
</p:sld>
</file>

<file path=ppt/theme/theme1.xml><?xml version="1.0" encoding="utf-8"?>
<a:theme xmlns:a="http://schemas.openxmlformats.org/drawingml/2006/main" name="MS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MSUD.potx</Template>
  <TotalTime>4533</TotalTime>
  <Words>665</Words>
  <Application>Microsoft Macintosh PowerPoint</Application>
  <PresentationFormat>On-screen Show (4:3)</PresentationFormat>
  <Paragraphs>77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MSUD</vt:lpstr>
      <vt:lpstr>Big O Notation September 3, 2019</vt:lpstr>
      <vt:lpstr>Introduction</vt:lpstr>
      <vt:lpstr>Introduction</vt:lpstr>
      <vt:lpstr>Algorithm Analysis with Big-O Notation</vt:lpstr>
      <vt:lpstr>Big O Notation</vt:lpstr>
      <vt:lpstr>Examples</vt:lpstr>
      <vt:lpstr>Useful Rules for Big 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Beaty</dc:creator>
  <cp:lastModifiedBy>Jimmie Kelly</cp:lastModifiedBy>
  <cp:revision>115</cp:revision>
  <cp:lastPrinted>2017-08-23T13:16:03Z</cp:lastPrinted>
  <dcterms:created xsi:type="dcterms:W3CDTF">2015-08-09T16:28:02Z</dcterms:created>
  <dcterms:modified xsi:type="dcterms:W3CDTF">2019-09-03T22:09:17Z</dcterms:modified>
</cp:coreProperties>
</file>