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347" r:id="rId3"/>
    <p:sldId id="348" r:id="rId4"/>
    <p:sldId id="349" r:id="rId5"/>
    <p:sldId id="350" r:id="rId6"/>
    <p:sldId id="351" r:id="rId7"/>
    <p:sldId id="352" r:id="rId8"/>
    <p:sldId id="353" r:id="rId9"/>
    <p:sldId id="354" r:id="rId10"/>
    <p:sldId id="355" r:id="rId11"/>
  </p:sldIdLst>
  <p:sldSz cx="9144000" cy="6858000" type="screen4x3"/>
  <p:notesSz cx="7077075" cy="9363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-26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EEA5B678-6CD8-354A-99C8-0FAA1A25F517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B6097E4E-1A6A-DF4C-9244-57FAF7453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655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1423007A-A6EB-6049-A251-0774F8ED762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701675"/>
            <a:ext cx="4683125" cy="3511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447461"/>
            <a:ext cx="5661660" cy="4213384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4E9674AA-AA06-EB43-B6F8-F3E378D34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205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owerpoint template cover p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192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6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0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7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0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51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5" descr="powerpoint template second page.jp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87" t="93074" r="-10087"/>
          <a:stretch/>
        </p:blipFill>
        <p:spPr>
          <a:xfrm>
            <a:off x="-624501" y="6173362"/>
            <a:ext cx="10675614" cy="46143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31814" y="6220175"/>
            <a:ext cx="699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366" y="622676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6966" y="6220175"/>
            <a:ext cx="6598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AF3E6-9EE9-0245-A229-A992C92CB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17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591427"/>
            <a:ext cx="7772400" cy="2009024"/>
          </a:xfrm>
        </p:spPr>
        <p:txBody>
          <a:bodyPr>
            <a:normAutofit/>
          </a:bodyPr>
          <a:lstStyle/>
          <a:p>
            <a:r>
              <a:rPr lang="en-US" sz="5400" dirty="0" smtClean="0"/>
              <a:t>Python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en-US" sz="3600" dirty="0" smtClean="0"/>
              <a:t>August 27, 2019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4792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365"/>
            <a:ext cx="9144000" cy="72805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807505"/>
            <a:ext cx="8730008" cy="5275497"/>
          </a:xfrm>
        </p:spPr>
        <p:txBody>
          <a:bodyPr>
            <a:normAutofit fontScale="70000" lnSpcReduction="20000"/>
          </a:bodyPr>
          <a:lstStyle/>
          <a:p>
            <a:pPr marL="457200" indent="-457200"/>
            <a:r>
              <a:rPr lang="en-US" altLang="en-US" dirty="0">
                <a:latin typeface="Arial" pitchFamily="34" charset="0"/>
                <a:cs typeface="Arial" pitchFamily="34" charset="0"/>
              </a:rPr>
              <a:t>== (equal to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) : Compares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if the objects are equal</a:t>
            </a:r>
          </a:p>
          <a:p>
            <a:pPr marL="857250" lvl="1" indent="-457200"/>
            <a:r>
              <a:rPr lang="en-US" altLang="en-US" dirty="0">
                <a:latin typeface="Arial" pitchFamily="34" charset="0"/>
                <a:cs typeface="Arial" pitchFamily="34" charset="0"/>
              </a:rPr>
              <a:t>x = 2; y = 2; x == y returns True</a:t>
            </a:r>
          </a:p>
          <a:p>
            <a:pPr marL="857250" lvl="1" indent="-457200"/>
            <a:r>
              <a:rPr lang="en-US" altLang="en-US" dirty="0">
                <a:latin typeface="Arial" pitchFamily="34" charset="0"/>
                <a:cs typeface="Arial" pitchFamily="34" charset="0"/>
              </a:rPr>
              <a:t>x = '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str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'; y = '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stR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'; x == y returns False</a:t>
            </a:r>
          </a:p>
          <a:p>
            <a:pPr marL="857250" lvl="1" indent="-457200"/>
            <a:r>
              <a:rPr lang="en-US" altLang="en-US" dirty="0">
                <a:latin typeface="Arial" pitchFamily="34" charset="0"/>
                <a:cs typeface="Arial" pitchFamily="34" charset="0"/>
              </a:rPr>
              <a:t>x = '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str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'; y = '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str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'; x == y returns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True</a:t>
            </a:r>
          </a:p>
          <a:p>
            <a:pPr marL="857250" lvl="1" indent="-457200"/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marL="457200" indent="-457200"/>
            <a:r>
              <a:rPr lang="en-US" altLang="en-US" dirty="0">
                <a:latin typeface="Arial" pitchFamily="34" charset="0"/>
                <a:cs typeface="Arial" pitchFamily="34" charset="0"/>
              </a:rPr>
              <a:t>!= (not equal to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) : Compares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if the objects are not equal</a:t>
            </a:r>
          </a:p>
          <a:p>
            <a:pPr marL="857250" lvl="1" indent="-457200"/>
            <a:r>
              <a:rPr lang="en-US" altLang="en-US" dirty="0">
                <a:latin typeface="Arial" pitchFamily="34" charset="0"/>
                <a:cs typeface="Arial" pitchFamily="34" charset="0"/>
              </a:rPr>
              <a:t>x = 2; y = 3; x != y returns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True</a:t>
            </a:r>
          </a:p>
          <a:p>
            <a:pPr marL="857250" lvl="1" indent="-457200"/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marL="457200" indent="-457200"/>
            <a:r>
              <a:rPr lang="en-US" altLang="en-US" dirty="0">
                <a:latin typeface="Arial" pitchFamily="34" charset="0"/>
                <a:cs typeface="Arial" pitchFamily="34" charset="0"/>
              </a:rPr>
              <a:t>not (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boolean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NOT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) : If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x is True, it returns False. If x is False, it returns True.</a:t>
            </a:r>
          </a:p>
          <a:p>
            <a:pPr marL="400050" lvl="1" indent="0">
              <a:buNone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marL="457200" indent="-457200"/>
            <a:r>
              <a:rPr lang="en-US" altLang="en-US" dirty="0">
                <a:latin typeface="Arial" pitchFamily="34" charset="0"/>
                <a:cs typeface="Arial" pitchFamily="34" charset="0"/>
              </a:rPr>
              <a:t>and (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boolean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AND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) : Returns True only if both are True, else returns False</a:t>
            </a: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marL="457200" indent="-457200"/>
            <a:endParaRPr lang="en-US" altLang="en-US" dirty="0" smtClean="0">
              <a:latin typeface="Arial" pitchFamily="34" charset="0"/>
              <a:cs typeface="Arial" pitchFamily="34" charset="0"/>
            </a:endParaRPr>
          </a:p>
          <a:p>
            <a:pPr marL="457200" indent="-457200"/>
            <a:r>
              <a:rPr lang="en-US" altLang="en-US" dirty="0">
                <a:latin typeface="Arial" pitchFamily="34" charset="0"/>
                <a:cs typeface="Arial" pitchFamily="34" charset="0"/>
              </a:rPr>
              <a:t>or (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boolean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OR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) : Returns False only if both are False, else returns True</a:t>
            </a:r>
            <a:endParaRPr lang="en-US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49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365"/>
            <a:ext cx="9144000" cy="72805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807505"/>
            <a:ext cx="8730008" cy="5275497"/>
          </a:xfrm>
        </p:spPr>
        <p:txBody>
          <a:bodyPr>
            <a:normAutofit/>
          </a:bodyPr>
          <a:lstStyle/>
          <a:p>
            <a:pPr marL="457200" indent="-457200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Numbers</a:t>
            </a:r>
          </a:p>
          <a:p>
            <a:pPr marL="857250" lvl="1" indent="-457200"/>
            <a:r>
              <a:rPr lang="en-US" altLang="en-US" sz="2400" dirty="0">
                <a:latin typeface="Arial" pitchFamily="34" charset="0"/>
                <a:cs typeface="Arial" pitchFamily="34" charset="0"/>
              </a:rPr>
              <a:t>Python supports two types of numbers - integers and floating point </a:t>
            </a:r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numbers</a:t>
            </a:r>
          </a:p>
          <a:p>
            <a:pPr marL="857250" lvl="1" indent="-457200"/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To define an integer, use the following syntax:</a:t>
            </a:r>
          </a:p>
          <a:p>
            <a:pPr marL="800100" lvl="2" indent="0">
              <a:buNone/>
            </a:pPr>
            <a:r>
              <a:rPr lang="en-US" altLang="en-US" sz="2000" dirty="0" err="1" smtClean="0">
                <a:latin typeface="Arial" pitchFamily="34" charset="0"/>
                <a:cs typeface="Arial" pitchFamily="34" charset="0"/>
              </a:rPr>
              <a:t>myInt</a:t>
            </a:r>
            <a:r>
              <a:rPr lang="en-US" altLang="en-US" sz="2000" dirty="0" smtClean="0">
                <a:latin typeface="Arial" pitchFamily="34" charset="0"/>
                <a:cs typeface="Arial" pitchFamily="34" charset="0"/>
              </a:rPr>
              <a:t> = 8</a:t>
            </a:r>
          </a:p>
          <a:p>
            <a:pPr marL="800100" lvl="2" indent="0">
              <a:buNone/>
            </a:pPr>
            <a:r>
              <a:rPr lang="en-US" altLang="en-US" sz="2000" dirty="0" smtClean="0">
                <a:latin typeface="Arial" pitchFamily="34" charset="0"/>
                <a:cs typeface="Arial" pitchFamily="34" charset="0"/>
              </a:rPr>
              <a:t>print(</a:t>
            </a:r>
            <a:r>
              <a:rPr lang="en-US" altLang="en-US" sz="2000" dirty="0" err="1" smtClean="0">
                <a:latin typeface="Arial" pitchFamily="34" charset="0"/>
                <a:cs typeface="Arial" pitchFamily="34" charset="0"/>
              </a:rPr>
              <a:t>myInt</a:t>
            </a:r>
            <a:r>
              <a:rPr lang="en-US" altLang="en-US" sz="20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lvl="1" indent="-342900"/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To define a floating point number, use either of the following </a:t>
            </a:r>
            <a:r>
              <a:rPr lang="en-US" altLang="en-US" sz="2400" dirty="0" err="1" smtClean="0">
                <a:latin typeface="Arial" pitchFamily="34" charset="0"/>
                <a:cs typeface="Arial" pitchFamily="34" charset="0"/>
              </a:rPr>
              <a:t>syntaxs</a:t>
            </a:r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800100" lvl="2" indent="0">
              <a:buNone/>
            </a:pPr>
            <a:r>
              <a:rPr lang="en-US" altLang="en-US" sz="2000" dirty="0" err="1" smtClean="0">
                <a:latin typeface="Arial" pitchFamily="34" charset="0"/>
                <a:cs typeface="Arial" pitchFamily="34" charset="0"/>
              </a:rPr>
              <a:t>myFloat</a:t>
            </a:r>
            <a:r>
              <a:rPr lang="en-US" altLang="en-US" sz="2000" dirty="0" smtClean="0">
                <a:latin typeface="Arial" pitchFamily="34" charset="0"/>
                <a:cs typeface="Arial" pitchFamily="34" charset="0"/>
              </a:rPr>
              <a:t> = 2.5		OR	</a:t>
            </a:r>
            <a:r>
              <a:rPr lang="en-US" altLang="en-US" sz="2000" dirty="0" err="1" smtClean="0">
                <a:latin typeface="Arial" pitchFamily="34" charset="0"/>
                <a:cs typeface="Arial" pitchFamily="34" charset="0"/>
              </a:rPr>
              <a:t>myFloat</a:t>
            </a:r>
            <a:r>
              <a:rPr lang="en-US" altLang="en-US" sz="2000" dirty="0" smtClean="0">
                <a:latin typeface="Arial" pitchFamily="34" charset="0"/>
                <a:cs typeface="Arial" pitchFamily="34" charset="0"/>
              </a:rPr>
              <a:t> = 2.5E-3</a:t>
            </a:r>
          </a:p>
          <a:p>
            <a:pPr marL="800100" lvl="2" indent="0">
              <a:buNone/>
            </a:pPr>
            <a:r>
              <a:rPr lang="en-US" altLang="en-US" sz="2000" dirty="0" smtClean="0">
                <a:latin typeface="Arial" pitchFamily="34" charset="0"/>
                <a:cs typeface="Arial" pitchFamily="34" charset="0"/>
              </a:rPr>
              <a:t>print(</a:t>
            </a:r>
            <a:r>
              <a:rPr lang="en-US" altLang="en-US" sz="2000" dirty="0" err="1" smtClean="0">
                <a:latin typeface="Arial" pitchFamily="34" charset="0"/>
                <a:cs typeface="Arial" pitchFamily="34" charset="0"/>
              </a:rPr>
              <a:t>myFloat</a:t>
            </a:r>
            <a:r>
              <a:rPr lang="en-US" altLang="en-US" sz="20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lvl="1" indent="-342900"/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Conversion functions also exist</a:t>
            </a:r>
          </a:p>
          <a:p>
            <a:pPr marL="800100" lvl="2" indent="0">
              <a:buNone/>
            </a:pPr>
            <a:r>
              <a:rPr lang="en-US" altLang="en-US" sz="2000" dirty="0" smtClean="0">
                <a:latin typeface="Arial" pitchFamily="34" charset="0"/>
                <a:cs typeface="Arial" pitchFamily="34" charset="0"/>
              </a:rPr>
              <a:t>MyFloat2 = float(5)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42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365"/>
            <a:ext cx="9144000" cy="72805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807505"/>
            <a:ext cx="8730008" cy="5275497"/>
          </a:xfrm>
        </p:spPr>
        <p:txBody>
          <a:bodyPr>
            <a:normAutofit fontScale="92500"/>
          </a:bodyPr>
          <a:lstStyle/>
          <a:p>
            <a:pPr marL="457200" indent="-457200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Strings</a:t>
            </a:r>
          </a:p>
          <a:p>
            <a:pPr marL="857250" lvl="1" indent="-457200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string is a sequence of characters. Strings are basically just a bunch of words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857250" lvl="1" indent="-457200"/>
            <a:r>
              <a:rPr lang="en-US" altLang="en-US" dirty="0">
                <a:latin typeface="Arial" pitchFamily="34" charset="0"/>
                <a:cs typeface="Arial" pitchFamily="34" charset="0"/>
              </a:rPr>
              <a:t>You can specify strings using single quotes such as 'Quote me on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this’.  All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white space i.e. spaces and tabs, within the quotes, are preserved as-is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857250" lvl="1" indent="-457200"/>
            <a:r>
              <a:rPr lang="en-US" altLang="en-US" dirty="0">
                <a:latin typeface="Arial" pitchFamily="34" charset="0"/>
                <a:cs typeface="Arial" pitchFamily="34" charset="0"/>
              </a:rPr>
              <a:t>Strings in double quotes work exactly the same way as strings in single quotes. An example is "What's your name?"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857250" lvl="1" indent="-457200"/>
            <a:r>
              <a:rPr lang="en-US" altLang="en-US" dirty="0">
                <a:latin typeface="Arial" pitchFamily="34" charset="0"/>
                <a:cs typeface="Arial" pitchFamily="34" charset="0"/>
              </a:rPr>
              <a:t>You can specify multi-line strings using triple quotes - (""" or '''). You can use single quotes and double quotes freely within the triple quotes.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3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365"/>
            <a:ext cx="9144000" cy="72805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807505"/>
            <a:ext cx="8730008" cy="5275497"/>
          </a:xfrm>
        </p:spPr>
        <p:txBody>
          <a:bodyPr>
            <a:normAutofit fontScale="85000" lnSpcReduction="20000"/>
          </a:bodyPr>
          <a:lstStyle/>
          <a:p>
            <a:pPr marL="457200" indent="-457200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Strings (continued)</a:t>
            </a:r>
          </a:p>
          <a:p>
            <a:pPr marL="857250" lvl="1" indent="-457200"/>
            <a:r>
              <a:rPr lang="en-US" altLang="en-US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str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() function converts the specified value into a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string</a:t>
            </a:r>
          </a:p>
          <a:p>
            <a:pPr marL="800100" lvl="2" indent="0">
              <a:buNone/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String1 = </a:t>
            </a: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str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(3)	OR	String2 = </a:t>
            </a: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str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(12.75)</a:t>
            </a:r>
          </a:p>
          <a:p>
            <a:pPr lvl="1" indent="-342900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Python uses C-style string formatting to create new, formatted strings. The "%" operator is used to format a set of variables enclosed in a "tuple" (a fixed size list), together with a format string, which contains normal text together with "argument </a:t>
            </a: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specifiers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", special symbols like "%s" and "%d".</a:t>
            </a:r>
          </a:p>
          <a:p>
            <a:pPr lvl="1" indent="-342900"/>
            <a:endParaRPr lang="en-US" altLang="en-US" dirty="0" smtClean="0">
              <a:latin typeface="Arial" pitchFamily="34" charset="0"/>
              <a:cs typeface="Arial" pitchFamily="34" charset="0"/>
            </a:endParaRPr>
          </a:p>
          <a:p>
            <a:pPr marL="800100" lvl="2" indent="0">
              <a:buNone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Name = "Jimmie"</a:t>
            </a:r>
          </a:p>
          <a:p>
            <a:pPr marL="800100" lvl="2" indent="0">
              <a:buNone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Lucky = 7</a:t>
            </a:r>
          </a:p>
          <a:p>
            <a:pPr marL="800100" lvl="2" indent="0">
              <a:buNone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Pi = 3.14</a:t>
            </a:r>
          </a:p>
          <a:p>
            <a:pPr marL="800100" lvl="2" indent="0">
              <a:buNone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print("My name is %s and my lucky numbers are %d and %f" % (Name, Lucky, Pi))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42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365"/>
            <a:ext cx="9144000" cy="72805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807505"/>
            <a:ext cx="8730008" cy="5275497"/>
          </a:xfrm>
        </p:spPr>
        <p:txBody>
          <a:bodyPr>
            <a:normAutofit fontScale="70000" lnSpcReduction="20000"/>
          </a:bodyPr>
          <a:lstStyle/>
          <a:p>
            <a:pPr marL="457200" indent="-457200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We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need some way of storing any information and manipulate them as well. This is where variables come into the picture. Variables are exactly what the name implies - their value can vary, i.e., you can store anything using a variable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indent="-457200"/>
            <a:r>
              <a:rPr lang="en-US" altLang="en-US" dirty="0">
                <a:latin typeface="Arial" pitchFamily="34" charset="0"/>
                <a:cs typeface="Arial" pitchFamily="34" charset="0"/>
              </a:rPr>
              <a:t>Variables are examples of identifiers. Identifiers are names given to identify something. There are some rules you have to follow for naming identifiers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857250" lvl="1" indent="-457200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first character of the identifier must be a letter of the alphabet (uppercase ASCII or lowercase ASCII or Unicode character) or an underscore (_)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857250" lvl="1" indent="-457200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rest of the identifier name can consist of letters (uppercase ASCII or lowercase ASCII or Unicode character), underscores (_) or digits (0-9)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857250" lvl="1" indent="-457200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Identifier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names are case-sensitive. For example, 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myname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and 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myName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are not the same. </a:t>
            </a:r>
            <a:endParaRPr lang="en-US" altLang="en-US" dirty="0" smtClean="0">
              <a:latin typeface="Arial" pitchFamily="34" charset="0"/>
              <a:cs typeface="Arial" pitchFamily="34" charset="0"/>
            </a:endParaRPr>
          </a:p>
          <a:p>
            <a:pPr marL="857250" lvl="1" indent="-457200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Examples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of valid identifier names are 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, name_2_3. Examples of invalid identifier names are 2things, this is spaced out, my-name and &gt;a1b2_c3.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34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365"/>
            <a:ext cx="9144000" cy="72805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807505"/>
            <a:ext cx="8730008" cy="5275497"/>
          </a:xfrm>
        </p:spPr>
        <p:txBody>
          <a:bodyPr>
            <a:normAutofit/>
          </a:bodyPr>
          <a:lstStyle/>
          <a:p>
            <a:pPr marL="457200" indent="-457200"/>
            <a:r>
              <a:rPr lang="en-US" altLang="en-US" dirty="0">
                <a:latin typeface="Arial" pitchFamily="34" charset="0"/>
                <a:cs typeface="Arial" pitchFamily="34" charset="0"/>
              </a:rPr>
              <a:t>Most statements (logical lines) that you write will contain expressions. A simple example of an expression is 2 + 3. </a:t>
            </a:r>
            <a:endParaRPr lang="en-US" altLang="en-US" dirty="0" smtClean="0">
              <a:latin typeface="Arial" pitchFamily="34" charset="0"/>
              <a:cs typeface="Arial" pitchFamily="34" charset="0"/>
            </a:endParaRPr>
          </a:p>
          <a:p>
            <a:pPr marL="857250" lvl="1" indent="-457200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An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expression can be broken down into operators and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operands</a:t>
            </a:r>
          </a:p>
          <a:p>
            <a:pPr marL="857250" lvl="1" indent="-457200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Operators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are functionality that do something and can be represented by symbols such as + or by special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keywords</a:t>
            </a:r>
          </a:p>
          <a:p>
            <a:pPr marL="857250" lvl="1" indent="-457200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Operators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require some data to operate on and such data is called operands. In this case, 2 and 3 are the operands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indent="-457200"/>
            <a:endParaRPr lang="en-US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83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365"/>
            <a:ext cx="9144000" cy="72805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807505"/>
            <a:ext cx="8730008" cy="5275497"/>
          </a:xfrm>
        </p:spPr>
        <p:txBody>
          <a:bodyPr>
            <a:normAutofit fontScale="62500" lnSpcReduction="20000"/>
          </a:bodyPr>
          <a:lstStyle/>
          <a:p>
            <a:pPr marL="457200" indent="-457200"/>
            <a:r>
              <a:rPr lang="mr-IN" altLang="en-US" dirty="0">
                <a:latin typeface="Arial" pitchFamily="34" charset="0"/>
                <a:cs typeface="Arial" pitchFamily="34" charset="0"/>
              </a:rPr>
              <a:t>+ (plus</a:t>
            </a:r>
            <a:r>
              <a:rPr lang="mr-IN" altLang="en-US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: Adds two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objects</a:t>
            </a:r>
          </a:p>
          <a:p>
            <a:pPr marL="857250" lvl="1" indent="-457200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3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+ 5 gives 8. 'a' + 'b' gives '</a:t>
            </a: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ab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’</a:t>
            </a:r>
          </a:p>
          <a:p>
            <a:pPr marL="857250" lvl="1" indent="-457200"/>
            <a:endParaRPr lang="en-US" altLang="en-US" dirty="0" smtClean="0">
              <a:latin typeface="Arial" pitchFamily="34" charset="0"/>
              <a:cs typeface="Arial" pitchFamily="34" charset="0"/>
            </a:endParaRPr>
          </a:p>
          <a:p>
            <a:pPr marL="457200" indent="-457200"/>
            <a:r>
              <a:rPr lang="en-US" altLang="en-US" dirty="0">
                <a:latin typeface="Arial" pitchFamily="34" charset="0"/>
                <a:cs typeface="Arial" pitchFamily="34" charset="0"/>
              </a:rPr>
              <a:t>- (minus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) : Gives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the subtraction of one number from the other; if the first operand is absent it is assumed to be zero.</a:t>
            </a:r>
          </a:p>
          <a:p>
            <a:pPr marL="857250" lvl="1" indent="-457200"/>
            <a:r>
              <a:rPr lang="en-US" altLang="en-US" dirty="0">
                <a:latin typeface="Arial" pitchFamily="34" charset="0"/>
                <a:cs typeface="Arial" pitchFamily="34" charset="0"/>
              </a:rPr>
              <a:t>-5.2 gives a negative number and 50 - 24 gives 26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857250" lvl="1" indent="-457200"/>
            <a:endParaRPr lang="en-US" altLang="en-US" dirty="0" smtClean="0">
              <a:latin typeface="Arial" pitchFamily="34" charset="0"/>
              <a:cs typeface="Arial" pitchFamily="34" charset="0"/>
            </a:endParaRPr>
          </a:p>
          <a:p>
            <a:pPr marL="457200" indent="-457200"/>
            <a:r>
              <a:rPr lang="en-US" altLang="en-US" dirty="0">
                <a:latin typeface="Arial" pitchFamily="34" charset="0"/>
                <a:cs typeface="Arial" pitchFamily="34" charset="0"/>
              </a:rPr>
              <a:t>* (multiply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) : Gives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the multiplication of the two numbers or returns the string repeated that many times.</a:t>
            </a:r>
          </a:p>
          <a:p>
            <a:pPr marL="857250" lvl="1" indent="-457200"/>
            <a:r>
              <a:rPr lang="en-US" altLang="en-US" dirty="0">
                <a:latin typeface="Arial" pitchFamily="34" charset="0"/>
                <a:cs typeface="Arial" pitchFamily="34" charset="0"/>
              </a:rPr>
              <a:t>2 * 3 gives 6. 'la' * 3 gives '</a:t>
            </a: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lalala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’</a:t>
            </a:r>
          </a:p>
          <a:p>
            <a:pPr marL="857250" lvl="1" indent="-457200"/>
            <a:endParaRPr lang="en-US" altLang="en-US" dirty="0" smtClean="0">
              <a:latin typeface="Arial" pitchFamily="34" charset="0"/>
              <a:cs typeface="Arial" pitchFamily="34" charset="0"/>
            </a:endParaRPr>
          </a:p>
          <a:p>
            <a:pPr marL="457200" indent="-457200"/>
            <a:r>
              <a:rPr lang="en-US" altLang="en-US" dirty="0">
                <a:latin typeface="Arial" pitchFamily="34" charset="0"/>
                <a:cs typeface="Arial" pitchFamily="34" charset="0"/>
              </a:rPr>
              <a:t>** (power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) : Returns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x to the power of y</a:t>
            </a:r>
          </a:p>
          <a:p>
            <a:pPr marL="857250" lvl="1" indent="-457200"/>
            <a:r>
              <a:rPr lang="en-US" altLang="en-US" dirty="0">
                <a:latin typeface="Arial" pitchFamily="34" charset="0"/>
                <a:cs typeface="Arial" pitchFamily="34" charset="0"/>
              </a:rPr>
              <a:t>3 ** 4 gives 81 (i.e. 3 * 3 * 3 * 3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857250" lvl="1" indent="-457200"/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marL="457200" indent="-457200"/>
            <a:r>
              <a:rPr lang="en-US" altLang="en-US" dirty="0">
                <a:latin typeface="Arial" pitchFamily="34" charset="0"/>
                <a:cs typeface="Arial" pitchFamily="34" charset="0"/>
              </a:rPr>
              <a:t>/ (divide) : Divides 2 numbers</a:t>
            </a:r>
          </a:p>
          <a:p>
            <a:pPr marL="857250" lvl="1" indent="-457200"/>
            <a:r>
              <a:rPr lang="en-US" altLang="en-US" dirty="0">
                <a:latin typeface="Arial" pitchFamily="34" charset="0"/>
                <a:cs typeface="Arial" pitchFamily="34" charset="0"/>
              </a:rPr>
              <a:t>13 / 3 gives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4.333333333333333</a:t>
            </a:r>
          </a:p>
          <a:p>
            <a:pPr marL="857250" lvl="1" indent="-457200"/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marL="457200" indent="-457200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Shortcuts: +=, -=, *=, /=, </a:t>
            </a:r>
            <a:r>
              <a:rPr lang="en-US" altLang="en-US" smtClean="0">
                <a:latin typeface="Arial" pitchFamily="34" charset="0"/>
                <a:cs typeface="Arial" pitchFamily="34" charset="0"/>
              </a:rPr>
              <a:t>*</a:t>
            </a:r>
            <a:r>
              <a:rPr lang="en-US" altLang="en-US" smtClean="0">
                <a:latin typeface="Arial" pitchFamily="34" charset="0"/>
                <a:cs typeface="Arial" pitchFamily="34" charset="0"/>
              </a:rPr>
              <a:t>*=</a:t>
            </a:r>
            <a:endParaRPr lang="en-US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48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365"/>
            <a:ext cx="9144000" cy="72805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807505"/>
            <a:ext cx="8730008" cy="5275497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/ (divide and floor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) : Divides 2 numbers and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round the answer down to the nearest integer value. Note that if one of the values is a float, you'll get back a float.</a:t>
            </a:r>
          </a:p>
          <a:p>
            <a:pPr marL="857250" lvl="1" indent="-457200"/>
            <a:r>
              <a:rPr lang="en-US" altLang="en-US" dirty="0">
                <a:latin typeface="Arial" pitchFamily="34" charset="0"/>
                <a:cs typeface="Arial" pitchFamily="34" charset="0"/>
              </a:rPr>
              <a:t>13 // 3 gives 4</a:t>
            </a:r>
          </a:p>
          <a:p>
            <a:pPr marL="857250" lvl="1" indent="-457200"/>
            <a:r>
              <a:rPr lang="en-US" altLang="en-US" dirty="0">
                <a:latin typeface="Arial" pitchFamily="34" charset="0"/>
                <a:cs typeface="Arial" pitchFamily="34" charset="0"/>
              </a:rPr>
              <a:t>-13 // 3 gives -5</a:t>
            </a:r>
          </a:p>
          <a:p>
            <a:pPr marL="857250" lvl="1" indent="-457200"/>
            <a:r>
              <a:rPr lang="en-US" altLang="en-US" dirty="0">
                <a:latin typeface="Arial" pitchFamily="34" charset="0"/>
                <a:cs typeface="Arial" pitchFamily="34" charset="0"/>
              </a:rPr>
              <a:t>9//1.81 gives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4.0</a:t>
            </a:r>
          </a:p>
          <a:p>
            <a:pPr marL="857250" lvl="1" indent="-457200"/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marL="457200" indent="-457200"/>
            <a:r>
              <a:rPr lang="en-US" altLang="en-US" dirty="0">
                <a:latin typeface="Arial" pitchFamily="34" charset="0"/>
                <a:cs typeface="Arial" pitchFamily="34" charset="0"/>
              </a:rPr>
              <a:t>% (modulo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) : Returns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the remainder of the division</a:t>
            </a:r>
          </a:p>
          <a:p>
            <a:pPr marL="857250" lvl="1" indent="-457200"/>
            <a:r>
              <a:rPr lang="en-US" altLang="en-US" dirty="0">
                <a:latin typeface="Arial" pitchFamily="34" charset="0"/>
                <a:cs typeface="Arial" pitchFamily="34" charset="0"/>
              </a:rPr>
              <a:t>13 % 3 gives 1. -25.5 % 2.25 gives 1.5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857250" lvl="1" indent="-457200"/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marL="457200" indent="-457200"/>
            <a:r>
              <a:rPr lang="en-US" altLang="en-US" dirty="0">
                <a:latin typeface="Arial" pitchFamily="34" charset="0"/>
                <a:cs typeface="Arial" pitchFamily="34" charset="0"/>
              </a:rPr>
              <a:t>&lt;&lt; (left shift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) : Shifts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the bits of the number to the left by the number of bits specified. (Each number is represented in memory by bits or binary digits i.e. 0 and 1)</a:t>
            </a:r>
          </a:p>
          <a:p>
            <a:pPr marL="857250" lvl="1" indent="-457200"/>
            <a:r>
              <a:rPr lang="en-US" altLang="en-US" dirty="0">
                <a:latin typeface="Arial" pitchFamily="34" charset="0"/>
                <a:cs typeface="Arial" pitchFamily="34" charset="0"/>
              </a:rPr>
              <a:t>2 &lt;&lt; 2 gives 8. 2 is represented by 10 in bits.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93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365"/>
            <a:ext cx="9144000" cy="72805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807505"/>
            <a:ext cx="8730008" cy="5275497"/>
          </a:xfrm>
        </p:spPr>
        <p:txBody>
          <a:bodyPr>
            <a:normAutofit fontScale="70000" lnSpcReduction="20000"/>
          </a:bodyPr>
          <a:lstStyle/>
          <a:p>
            <a:pPr marL="457200" indent="-457200"/>
            <a:r>
              <a:rPr lang="en-US" altLang="en-US" dirty="0">
                <a:latin typeface="Arial" pitchFamily="34" charset="0"/>
                <a:cs typeface="Arial" pitchFamily="34" charset="0"/>
              </a:rPr>
              <a:t>&lt; (less than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) : Returns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whether x is less than y. All comparison operators return True or False. Note the capitalization of these names.</a:t>
            </a:r>
          </a:p>
          <a:p>
            <a:pPr marL="857250" lvl="1" indent="-457200"/>
            <a:r>
              <a:rPr lang="en-US" altLang="en-US" dirty="0">
                <a:latin typeface="Arial" pitchFamily="34" charset="0"/>
                <a:cs typeface="Arial" pitchFamily="34" charset="0"/>
              </a:rPr>
              <a:t>5 &lt; 3 gives False and 3 &lt; 5 gives True.</a:t>
            </a:r>
          </a:p>
          <a:p>
            <a:pPr marL="857250" lvl="1" indent="-457200"/>
            <a:r>
              <a:rPr lang="en-US" altLang="en-US" dirty="0">
                <a:latin typeface="Arial" pitchFamily="34" charset="0"/>
                <a:cs typeface="Arial" pitchFamily="34" charset="0"/>
              </a:rPr>
              <a:t>Comparisons can be chained arbitrarily: 3 &lt; 5 &lt; 7 gives True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857250" lvl="1" indent="-457200"/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marL="457200" indent="-457200"/>
            <a:r>
              <a:rPr lang="en-US" altLang="en-US" dirty="0">
                <a:latin typeface="Arial" pitchFamily="34" charset="0"/>
                <a:cs typeface="Arial" pitchFamily="34" charset="0"/>
              </a:rPr>
              <a:t>&gt; (greater than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) : Returns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whether x is greater than y</a:t>
            </a:r>
          </a:p>
          <a:p>
            <a:pPr marL="857250" lvl="1" indent="-457200"/>
            <a:r>
              <a:rPr lang="en-US" altLang="en-US" dirty="0">
                <a:latin typeface="Arial" pitchFamily="34" charset="0"/>
                <a:cs typeface="Arial" pitchFamily="34" charset="0"/>
              </a:rPr>
              <a:t>5 &gt; 3 returns True. If both operands are numbers, they are first converted to a common type. Otherwise, it always returns False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857250" lvl="1" indent="-457200"/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marL="457200" indent="-457200"/>
            <a:r>
              <a:rPr lang="en-US" altLang="en-US" dirty="0">
                <a:latin typeface="Arial" pitchFamily="34" charset="0"/>
                <a:cs typeface="Arial" pitchFamily="34" charset="0"/>
              </a:rPr>
              <a:t>&lt;= (less than or equal to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) : Returns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whether x is less than or equal to y</a:t>
            </a:r>
          </a:p>
          <a:p>
            <a:pPr marL="857250" lvl="1" indent="-457200"/>
            <a:r>
              <a:rPr lang="en-US" altLang="en-US" dirty="0">
                <a:latin typeface="Arial" pitchFamily="34" charset="0"/>
                <a:cs typeface="Arial" pitchFamily="34" charset="0"/>
              </a:rPr>
              <a:t>x = 3; y = 6; x &lt;= y returns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True</a:t>
            </a:r>
          </a:p>
          <a:p>
            <a:pPr marL="857250" lvl="1" indent="-457200"/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marL="457200" indent="-457200"/>
            <a:r>
              <a:rPr lang="en-US" altLang="en-US" dirty="0">
                <a:latin typeface="Arial" pitchFamily="34" charset="0"/>
                <a:cs typeface="Arial" pitchFamily="34" charset="0"/>
              </a:rPr>
              <a:t>&gt;= (greater than or equal to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) : Returns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whether x is greater than or equal to y</a:t>
            </a:r>
          </a:p>
          <a:p>
            <a:pPr marL="857250" lvl="1" indent="-457200"/>
            <a:r>
              <a:rPr lang="en-US" altLang="en-US" dirty="0">
                <a:latin typeface="Arial" pitchFamily="34" charset="0"/>
                <a:cs typeface="Arial" pitchFamily="34" charset="0"/>
              </a:rPr>
              <a:t>x = 4; y = 3; x &gt;= 3 returns 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67077"/>
      </p:ext>
    </p:extLst>
  </p:cSld>
  <p:clrMapOvr>
    <a:masterClrMapping/>
  </p:clrMapOvr>
</p:sld>
</file>

<file path=ppt/theme/theme1.xml><?xml version="1.0" encoding="utf-8"?>
<a:theme xmlns:a="http://schemas.openxmlformats.org/drawingml/2006/main" name="MSU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MSUD.potx</Template>
  <TotalTime>4776</TotalTime>
  <Words>1081</Words>
  <Application>Microsoft Macintosh PowerPoint</Application>
  <PresentationFormat>On-screen Show (4:3)</PresentationFormat>
  <Paragraphs>104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MSUD</vt:lpstr>
      <vt:lpstr>Python August 27, 2019</vt:lpstr>
      <vt:lpstr>Data Types</vt:lpstr>
      <vt:lpstr>Data Types</vt:lpstr>
      <vt:lpstr>Data Types</vt:lpstr>
      <vt:lpstr>Variables</vt:lpstr>
      <vt:lpstr>Operators</vt:lpstr>
      <vt:lpstr>Operators</vt:lpstr>
      <vt:lpstr>Operators</vt:lpstr>
      <vt:lpstr>Operators</vt:lpstr>
      <vt:lpstr>Operators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Beaty</dc:creator>
  <cp:lastModifiedBy>Jimmie Kelly</cp:lastModifiedBy>
  <cp:revision>116</cp:revision>
  <cp:lastPrinted>2017-08-23T13:16:03Z</cp:lastPrinted>
  <dcterms:created xsi:type="dcterms:W3CDTF">2015-08-09T16:28:02Z</dcterms:created>
  <dcterms:modified xsi:type="dcterms:W3CDTF">2019-08-27T22:12:28Z</dcterms:modified>
</cp:coreProperties>
</file>