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handoutMasterIdLst>
    <p:handoutMasterId r:id="rId12"/>
  </p:handoutMasterIdLst>
  <p:sldIdLst>
    <p:sldId id="256" r:id="rId2"/>
    <p:sldId id="347" r:id="rId3"/>
    <p:sldId id="354" r:id="rId4"/>
    <p:sldId id="348" r:id="rId5"/>
    <p:sldId id="349" r:id="rId6"/>
    <p:sldId id="350" r:id="rId7"/>
    <p:sldId id="351" r:id="rId8"/>
    <p:sldId id="352" r:id="rId9"/>
    <p:sldId id="353" r:id="rId10"/>
  </p:sldIdLst>
  <p:sldSz cx="9144000" cy="6858000" type="screen4x3"/>
  <p:notesSz cx="7077075" cy="9363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47" d="100"/>
          <a:sy n="147" d="100"/>
        </p:scale>
        <p:origin x="-1768"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sz="quarter" idx="1"/>
          </p:nvPr>
        </p:nvSpPr>
        <p:spPr>
          <a:xfrm>
            <a:off x="4008705" y="0"/>
            <a:ext cx="3066733" cy="468154"/>
          </a:xfrm>
          <a:prstGeom prst="rect">
            <a:avLst/>
          </a:prstGeom>
        </p:spPr>
        <p:txBody>
          <a:bodyPr vert="horz" lIns="93936" tIns="46968" rIns="93936" bIns="46968" rtlCol="0"/>
          <a:lstStyle>
            <a:lvl1pPr algn="r">
              <a:defRPr sz="1200"/>
            </a:lvl1pPr>
          </a:lstStyle>
          <a:p>
            <a:fld id="{EEA5B678-6CD8-354A-99C8-0FAA1A25F517}" type="datetimeFigureOut">
              <a:rPr lang="en-US" smtClean="0"/>
              <a:t>8/22/19</a:t>
            </a:fld>
            <a:endParaRPr lang="en-US"/>
          </a:p>
        </p:txBody>
      </p:sp>
      <p:sp>
        <p:nvSpPr>
          <p:cNvPr id="4" name="Footer Placeholder 3"/>
          <p:cNvSpPr>
            <a:spLocks noGrp="1"/>
          </p:cNvSpPr>
          <p:nvPr>
            <p:ph type="ftr" sz="quarter" idx="2"/>
          </p:nvPr>
        </p:nvSpPr>
        <p:spPr>
          <a:xfrm>
            <a:off x="0" y="8893296"/>
            <a:ext cx="3066733" cy="468154"/>
          </a:xfrm>
          <a:prstGeom prst="rect">
            <a:avLst/>
          </a:prstGeom>
        </p:spPr>
        <p:txBody>
          <a:bodyPr vert="horz" lIns="93936" tIns="46968" rIns="93936" bIns="46968" rtlCol="0" anchor="b"/>
          <a:lstStyle>
            <a:lvl1pPr algn="l">
              <a:defRPr sz="1200"/>
            </a:lvl1pPr>
          </a:lstStyle>
          <a:p>
            <a:endParaRPr lang="en-US"/>
          </a:p>
        </p:txBody>
      </p:sp>
      <p:sp>
        <p:nvSpPr>
          <p:cNvPr id="5" name="Slide Number Placeholder 4"/>
          <p:cNvSpPr>
            <a:spLocks noGrp="1"/>
          </p:cNvSpPr>
          <p:nvPr>
            <p:ph type="sldNum" sz="quarter" idx="3"/>
          </p:nvPr>
        </p:nvSpPr>
        <p:spPr>
          <a:xfrm>
            <a:off x="4008705" y="8893296"/>
            <a:ext cx="3066733" cy="468154"/>
          </a:xfrm>
          <a:prstGeom prst="rect">
            <a:avLst/>
          </a:prstGeom>
        </p:spPr>
        <p:txBody>
          <a:bodyPr vert="horz" lIns="93936" tIns="46968" rIns="93936" bIns="46968" rtlCol="0" anchor="b"/>
          <a:lstStyle>
            <a:lvl1pPr algn="r">
              <a:defRPr sz="1200"/>
            </a:lvl1pPr>
          </a:lstStyle>
          <a:p>
            <a:fld id="{B6097E4E-1A6A-DF4C-9244-57FAF7453482}" type="slidenum">
              <a:rPr lang="en-US" smtClean="0"/>
              <a:t>‹#›</a:t>
            </a:fld>
            <a:endParaRPr lang="en-US"/>
          </a:p>
        </p:txBody>
      </p:sp>
    </p:spTree>
    <p:extLst>
      <p:ext uri="{BB962C8B-B14F-4D97-AF65-F5344CB8AC3E}">
        <p14:creationId xmlns:p14="http://schemas.microsoft.com/office/powerpoint/2010/main" val="32317655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8154"/>
          </a:xfrm>
          <a:prstGeom prst="rect">
            <a:avLst/>
          </a:prstGeom>
        </p:spPr>
        <p:txBody>
          <a:bodyPr vert="horz" lIns="93936" tIns="46968" rIns="93936" bIns="46968" rtlCol="0"/>
          <a:lstStyle>
            <a:lvl1pPr algn="r">
              <a:defRPr sz="1200"/>
            </a:lvl1pPr>
          </a:lstStyle>
          <a:p>
            <a:fld id="{1423007A-A6EB-6049-A251-0774F8ED762B}" type="datetimeFigureOut">
              <a:rPr lang="en-US" smtClean="0"/>
              <a:t>8/22/19</a:t>
            </a:fld>
            <a:endParaRPr lang="en-US"/>
          </a:p>
        </p:txBody>
      </p:sp>
      <p:sp>
        <p:nvSpPr>
          <p:cNvPr id="4" name="Slide Image Placeholder 3"/>
          <p:cNvSpPr>
            <a:spLocks noGrp="1" noRot="1" noChangeAspect="1"/>
          </p:cNvSpPr>
          <p:nvPr>
            <p:ph type="sldImg" idx="2"/>
          </p:nvPr>
        </p:nvSpPr>
        <p:spPr>
          <a:xfrm>
            <a:off x="1196975" y="701675"/>
            <a:ext cx="4683125" cy="3511550"/>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447461"/>
            <a:ext cx="5661660" cy="4213384"/>
          </a:xfrm>
          <a:prstGeom prst="rect">
            <a:avLst/>
          </a:prstGeom>
        </p:spPr>
        <p:txBody>
          <a:bodyPr vert="horz" lIns="93936" tIns="46968" rIns="93936" bIns="4696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6"/>
            <a:ext cx="3066733" cy="468154"/>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6"/>
            <a:ext cx="3066733" cy="468154"/>
          </a:xfrm>
          <a:prstGeom prst="rect">
            <a:avLst/>
          </a:prstGeom>
        </p:spPr>
        <p:txBody>
          <a:bodyPr vert="horz" lIns="93936" tIns="46968" rIns="93936" bIns="46968" rtlCol="0" anchor="b"/>
          <a:lstStyle>
            <a:lvl1pPr algn="r">
              <a:defRPr sz="1200"/>
            </a:lvl1pPr>
          </a:lstStyle>
          <a:p>
            <a:fld id="{4E9674AA-AA06-EB43-B6F8-F3E378D34727}" type="slidenum">
              <a:rPr lang="en-US" smtClean="0"/>
              <a:t>‹#›</a:t>
            </a:fld>
            <a:endParaRPr lang="en-US"/>
          </a:p>
        </p:txBody>
      </p:sp>
    </p:spTree>
    <p:extLst>
      <p:ext uri="{BB962C8B-B14F-4D97-AF65-F5344CB8AC3E}">
        <p14:creationId xmlns:p14="http://schemas.microsoft.com/office/powerpoint/2010/main" val="330682052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powerpoint template cover pa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Title 1"/>
          <p:cNvSpPr>
            <a:spLocks noGrp="1"/>
          </p:cNvSpPr>
          <p:nvPr>
            <p:ph type="ctrTitle"/>
          </p:nvPr>
        </p:nvSpPr>
        <p:spPr>
          <a:xfrm>
            <a:off x="685800" y="2130425"/>
            <a:ext cx="7772400" cy="1470025"/>
          </a:xfrm>
        </p:spPr>
        <p:txBody>
          <a:bodyPr/>
          <a:lstStyle>
            <a:lvl1pPr>
              <a:defRPr>
                <a:solidFill>
                  <a:schemeClr val="bg1"/>
                </a:solidFill>
              </a:defRPr>
            </a:lvl1pPr>
          </a:lstStyle>
          <a:p>
            <a:r>
              <a:rPr lang="en-US">
                <a:solidFill>
                  <a:schemeClr val="bg1"/>
                </a:solidFill>
              </a:rPr>
              <a:t>Click to edit Master title style</a:t>
            </a:r>
            <a:endParaRPr lang="en-US" dirty="0">
              <a:solidFill>
                <a:schemeClr val="bg1"/>
              </a:solidFill>
            </a:endParaRPr>
          </a:p>
        </p:txBody>
      </p:sp>
    </p:spTree>
    <p:extLst>
      <p:ext uri="{BB962C8B-B14F-4D97-AF65-F5344CB8AC3E}">
        <p14:creationId xmlns:p14="http://schemas.microsoft.com/office/powerpoint/2010/main" val="3896192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AF3E6-9EE9-0245-A229-A992C92CBE73}" type="slidenum">
              <a:rPr lang="en-US" smtClean="0"/>
              <a:t>‹#›</a:t>
            </a:fld>
            <a:endParaRPr lang="en-US"/>
          </a:p>
        </p:txBody>
      </p:sp>
    </p:spTree>
    <p:extLst>
      <p:ext uri="{BB962C8B-B14F-4D97-AF65-F5344CB8AC3E}">
        <p14:creationId xmlns:p14="http://schemas.microsoft.com/office/powerpoint/2010/main" val="4120062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3AF3E6-9EE9-0245-A229-A992C92CBE73}" type="slidenum">
              <a:rPr lang="en-US" smtClean="0"/>
              <a:t>‹#›</a:t>
            </a:fld>
            <a:endParaRPr lang="en-US"/>
          </a:p>
        </p:txBody>
      </p:sp>
    </p:spTree>
    <p:extLst>
      <p:ext uri="{BB962C8B-B14F-4D97-AF65-F5344CB8AC3E}">
        <p14:creationId xmlns:p14="http://schemas.microsoft.com/office/powerpoint/2010/main" val="2547902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3AF3E6-9EE9-0245-A229-A992C92CBE73}" type="slidenum">
              <a:rPr lang="en-US" smtClean="0"/>
              <a:t>‹#›</a:t>
            </a:fld>
            <a:endParaRPr lang="en-US"/>
          </a:p>
        </p:txBody>
      </p:sp>
    </p:spTree>
    <p:extLst>
      <p:ext uri="{BB962C8B-B14F-4D97-AF65-F5344CB8AC3E}">
        <p14:creationId xmlns:p14="http://schemas.microsoft.com/office/powerpoint/2010/main" val="655173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3AF3E6-9EE9-0245-A229-A992C92CBE73}" type="slidenum">
              <a:rPr lang="en-US" smtClean="0"/>
              <a:t>‹#›</a:t>
            </a:fld>
            <a:endParaRPr lang="en-US"/>
          </a:p>
        </p:txBody>
      </p:sp>
    </p:spTree>
    <p:extLst>
      <p:ext uri="{BB962C8B-B14F-4D97-AF65-F5344CB8AC3E}">
        <p14:creationId xmlns:p14="http://schemas.microsoft.com/office/powerpoint/2010/main" val="2241400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AF3E6-9EE9-0245-A229-A992C92CBE73}" type="slidenum">
              <a:rPr lang="en-US" smtClean="0"/>
              <a:t>‹#›</a:t>
            </a:fld>
            <a:endParaRPr lang="en-US"/>
          </a:p>
        </p:txBody>
      </p:sp>
    </p:spTree>
    <p:extLst>
      <p:ext uri="{BB962C8B-B14F-4D97-AF65-F5344CB8AC3E}">
        <p14:creationId xmlns:p14="http://schemas.microsoft.com/office/powerpoint/2010/main" val="14487510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Content Placeholder 5" descr="powerpoint template second page.jpg"/>
          <p:cNvPicPr>
            <a:picLocks noChangeAspect="1"/>
          </p:cNvPicPr>
          <p:nvPr/>
        </p:nvPicPr>
        <p:blipFill rotWithShape="1">
          <a:blip r:embed="rId8">
            <a:extLst>
              <a:ext uri="{28A0092B-C50C-407E-A947-70E740481C1C}">
                <a14:useLocalDpi xmlns:a14="http://schemas.microsoft.com/office/drawing/2010/main" val="0"/>
              </a:ext>
            </a:extLst>
          </a:blip>
          <a:srcRect l="-10087" t="93074" r="-10087"/>
          <a:stretch/>
        </p:blipFill>
        <p:spPr>
          <a:xfrm>
            <a:off x="-624501" y="6173362"/>
            <a:ext cx="10675614" cy="461435"/>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431814" y="6220175"/>
            <a:ext cx="699552"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5131366" y="6226763"/>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26966" y="6220175"/>
            <a:ext cx="65983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3AF3E6-9EE9-0245-A229-A992C92CBE73}" type="slidenum">
              <a:rPr lang="en-US" smtClean="0"/>
              <a:t>‹#›</a:t>
            </a:fld>
            <a:endParaRPr lang="en-US"/>
          </a:p>
        </p:txBody>
      </p:sp>
    </p:spTree>
    <p:extLst>
      <p:ext uri="{BB962C8B-B14F-4D97-AF65-F5344CB8AC3E}">
        <p14:creationId xmlns:p14="http://schemas.microsoft.com/office/powerpoint/2010/main" val="22481170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python.org/about/gettingstarted/" TargetMode="External"/><Relationship Id="rId3" Type="http://schemas.openxmlformats.org/officeDocument/2006/relationships/hyperlink" Target="https://www.jetbrains.com/pycharm-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591427"/>
            <a:ext cx="7772400" cy="2009024"/>
          </a:xfrm>
        </p:spPr>
        <p:txBody>
          <a:bodyPr>
            <a:normAutofit/>
          </a:bodyPr>
          <a:lstStyle/>
          <a:p>
            <a:r>
              <a:rPr lang="en-US" sz="5400" dirty="0" smtClean="0"/>
              <a:t>Python</a:t>
            </a:r>
            <a:r>
              <a:rPr lang="en-US" sz="5400" dirty="0"/>
              <a:t/>
            </a:r>
            <a:br>
              <a:rPr lang="en-US" sz="5400" dirty="0"/>
            </a:br>
            <a:r>
              <a:rPr lang="en-US" sz="3600" dirty="0" smtClean="0"/>
              <a:t>August 22, 2019</a:t>
            </a:r>
            <a:endParaRPr lang="en-US" sz="3600" dirty="0"/>
          </a:p>
        </p:txBody>
      </p:sp>
    </p:spTree>
    <p:extLst>
      <p:ext uri="{BB962C8B-B14F-4D97-AF65-F5344CB8AC3E}">
        <p14:creationId xmlns:p14="http://schemas.microsoft.com/office/powerpoint/2010/main" val="164792305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365"/>
            <a:ext cx="9144000" cy="728055"/>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a:xfrm>
            <a:off x="77757" y="807505"/>
            <a:ext cx="9066243" cy="5275497"/>
          </a:xfrm>
        </p:spPr>
        <p:txBody>
          <a:bodyPr>
            <a:normAutofit fontScale="92500" lnSpcReduction="20000"/>
          </a:bodyPr>
          <a:lstStyle/>
          <a:p>
            <a:pPr marL="457200" indent="-457200"/>
            <a:r>
              <a:rPr lang="en-US" altLang="en-US" dirty="0" smtClean="0">
                <a:latin typeface="Arial" pitchFamily="34" charset="0"/>
                <a:cs typeface="Arial" pitchFamily="34" charset="0"/>
              </a:rPr>
              <a:t>Note that there are 2 version of Python used today, versions 2.7 and 3.*.  We will be learning version </a:t>
            </a:r>
            <a:r>
              <a:rPr lang="en-US" altLang="en-US" dirty="0" smtClean="0">
                <a:latin typeface="Arial" pitchFamily="34" charset="0"/>
                <a:cs typeface="Arial" pitchFamily="34" charset="0"/>
              </a:rPr>
              <a:t>3 in this class.</a:t>
            </a:r>
            <a:endParaRPr lang="en-US" altLang="en-US" dirty="0" smtClean="0">
              <a:latin typeface="Arial" pitchFamily="34" charset="0"/>
              <a:cs typeface="Arial" pitchFamily="34" charset="0"/>
            </a:endParaRPr>
          </a:p>
          <a:p>
            <a:pPr marL="457200" indent="-457200"/>
            <a:endParaRPr lang="en-US" altLang="en-US" dirty="0">
              <a:latin typeface="Arial" pitchFamily="34" charset="0"/>
              <a:cs typeface="Arial" pitchFamily="34" charset="0"/>
            </a:endParaRPr>
          </a:p>
          <a:p>
            <a:pPr marL="457200" indent="-457200"/>
            <a:r>
              <a:rPr lang="en-US" altLang="en-US" dirty="0" smtClean="0">
                <a:latin typeface="Arial" pitchFamily="34" charset="0"/>
                <a:cs typeface="Arial" pitchFamily="34" charset="0"/>
              </a:rPr>
              <a:t>A good reference guide can be found </a:t>
            </a:r>
            <a:r>
              <a:rPr lang="en-US" altLang="en-US" dirty="0">
                <a:latin typeface="Arial" pitchFamily="34" charset="0"/>
                <a:cs typeface="Arial" pitchFamily="34" charset="0"/>
              </a:rPr>
              <a:t>at </a:t>
            </a:r>
            <a:r>
              <a:rPr lang="en-US" altLang="en-US" dirty="0">
                <a:latin typeface="Arial" pitchFamily="34" charset="0"/>
                <a:cs typeface="Arial" pitchFamily="34" charset="0"/>
                <a:hlinkClick r:id="rId2"/>
              </a:rPr>
              <a:t>https://www.python.org/about/gettingstarted</a:t>
            </a:r>
            <a:r>
              <a:rPr lang="en-US" altLang="en-US" dirty="0" smtClean="0">
                <a:latin typeface="Arial" pitchFamily="34" charset="0"/>
                <a:cs typeface="Arial" pitchFamily="34" charset="0"/>
                <a:hlinkClick r:id="rId2"/>
              </a:rPr>
              <a:t>/</a:t>
            </a:r>
            <a:endParaRPr lang="en-US" altLang="en-US" dirty="0" smtClean="0">
              <a:latin typeface="Arial" pitchFamily="34" charset="0"/>
              <a:cs typeface="Arial" pitchFamily="34" charset="0"/>
            </a:endParaRPr>
          </a:p>
          <a:p>
            <a:pPr marL="457200" indent="-457200"/>
            <a:endParaRPr lang="en-US" altLang="en-US" dirty="0">
              <a:latin typeface="Arial" pitchFamily="34" charset="0"/>
              <a:cs typeface="Arial" pitchFamily="34" charset="0"/>
            </a:endParaRPr>
          </a:p>
          <a:p>
            <a:pPr marL="457200" indent="-457200"/>
            <a:r>
              <a:rPr lang="en-US" altLang="en-US" dirty="0" smtClean="0">
                <a:latin typeface="Arial" pitchFamily="34" charset="0"/>
                <a:cs typeface="Arial" pitchFamily="34" charset="0"/>
              </a:rPr>
              <a:t>For this class, it is not required to compile your HW assignments.  But it </a:t>
            </a:r>
            <a:r>
              <a:rPr lang="en-US" altLang="en-US" dirty="0" smtClean="0">
                <a:latin typeface="Arial" pitchFamily="34" charset="0"/>
                <a:cs typeface="Arial" pitchFamily="34" charset="0"/>
              </a:rPr>
              <a:t>will be a better learning experience if you do.</a:t>
            </a:r>
          </a:p>
          <a:p>
            <a:pPr marL="857250" lvl="1" indent="-457200"/>
            <a:r>
              <a:rPr lang="en-US" altLang="en-US" dirty="0" smtClean="0">
                <a:latin typeface="Arial" pitchFamily="34" charset="0"/>
                <a:cs typeface="Arial" pitchFamily="34" charset="0"/>
              </a:rPr>
              <a:t>Install Python interpreter (comes with all </a:t>
            </a:r>
            <a:r>
              <a:rPr lang="en-US" altLang="en-US" dirty="0" err="1" smtClean="0">
                <a:latin typeface="Arial" pitchFamily="34" charset="0"/>
                <a:cs typeface="Arial" pitchFamily="34" charset="0"/>
              </a:rPr>
              <a:t>MacOS</a:t>
            </a:r>
            <a:r>
              <a:rPr lang="en-US" altLang="en-US" dirty="0" smtClean="0">
                <a:latin typeface="Arial" pitchFamily="34" charset="0"/>
                <a:cs typeface="Arial" pitchFamily="34" charset="0"/>
              </a:rPr>
              <a:t>)</a:t>
            </a:r>
          </a:p>
          <a:p>
            <a:pPr marL="857250" lvl="1" indent="-457200"/>
            <a:r>
              <a:rPr lang="en-US" altLang="en-US" dirty="0">
                <a:latin typeface="Arial" pitchFamily="34" charset="0"/>
                <a:cs typeface="Arial" pitchFamily="34" charset="0"/>
              </a:rPr>
              <a:t>Install an </a:t>
            </a:r>
            <a:r>
              <a:rPr lang="en-US" altLang="en-US" dirty="0" smtClean="0">
                <a:latin typeface="Arial" pitchFamily="34" charset="0"/>
                <a:cs typeface="Arial" pitchFamily="34" charset="0"/>
              </a:rPr>
              <a:t>IDE: </a:t>
            </a:r>
            <a:r>
              <a:rPr lang="en-US" altLang="en-US" dirty="0" smtClean="0">
                <a:latin typeface="Arial" pitchFamily="34" charset="0"/>
                <a:cs typeface="Arial" pitchFamily="34" charset="0"/>
                <a:hlinkClick r:id="rId3"/>
              </a:rPr>
              <a:t>https</a:t>
            </a:r>
            <a:r>
              <a:rPr lang="en-US" altLang="en-US" dirty="0">
                <a:latin typeface="Arial" pitchFamily="34" charset="0"/>
                <a:cs typeface="Arial" pitchFamily="34" charset="0"/>
                <a:hlinkClick r:id="rId3"/>
              </a:rPr>
              <a:t>://www.jetbrains.com/pycharm-edu</a:t>
            </a:r>
            <a:r>
              <a:rPr lang="en-US" altLang="en-US" dirty="0" smtClean="0">
                <a:latin typeface="Arial" pitchFamily="34" charset="0"/>
                <a:cs typeface="Arial" pitchFamily="34" charset="0"/>
                <a:hlinkClick r:id="rId3"/>
              </a:rPr>
              <a:t>/</a:t>
            </a:r>
            <a:endParaRPr lang="en-US" altLang="en-US" dirty="0" smtClean="0">
              <a:latin typeface="Arial" pitchFamily="34" charset="0"/>
              <a:cs typeface="Arial" pitchFamily="34" charset="0"/>
            </a:endParaRPr>
          </a:p>
          <a:p>
            <a:pPr marL="857250" lvl="1" indent="-457200"/>
            <a:endParaRPr lang="en-US" altLang="en-US" dirty="0">
              <a:latin typeface="Arial" pitchFamily="34" charset="0"/>
              <a:cs typeface="Arial" pitchFamily="34" charset="0"/>
            </a:endParaRPr>
          </a:p>
          <a:p>
            <a:pPr marL="457200" indent="-457200"/>
            <a:endParaRPr lang="en-US" altLang="en-US" dirty="0" smtClean="0">
              <a:latin typeface="Arial" pitchFamily="34" charset="0"/>
              <a:cs typeface="Arial" pitchFamily="34" charset="0"/>
            </a:endParaRPr>
          </a:p>
          <a:p>
            <a:pPr marL="857250" lvl="1" indent="-457200"/>
            <a:endParaRPr lang="en-US" altLang="en-US" dirty="0" smtClean="0">
              <a:latin typeface="Arial" pitchFamily="34" charset="0"/>
              <a:cs typeface="Arial" pitchFamily="34" charset="0"/>
            </a:endParaRPr>
          </a:p>
          <a:p>
            <a:pPr marL="857250" lvl="1" indent="-457200"/>
            <a:endParaRPr lang="en-US" altLang="en-US"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C93AF3E6-9EE9-0245-A229-A992C92CBE73}" type="slidenum">
              <a:rPr lang="en-US" smtClean="0"/>
              <a:t>2</a:t>
            </a:fld>
            <a:endParaRPr lang="en-US"/>
          </a:p>
        </p:txBody>
      </p:sp>
    </p:spTree>
    <p:extLst>
      <p:ext uri="{BB962C8B-B14F-4D97-AF65-F5344CB8AC3E}">
        <p14:creationId xmlns:p14="http://schemas.microsoft.com/office/powerpoint/2010/main" val="3194742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365"/>
            <a:ext cx="9144000" cy="728055"/>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dirty="0" smtClean="0"/>
              <a:t>Python Topics</a:t>
            </a:r>
            <a:endParaRPr lang="en-US" dirty="0"/>
          </a:p>
        </p:txBody>
      </p:sp>
      <p:sp>
        <p:nvSpPr>
          <p:cNvPr id="3" name="Content Placeholder 2"/>
          <p:cNvSpPr>
            <a:spLocks noGrp="1"/>
          </p:cNvSpPr>
          <p:nvPr>
            <p:ph idx="1"/>
          </p:nvPr>
        </p:nvSpPr>
        <p:spPr>
          <a:xfrm>
            <a:off x="209006" y="807505"/>
            <a:ext cx="8730008" cy="5275497"/>
          </a:xfrm>
        </p:spPr>
        <p:txBody>
          <a:bodyPr>
            <a:normAutofit fontScale="92500" lnSpcReduction="10000"/>
          </a:bodyPr>
          <a:lstStyle/>
          <a:p>
            <a:pPr marL="457200" indent="-457200"/>
            <a:r>
              <a:rPr lang="en-US" altLang="en-US" dirty="0" smtClean="0">
                <a:latin typeface="Arial" pitchFamily="34" charset="0"/>
                <a:cs typeface="Arial" pitchFamily="34" charset="0"/>
              </a:rPr>
              <a:t>What we cover this semester</a:t>
            </a:r>
          </a:p>
          <a:p>
            <a:pPr marL="857250" lvl="1" indent="-457200"/>
            <a:r>
              <a:rPr lang="en-US" altLang="en-US" dirty="0" smtClean="0">
                <a:latin typeface="Arial" pitchFamily="34" charset="0"/>
                <a:cs typeface="Arial" pitchFamily="34" charset="0"/>
              </a:rPr>
              <a:t>Syntax</a:t>
            </a:r>
          </a:p>
          <a:p>
            <a:pPr marL="857250" lvl="1" indent="-457200"/>
            <a:r>
              <a:rPr lang="en-US" altLang="en-US" dirty="0" smtClean="0">
                <a:latin typeface="Arial" pitchFamily="34" charset="0"/>
                <a:cs typeface="Arial" pitchFamily="34" charset="0"/>
              </a:rPr>
              <a:t>Variables &amp; Operators</a:t>
            </a:r>
          </a:p>
          <a:p>
            <a:pPr marL="857250" lvl="1" indent="-457200"/>
            <a:r>
              <a:rPr lang="en-US" altLang="en-US" dirty="0" smtClean="0">
                <a:latin typeface="Arial" pitchFamily="34" charset="0"/>
                <a:cs typeface="Arial" pitchFamily="34" charset="0"/>
              </a:rPr>
              <a:t>Strings</a:t>
            </a:r>
          </a:p>
          <a:p>
            <a:pPr marL="857250" lvl="1" indent="-457200"/>
            <a:r>
              <a:rPr lang="en-US" altLang="en-US" dirty="0" smtClean="0">
                <a:latin typeface="Arial" pitchFamily="34" charset="0"/>
                <a:cs typeface="Arial" pitchFamily="34" charset="0"/>
              </a:rPr>
              <a:t>Data Structures</a:t>
            </a:r>
          </a:p>
          <a:p>
            <a:pPr marL="857250" lvl="1" indent="-457200"/>
            <a:r>
              <a:rPr lang="en-US" altLang="en-US" dirty="0" smtClean="0">
                <a:latin typeface="Arial" pitchFamily="34" charset="0"/>
                <a:cs typeface="Arial" pitchFamily="34" charset="0"/>
              </a:rPr>
              <a:t>Conditional Expressions</a:t>
            </a:r>
          </a:p>
          <a:p>
            <a:pPr marL="857250" lvl="1" indent="-457200"/>
            <a:r>
              <a:rPr lang="en-US" altLang="en-US" dirty="0" smtClean="0">
                <a:latin typeface="Arial" pitchFamily="34" charset="0"/>
                <a:cs typeface="Arial" pitchFamily="34" charset="0"/>
              </a:rPr>
              <a:t>Loops</a:t>
            </a:r>
          </a:p>
          <a:p>
            <a:pPr marL="857250" lvl="1" indent="-457200"/>
            <a:r>
              <a:rPr lang="en-US" altLang="en-US" dirty="0" smtClean="0">
                <a:latin typeface="Arial" pitchFamily="34" charset="0"/>
                <a:cs typeface="Arial" pitchFamily="34" charset="0"/>
              </a:rPr>
              <a:t>Functions</a:t>
            </a:r>
          </a:p>
          <a:p>
            <a:pPr marL="857250" lvl="1" indent="-457200"/>
            <a:r>
              <a:rPr lang="en-US" altLang="en-US" dirty="0" smtClean="0">
                <a:latin typeface="Arial" pitchFamily="34" charset="0"/>
                <a:cs typeface="Arial" pitchFamily="34" charset="0"/>
              </a:rPr>
              <a:t>Classes and Objects</a:t>
            </a:r>
          </a:p>
          <a:p>
            <a:pPr marL="857250" lvl="1" indent="-457200"/>
            <a:r>
              <a:rPr lang="en-US" altLang="en-US" dirty="0" smtClean="0">
                <a:latin typeface="Arial" pitchFamily="34" charset="0"/>
                <a:cs typeface="Arial" pitchFamily="34" charset="0"/>
              </a:rPr>
              <a:t>Modules &amp; Packages</a:t>
            </a:r>
          </a:p>
          <a:p>
            <a:pPr marL="857250" lvl="1" indent="-457200"/>
            <a:r>
              <a:rPr lang="en-US" altLang="en-US" dirty="0" smtClean="0">
                <a:latin typeface="Arial" pitchFamily="34" charset="0"/>
                <a:cs typeface="Arial" pitchFamily="34" charset="0"/>
              </a:rPr>
              <a:t>File Input and </a:t>
            </a:r>
            <a:r>
              <a:rPr lang="en-US" altLang="en-US" dirty="0" smtClean="0">
                <a:latin typeface="Arial" pitchFamily="34" charset="0"/>
                <a:cs typeface="Arial" pitchFamily="34" charset="0"/>
              </a:rPr>
              <a:t>Output</a:t>
            </a:r>
            <a:endParaRPr lang="en-US" altLang="en-US" dirty="0" smtClean="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C93AF3E6-9EE9-0245-A229-A992C92CBE73}" type="slidenum">
              <a:rPr lang="en-US" smtClean="0"/>
              <a:t>3</a:t>
            </a:fld>
            <a:endParaRPr lang="en-US"/>
          </a:p>
        </p:txBody>
      </p:sp>
    </p:spTree>
    <p:extLst>
      <p:ext uri="{BB962C8B-B14F-4D97-AF65-F5344CB8AC3E}">
        <p14:creationId xmlns:p14="http://schemas.microsoft.com/office/powerpoint/2010/main" val="4047589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365"/>
            <a:ext cx="9144000" cy="728055"/>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dirty="0" smtClean="0"/>
              <a:t>Syntax</a:t>
            </a:r>
            <a:endParaRPr lang="en-US" dirty="0"/>
          </a:p>
        </p:txBody>
      </p:sp>
      <p:sp>
        <p:nvSpPr>
          <p:cNvPr id="3" name="Content Placeholder 2"/>
          <p:cNvSpPr>
            <a:spLocks noGrp="1"/>
          </p:cNvSpPr>
          <p:nvPr>
            <p:ph idx="1"/>
          </p:nvPr>
        </p:nvSpPr>
        <p:spPr>
          <a:xfrm>
            <a:off x="209006" y="807505"/>
            <a:ext cx="8730008" cy="5275497"/>
          </a:xfrm>
        </p:spPr>
        <p:txBody>
          <a:bodyPr>
            <a:normAutofit/>
          </a:bodyPr>
          <a:lstStyle/>
          <a:p>
            <a:pPr marL="457200" indent="-457200"/>
            <a:r>
              <a:rPr lang="en-US" altLang="en-US" dirty="0" smtClean="0">
                <a:latin typeface="Arial" pitchFamily="34" charset="0"/>
                <a:cs typeface="Arial" pitchFamily="34" charset="0"/>
              </a:rPr>
              <a:t>The first useful thing to learn is how to teach computer to speak.  This is done with the </a:t>
            </a:r>
            <a:r>
              <a:rPr lang="en-US" altLang="en-US" dirty="0" smtClean="0">
                <a:solidFill>
                  <a:srgbClr val="FF0000"/>
                </a:solidFill>
                <a:latin typeface="Arial" pitchFamily="34" charset="0"/>
                <a:cs typeface="Arial" pitchFamily="34" charset="0"/>
              </a:rPr>
              <a:t>print</a:t>
            </a:r>
            <a:r>
              <a:rPr lang="en-US" altLang="en-US" dirty="0" smtClean="0">
                <a:latin typeface="Arial" pitchFamily="34" charset="0"/>
                <a:cs typeface="Arial" pitchFamily="34" charset="0"/>
              </a:rPr>
              <a:t> statement.  Output is sent to the console (or terminal or command) window, depending on how the command is executed.</a:t>
            </a:r>
          </a:p>
          <a:p>
            <a:pPr marL="857250" lvl="1" indent="-457200">
              <a:buFont typeface="Wingdings" charset="2"/>
              <a:buChar char="Ø"/>
            </a:pPr>
            <a:r>
              <a:rPr lang="en-US" altLang="en-US" dirty="0" smtClean="0">
                <a:latin typeface="Arial" pitchFamily="34" charset="0"/>
                <a:cs typeface="Arial" pitchFamily="34" charset="0"/>
              </a:rPr>
              <a:t>print("</a:t>
            </a:r>
            <a:r>
              <a:rPr lang="en-US" altLang="en-US" dirty="0">
                <a:latin typeface="Arial" pitchFamily="34" charset="0"/>
                <a:cs typeface="Arial" pitchFamily="34" charset="0"/>
              </a:rPr>
              <a:t>Hello, world</a:t>
            </a:r>
            <a:r>
              <a:rPr lang="en-US" altLang="en-US" dirty="0" smtClean="0">
                <a:latin typeface="Arial" pitchFamily="34" charset="0"/>
                <a:cs typeface="Arial" pitchFamily="34" charset="0"/>
              </a:rPr>
              <a:t>!  My name is Jimmie”)</a:t>
            </a:r>
          </a:p>
          <a:p>
            <a:pPr marL="857250" lvl="1" indent="-457200">
              <a:buFont typeface="Wingdings" charset="2"/>
              <a:buChar char="Ø"/>
            </a:pPr>
            <a:r>
              <a:rPr lang="en-US" altLang="en-US" dirty="0">
                <a:latin typeface="Arial" pitchFamily="34" charset="0"/>
                <a:cs typeface="Arial" pitchFamily="34" charset="0"/>
              </a:rPr>
              <a:t>print</a:t>
            </a:r>
            <a:r>
              <a:rPr lang="en-US" altLang="en-US" dirty="0" smtClean="0">
                <a:latin typeface="Arial" pitchFamily="34" charset="0"/>
                <a:cs typeface="Arial" pitchFamily="34" charset="0"/>
              </a:rPr>
              <a:t>(‘Hello</a:t>
            </a:r>
            <a:r>
              <a:rPr lang="en-US" altLang="en-US" dirty="0">
                <a:latin typeface="Arial" pitchFamily="34" charset="0"/>
                <a:cs typeface="Arial" pitchFamily="34" charset="0"/>
              </a:rPr>
              <a:t>, world!  My name is </a:t>
            </a:r>
            <a:r>
              <a:rPr lang="en-US" altLang="en-US" dirty="0" smtClean="0">
                <a:latin typeface="Arial" pitchFamily="34" charset="0"/>
                <a:cs typeface="Arial" pitchFamily="34" charset="0"/>
              </a:rPr>
              <a:t>Jimmie’)</a:t>
            </a:r>
          </a:p>
          <a:p>
            <a:pPr marL="857250" lvl="1" indent="-457200">
              <a:buFont typeface="Wingdings" charset="2"/>
              <a:buChar char="Ø"/>
            </a:pPr>
            <a:r>
              <a:rPr lang="en-US" altLang="en-US" dirty="0">
                <a:latin typeface="Arial" pitchFamily="34" charset="0"/>
                <a:cs typeface="Arial" pitchFamily="34" charset="0"/>
              </a:rPr>
              <a:t>print("Hello World!" + "My name is Jimmie")</a:t>
            </a:r>
          </a:p>
        </p:txBody>
      </p:sp>
      <p:sp>
        <p:nvSpPr>
          <p:cNvPr id="4" name="Slide Number Placeholder 3"/>
          <p:cNvSpPr>
            <a:spLocks noGrp="1"/>
          </p:cNvSpPr>
          <p:nvPr>
            <p:ph type="sldNum" sz="quarter" idx="12"/>
          </p:nvPr>
        </p:nvSpPr>
        <p:spPr/>
        <p:txBody>
          <a:bodyPr/>
          <a:lstStyle/>
          <a:p>
            <a:fld id="{C93AF3E6-9EE9-0245-A229-A992C92CBE73}" type="slidenum">
              <a:rPr lang="en-US" smtClean="0"/>
              <a:t>4</a:t>
            </a:fld>
            <a:endParaRPr lang="en-US"/>
          </a:p>
        </p:txBody>
      </p:sp>
    </p:spTree>
    <p:extLst>
      <p:ext uri="{BB962C8B-B14F-4D97-AF65-F5344CB8AC3E}">
        <p14:creationId xmlns:p14="http://schemas.microsoft.com/office/powerpoint/2010/main" val="1493523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365"/>
            <a:ext cx="9144000" cy="728055"/>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dirty="0" smtClean="0"/>
              <a:t>Syntax</a:t>
            </a:r>
            <a:endParaRPr lang="en-US" dirty="0"/>
          </a:p>
        </p:txBody>
      </p:sp>
      <p:sp>
        <p:nvSpPr>
          <p:cNvPr id="3" name="Content Placeholder 2"/>
          <p:cNvSpPr>
            <a:spLocks noGrp="1"/>
          </p:cNvSpPr>
          <p:nvPr>
            <p:ph idx="1"/>
          </p:nvPr>
        </p:nvSpPr>
        <p:spPr>
          <a:xfrm>
            <a:off x="209006" y="807505"/>
            <a:ext cx="8730008" cy="5275497"/>
          </a:xfrm>
        </p:spPr>
        <p:txBody>
          <a:bodyPr>
            <a:normAutofit fontScale="85000" lnSpcReduction="10000"/>
          </a:bodyPr>
          <a:lstStyle/>
          <a:p>
            <a:pPr marL="457200" indent="-457200"/>
            <a:r>
              <a:rPr lang="en-US" altLang="en-US" dirty="0">
                <a:latin typeface="Arial" pitchFamily="34" charset="0"/>
                <a:cs typeface="Arial" pitchFamily="34" charset="0"/>
              </a:rPr>
              <a:t>As we get more familiar with the Python programming language, we run into errors and exceptions. These are complaints that Python makes when it doesn’t understand what you want it to do. Everyone runs into these issues, so it is a good habit to read and understand them</a:t>
            </a:r>
            <a:r>
              <a:rPr lang="en-US" altLang="en-US" dirty="0" smtClean="0">
                <a:latin typeface="Arial" pitchFamily="34" charset="0"/>
                <a:cs typeface="Arial" pitchFamily="34" charset="0"/>
              </a:rPr>
              <a:t>.</a:t>
            </a:r>
          </a:p>
          <a:p>
            <a:pPr marL="457200" indent="-457200"/>
            <a:endParaRPr lang="en-US" altLang="en-US" dirty="0" smtClean="0">
              <a:latin typeface="Arial" pitchFamily="34" charset="0"/>
              <a:cs typeface="Arial" pitchFamily="34" charset="0"/>
            </a:endParaRPr>
          </a:p>
          <a:p>
            <a:pPr marL="857250" lvl="1" indent="-457200">
              <a:buFont typeface="Wingdings" charset="2"/>
              <a:buChar char="Ø"/>
            </a:pPr>
            <a:r>
              <a:rPr lang="en-US" altLang="en-US" dirty="0">
                <a:latin typeface="Arial" pitchFamily="34" charset="0"/>
                <a:cs typeface="Arial" pitchFamily="34" charset="0"/>
              </a:rPr>
              <a:t>print</a:t>
            </a:r>
            <a:r>
              <a:rPr lang="en-US" altLang="en-US" dirty="0" smtClean="0">
                <a:latin typeface="Arial" pitchFamily="34" charset="0"/>
                <a:cs typeface="Arial" pitchFamily="34" charset="0"/>
              </a:rPr>
              <a:t>(“Hello</a:t>
            </a:r>
            <a:r>
              <a:rPr lang="en-US" altLang="en-US" dirty="0">
                <a:latin typeface="Arial" pitchFamily="34" charset="0"/>
                <a:cs typeface="Arial" pitchFamily="34" charset="0"/>
              </a:rPr>
              <a:t>, world!  My name is Jimmie’</a:t>
            </a:r>
            <a:r>
              <a:rPr lang="en-US" altLang="en-US" dirty="0" smtClean="0">
                <a:latin typeface="Arial" pitchFamily="34" charset="0"/>
                <a:cs typeface="Arial" pitchFamily="34" charset="0"/>
              </a:rPr>
              <a:t>)</a:t>
            </a:r>
          </a:p>
          <a:p>
            <a:pPr marL="1257300" lvl="2" indent="-457200">
              <a:buFont typeface="Wingdings" charset="2"/>
              <a:buChar char="u"/>
            </a:pPr>
            <a:r>
              <a:rPr lang="en-US" altLang="en-US" dirty="0">
                <a:latin typeface="Arial" pitchFamily="34" charset="0"/>
                <a:cs typeface="Arial" pitchFamily="34" charset="0"/>
              </a:rPr>
              <a:t>SyntaxError: EOL while scanning string </a:t>
            </a:r>
            <a:r>
              <a:rPr lang="en-US" altLang="en-US" dirty="0" smtClean="0">
                <a:latin typeface="Arial" pitchFamily="34" charset="0"/>
                <a:cs typeface="Arial" pitchFamily="34" charset="0"/>
              </a:rPr>
              <a:t>literal</a:t>
            </a:r>
          </a:p>
          <a:p>
            <a:pPr marL="857250" lvl="1" indent="-457200">
              <a:buFont typeface="Wingdings" charset="2"/>
              <a:buChar char="Ø"/>
            </a:pPr>
            <a:r>
              <a:rPr lang="en-US" altLang="en-US" dirty="0">
                <a:latin typeface="Arial" pitchFamily="34" charset="0"/>
                <a:cs typeface="Arial" pitchFamily="34" charset="0"/>
              </a:rPr>
              <a:t>print</a:t>
            </a:r>
            <a:r>
              <a:rPr lang="en-US" altLang="en-US" dirty="0" smtClean="0">
                <a:latin typeface="Arial" pitchFamily="34" charset="0"/>
                <a:cs typeface="Arial" pitchFamily="34" charset="0"/>
              </a:rPr>
              <a:t>(Hello</a:t>
            </a:r>
            <a:r>
              <a:rPr lang="en-US" altLang="en-US" dirty="0">
                <a:latin typeface="Arial" pitchFamily="34" charset="0"/>
                <a:cs typeface="Arial" pitchFamily="34" charset="0"/>
              </a:rPr>
              <a:t>, world!  My name is </a:t>
            </a:r>
            <a:r>
              <a:rPr lang="en-US" altLang="en-US" dirty="0" smtClean="0">
                <a:latin typeface="Arial" pitchFamily="34" charset="0"/>
                <a:cs typeface="Arial" pitchFamily="34" charset="0"/>
              </a:rPr>
              <a:t>Jimmie)</a:t>
            </a:r>
          </a:p>
          <a:p>
            <a:pPr marL="1257300" lvl="2" indent="-457200">
              <a:buFont typeface="Wingdings" charset="2"/>
              <a:buChar char="u"/>
            </a:pPr>
            <a:r>
              <a:rPr lang="en-US" altLang="en-US" dirty="0">
                <a:latin typeface="Arial" pitchFamily="34" charset="0"/>
                <a:cs typeface="Arial" pitchFamily="34" charset="0"/>
              </a:rPr>
              <a:t>SyntaxError: invalid </a:t>
            </a:r>
            <a:r>
              <a:rPr lang="en-US" altLang="en-US" dirty="0" smtClean="0">
                <a:latin typeface="Arial" pitchFamily="34" charset="0"/>
                <a:cs typeface="Arial" pitchFamily="34" charset="0"/>
              </a:rPr>
              <a:t>syntax</a:t>
            </a:r>
          </a:p>
          <a:p>
            <a:pPr marL="857250" lvl="1" indent="-457200">
              <a:buFont typeface="Wingdings" charset="2"/>
              <a:buChar char="Ø"/>
            </a:pPr>
            <a:r>
              <a:rPr lang="en-US" altLang="en-US" dirty="0" err="1" smtClean="0">
                <a:latin typeface="Arial" pitchFamily="34" charset="0"/>
                <a:cs typeface="Arial" pitchFamily="34" charset="0"/>
              </a:rPr>
              <a:t>prit</a:t>
            </a:r>
            <a:r>
              <a:rPr lang="en-US" altLang="en-US" dirty="0">
                <a:latin typeface="Arial" pitchFamily="34" charset="0"/>
                <a:cs typeface="Arial" pitchFamily="34" charset="0"/>
              </a:rPr>
              <a:t>(“Hello, world!  My name is Jimmie’</a:t>
            </a:r>
            <a:r>
              <a:rPr lang="en-US" altLang="en-US" dirty="0" smtClean="0">
                <a:latin typeface="Arial" pitchFamily="34" charset="0"/>
                <a:cs typeface="Arial" pitchFamily="34" charset="0"/>
              </a:rPr>
              <a:t>)</a:t>
            </a:r>
          </a:p>
          <a:p>
            <a:pPr marL="1257300" lvl="2" indent="-457200">
              <a:buFont typeface="Wingdings" charset="2"/>
              <a:buChar char="u"/>
            </a:pPr>
            <a:r>
              <a:rPr lang="en-US" altLang="en-US" dirty="0" err="1">
                <a:latin typeface="Arial" pitchFamily="34" charset="0"/>
                <a:cs typeface="Arial" pitchFamily="34" charset="0"/>
              </a:rPr>
              <a:t>NameError</a:t>
            </a:r>
            <a:r>
              <a:rPr lang="en-US" altLang="en-US" dirty="0">
                <a:latin typeface="Arial" pitchFamily="34" charset="0"/>
                <a:cs typeface="Arial" pitchFamily="34" charset="0"/>
              </a:rPr>
              <a:t>: name '</a:t>
            </a:r>
            <a:r>
              <a:rPr lang="en-US" altLang="en-US" dirty="0" err="1">
                <a:latin typeface="Arial" pitchFamily="34" charset="0"/>
                <a:cs typeface="Arial" pitchFamily="34" charset="0"/>
              </a:rPr>
              <a:t>prit</a:t>
            </a:r>
            <a:r>
              <a:rPr lang="en-US" altLang="en-US" dirty="0">
                <a:latin typeface="Arial" pitchFamily="34" charset="0"/>
                <a:cs typeface="Arial" pitchFamily="34" charset="0"/>
              </a:rPr>
              <a:t>' is not defined</a:t>
            </a:r>
          </a:p>
          <a:p>
            <a:pPr marL="857250" lvl="1" indent="-457200">
              <a:buFont typeface="Wingdings" charset="2"/>
              <a:buChar char="Ø"/>
            </a:pPr>
            <a:endParaRPr lang="en-US" altLang="en-US" dirty="0">
              <a:latin typeface="Arial" pitchFamily="34" charset="0"/>
              <a:cs typeface="Arial" pitchFamily="34" charset="0"/>
            </a:endParaRPr>
          </a:p>
          <a:p>
            <a:pPr marL="857250" lvl="1" indent="-457200">
              <a:buFont typeface="Wingdings" charset="2"/>
              <a:buChar char="Ø"/>
            </a:pPr>
            <a:endParaRPr lang="en-US" altLang="en-US"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C93AF3E6-9EE9-0245-A229-A992C92CBE73}" type="slidenum">
              <a:rPr lang="en-US" smtClean="0"/>
              <a:t>5</a:t>
            </a:fld>
            <a:endParaRPr lang="en-US"/>
          </a:p>
        </p:txBody>
      </p:sp>
    </p:spTree>
    <p:extLst>
      <p:ext uri="{BB962C8B-B14F-4D97-AF65-F5344CB8AC3E}">
        <p14:creationId xmlns:p14="http://schemas.microsoft.com/office/powerpoint/2010/main" val="2539817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365"/>
            <a:ext cx="9144000" cy="728055"/>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dirty="0" smtClean="0"/>
              <a:t>Common Errors</a:t>
            </a:r>
            <a:endParaRPr lang="en-US" dirty="0"/>
          </a:p>
        </p:txBody>
      </p:sp>
      <p:sp>
        <p:nvSpPr>
          <p:cNvPr id="4" name="Slide Number Placeholder 3"/>
          <p:cNvSpPr>
            <a:spLocks noGrp="1"/>
          </p:cNvSpPr>
          <p:nvPr>
            <p:ph type="sldNum" sz="quarter" idx="12"/>
          </p:nvPr>
        </p:nvSpPr>
        <p:spPr/>
        <p:txBody>
          <a:bodyPr/>
          <a:lstStyle/>
          <a:p>
            <a:fld id="{C93AF3E6-9EE9-0245-A229-A992C92CBE73}" type="slidenum">
              <a:rPr lang="en-US" smtClean="0"/>
              <a:t>6</a:t>
            </a:fld>
            <a:endParaRPr lang="en-US"/>
          </a:p>
        </p:txBody>
      </p:sp>
      <p:pic>
        <p:nvPicPr>
          <p:cNvPr id="6" name="Picture 5"/>
          <p:cNvPicPr>
            <a:picLocks noChangeAspect="1"/>
          </p:cNvPicPr>
          <p:nvPr/>
        </p:nvPicPr>
        <p:blipFill>
          <a:blip r:embed="rId2"/>
          <a:stretch>
            <a:fillRect/>
          </a:stretch>
        </p:blipFill>
        <p:spPr>
          <a:xfrm>
            <a:off x="1012391" y="806600"/>
            <a:ext cx="6895129" cy="5305564"/>
          </a:xfrm>
          <a:prstGeom prst="rect">
            <a:avLst/>
          </a:prstGeom>
        </p:spPr>
      </p:pic>
    </p:spTree>
    <p:extLst>
      <p:ext uri="{BB962C8B-B14F-4D97-AF65-F5344CB8AC3E}">
        <p14:creationId xmlns:p14="http://schemas.microsoft.com/office/powerpoint/2010/main" val="1651649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365"/>
            <a:ext cx="9144000" cy="728055"/>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dirty="0" smtClean="0"/>
              <a:t>Useful Debugging Tip</a:t>
            </a:r>
            <a:endParaRPr lang="en-US" dirty="0"/>
          </a:p>
        </p:txBody>
      </p:sp>
      <p:sp>
        <p:nvSpPr>
          <p:cNvPr id="3" name="Content Placeholder 2"/>
          <p:cNvSpPr>
            <a:spLocks noGrp="1"/>
          </p:cNvSpPr>
          <p:nvPr>
            <p:ph idx="1"/>
          </p:nvPr>
        </p:nvSpPr>
        <p:spPr>
          <a:xfrm>
            <a:off x="209006" y="807505"/>
            <a:ext cx="8730008" cy="5275497"/>
          </a:xfrm>
        </p:spPr>
        <p:txBody>
          <a:bodyPr>
            <a:normAutofit fontScale="85000" lnSpcReduction="20000"/>
          </a:bodyPr>
          <a:lstStyle/>
          <a:p>
            <a:pPr marL="457200" indent="-457200"/>
            <a:r>
              <a:rPr lang="en-US" altLang="en-US" dirty="0">
                <a:latin typeface="Arial" pitchFamily="34" charset="0"/>
                <a:cs typeface="Arial" pitchFamily="34" charset="0"/>
              </a:rPr>
              <a:t>If I see an error message in the terminal, how should I go about reading through it and fixing the issue that caused it</a:t>
            </a:r>
            <a:r>
              <a:rPr lang="en-US" altLang="en-US" dirty="0" smtClean="0">
                <a:latin typeface="Arial" pitchFamily="34" charset="0"/>
                <a:cs typeface="Arial" pitchFamily="34" charset="0"/>
              </a:rPr>
              <a:t>?</a:t>
            </a:r>
          </a:p>
          <a:p>
            <a:pPr marL="457200" indent="-457200"/>
            <a:endParaRPr lang="en-US" altLang="en-US" dirty="0" smtClean="0">
              <a:latin typeface="Arial" pitchFamily="34" charset="0"/>
              <a:cs typeface="Arial" pitchFamily="34" charset="0"/>
            </a:endParaRPr>
          </a:p>
          <a:p>
            <a:pPr marL="857250" lvl="1" indent="-457200"/>
            <a:r>
              <a:rPr lang="en-US" altLang="en-US" dirty="0">
                <a:latin typeface="Arial" pitchFamily="34" charset="0"/>
                <a:cs typeface="Arial" pitchFamily="34" charset="0"/>
              </a:rPr>
              <a:t>In Python, and many other programming languages, it’s best to start with the bottom-most error message in the terminal window. Most of the time you’ll get a handful of useful information with an error message</a:t>
            </a:r>
            <a:r>
              <a:rPr lang="en-US" altLang="en-US" dirty="0" smtClean="0">
                <a:latin typeface="Arial" pitchFamily="34" charset="0"/>
                <a:cs typeface="Arial" pitchFamily="34" charset="0"/>
              </a:rPr>
              <a:t>:</a:t>
            </a:r>
          </a:p>
          <a:p>
            <a:pPr marL="1257300" lvl="2" indent="-457200">
              <a:buFont typeface="+mj-lt"/>
              <a:buAutoNum type="arabicPeriod"/>
            </a:pPr>
            <a:r>
              <a:rPr lang="en-US" altLang="en-US" dirty="0">
                <a:latin typeface="Arial" pitchFamily="34" charset="0"/>
                <a:cs typeface="Arial" pitchFamily="34" charset="0"/>
              </a:rPr>
              <a:t>The line number where the issue is</a:t>
            </a:r>
            <a:r>
              <a:rPr lang="en-US" altLang="en-US" dirty="0" smtClean="0">
                <a:latin typeface="Arial" pitchFamily="34" charset="0"/>
                <a:cs typeface="Arial" pitchFamily="34" charset="0"/>
              </a:rPr>
              <a:t>,</a:t>
            </a:r>
          </a:p>
          <a:p>
            <a:pPr marL="1257300" lvl="2" indent="-457200">
              <a:buFont typeface="+mj-lt"/>
              <a:buAutoNum type="arabicPeriod"/>
            </a:pPr>
            <a:r>
              <a:rPr lang="en-US" altLang="en-US" dirty="0">
                <a:latin typeface="Arial" pitchFamily="34" charset="0"/>
                <a:cs typeface="Arial" pitchFamily="34" charset="0"/>
              </a:rPr>
              <a:t>A ^ pointing to the spot where it thinks the issue may be</a:t>
            </a:r>
            <a:r>
              <a:rPr lang="en-US" altLang="en-US" dirty="0" smtClean="0">
                <a:latin typeface="Arial" pitchFamily="34" charset="0"/>
                <a:cs typeface="Arial" pitchFamily="34" charset="0"/>
              </a:rPr>
              <a:t>,</a:t>
            </a:r>
          </a:p>
          <a:p>
            <a:pPr marL="1257300" lvl="2" indent="-457200">
              <a:buFont typeface="+mj-lt"/>
              <a:buAutoNum type="arabicPeriod"/>
            </a:pPr>
            <a:r>
              <a:rPr lang="en-US" altLang="en-US" dirty="0">
                <a:latin typeface="Arial" pitchFamily="34" charset="0"/>
                <a:cs typeface="Arial" pitchFamily="34" charset="0"/>
              </a:rPr>
              <a:t>An error name, like IndentationError</a:t>
            </a:r>
            <a:r>
              <a:rPr lang="en-US" altLang="en-US" dirty="0" smtClean="0">
                <a:latin typeface="Arial" pitchFamily="34" charset="0"/>
                <a:cs typeface="Arial" pitchFamily="34" charset="0"/>
              </a:rPr>
              <a:t>,</a:t>
            </a:r>
          </a:p>
          <a:p>
            <a:pPr marL="1257300" lvl="2" indent="-457200">
              <a:buFont typeface="+mj-lt"/>
              <a:buAutoNum type="arabicPeriod"/>
            </a:pPr>
            <a:r>
              <a:rPr lang="en-US" altLang="en-US" dirty="0">
                <a:latin typeface="Arial" pitchFamily="34" charset="0"/>
                <a:cs typeface="Arial" pitchFamily="34" charset="0"/>
              </a:rPr>
              <a:t>And if you’re lucky, a suggestion of how to fix it</a:t>
            </a:r>
            <a:r>
              <a:rPr lang="en-US" altLang="en-US" dirty="0" smtClean="0">
                <a:latin typeface="Arial" pitchFamily="34" charset="0"/>
                <a:cs typeface="Arial" pitchFamily="34" charset="0"/>
              </a:rPr>
              <a:t>!</a:t>
            </a:r>
          </a:p>
          <a:p>
            <a:pPr marL="1257300" lvl="2" indent="-457200">
              <a:buFont typeface="+mj-lt"/>
              <a:buAutoNum type="arabicPeriod"/>
            </a:pPr>
            <a:endParaRPr lang="en-US" altLang="en-US" dirty="0">
              <a:latin typeface="Arial" pitchFamily="34" charset="0"/>
              <a:cs typeface="Arial" pitchFamily="34" charset="0"/>
            </a:endParaRPr>
          </a:p>
          <a:p>
            <a:pPr marL="857250" lvl="1" indent="-457200"/>
            <a:r>
              <a:rPr lang="en-US" altLang="en-US" dirty="0">
                <a:latin typeface="Arial" pitchFamily="34" charset="0"/>
                <a:cs typeface="Arial" pitchFamily="34" charset="0"/>
              </a:rPr>
              <a:t>It should be noted, though, that these are not always accurate, as the computer can only do its best to parse through code to identify issues.</a:t>
            </a:r>
          </a:p>
        </p:txBody>
      </p:sp>
      <p:sp>
        <p:nvSpPr>
          <p:cNvPr id="4" name="Slide Number Placeholder 3"/>
          <p:cNvSpPr>
            <a:spLocks noGrp="1"/>
          </p:cNvSpPr>
          <p:nvPr>
            <p:ph type="sldNum" sz="quarter" idx="12"/>
          </p:nvPr>
        </p:nvSpPr>
        <p:spPr/>
        <p:txBody>
          <a:bodyPr/>
          <a:lstStyle/>
          <a:p>
            <a:fld id="{C93AF3E6-9EE9-0245-A229-A992C92CBE73}" type="slidenum">
              <a:rPr lang="en-US" smtClean="0"/>
              <a:t>7</a:t>
            </a:fld>
            <a:endParaRPr lang="en-US"/>
          </a:p>
        </p:txBody>
      </p:sp>
    </p:spTree>
    <p:extLst>
      <p:ext uri="{BB962C8B-B14F-4D97-AF65-F5344CB8AC3E}">
        <p14:creationId xmlns:p14="http://schemas.microsoft.com/office/powerpoint/2010/main" val="2601089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365"/>
            <a:ext cx="9144000" cy="728055"/>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dirty="0" smtClean="0"/>
              <a:t>Syntax	</a:t>
            </a:r>
            <a:endParaRPr lang="en-US" dirty="0"/>
          </a:p>
        </p:txBody>
      </p:sp>
      <p:sp>
        <p:nvSpPr>
          <p:cNvPr id="3" name="Content Placeholder 2"/>
          <p:cNvSpPr>
            <a:spLocks noGrp="1"/>
          </p:cNvSpPr>
          <p:nvPr>
            <p:ph idx="1"/>
          </p:nvPr>
        </p:nvSpPr>
        <p:spPr>
          <a:xfrm>
            <a:off x="209006" y="807505"/>
            <a:ext cx="8730008" cy="5275497"/>
          </a:xfrm>
        </p:spPr>
        <p:txBody>
          <a:bodyPr>
            <a:normAutofit fontScale="70000" lnSpcReduction="20000"/>
          </a:bodyPr>
          <a:lstStyle/>
          <a:p>
            <a:pPr marL="457200" indent="-457200"/>
            <a:r>
              <a:rPr lang="en-US" altLang="en-US" dirty="0" smtClean="0">
                <a:latin typeface="Arial" pitchFamily="34" charset="0"/>
                <a:cs typeface="Arial" pitchFamily="34" charset="0"/>
              </a:rPr>
              <a:t>Comments</a:t>
            </a:r>
          </a:p>
          <a:p>
            <a:pPr marL="857250" lvl="1" indent="-457200"/>
            <a:r>
              <a:rPr lang="en-US" altLang="en-US" dirty="0" smtClean="0">
                <a:latin typeface="Arial" pitchFamily="34" charset="0"/>
                <a:cs typeface="Arial" pitchFamily="34" charset="0"/>
              </a:rPr>
              <a:t>To insert inline comments into your code, type a # as the first character of the line.  This instructs the interpreter to ignore that line.</a:t>
            </a:r>
          </a:p>
          <a:p>
            <a:pPr marL="1257300" lvl="2" indent="-457200"/>
            <a:r>
              <a:rPr lang="en-US" altLang="en-US" dirty="0" smtClean="0">
                <a:latin typeface="Arial" pitchFamily="34" charset="0"/>
                <a:cs typeface="Arial" pitchFamily="34" charset="0"/>
              </a:rPr>
              <a:t>#  This is a comment in my code</a:t>
            </a:r>
          </a:p>
          <a:p>
            <a:pPr marL="1257300" lvl="2" indent="-457200"/>
            <a:endParaRPr lang="en-US" altLang="en-US" dirty="0">
              <a:latin typeface="Arial" pitchFamily="34" charset="0"/>
              <a:cs typeface="Arial" pitchFamily="34" charset="0"/>
            </a:endParaRPr>
          </a:p>
          <a:p>
            <a:pPr marL="457200" indent="-457200"/>
            <a:r>
              <a:rPr lang="en-US" altLang="en-US" dirty="0" smtClean="0">
                <a:latin typeface="Arial" pitchFamily="34" charset="0"/>
                <a:cs typeface="Arial" pitchFamily="34" charset="0"/>
              </a:rPr>
              <a:t>Semicolons</a:t>
            </a:r>
          </a:p>
          <a:p>
            <a:pPr marL="857250" lvl="1" indent="-457200"/>
            <a:r>
              <a:rPr lang="en-US" altLang="en-US" dirty="0">
                <a:latin typeface="Arial" pitchFamily="34" charset="0"/>
                <a:cs typeface="Arial" pitchFamily="34" charset="0"/>
              </a:rPr>
              <a:t>A physical line is what you see when you write the program. A logical line is what Python sees as a single statement. Python implicitly assumes that each physical line corresponds to a logical line. Implicitly, Python encourages the use of a single statement per line which makes code more readable</a:t>
            </a:r>
            <a:r>
              <a:rPr lang="en-US" altLang="en-US" dirty="0" smtClean="0">
                <a:latin typeface="Arial" pitchFamily="34" charset="0"/>
                <a:cs typeface="Arial" pitchFamily="34" charset="0"/>
              </a:rPr>
              <a:t>.</a:t>
            </a:r>
          </a:p>
          <a:p>
            <a:pPr marL="857250" lvl="1" indent="-457200"/>
            <a:r>
              <a:rPr lang="en-US" altLang="en-US" dirty="0">
                <a:latin typeface="Arial" pitchFamily="34" charset="0"/>
                <a:cs typeface="Arial" pitchFamily="34" charset="0"/>
              </a:rPr>
              <a:t>If you want to specify more than one logical line on a single physical line, then you have to explicitly specify this using a semicolon (;) which indicates the end of a logical line/</a:t>
            </a:r>
            <a:r>
              <a:rPr lang="en-US" altLang="en-US" dirty="0" smtClean="0">
                <a:latin typeface="Arial" pitchFamily="34" charset="0"/>
                <a:cs typeface="Arial" pitchFamily="34" charset="0"/>
              </a:rPr>
              <a:t>statement</a:t>
            </a:r>
            <a:endParaRPr lang="en-US" altLang="en-US" dirty="0">
              <a:latin typeface="Arial" pitchFamily="34" charset="0"/>
              <a:cs typeface="Arial" pitchFamily="34" charset="0"/>
            </a:endParaRPr>
          </a:p>
          <a:p>
            <a:pPr marL="857250" lvl="1" indent="-457200"/>
            <a:r>
              <a:rPr lang="en-US" altLang="en-US" dirty="0">
                <a:latin typeface="Arial" pitchFamily="34" charset="0"/>
                <a:cs typeface="Arial" pitchFamily="34" charset="0"/>
              </a:rPr>
              <a:t>However, I strongly recommend that you stick to writing a maximum of a single logical line on each single physical line. The idea is that you should never use the semicolon. </a:t>
            </a:r>
          </a:p>
        </p:txBody>
      </p:sp>
      <p:sp>
        <p:nvSpPr>
          <p:cNvPr id="4" name="Slide Number Placeholder 3"/>
          <p:cNvSpPr>
            <a:spLocks noGrp="1"/>
          </p:cNvSpPr>
          <p:nvPr>
            <p:ph type="sldNum" sz="quarter" idx="12"/>
          </p:nvPr>
        </p:nvSpPr>
        <p:spPr/>
        <p:txBody>
          <a:bodyPr/>
          <a:lstStyle/>
          <a:p>
            <a:fld id="{C93AF3E6-9EE9-0245-A229-A992C92CBE73}" type="slidenum">
              <a:rPr lang="en-US" smtClean="0"/>
              <a:t>8</a:t>
            </a:fld>
            <a:endParaRPr lang="en-US"/>
          </a:p>
        </p:txBody>
      </p:sp>
    </p:spTree>
    <p:extLst>
      <p:ext uri="{BB962C8B-B14F-4D97-AF65-F5344CB8AC3E}">
        <p14:creationId xmlns:p14="http://schemas.microsoft.com/office/powerpoint/2010/main" val="3458884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365"/>
            <a:ext cx="9144000" cy="728055"/>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dirty="0" smtClean="0"/>
              <a:t>Syntax</a:t>
            </a:r>
            <a:endParaRPr lang="en-US" dirty="0"/>
          </a:p>
        </p:txBody>
      </p:sp>
      <p:sp>
        <p:nvSpPr>
          <p:cNvPr id="3" name="Content Placeholder 2"/>
          <p:cNvSpPr>
            <a:spLocks noGrp="1"/>
          </p:cNvSpPr>
          <p:nvPr>
            <p:ph idx="1"/>
          </p:nvPr>
        </p:nvSpPr>
        <p:spPr>
          <a:xfrm>
            <a:off x="209006" y="807505"/>
            <a:ext cx="8730008" cy="5275497"/>
          </a:xfrm>
        </p:spPr>
        <p:txBody>
          <a:bodyPr>
            <a:normAutofit fontScale="70000" lnSpcReduction="20000"/>
          </a:bodyPr>
          <a:lstStyle/>
          <a:p>
            <a:pPr marL="457200" indent="-457200"/>
            <a:r>
              <a:rPr lang="en-US" altLang="en-US" dirty="0" smtClean="0">
                <a:latin typeface="Arial" pitchFamily="34" charset="0"/>
                <a:cs typeface="Arial" pitchFamily="34" charset="0"/>
              </a:rPr>
              <a:t>Indentation</a:t>
            </a:r>
          </a:p>
          <a:p>
            <a:pPr marL="857250" lvl="1" indent="-457200"/>
            <a:r>
              <a:rPr lang="en-US" altLang="en-US" dirty="0">
                <a:latin typeface="Arial" pitchFamily="34" charset="0"/>
                <a:cs typeface="Arial" pitchFamily="34" charset="0"/>
              </a:rPr>
              <a:t>Whitespace is important in Python. Actually, whitespace at the beginning of the line is important. This is called indentation. Leading whitespace (spaces and tabs) at the beginning of the logical line is used to determine the indentation level of the logical line, which in turn is used to determine the grouping of statements</a:t>
            </a:r>
            <a:r>
              <a:rPr lang="en-US" altLang="en-US" dirty="0" smtClean="0">
                <a:latin typeface="Arial" pitchFamily="34" charset="0"/>
                <a:cs typeface="Arial" pitchFamily="34" charset="0"/>
              </a:rPr>
              <a:t>.</a:t>
            </a:r>
          </a:p>
          <a:p>
            <a:pPr marL="857250" lvl="1" indent="-457200"/>
            <a:r>
              <a:rPr lang="en-US" altLang="en-US" dirty="0">
                <a:latin typeface="Arial" pitchFamily="34" charset="0"/>
                <a:cs typeface="Arial" pitchFamily="34" charset="0"/>
              </a:rPr>
              <a:t>This means that statements which go together must have the same indentation. Each such set of statements is called a block</a:t>
            </a:r>
            <a:r>
              <a:rPr lang="en-US" altLang="en-US" dirty="0" smtClean="0">
                <a:latin typeface="Arial" pitchFamily="34" charset="0"/>
                <a:cs typeface="Arial" pitchFamily="34" charset="0"/>
              </a:rPr>
              <a:t>.</a:t>
            </a:r>
          </a:p>
          <a:p>
            <a:pPr marL="857250" lvl="1" indent="-457200"/>
            <a:r>
              <a:rPr lang="en-US" altLang="en-US" dirty="0">
                <a:latin typeface="Arial" pitchFamily="34" charset="0"/>
                <a:cs typeface="Arial" pitchFamily="34" charset="0"/>
              </a:rPr>
              <a:t>One thing you should remember is that wrong indentation can give rise to </a:t>
            </a:r>
            <a:r>
              <a:rPr lang="en-US" altLang="en-US" dirty="0" smtClean="0">
                <a:latin typeface="Arial" pitchFamily="34" charset="0"/>
                <a:cs typeface="Arial" pitchFamily="34" charset="0"/>
              </a:rPr>
              <a:t>errors</a:t>
            </a:r>
          </a:p>
          <a:p>
            <a:pPr marL="857250" lvl="1" indent="-457200"/>
            <a:endParaRPr lang="en-US" altLang="en-US" dirty="0">
              <a:latin typeface="Arial" pitchFamily="34" charset="0"/>
              <a:cs typeface="Arial" pitchFamily="34" charset="0"/>
            </a:endParaRPr>
          </a:p>
          <a:p>
            <a:pPr marL="857250" lvl="1" indent="-457200"/>
            <a:r>
              <a:rPr lang="en-US" altLang="en-US" dirty="0">
                <a:latin typeface="Arial" pitchFamily="34" charset="0"/>
                <a:cs typeface="Arial" pitchFamily="34" charset="0"/>
              </a:rPr>
              <a:t>How to </a:t>
            </a:r>
            <a:r>
              <a:rPr lang="en-US" altLang="en-US" dirty="0" smtClean="0">
                <a:latin typeface="Arial" pitchFamily="34" charset="0"/>
                <a:cs typeface="Arial" pitchFamily="34" charset="0"/>
              </a:rPr>
              <a:t>indent</a:t>
            </a:r>
            <a:endParaRPr lang="en-US" altLang="en-US" dirty="0">
              <a:latin typeface="Arial" pitchFamily="34" charset="0"/>
              <a:cs typeface="Arial" pitchFamily="34" charset="0"/>
            </a:endParaRPr>
          </a:p>
          <a:p>
            <a:pPr marL="1257300" lvl="2" indent="-457200">
              <a:buFont typeface="Wingdings" charset="2"/>
              <a:buChar char="Ø"/>
            </a:pPr>
            <a:r>
              <a:rPr lang="en-US" altLang="en-US" dirty="0">
                <a:latin typeface="Arial" pitchFamily="34" charset="0"/>
                <a:cs typeface="Arial" pitchFamily="34" charset="0"/>
              </a:rPr>
              <a:t>Use four spaces for indentation. This is the official Python language recommendation. </a:t>
            </a:r>
            <a:endParaRPr lang="en-US" altLang="en-US" dirty="0" smtClean="0">
              <a:latin typeface="Arial" pitchFamily="34" charset="0"/>
              <a:cs typeface="Arial" pitchFamily="34" charset="0"/>
            </a:endParaRPr>
          </a:p>
          <a:p>
            <a:pPr marL="1257300" lvl="2" indent="-457200">
              <a:buFont typeface="Wingdings" charset="2"/>
              <a:buChar char="Ø"/>
            </a:pPr>
            <a:r>
              <a:rPr lang="en-US" altLang="en-US" dirty="0" smtClean="0">
                <a:latin typeface="Arial" pitchFamily="34" charset="0"/>
                <a:cs typeface="Arial" pitchFamily="34" charset="0"/>
              </a:rPr>
              <a:t>Good </a:t>
            </a:r>
            <a:r>
              <a:rPr lang="en-US" altLang="en-US" dirty="0">
                <a:latin typeface="Arial" pitchFamily="34" charset="0"/>
                <a:cs typeface="Arial" pitchFamily="34" charset="0"/>
              </a:rPr>
              <a:t>editors will automatically do this for you. </a:t>
            </a:r>
            <a:endParaRPr lang="en-US" altLang="en-US" dirty="0" smtClean="0">
              <a:latin typeface="Arial" pitchFamily="34" charset="0"/>
              <a:cs typeface="Arial" pitchFamily="34" charset="0"/>
            </a:endParaRPr>
          </a:p>
          <a:p>
            <a:pPr marL="1257300" lvl="2" indent="-457200">
              <a:buFont typeface="Wingdings" charset="2"/>
              <a:buChar char="Ø"/>
            </a:pPr>
            <a:r>
              <a:rPr lang="en-US" altLang="en-US" dirty="0" smtClean="0">
                <a:latin typeface="Arial" pitchFamily="34" charset="0"/>
                <a:cs typeface="Arial" pitchFamily="34" charset="0"/>
              </a:rPr>
              <a:t>Make </a:t>
            </a:r>
            <a:r>
              <a:rPr lang="en-US" altLang="en-US" dirty="0">
                <a:latin typeface="Arial" pitchFamily="34" charset="0"/>
                <a:cs typeface="Arial" pitchFamily="34" charset="0"/>
              </a:rPr>
              <a:t>sure you use a consistent number of spaces for indentation, otherwise your program will not run or will have unexpected behavior.</a:t>
            </a:r>
          </a:p>
        </p:txBody>
      </p:sp>
      <p:sp>
        <p:nvSpPr>
          <p:cNvPr id="4" name="Slide Number Placeholder 3"/>
          <p:cNvSpPr>
            <a:spLocks noGrp="1"/>
          </p:cNvSpPr>
          <p:nvPr>
            <p:ph type="sldNum" sz="quarter" idx="12"/>
          </p:nvPr>
        </p:nvSpPr>
        <p:spPr/>
        <p:txBody>
          <a:bodyPr/>
          <a:lstStyle/>
          <a:p>
            <a:fld id="{C93AF3E6-9EE9-0245-A229-A992C92CBE73}" type="slidenum">
              <a:rPr lang="en-US" smtClean="0"/>
              <a:t>9</a:t>
            </a:fld>
            <a:endParaRPr lang="en-US"/>
          </a:p>
        </p:txBody>
      </p:sp>
    </p:spTree>
    <p:extLst>
      <p:ext uri="{BB962C8B-B14F-4D97-AF65-F5344CB8AC3E}">
        <p14:creationId xmlns:p14="http://schemas.microsoft.com/office/powerpoint/2010/main" val="2140197818"/>
      </p:ext>
    </p:extLst>
  </p:cSld>
  <p:clrMapOvr>
    <a:masterClrMapping/>
  </p:clrMapOvr>
</p:sld>
</file>

<file path=ppt/theme/theme1.xml><?xml version="1.0" encoding="utf-8"?>
<a:theme xmlns:a="http://schemas.openxmlformats.org/drawingml/2006/main" name="MSU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MSUD.potx</Template>
  <TotalTime>4539</TotalTime>
  <Words>792</Words>
  <Application>Microsoft Macintosh PowerPoint</Application>
  <PresentationFormat>On-screen Show (4:3)</PresentationFormat>
  <Paragraphs>75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MSUD</vt:lpstr>
      <vt:lpstr>Python August 22, 2019</vt:lpstr>
      <vt:lpstr>Introduction</vt:lpstr>
      <vt:lpstr>Python Topics</vt:lpstr>
      <vt:lpstr>Syntax</vt:lpstr>
      <vt:lpstr>Syntax</vt:lpstr>
      <vt:lpstr>Common Errors</vt:lpstr>
      <vt:lpstr>Useful Debugging Tip</vt:lpstr>
      <vt:lpstr>Syntax </vt:lpstr>
      <vt:lpstr>Syntax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Beaty</dc:creator>
  <cp:lastModifiedBy>Jimmie Kelly</cp:lastModifiedBy>
  <cp:revision>119</cp:revision>
  <cp:lastPrinted>2019-08-22T16:23:07Z</cp:lastPrinted>
  <dcterms:created xsi:type="dcterms:W3CDTF">2015-08-09T16:28:02Z</dcterms:created>
  <dcterms:modified xsi:type="dcterms:W3CDTF">2019-08-22T16:26:26Z</dcterms:modified>
</cp:coreProperties>
</file>