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94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 showGuides="1">
      <p:cViewPr varScale="1">
        <p:scale>
          <a:sx n="65" d="100"/>
          <a:sy n="65" d="100"/>
        </p:scale>
        <p:origin x="192" y="78"/>
      </p:cViewPr>
      <p:guideLst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1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veloperworld/pod-vs-node-in-kubernetes-26c858988f94" TargetMode="External"/><Relationship Id="rId7" Type="http://schemas.openxmlformats.org/officeDocument/2006/relationships/hyperlink" Target="https://www.geeksforgeeks.org/difference-between-grid-computing-and-cluster-computing/" TargetMode="External"/><Relationship Id="rId2" Type="http://schemas.openxmlformats.org/officeDocument/2006/relationships/hyperlink" Target="https://en.wikipedia.org/wiki/Computer_clu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bs-cyrl-ba/azure/batch/batch-parallel-node-tasks" TargetMode="External"/><Relationship Id="rId5" Type="http://schemas.openxmlformats.org/officeDocument/2006/relationships/hyperlink" Target="https://www.vox.com/2016/3/29/11324690/self-driving-cars-intersections" TargetMode="External"/><Relationship Id="rId4" Type="http://schemas.openxmlformats.org/officeDocument/2006/relationships/hyperlink" Target="https://kubernetes.io/docs/concepts/architecture/nod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 a Raspberry Pi cluster computer — The MagPi magazine">
            <a:extLst>
              <a:ext uri="{FF2B5EF4-FFF2-40B4-BE49-F238E27FC236}">
                <a16:creationId xmlns:a16="http://schemas.microsoft.com/office/drawing/2014/main" id="{D4AF6D81-BB8D-418F-8485-3A9BC5670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r="6446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9" name="Freeform: Shape 7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E159F-328D-4F86-8CB7-59F0663D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74" y="750086"/>
            <a:ext cx="4023360" cy="2072369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Cluster Networking</a:t>
            </a:r>
            <a:br>
              <a:rPr lang="en-US" sz="4800" dirty="0"/>
            </a:br>
            <a:r>
              <a:rPr lang="en-US" sz="4800" dirty="0"/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F7865-3853-4FBC-ACA0-EBE3AC70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69" y="4236157"/>
            <a:ext cx="3933306" cy="1798605"/>
          </a:xfrm>
        </p:spPr>
        <p:txBody>
          <a:bodyPr>
            <a:normAutofit/>
          </a:bodyPr>
          <a:lstStyle/>
          <a:p>
            <a:r>
              <a:rPr lang="en-US" sz="2000" dirty="0"/>
              <a:t>This is a cluster computer ----&gt;</a:t>
            </a:r>
          </a:p>
          <a:p>
            <a:r>
              <a:rPr lang="en-US" sz="2000" dirty="0"/>
              <a:t>From observing, it consists of at least 3 Raspberry Pi’s and they are adding another.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64284-66A5-4052-BC3C-06F16490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ctr"/>
            <a:r>
              <a:rPr lang="en-US" sz="4200" dirty="0"/>
              <a:t>A Cluster is a useful methodology of abstraction when it comes to many computing devices in a network(s).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CF77-C008-4421-BA27-28FB9327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3337269"/>
            <a:ext cx="10958732" cy="290568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Instead of a grid of computers on a network that donates their unused resources to the others, a </a:t>
            </a:r>
            <a:r>
              <a:rPr lang="en-US" sz="2000" b="1" dirty="0"/>
              <a:t>Cluster </a:t>
            </a:r>
            <a:r>
              <a:rPr lang="en-US" sz="2000" dirty="0"/>
              <a:t>is a group of devices with resources that are accounted for and bounded.</a:t>
            </a:r>
          </a:p>
          <a:p>
            <a:r>
              <a:rPr lang="en-US" sz="2000" dirty="0"/>
              <a:t>Rather than each component of a network being a flexible, multi-tasking computer, a </a:t>
            </a:r>
            <a:r>
              <a:rPr lang="en-US" sz="2000" b="1" dirty="0"/>
              <a:t>Node</a:t>
            </a:r>
            <a:r>
              <a:rPr lang="en-US" sz="2000" dirty="0"/>
              <a:t> in a cluster can be thought of as a single, dedicated worker device.</a:t>
            </a:r>
          </a:p>
          <a:p>
            <a:r>
              <a:rPr lang="en-US" sz="2000" b="1" dirty="0"/>
              <a:t>Pods </a:t>
            </a:r>
            <a:r>
              <a:rPr lang="en-US" sz="2000" dirty="0"/>
              <a:t>are the logical hosts runs the operations of nodes. Nodes can have multiple Pods.</a:t>
            </a:r>
          </a:p>
          <a:p>
            <a:r>
              <a:rPr lang="en-US" sz="2000" b="1" dirty="0"/>
              <a:t>Masters</a:t>
            </a:r>
            <a:r>
              <a:rPr lang="en-US" sz="2000" dirty="0"/>
              <a:t> are special nodes that manage the cluster through scheduling Pods.</a:t>
            </a:r>
          </a:p>
          <a:p>
            <a:r>
              <a:rPr lang="en-US" sz="2000" dirty="0"/>
              <a:t>Nodes and clusters can be tightly or loosely coupled (Data Dependence varies). </a:t>
            </a:r>
          </a:p>
        </p:txBody>
      </p:sp>
    </p:spTree>
    <p:extLst>
      <p:ext uri="{BB962C8B-B14F-4D97-AF65-F5344CB8AC3E}">
        <p14:creationId xmlns:p14="http://schemas.microsoft.com/office/powerpoint/2010/main" val="19233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D8F5-4FF8-4919-9E1B-42245990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Why do we care about Cluster Networking anyways?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D214-0171-40C6-B158-DE1CBD86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031602"/>
            <a:ext cx="11487150" cy="3399678"/>
          </a:xfrm>
        </p:spPr>
        <p:txBody>
          <a:bodyPr>
            <a:normAutofit/>
          </a:bodyPr>
          <a:lstStyle/>
          <a:p>
            <a:r>
              <a:rPr lang="en-US" sz="2000" dirty="0"/>
              <a:t>Clusters can use all of the nodes in the network to allow the use of clever scheduling and a brute force approach to speed up a lengthy or demanding tasks.</a:t>
            </a:r>
          </a:p>
          <a:p>
            <a:r>
              <a:rPr lang="en-US" sz="2000" dirty="0"/>
              <a:t>If anyone has ever had Internet that was Dial-up, DSL, or Satellite-based, you have felt the pain of the lack of clustered networks.</a:t>
            </a:r>
          </a:p>
          <a:p>
            <a:r>
              <a:rPr lang="en-US" sz="2000" dirty="0"/>
              <a:t>It has evolved society such that humans that can stream videos at the same time as loading it! </a:t>
            </a:r>
          </a:p>
          <a:p>
            <a:r>
              <a:rPr lang="en-US" sz="2000" dirty="0"/>
              <a:t>Other necessities of include: Performing computations in real time, Playing live video games together with servers, like Fortnite, or Automating tasks, like the many robotic arms that organize countless warehouses for Amazon.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33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0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9A69-8850-4648-BA35-F6AE357D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b="1" u="sng"/>
              <a:t>Practical Example of Cluster Networking</a:t>
            </a:r>
          </a:p>
        </p:txBody>
      </p:sp>
      <p:sp>
        <p:nvSpPr>
          <p:cNvPr id="2062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uturistic Cars that Will Change Driving - Report Globe">
            <a:extLst>
              <a:ext uri="{FF2B5EF4-FFF2-40B4-BE49-F238E27FC236}">
                <a16:creationId xmlns:a16="http://schemas.microsoft.com/office/drawing/2014/main" id="{5716E9C1-BDF9-4445-A9F4-608CCB414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4229" b="-2"/>
          <a:stretch/>
        </p:blipFill>
        <p:spPr bwMode="auto">
          <a:xfrm>
            <a:off x="98784" y="2100814"/>
            <a:ext cx="6419325" cy="426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400E-060A-4756-9263-8ADDD974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84" y="1447800"/>
            <a:ext cx="5652616" cy="59588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Imagine that all cars are automated and you are going to MSU during heavy traffic.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You get in your car (Node) and as you approach traffic (Cluster), there is a computer (Node) that schedules the traffic (several nodes) around your car.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Can you imagine how efficient traffic would be if it was scheduled by a computer? We probably wouldn’t even need stop lights anymore!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741-FF93-4926-BFE8-85BD287C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Wow, that is pretty cool.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0173-2B10-4AA2-B2AF-5C89A159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019300"/>
            <a:ext cx="11258550" cy="41529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Pod is an isolated group of local containers for storage and specifications on how the containers are to be used. Once a pod is scheduled to a node, the node begins computations based on how the pod is interfaced.</a:t>
            </a:r>
          </a:p>
          <a:p>
            <a:r>
              <a:rPr lang="en-US" dirty="0"/>
              <a:t>Several nodes can simultaneously execute instructions within the cluster for all nodes to do the exact same task or be scheduled in a way that uses parallelism and the pipelining of many nodes to perform a unique set of operations to achieve a certain computational goal.</a:t>
            </a:r>
          </a:p>
          <a:p>
            <a:r>
              <a:rPr lang="en-US" dirty="0"/>
              <a:t>A loosely coupled system is less data dependent, meaning a node does not need to know what another node is doing, where a more tightly coupled would be the opposite.</a:t>
            </a:r>
          </a:p>
        </p:txBody>
      </p:sp>
    </p:spTree>
    <p:extLst>
      <p:ext uri="{BB962C8B-B14F-4D97-AF65-F5344CB8AC3E}">
        <p14:creationId xmlns:p14="http://schemas.microsoft.com/office/powerpoint/2010/main" val="38613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MySQL :: MySQL 5.7 Reference Manual :: 21.5.12.1 NDB Cluster ...">
            <a:extLst>
              <a:ext uri="{FF2B5EF4-FFF2-40B4-BE49-F238E27FC236}">
                <a16:creationId xmlns:a16="http://schemas.microsoft.com/office/drawing/2014/main" id="{51B5CB81-F651-4FAB-BA04-34FA2B2F1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50" y="-208369"/>
            <a:ext cx="10001250" cy="69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E1A2D-7C3C-4EE1-88E7-062DDCB3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3" y="789171"/>
            <a:ext cx="4023360" cy="49273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 Visual Example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Based on the SQL Nodes, this is a database. </a:t>
            </a:r>
            <a:br>
              <a:rPr lang="en-US" sz="2800" dirty="0"/>
            </a:br>
            <a:r>
              <a:rPr lang="en-US" sz="2800" dirty="0"/>
              <a:t>Video games use databases, so this could be the Fortnite server architecture.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585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747-21EA-4367-BDEC-ACB116DA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So Typical……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6DC0-8CCA-4832-8431-AA9FAF13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1915610"/>
            <a:ext cx="11521439" cy="4665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Nodes are in a LAN configuration and connected together with a high-speed bus in a centralized network topology.</a:t>
            </a:r>
          </a:p>
          <a:p>
            <a:r>
              <a:rPr lang="en-US" dirty="0"/>
              <a:t>Nodes are dedicated to a single task.</a:t>
            </a:r>
          </a:p>
          <a:p>
            <a:r>
              <a:rPr lang="en-US" dirty="0"/>
              <a:t>The composition of Nodes in a Cluster is a unique Operating System.</a:t>
            </a:r>
          </a:p>
          <a:p>
            <a:r>
              <a:rPr lang="en-US" dirty="0"/>
              <a:t>Nodes use the same hardware and Operating System, though not always, like OSCAR </a:t>
            </a:r>
            <a:r>
              <a:rPr lang="en-US" sz="2400" dirty="0"/>
              <a:t>(Open Source Cluster Application Resources)</a:t>
            </a:r>
            <a:r>
              <a:rPr lang="en-US" dirty="0"/>
              <a:t>.</a:t>
            </a:r>
          </a:p>
          <a:p>
            <a:r>
              <a:rPr lang="en-US" dirty="0"/>
              <a:t>Clusters are created to increase memory, redundancy, and performance.</a:t>
            </a:r>
          </a:p>
          <a:p>
            <a:r>
              <a:rPr lang="en-US" dirty="0"/>
              <a:t>Cluster software is developed to be super efficient with its resources.</a:t>
            </a:r>
          </a:p>
          <a:p>
            <a:r>
              <a:rPr lang="en-US" dirty="0"/>
              <a:t>Cluster systems are much cheaper and easier to expand.</a:t>
            </a:r>
          </a:p>
        </p:txBody>
      </p:sp>
    </p:spTree>
    <p:extLst>
      <p:ext uri="{BB962C8B-B14F-4D97-AF65-F5344CB8AC3E}">
        <p14:creationId xmlns:p14="http://schemas.microsoft.com/office/powerpoint/2010/main" val="39008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BDA7-788A-4DE9-8ADB-23EB7F35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241"/>
            <a:ext cx="12192000" cy="784160"/>
          </a:xfrm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WORKS CITED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B533-544D-4A2A-8CBE-C0A3BEF7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4" y="1017859"/>
            <a:ext cx="12192000" cy="62530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Wikipedia contributors. (2020) "Computer cluster." </a:t>
            </a:r>
            <a:r>
              <a:rPr lang="en-US" sz="2000" i="1" dirty="0">
                <a:solidFill>
                  <a:schemeClr val="bg2"/>
                </a:solidFill>
              </a:rPr>
              <a:t>Wikipedia, The Free Encyclopedia</a:t>
            </a:r>
            <a:r>
              <a:rPr lang="en-US" sz="2000" dirty="0">
                <a:solidFill>
                  <a:schemeClr val="bg2"/>
                </a:solidFill>
              </a:rPr>
              <a:t>. 	Accessed 05/02/2020.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hlinkClick r:id="rId2"/>
              </a:rPr>
              <a:t>https://en.wikipedia.org/wiki/Computer_cluster</a:t>
            </a:r>
            <a:endParaRPr lang="en-US" sz="2000" dirty="0"/>
          </a:p>
          <a:p>
            <a:r>
              <a:rPr lang="en-US" sz="2000" dirty="0">
                <a:solidFill>
                  <a:schemeClr val="bg2"/>
                </a:solidFill>
              </a:rPr>
              <a:t>Anand. (2019). “</a:t>
            </a:r>
            <a:r>
              <a:rPr lang="de-DE" sz="2000" dirty="0">
                <a:solidFill>
                  <a:schemeClr val="bg2"/>
                </a:solidFill>
              </a:rPr>
              <a:t>Pod vs Node in Kubernetes“. </a:t>
            </a:r>
            <a:r>
              <a:rPr lang="de-DE" sz="2000" i="1" dirty="0">
                <a:solidFill>
                  <a:schemeClr val="bg2"/>
                </a:solidFill>
              </a:rPr>
              <a:t>Medium</a:t>
            </a:r>
            <a:r>
              <a:rPr lang="de-DE" sz="2000" dirty="0">
                <a:solidFill>
                  <a:schemeClr val="bg2"/>
                </a:solidFill>
              </a:rPr>
              <a:t>. Accessed 05/01/2020. 	</a:t>
            </a:r>
            <a:r>
              <a:rPr lang="en-US" sz="2000" dirty="0">
                <a:hlinkClick r:id="rId3"/>
              </a:rPr>
              <a:t>https://medium.com/developerworld/pod-vs-node-in-kubernetes-26c858988f94</a:t>
            </a:r>
            <a:endParaRPr lang="en-US" sz="2000" dirty="0"/>
          </a:p>
          <a:p>
            <a:r>
              <a:rPr lang="en-US" sz="2000" dirty="0">
                <a:solidFill>
                  <a:schemeClr val="bg2"/>
                </a:solidFill>
              </a:rPr>
              <a:t>The Kubernetes Authors. (2019). </a:t>
            </a:r>
            <a:r>
              <a:rPr lang="de-DE" sz="2000" dirty="0">
                <a:solidFill>
                  <a:schemeClr val="bg2"/>
                </a:solidFill>
              </a:rPr>
              <a:t>“Concepts“. </a:t>
            </a:r>
            <a:r>
              <a:rPr lang="de-DE" sz="2000" i="1" dirty="0">
                <a:solidFill>
                  <a:schemeClr val="bg2"/>
                </a:solidFill>
              </a:rPr>
              <a:t>Kubernetes</a:t>
            </a:r>
            <a:r>
              <a:rPr lang="de-DE" sz="2000" dirty="0">
                <a:solidFill>
                  <a:schemeClr val="bg2"/>
                </a:solidFill>
              </a:rPr>
              <a:t>. Accessed 05/02/2020. 	</a:t>
            </a:r>
            <a:r>
              <a:rPr lang="en-US" sz="2000" dirty="0">
                <a:hlinkClick r:id="rId4"/>
              </a:rPr>
              <a:t>https://kubernetes.io/docs/concepts/architecture/nodes/ </a:t>
            </a:r>
            <a:endParaRPr lang="en-US" sz="2000" dirty="0"/>
          </a:p>
          <a:p>
            <a:r>
              <a:rPr lang="en-US" sz="2000" dirty="0">
                <a:solidFill>
                  <a:schemeClr val="bg2"/>
                </a:solidFill>
              </a:rPr>
              <a:t>Plumer. (2016). </a:t>
            </a:r>
            <a:r>
              <a:rPr lang="de-DE" sz="2000" dirty="0">
                <a:solidFill>
                  <a:schemeClr val="bg2"/>
                </a:solidFill>
              </a:rPr>
              <a:t>“</a:t>
            </a:r>
            <a:r>
              <a:rPr lang="en-US" sz="2000" dirty="0">
                <a:solidFill>
                  <a:schemeClr val="bg2"/>
                </a:solidFill>
              </a:rPr>
              <a:t>How self-driving cars could make traffic lights obsolete, in one unsettling video</a:t>
            </a:r>
            <a:r>
              <a:rPr lang="de-DE" sz="2000" dirty="0">
                <a:solidFill>
                  <a:schemeClr val="bg2"/>
                </a:solidFill>
              </a:rPr>
              <a:t>“. </a:t>
            </a:r>
            <a:r>
              <a:rPr lang="de-DE" sz="2000" i="1" dirty="0">
                <a:solidFill>
                  <a:schemeClr val="bg2"/>
                </a:solidFill>
              </a:rPr>
              <a:t>Vox</a:t>
            </a:r>
            <a:r>
              <a:rPr lang="de-DE" sz="2000" dirty="0">
                <a:solidFill>
                  <a:schemeClr val="bg2"/>
                </a:solidFill>
              </a:rPr>
              <a:t>. 	Accessed 05/01/2020. </a:t>
            </a:r>
            <a:r>
              <a:rPr lang="en-US" sz="1600" dirty="0">
                <a:hlinkClick r:id="rId5"/>
              </a:rPr>
              <a:t>https://www.vox.com/2016/3/29/11324690/self-driving-cars-intersections</a:t>
            </a:r>
            <a:endParaRPr lang="en-US" sz="1600" dirty="0"/>
          </a:p>
          <a:p>
            <a:r>
              <a:rPr lang="az-Cyrl-AZ" sz="2000" dirty="0">
                <a:solidFill>
                  <a:schemeClr val="bg2"/>
                </a:solidFill>
              </a:rPr>
              <a:t>читање</a:t>
            </a:r>
            <a:r>
              <a:rPr lang="en-US" sz="2000" dirty="0">
                <a:solidFill>
                  <a:schemeClr val="bg2"/>
                </a:solidFill>
              </a:rPr>
              <a:t>. (2019). </a:t>
            </a:r>
            <a:r>
              <a:rPr lang="de-DE" sz="2000" dirty="0">
                <a:solidFill>
                  <a:schemeClr val="bg2"/>
                </a:solidFill>
              </a:rPr>
              <a:t>“</a:t>
            </a:r>
            <a:r>
              <a:rPr lang="en-US" sz="2000" dirty="0">
                <a:solidFill>
                  <a:schemeClr val="bg2"/>
                </a:solidFill>
              </a:rPr>
              <a:t>Run tasks concurrently to maximize usage of Batch compute nodes</a:t>
            </a:r>
            <a:r>
              <a:rPr lang="de-DE" sz="2000" dirty="0">
                <a:solidFill>
                  <a:schemeClr val="bg2"/>
                </a:solidFill>
              </a:rPr>
              <a:t>“. </a:t>
            </a:r>
            <a:r>
              <a:rPr lang="de-DE" sz="2000" i="1" dirty="0">
                <a:solidFill>
                  <a:schemeClr val="bg2"/>
                </a:solidFill>
              </a:rPr>
              <a:t>Microsoft</a:t>
            </a:r>
            <a:r>
              <a:rPr lang="de-DE" sz="2000" dirty="0">
                <a:solidFill>
                  <a:schemeClr val="bg2"/>
                </a:solidFill>
              </a:rPr>
              <a:t>. 	Accessed 05/02/2020. </a:t>
            </a:r>
            <a:r>
              <a:rPr lang="en-US" sz="1600" dirty="0">
                <a:hlinkClick r:id="rId6"/>
              </a:rPr>
              <a:t>https://docs.microsoft.com/bs-cyrl-ba/azure/batch/batch-parallel-node-tasks </a:t>
            </a:r>
            <a:endParaRPr lang="en-US" sz="1600" dirty="0"/>
          </a:p>
          <a:p>
            <a:r>
              <a:rPr lang="en-US" sz="2000" dirty="0">
                <a:solidFill>
                  <a:schemeClr val="bg2"/>
                </a:solidFill>
              </a:rPr>
              <a:t>Chalke. (2019). "Difference between Grid computing and Cluster computing"</a:t>
            </a:r>
            <a:r>
              <a:rPr lang="de-DE" sz="2000" dirty="0">
                <a:solidFill>
                  <a:schemeClr val="bg2"/>
                </a:solidFill>
              </a:rPr>
              <a:t>. </a:t>
            </a:r>
            <a:r>
              <a:rPr lang="de-DE" sz="2000" i="1" dirty="0">
                <a:solidFill>
                  <a:schemeClr val="bg2"/>
                </a:solidFill>
              </a:rPr>
              <a:t>GeeksforGeeks</a:t>
            </a:r>
            <a:r>
              <a:rPr lang="de-DE" sz="2000" dirty="0">
                <a:solidFill>
                  <a:schemeClr val="bg2"/>
                </a:solidFill>
              </a:rPr>
              <a:t>. 	Accessed 05/03/2020. 							</a:t>
            </a:r>
            <a:r>
              <a:rPr lang="en-US" sz="1600" dirty="0">
                <a:hlinkClick r:id="rId7"/>
              </a:rPr>
              <a:t>https://www.geeksforgeeks.org/difference-between-grid-computing-and-cluster-computing/</a:t>
            </a:r>
            <a:endParaRPr lang="en-US" sz="1600" dirty="0"/>
          </a:p>
          <a:p>
            <a:endParaRPr lang="en-US" sz="20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0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Find the red curtains background / Sparkbooth Questions ...">
            <a:extLst>
              <a:ext uri="{FF2B5EF4-FFF2-40B4-BE49-F238E27FC236}">
                <a16:creationId xmlns:a16="http://schemas.microsoft.com/office/drawing/2014/main" id="{F01704C5-3F52-406C-B3FF-EE3D469FE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45D60-D41B-411A-92C9-F6774358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3" y="2211713"/>
            <a:ext cx="11545482" cy="3670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</a:rPr>
              <a:t>Hope you Enjoyed the Presentation!!</a:t>
            </a:r>
          </a:p>
        </p:txBody>
      </p:sp>
    </p:spTree>
    <p:extLst>
      <p:ext uri="{BB962C8B-B14F-4D97-AF65-F5344CB8AC3E}">
        <p14:creationId xmlns:p14="http://schemas.microsoft.com/office/powerpoint/2010/main" val="36374546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841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Cluster Networking What is it?</vt:lpstr>
      <vt:lpstr>A Cluster is a useful methodology of abstraction when it comes to many computing devices in a network(s).</vt:lpstr>
      <vt:lpstr>Why do we care about Cluster Networking anyways?</vt:lpstr>
      <vt:lpstr>Practical Example of Cluster Networking</vt:lpstr>
      <vt:lpstr>Wow, that is pretty cool. How does it work?</vt:lpstr>
      <vt:lpstr>A Visual Example  Based on the SQL Nodes, this is a database.  Video games use databases, so this could be the Fortnite server architecture.</vt:lpstr>
      <vt:lpstr>  So Typical……</vt:lpstr>
      <vt:lpstr>WORKS CITED</vt:lpstr>
      <vt:lpstr>Hope you Enjoyed the Presentation!!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Networking What is it?</dc:title>
  <dc:creator>Christopher Welch</dc:creator>
  <cp:lastModifiedBy>Christopher Welch</cp:lastModifiedBy>
  <cp:revision>19</cp:revision>
  <dcterms:created xsi:type="dcterms:W3CDTF">2020-05-05T13:06:16Z</dcterms:created>
  <dcterms:modified xsi:type="dcterms:W3CDTF">2020-05-07T07:39:57Z</dcterms:modified>
</cp:coreProperties>
</file>