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F8F8F8"/>
    <a:srgbClr val="EAEAEA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05" autoAdjust="0"/>
  </p:normalViewPr>
  <p:slideViewPr>
    <p:cSldViewPr>
      <p:cViewPr>
        <p:scale>
          <a:sx n="80" d="100"/>
          <a:sy n="80" d="100"/>
        </p:scale>
        <p:origin x="-75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1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216E-8AC4-4D1C-8FB6-6E6E52BFFF31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4E20-CBF6-4804-B81F-DF3E1161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6BFD-FB5E-4F0B-A9A2-95E210F3AF5E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AC750-9ABC-40CB-A9D2-AB27898B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nitor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29200"/>
            <a:ext cx="7162800" cy="1470025"/>
          </a:xfrm>
        </p:spPr>
        <p:txBody>
          <a:bodyPr>
            <a:normAutofit/>
          </a:bodyPr>
          <a:lstStyle>
            <a:lvl1pPr algn="l">
              <a:defRPr lang="en-US" sz="1600" kern="1200" dirty="0">
                <a:solidFill>
                  <a:srgbClr val="0000FF"/>
                </a:solidFill>
                <a:latin typeface="Dirty Finger" pitchFamily="2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696200" cy="41148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en-US" sz="2800" b="1" kern="1200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itor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33400" y="228600"/>
            <a:ext cx="6477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60007" dir="5400000" sy="-100000" algn="bl" rotWithShape="0"/>
                </a:effectLst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</a:t>
            </a:r>
            <a:endParaRPr kumimoji="0" lang="en-US" sz="2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09600"/>
            <a:ext cx="8001000" cy="42672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>
              <a:defRPr sz="2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1pPr>
            <a:lvl2pPr>
              <a:defRPr sz="24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2pPr>
            <a:lvl3pPr>
              <a:defRPr sz="20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3pPr>
            <a:lvl4pPr>
              <a:defRPr sz="1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4pPr>
            <a:lvl5pPr>
              <a:defRPr sz="1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304800" y="5029200"/>
            <a:ext cx="6934200" cy="1600200"/>
          </a:xfrm>
        </p:spPr>
        <p:txBody>
          <a:bodyPr numCol="4">
            <a:normAutofit/>
          </a:bodyPr>
          <a:lstStyle>
            <a:lvl1pPr>
              <a:buNone/>
              <a:defRPr sz="2000">
                <a:solidFill>
                  <a:srgbClr val="0000FF"/>
                </a:solidFill>
                <a:latin typeface="Dirty Finger" pitchFamily="2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nitorvertic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77000" cy="304800"/>
          </a:xfrm>
        </p:spPr>
        <p:txBody>
          <a:bodyPr>
            <a:noAutofit/>
          </a:bodyPr>
          <a:lstStyle>
            <a:lvl1pPr algn="l">
              <a:defRPr sz="1400" b="0" cap="none" spc="-150">
                <a:ln w="317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8F8F8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Letter Set B" pitchFamily="2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09600"/>
            <a:ext cx="6400800" cy="42672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>
              <a:defRPr sz="2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1pPr>
            <a:lvl2pPr>
              <a:defRPr sz="24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2pPr>
            <a:lvl3pPr>
              <a:defRPr sz="20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3pPr>
            <a:lvl4pPr>
              <a:defRPr sz="1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4pPr>
            <a:lvl5pPr>
              <a:defRPr sz="1800" b="1" cap="all" spc="0">
                <a:ln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  <a:ea typeface="Microsoft YaHei" pitchFamily="34" charset="-122"/>
                <a:cs typeface="Courier New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rmAutofit/>
          </a:bodyPr>
          <a:lstStyle>
            <a:lvl1pPr algn="l">
              <a:buNone/>
              <a:defRPr sz="2000">
                <a:solidFill>
                  <a:srgbClr val="0000FF"/>
                </a:solidFill>
                <a:latin typeface="Dirty Finger" pitchFamily="2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502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cap="none" spc="-150" dirty="0" smtClean="0">
                <a:ln w="18415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EAEAEA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arth" pitchFamily="34" charset="0"/>
              </a:rPr>
              <a:t>Tommy Smith</a:t>
            </a:r>
            <a:endParaRPr lang="en-US" b="0" cap="none" spc="-150" dirty="0">
              <a:ln w="1841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EAEAEA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arth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CB"/>
            </a:gs>
            <a:gs pos="13000">
              <a:srgbClr val="5F5F5F"/>
            </a:gs>
            <a:gs pos="21001">
              <a:srgbClr val="5F5F5F"/>
            </a:gs>
            <a:gs pos="63000">
              <a:srgbClr val="FFFFFF"/>
            </a:gs>
            <a:gs pos="67000">
              <a:srgbClr val="B2B2B2"/>
            </a:gs>
            <a:gs pos="69000">
              <a:srgbClr val="292929"/>
            </a:gs>
            <a:gs pos="82001">
              <a:srgbClr val="777777"/>
            </a:gs>
            <a:gs pos="100000">
              <a:srgbClr val="EAEA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1FB4-CA6C-49E2-8863-8D3485D7EC3E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B94E-399F-45CC-84EF-754668F8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29200"/>
            <a:ext cx="6934200" cy="1470025"/>
          </a:xfrm>
        </p:spPr>
        <p:txBody>
          <a:bodyPr numCol="4" anchor="t">
            <a:normAutofit/>
          </a:bodyPr>
          <a:lstStyle/>
          <a:p>
            <a:r>
              <a:rPr lang="en-US" sz="1400" dirty="0" smtClean="0"/>
              <a:t>HTML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- Tables  </a:t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- rows</a:t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- cells</a:t>
            </a:r>
            <a:br>
              <a:rPr lang="en-US" sz="1400" dirty="0" smtClean="0"/>
            </a:br>
            <a:r>
              <a:rPr lang="en-US" sz="1400" dirty="0" smtClean="0"/>
              <a:t>     -width</a:t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    -height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Table commands</a:t>
            </a:r>
            <a:br>
              <a:rPr lang="en-US" sz="1400" dirty="0" smtClean="0"/>
            </a:br>
            <a:r>
              <a:rPr lang="en-US" sz="1400" dirty="0" smtClean="0"/>
              <a:t>- row span</a:t>
            </a:r>
            <a:br>
              <a:rPr lang="en-US" sz="1400" dirty="0" smtClean="0"/>
            </a:br>
            <a:r>
              <a:rPr lang="en-US" sz="1400" dirty="0" smtClean="0"/>
              <a:t>- column span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- borders</a:t>
            </a:r>
            <a:br>
              <a:rPr lang="en-US" sz="1400" dirty="0" smtClean="0"/>
            </a:br>
            <a:r>
              <a:rPr lang="en-US" sz="1400" dirty="0" smtClean="0"/>
              <a:t>- padding</a:t>
            </a:r>
            <a:br>
              <a:rPr lang="en-US" sz="1400" dirty="0" smtClean="0"/>
            </a:br>
            <a:r>
              <a:rPr lang="en-US" sz="1400" dirty="0" smtClean="0"/>
              <a:t>Nested Tables</a:t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 Save As Project_8.html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Internet Programming</a:t>
            </a:r>
          </a:p>
          <a:p>
            <a:r>
              <a:rPr lang="en-US" sz="4000" dirty="0" smtClean="0"/>
              <a:t>Project </a:t>
            </a:r>
            <a:r>
              <a:rPr lang="en-US" sz="4000" dirty="0" smtClean="0"/>
              <a:t>6a</a:t>
            </a:r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 &lt;table width="1000" border="4" align="center" </a:t>
            </a:r>
            <a:r>
              <a:rPr lang="en-US" sz="1600" dirty="0" err="1"/>
              <a:t>cellpadding</a:t>
            </a:r>
            <a:r>
              <a:rPr lang="en-US" sz="1600" dirty="0"/>
              <a:t>="12"&gt;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    &lt;td height="75" </a:t>
            </a:r>
            <a:r>
              <a:rPr lang="en-US" sz="1600" dirty="0" err="1"/>
              <a:t>colspan</a:t>
            </a:r>
            <a:r>
              <a:rPr lang="en-US" sz="1600" dirty="0"/>
              <a:t>="3" </a:t>
            </a:r>
            <a:r>
              <a:rPr lang="en-US" sz="1600" dirty="0" err="1"/>
              <a:t>bgcolor</a:t>
            </a:r>
            <a:r>
              <a:rPr lang="en-US" sz="1600" dirty="0"/>
              <a:t>="#003399</a:t>
            </a:r>
            <a:r>
              <a:rPr lang="en-US" sz="1600" dirty="0" smtClean="0"/>
              <a:t>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FF00"/>
                </a:solidFill>
              </a:rPr>
              <a:t>&lt;</a:t>
            </a:r>
            <a:r>
              <a:rPr lang="en-US" sz="1600" dirty="0">
                <a:solidFill>
                  <a:srgbClr val="00FF00"/>
                </a:solidFill>
              </a:rPr>
              <a:t>table width="800" 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    &lt;</a:t>
            </a:r>
            <a:r>
              <a:rPr lang="en-US" sz="1600" dirty="0" err="1">
                <a:solidFill>
                  <a:srgbClr val="00FF00"/>
                </a:solidFill>
              </a:rPr>
              <a:t>tr</a:t>
            </a:r>
            <a:r>
              <a:rPr lang="en-US" sz="16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      &lt;td&gt;Heading 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      &lt;td </a:t>
            </a:r>
            <a:r>
              <a:rPr lang="en-US" sz="1600" dirty="0" err="1">
                <a:solidFill>
                  <a:srgbClr val="00FF00"/>
                </a:solidFill>
              </a:rPr>
              <a:t>bgcolor</a:t>
            </a:r>
            <a:r>
              <a:rPr lang="en-US" sz="1600" dirty="0">
                <a:solidFill>
                  <a:srgbClr val="00FF00"/>
                </a:solidFill>
              </a:rPr>
              <a:t>="#C2C2C2"&gt;Heading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      &lt;td&gt;Heading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    &lt;/</a:t>
            </a:r>
            <a:r>
              <a:rPr lang="en-US" sz="1600" dirty="0" err="1">
                <a:solidFill>
                  <a:srgbClr val="00FF00"/>
                </a:solidFill>
              </a:rPr>
              <a:t>tr</a:t>
            </a:r>
            <a:r>
              <a:rPr lang="en-US" sz="16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FF00"/>
                </a:solidFill>
              </a:rPr>
              <a:t>    &lt;/table</a:t>
            </a:r>
            <a:r>
              <a:rPr lang="en-US" sz="1600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>&lt;/</a:t>
            </a:r>
            <a:r>
              <a:rPr lang="en-US" sz="1600" dirty="0"/>
              <a:t>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r>
              <a:rPr lang="en-US" dirty="0" smtClean="0"/>
              <a:t>Add a nested table in the first cell </a:t>
            </a:r>
            <a:endParaRPr lang="en-US" dirty="0"/>
          </a:p>
          <a:p>
            <a:r>
              <a:rPr lang="en-US" dirty="0" smtClean="0"/>
              <a:t>Remove the text cell2</a:t>
            </a:r>
          </a:p>
          <a:p>
            <a:endParaRPr lang="en-US" dirty="0" smtClean="0"/>
          </a:p>
          <a:p>
            <a:r>
              <a:rPr lang="en-US" dirty="0" smtClean="0"/>
              <a:t> Save </a:t>
            </a:r>
            <a:r>
              <a:rPr lang="en-US" dirty="0"/>
              <a:t>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</p:spTree>
    <p:extLst>
      <p:ext uri="{BB962C8B-B14F-4D97-AF65-F5344CB8AC3E}">
        <p14:creationId xmlns:p14="http://schemas.microsoft.com/office/powerpoint/2010/main" val="10941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    &lt;td width="110" </a:t>
            </a:r>
            <a:r>
              <a:rPr lang="en-US" sz="1400" dirty="0" err="1"/>
              <a:t>rowspan</a:t>
            </a:r>
            <a:r>
              <a:rPr lang="en-US" sz="1400" dirty="0"/>
              <a:t>="2" </a:t>
            </a:r>
            <a:r>
              <a:rPr lang="en-US" sz="1400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solidFill>
                  <a:srgbClr val="00FF00"/>
                </a:solidFill>
              </a:rPr>
              <a:t>&lt;</a:t>
            </a:r>
            <a:r>
              <a:rPr lang="en-US" sz="1400" dirty="0">
                <a:solidFill>
                  <a:srgbClr val="00FF00"/>
                </a:solidFill>
              </a:rPr>
              <a:t>table 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  &lt;td&gt;Menu 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&lt;/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  &lt;td </a:t>
            </a:r>
            <a:r>
              <a:rPr lang="en-US" sz="1400" dirty="0" err="1">
                <a:solidFill>
                  <a:srgbClr val="00FF00"/>
                </a:solidFill>
              </a:rPr>
              <a:t>bgcolor</a:t>
            </a:r>
            <a:r>
              <a:rPr lang="en-US" sz="1400" dirty="0">
                <a:solidFill>
                  <a:srgbClr val="00FF00"/>
                </a:solidFill>
              </a:rPr>
              <a:t>="#003399"&gt;Menu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&lt;/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  &lt;td&gt;Menu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  &lt;/</a:t>
            </a:r>
            <a:r>
              <a:rPr lang="en-US" sz="1400" dirty="0" err="1">
                <a:solidFill>
                  <a:srgbClr val="00FF00"/>
                </a:solidFill>
              </a:rPr>
              <a:t>tr</a:t>
            </a:r>
            <a:r>
              <a:rPr lang="en-US" sz="1400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FF00"/>
                </a:solidFill>
              </a:rPr>
              <a:t>    &lt;/table</a:t>
            </a:r>
            <a:r>
              <a:rPr lang="en-US" sz="1400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/>
              <a:t>&lt;/</a:t>
            </a:r>
            <a:r>
              <a:rPr lang="en-US" sz="1400" dirty="0"/>
              <a:t>td&gt;&lt;td width="780" height="75" </a:t>
            </a:r>
            <a:r>
              <a:rPr lang="en-US" sz="1400" dirty="0" err="1"/>
              <a:t>bgcolor</a:t>
            </a:r>
            <a:r>
              <a:rPr lang="en-US" sz="1400" dirty="0"/>
              <a:t>="#003399"&gt;Cell 2&lt;/td&gt;&lt;td width="110" </a:t>
            </a:r>
            <a:r>
              <a:rPr lang="en-US" sz="1400" dirty="0" err="1"/>
              <a:t>rowspan</a:t>
            </a:r>
            <a:r>
              <a:rPr lang="en-US" sz="1400" dirty="0"/>
              <a:t>="2"&gt;Cell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    &lt;td height="75" </a:t>
            </a:r>
            <a:r>
              <a:rPr lang="en-US" sz="1400" dirty="0" err="1"/>
              <a:t>bgcolor</a:t>
            </a:r>
            <a:r>
              <a:rPr lang="en-US" sz="1200" dirty="0"/>
              <a:t>="#</a:t>
            </a:r>
            <a:r>
              <a:rPr lang="en-US" sz="1400" dirty="0"/>
              <a:t>003399"&gt;Cell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r>
              <a:rPr lang="en-US" dirty="0" smtClean="0"/>
              <a:t>Add a nested table in the first cell of row 2 </a:t>
            </a:r>
            <a:endParaRPr lang="en-US" dirty="0"/>
          </a:p>
          <a:p>
            <a:r>
              <a:rPr lang="en-US" dirty="0" smtClean="0"/>
              <a:t>Remove the text cell1</a:t>
            </a:r>
          </a:p>
          <a:p>
            <a:endParaRPr lang="en-US" dirty="0" smtClean="0"/>
          </a:p>
          <a:p>
            <a:r>
              <a:rPr lang="en-US" dirty="0" smtClean="0"/>
              <a:t> Save </a:t>
            </a:r>
            <a:r>
              <a:rPr lang="en-US" dirty="0"/>
              <a:t>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7" b="46180"/>
          <a:stretch/>
        </p:blipFill>
        <p:spPr bwMode="auto">
          <a:xfrm>
            <a:off x="4114800" y="3200400"/>
            <a:ext cx="2841171" cy="145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the March calendar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you file as</a:t>
            </a:r>
          </a:p>
          <a:p>
            <a:r>
              <a:rPr lang="en-US" sz="2400" smtClean="0"/>
              <a:t>Project_5b.html</a:t>
            </a:r>
            <a:endParaRPr lang="en-US" sz="2400" dirty="0" smtClean="0"/>
          </a:p>
          <a:p>
            <a:r>
              <a:rPr lang="en-US" sz="2400" dirty="0" smtClean="0"/>
              <a:t>View your page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3" b="49740"/>
          <a:stretch/>
        </p:blipFill>
        <p:spPr bwMode="auto">
          <a:xfrm>
            <a:off x="838200" y="609600"/>
            <a:ext cx="5029200" cy="40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4348364"/>
            <a:ext cx="2796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Page Background =99CCCC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0660" y="2471114"/>
            <a:ext cx="2173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Background =FFFF99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14800" y="2655780"/>
            <a:ext cx="665860" cy="378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644134"/>
            <a:ext cx="644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Span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88745" y="2019069"/>
            <a:ext cx="665860" cy="8213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54605" y="2019069"/>
            <a:ext cx="53759" cy="2669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716" y="4204348"/>
            <a:ext cx="20218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 Nested tables 1x1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306634" y="3810000"/>
            <a:ext cx="0" cy="394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</p:cNvCxnSpPr>
          <p:nvPr/>
        </p:nvCxnSpPr>
        <p:spPr>
          <a:xfrm rot="16200000" flipV="1">
            <a:off x="1946743" y="3844457"/>
            <a:ext cx="394348" cy="325434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2306634" y="3733800"/>
            <a:ext cx="512766" cy="425774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0"/>
          </p:cNvCxnSpPr>
          <p:nvPr/>
        </p:nvCxnSpPr>
        <p:spPr>
          <a:xfrm rot="16200000" flipV="1">
            <a:off x="1756243" y="3653957"/>
            <a:ext cx="470548" cy="63023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V="1">
            <a:off x="2306635" y="3733800"/>
            <a:ext cx="1046165" cy="425774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&lt;html&gt;</a:t>
            </a:r>
            <a:r>
              <a:rPr lang="en-US" sz="1800" dirty="0">
                <a:solidFill>
                  <a:srgbClr val="00B0F0"/>
                </a:solidFill>
                <a:latin typeface="Arial Unicode MS" pitchFamily="34" charset="-128"/>
              </a:rPr>
              <a:t/>
            </a:r>
            <a:br>
              <a:rPr lang="en-US" sz="1800" dirty="0">
                <a:solidFill>
                  <a:srgbClr val="00B0F0"/>
                </a:solidFill>
                <a:latin typeface="Arial Unicode MS" pitchFamily="34" charset="-128"/>
              </a:rPr>
            </a:br>
            <a:r>
              <a:rPr lang="en-US" sz="1800" dirty="0">
                <a:solidFill>
                  <a:srgbClr val="00B0F0"/>
                </a:solidFill>
                <a:latin typeface="Arial Unicode MS" pitchFamily="34" charset="-128"/>
              </a:rPr>
              <a:t>	</a:t>
            </a:r>
            <a:r>
              <a:rPr lang="en-US" dirty="0"/>
              <a:t>&lt;head&gt;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&lt;title&gt;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	Your Name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&lt;/title&gt;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&lt;/head&gt;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&lt;body </a:t>
            </a:r>
            <a:r>
              <a:rPr lang="en-US" dirty="0" err="1"/>
              <a:t>bgcolor</a:t>
            </a:r>
            <a:r>
              <a:rPr lang="en-US" dirty="0" smtClean="0"/>
              <a:t>="#c2c2c2"&gt;</a:t>
            </a: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This is my </a:t>
            </a:r>
            <a:r>
              <a:rPr lang="en-US" dirty="0" smtClean="0"/>
              <a:t>eight </a:t>
            </a:r>
            <a:r>
              <a:rPr lang="en-US" dirty="0"/>
              <a:t>page…..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228600"/>
            <a:ext cx="19812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notepad and add the text found at the left.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as </a:t>
            </a:r>
          </a:p>
          <a:p>
            <a:r>
              <a:rPr lang="en-US" dirty="0" smtClean="0"/>
              <a:t>“Project </a:t>
            </a:r>
            <a:r>
              <a:rPr lang="en-US" dirty="0" smtClean="0"/>
              <a:t>6a.html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</a:t>
            </a:r>
          </a:p>
          <a:p>
            <a:r>
              <a:rPr lang="en-US" dirty="0"/>
              <a:t>			Your Name</a:t>
            </a:r>
          </a:p>
          <a:p>
            <a:r>
              <a:rPr lang="en-US" dirty="0"/>
              <a:t>		&lt;/title&gt;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    </a:t>
            </a:r>
            <a:endParaRPr lang="en-US" dirty="0"/>
          </a:p>
          <a:p>
            <a:r>
              <a:rPr lang="en-US" dirty="0"/>
              <a:t>	&lt;body </a:t>
            </a:r>
            <a:r>
              <a:rPr lang="en-US" dirty="0" err="1"/>
              <a:t>bgcolor</a:t>
            </a:r>
            <a:r>
              <a:rPr lang="en-US" dirty="0"/>
              <a:t>="#c2c2c2"&gt;</a:t>
            </a:r>
          </a:p>
          <a:p>
            <a:r>
              <a:rPr lang="en-US" dirty="0"/>
              <a:t>		This is my eight page…..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FF00"/>
                </a:solidFill>
              </a:rPr>
              <a:t>&lt;table width="200" border="1"&gt;</a:t>
            </a:r>
          </a:p>
          <a:p>
            <a:r>
              <a:rPr lang="en-US" dirty="0">
                <a:solidFill>
                  <a:srgbClr val="00FF00"/>
                </a:solidFill>
              </a:rPr>
              <a:t>  &lt;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r>
              <a:rPr lang="en-US" dirty="0">
                <a:solidFill>
                  <a:srgbClr val="00FF00"/>
                </a:solidFill>
              </a:rPr>
              <a:t>    &lt;td&gt;Cell 1&lt;/td&gt;</a:t>
            </a:r>
          </a:p>
          <a:p>
            <a:r>
              <a:rPr lang="en-US" dirty="0">
                <a:solidFill>
                  <a:srgbClr val="00FF00"/>
                </a:solidFill>
              </a:rPr>
              <a:t>  &lt;/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r>
              <a:rPr lang="en-US" dirty="0">
                <a:solidFill>
                  <a:srgbClr val="00FF00"/>
                </a:solidFill>
              </a:rPr>
              <a:t>&lt;/table&gt;</a:t>
            </a:r>
          </a:p>
          <a:p>
            <a:endParaRPr lang="en-US" dirty="0"/>
          </a:p>
          <a:p>
            <a:r>
              <a:rPr lang="en-US" dirty="0"/>
              <a:t>	&lt;/body&gt;</a:t>
            </a:r>
          </a:p>
          <a:p>
            <a:r>
              <a:rPr lang="en-US" dirty="0"/>
              <a:t>    &lt;/html&gt;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Add the green text</a:t>
            </a:r>
          </a:p>
          <a:p>
            <a:r>
              <a:rPr lang="en-US" sz="4000" dirty="0" smtClean="0"/>
              <a:t>    at the left and view your page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63" b="57212"/>
          <a:stretch/>
        </p:blipFill>
        <p:spPr bwMode="auto">
          <a:xfrm>
            <a:off x="3657600" y="2819400"/>
            <a:ext cx="3275610" cy="196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&lt;/title&gt;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&lt;/head&gt;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&lt;body </a:t>
            </a:r>
            <a:r>
              <a:rPr lang="en-US" dirty="0" err="1"/>
              <a:t>bgcolor</a:t>
            </a:r>
            <a:r>
              <a:rPr lang="en-US" dirty="0" smtClean="0"/>
              <a:t>="#c2c2c2"&gt;</a:t>
            </a: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This is my </a:t>
            </a:r>
            <a:r>
              <a:rPr lang="en-US" dirty="0" smtClean="0"/>
              <a:t>eight </a:t>
            </a:r>
            <a:r>
              <a:rPr lang="en-US" dirty="0"/>
              <a:t>page</a:t>
            </a:r>
            <a:r>
              <a:rPr lang="en-US" dirty="0" smtClean="0"/>
              <a:t>…..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&lt;table width="200" 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&lt;td&gt;Cell 1&lt;/td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FF00"/>
                </a:solidFill>
              </a:rPr>
              <a:t>    &lt;</a:t>
            </a:r>
            <a:r>
              <a:rPr lang="en-US" dirty="0">
                <a:solidFill>
                  <a:srgbClr val="00FF00"/>
                </a:solidFill>
              </a:rPr>
              <a:t>td&gt;Cell 2&lt;/td</a:t>
            </a:r>
            <a:r>
              <a:rPr lang="en-US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 &lt;</a:t>
            </a:r>
            <a:r>
              <a:rPr lang="en-US" dirty="0">
                <a:solidFill>
                  <a:srgbClr val="00FF00"/>
                </a:solidFill>
              </a:rPr>
              <a:t>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&lt;/table&gt;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</a:p>
          <a:p>
            <a:r>
              <a:rPr lang="en-US" dirty="0"/>
              <a:t>Save 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/>
              <a:t>View your page</a:t>
            </a:r>
          </a:p>
        </p:txBody>
      </p:sp>
    </p:spTree>
    <p:extLst>
      <p:ext uri="{BB962C8B-B14F-4D97-AF65-F5344CB8AC3E}">
        <p14:creationId xmlns:p14="http://schemas.microsoft.com/office/powerpoint/2010/main" val="1782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&lt;table width="200" 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&lt;td&gt;Cell 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&lt;td&gt;Cell 3&lt;/td</a:t>
            </a:r>
            <a:r>
              <a:rPr lang="en-US" dirty="0" smtClean="0"/>
              <a:t>&gt;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FF00"/>
                </a:solidFill>
              </a:rPr>
              <a:t>&lt;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   &lt;td&gt;Cell 1&lt;/td</a:t>
            </a:r>
            <a:r>
              <a:rPr lang="en-US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FF00"/>
                </a:solidFill>
              </a:rPr>
              <a:t>    &lt;</a:t>
            </a:r>
            <a:r>
              <a:rPr lang="en-US" dirty="0">
                <a:solidFill>
                  <a:srgbClr val="00FF00"/>
                </a:solidFill>
              </a:rPr>
              <a:t>td&gt;Cell 2&lt;/td</a:t>
            </a:r>
            <a:r>
              <a:rPr lang="en-US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FF00"/>
                </a:solidFill>
              </a:rPr>
              <a:t>    &lt;</a:t>
            </a:r>
            <a:r>
              <a:rPr lang="en-US" dirty="0">
                <a:solidFill>
                  <a:srgbClr val="00FF00"/>
                </a:solidFill>
              </a:rPr>
              <a:t>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 &lt;/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 &lt;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   &lt;td&gt;Cell 1&lt;/td</a:t>
            </a:r>
            <a:r>
              <a:rPr lang="en-US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FF00"/>
                </a:solidFill>
              </a:rPr>
              <a:t>    &lt;</a:t>
            </a:r>
            <a:r>
              <a:rPr lang="en-US" dirty="0">
                <a:solidFill>
                  <a:srgbClr val="00FF00"/>
                </a:solidFill>
              </a:rPr>
              <a:t>td&gt;Cell 2&lt;/td</a:t>
            </a:r>
            <a:r>
              <a:rPr lang="en-US" dirty="0" smtClean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   &lt;</a:t>
            </a:r>
            <a:r>
              <a:rPr lang="en-US" dirty="0">
                <a:solidFill>
                  <a:srgbClr val="00FF00"/>
                </a:solidFill>
              </a:rPr>
              <a:t>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FF00"/>
                </a:solidFill>
              </a:rPr>
              <a:t>  &lt;/</a:t>
            </a:r>
            <a:r>
              <a:rPr lang="en-US" dirty="0" err="1">
                <a:solidFill>
                  <a:srgbClr val="00FF00"/>
                </a:solidFill>
              </a:rPr>
              <a:t>tr</a:t>
            </a:r>
            <a:r>
              <a:rPr lang="en-US" dirty="0">
                <a:solidFill>
                  <a:srgbClr val="00FF00"/>
                </a:solidFill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</a:p>
          <a:p>
            <a:r>
              <a:rPr lang="en-US" dirty="0"/>
              <a:t>Save 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/>
              <a:t>View your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 b="55645"/>
          <a:stretch/>
        </p:blipFill>
        <p:spPr bwMode="auto">
          <a:xfrm>
            <a:off x="3962400" y="2057400"/>
            <a:ext cx="286855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&lt;table width</a:t>
            </a:r>
            <a:r>
              <a:rPr lang="en-US" dirty="0" smtClean="0">
                <a:solidFill>
                  <a:srgbClr val="00FF00"/>
                </a:solidFill>
              </a:rPr>
              <a:t>=“1000</a:t>
            </a:r>
            <a:r>
              <a:rPr lang="en-US" dirty="0">
                <a:solidFill>
                  <a:srgbClr val="00FF00"/>
                </a:solidFill>
              </a:rPr>
              <a:t>" </a:t>
            </a:r>
            <a:r>
              <a:rPr lang="en-US" dirty="0"/>
              <a:t>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</a:t>
            </a:r>
            <a:r>
              <a:rPr lang="en-US" dirty="0">
                <a:solidFill>
                  <a:srgbClr val="00FF00"/>
                </a:solidFill>
              </a:rPr>
              <a:t>width="110"&gt;</a:t>
            </a:r>
            <a:r>
              <a:rPr lang="en-US" dirty="0" smtClean="0"/>
              <a:t>Cell </a:t>
            </a:r>
            <a:r>
              <a:rPr lang="en-US" dirty="0"/>
              <a:t>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</a:t>
            </a:r>
            <a:r>
              <a:rPr lang="en-US" dirty="0">
                <a:solidFill>
                  <a:srgbClr val="00FF00"/>
                </a:solidFill>
              </a:rPr>
              <a:t>width</a:t>
            </a:r>
            <a:r>
              <a:rPr lang="en-US" dirty="0" smtClean="0">
                <a:solidFill>
                  <a:srgbClr val="00FF00"/>
                </a:solidFill>
              </a:rPr>
              <a:t>=“780</a:t>
            </a:r>
            <a:r>
              <a:rPr lang="en-US" dirty="0">
                <a:solidFill>
                  <a:srgbClr val="00FF00"/>
                </a:solidFill>
              </a:rPr>
              <a:t>"&gt;</a:t>
            </a:r>
            <a:r>
              <a:rPr lang="en-US" dirty="0"/>
              <a:t>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</a:t>
            </a:r>
            <a:r>
              <a:rPr lang="en-US" dirty="0">
                <a:solidFill>
                  <a:srgbClr val="00FF00"/>
                </a:solidFill>
              </a:rPr>
              <a:t>width="110"&gt;</a:t>
            </a:r>
            <a:r>
              <a:rPr lang="en-US" dirty="0"/>
              <a:t>Cell 3&lt;/td</a:t>
            </a:r>
            <a:r>
              <a:rPr lang="en-US" dirty="0" smtClean="0"/>
              <a:t>&gt;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r>
              <a:rPr lang="en-US" sz="2900" dirty="0"/>
              <a:t>&lt;</a:t>
            </a:r>
            <a:r>
              <a:rPr lang="en-US" sz="2900" dirty="0" err="1"/>
              <a:t>tr</a:t>
            </a:r>
            <a:r>
              <a:rPr lang="en-US" sz="29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&lt;/</a:t>
            </a:r>
            <a:r>
              <a:rPr lang="en-US" sz="2900" dirty="0" err="1"/>
              <a:t>tr</a:t>
            </a:r>
            <a:r>
              <a:rPr lang="en-US" sz="29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&lt;</a:t>
            </a:r>
            <a:r>
              <a:rPr lang="en-US" sz="2900" dirty="0" err="1"/>
              <a:t>tr</a:t>
            </a:r>
            <a:r>
              <a:rPr lang="en-US" sz="29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1&lt;/td&gt;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  &lt;td&gt;Cell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/>
              <a:t>  &lt;/</a:t>
            </a:r>
            <a:r>
              <a:rPr lang="en-US" sz="2900" dirty="0" err="1"/>
              <a:t>tr</a:t>
            </a:r>
            <a:r>
              <a:rPr lang="en-US" sz="2900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Monitor size</a:t>
            </a:r>
          </a:p>
          <a:p>
            <a:r>
              <a:rPr lang="en-US" dirty="0" smtClean="0"/>
              <a:t>1024 X 768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Save </a:t>
            </a:r>
            <a:r>
              <a:rPr lang="en-US" dirty="0"/>
              <a:t>you file as Project_8.html</a:t>
            </a:r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2" b="39230"/>
          <a:stretch/>
        </p:blipFill>
        <p:spPr bwMode="auto">
          <a:xfrm>
            <a:off x="3505200" y="2133600"/>
            <a:ext cx="342230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&lt;table width="1000" border="1</a:t>
            </a:r>
            <a:r>
              <a:rPr lang="en-US" dirty="0" smtClean="0"/>
              <a:t>"&gt;</a:t>
            </a: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width="110" </a:t>
            </a:r>
            <a:r>
              <a:rPr lang="en-US" dirty="0">
                <a:solidFill>
                  <a:srgbClr val="00FF00"/>
                </a:solidFill>
              </a:rPr>
              <a:t>height="75"&gt;</a:t>
            </a:r>
            <a:r>
              <a:rPr lang="en-US" dirty="0"/>
              <a:t>Cell 1&lt;/td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width="780" </a:t>
            </a:r>
            <a:r>
              <a:rPr lang="en-US" dirty="0" err="1">
                <a:solidFill>
                  <a:srgbClr val="00FF00"/>
                </a:solidFill>
              </a:rPr>
              <a:t>bgcolor</a:t>
            </a:r>
            <a:r>
              <a:rPr lang="en-US" dirty="0">
                <a:solidFill>
                  <a:srgbClr val="00FF00"/>
                </a:solidFill>
              </a:rPr>
              <a:t>="#003399"&gt;</a:t>
            </a:r>
            <a:r>
              <a:rPr lang="en-US" dirty="0"/>
              <a:t>Cell 2&lt;/td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width="110"&gt;Cell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</a:t>
            </a:r>
            <a:r>
              <a:rPr lang="en-US" dirty="0">
                <a:solidFill>
                  <a:srgbClr val="00FF00"/>
                </a:solidFill>
              </a:rPr>
              <a:t>height="75" &gt;</a:t>
            </a:r>
            <a:r>
              <a:rPr lang="en-US" dirty="0"/>
              <a:t>Cell 1&lt;/td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</a:t>
            </a:r>
            <a:r>
              <a:rPr lang="en-US" dirty="0" err="1">
                <a:solidFill>
                  <a:srgbClr val="00FF00"/>
                </a:solidFill>
              </a:rPr>
              <a:t>bgcolor</a:t>
            </a:r>
            <a:r>
              <a:rPr lang="en-US" dirty="0">
                <a:solidFill>
                  <a:srgbClr val="00FF00"/>
                </a:solidFill>
              </a:rPr>
              <a:t>="#003399"&gt;</a:t>
            </a:r>
            <a:r>
              <a:rPr lang="en-US" dirty="0"/>
              <a:t>Cell 2&lt;/td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</a:t>
            </a:r>
            <a:r>
              <a:rPr lang="en-US" dirty="0">
                <a:solidFill>
                  <a:srgbClr val="00FF00"/>
                </a:solidFill>
              </a:rPr>
              <a:t>height="75"&gt;</a:t>
            </a:r>
            <a:r>
              <a:rPr lang="en-US" dirty="0"/>
              <a:t>Cell 1&lt;/td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</a:t>
            </a:r>
            <a:r>
              <a:rPr lang="en-US" dirty="0" err="1">
                <a:solidFill>
                  <a:srgbClr val="00FF00"/>
                </a:solidFill>
              </a:rPr>
              <a:t>bgcolor</a:t>
            </a:r>
            <a:r>
              <a:rPr lang="en-US" dirty="0">
                <a:solidFill>
                  <a:srgbClr val="00FF00"/>
                </a:solidFill>
              </a:rPr>
              <a:t>="#003399"&gt;</a:t>
            </a:r>
            <a:r>
              <a:rPr lang="en-US" dirty="0"/>
              <a:t>Cell 2&lt;/td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Save </a:t>
            </a:r>
            <a:r>
              <a:rPr lang="en-US" dirty="0"/>
              <a:t>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 b="38405"/>
          <a:stretch/>
        </p:blipFill>
        <p:spPr bwMode="auto">
          <a:xfrm>
            <a:off x="5037233" y="3424052"/>
            <a:ext cx="2125567" cy="13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1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&lt;table width="1000" border="1"&gt;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height="75" </a:t>
            </a:r>
            <a:r>
              <a:rPr lang="en-US" dirty="0" err="1">
                <a:solidFill>
                  <a:srgbClr val="00FF00"/>
                </a:solidFill>
              </a:rPr>
              <a:t>colspan</a:t>
            </a:r>
            <a:r>
              <a:rPr lang="en-US" dirty="0">
                <a:solidFill>
                  <a:srgbClr val="00FF00"/>
                </a:solidFill>
              </a:rPr>
              <a:t>="3" </a:t>
            </a:r>
            <a:r>
              <a:rPr lang="en-US" dirty="0" err="1"/>
              <a:t>bgcolor</a:t>
            </a:r>
            <a:r>
              <a:rPr lang="en-US" dirty="0"/>
              <a:t>="#003399"&gt;Cell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width="110" </a:t>
            </a:r>
            <a:r>
              <a:rPr lang="en-US" dirty="0" err="1">
                <a:solidFill>
                  <a:srgbClr val="00FF00"/>
                </a:solidFill>
              </a:rPr>
              <a:t>rowspan</a:t>
            </a:r>
            <a:r>
              <a:rPr lang="en-US" dirty="0">
                <a:solidFill>
                  <a:srgbClr val="00FF00"/>
                </a:solidFill>
              </a:rPr>
              <a:t>="2" </a:t>
            </a:r>
            <a:r>
              <a:rPr lang="en-US" dirty="0"/>
              <a:t>&gt;Cell 1&lt;/td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width="780" height="75" </a:t>
            </a:r>
            <a:r>
              <a:rPr lang="en-US" dirty="0" err="1"/>
              <a:t>bgcolor</a:t>
            </a:r>
            <a:r>
              <a:rPr lang="en-US" dirty="0"/>
              <a:t>="#003399"&gt;Cell 2&lt;/td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td width="110" </a:t>
            </a:r>
            <a:r>
              <a:rPr lang="en-US" dirty="0" err="1">
                <a:solidFill>
                  <a:srgbClr val="00FF00"/>
                </a:solidFill>
              </a:rPr>
              <a:t>rowspan</a:t>
            </a:r>
            <a:r>
              <a:rPr lang="en-US" dirty="0">
                <a:solidFill>
                  <a:srgbClr val="00FF00"/>
                </a:solidFill>
              </a:rPr>
              <a:t>="2"</a:t>
            </a:r>
            <a:r>
              <a:rPr lang="en-US" dirty="0"/>
              <a:t>&gt;Cell 3&lt;/td&gt;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height="75" </a:t>
            </a:r>
            <a:r>
              <a:rPr lang="en-US" dirty="0" err="1"/>
              <a:t>bgcolor</a:t>
            </a:r>
            <a:r>
              <a:rPr lang="en-US" dirty="0"/>
              <a:t>="#003399"&gt;Cell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cell1 and </a:t>
            </a:r>
          </a:p>
          <a:p>
            <a:r>
              <a:rPr lang="en-US" dirty="0" smtClean="0"/>
              <a:t>cell3 from the </a:t>
            </a:r>
          </a:p>
          <a:p>
            <a:r>
              <a:rPr lang="en-US" dirty="0" smtClean="0"/>
              <a:t>first row</a:t>
            </a:r>
          </a:p>
          <a:p>
            <a:r>
              <a:rPr lang="en-US" dirty="0" smtClean="0"/>
              <a:t>Remove cell1 and </a:t>
            </a:r>
          </a:p>
          <a:p>
            <a:r>
              <a:rPr lang="en-US" dirty="0" smtClean="0"/>
              <a:t>cell3 from the</a:t>
            </a:r>
          </a:p>
          <a:p>
            <a:r>
              <a:rPr lang="en-US" dirty="0"/>
              <a:t> </a:t>
            </a:r>
            <a:r>
              <a:rPr lang="en-US" dirty="0" smtClean="0"/>
              <a:t> last row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Save </a:t>
            </a:r>
            <a:r>
              <a:rPr lang="en-US" dirty="0"/>
              <a:t>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0" b="53693"/>
          <a:stretch/>
        </p:blipFill>
        <p:spPr bwMode="auto">
          <a:xfrm>
            <a:off x="4114799" y="3541928"/>
            <a:ext cx="2743201" cy="125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0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&lt;body </a:t>
            </a:r>
            <a:r>
              <a:rPr lang="en-US" dirty="0" err="1"/>
              <a:t>bgcolor</a:t>
            </a:r>
            <a:r>
              <a:rPr lang="en-US" dirty="0"/>
              <a:t>="#c2c2c2"&gt;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	This is my eight page…..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&lt;table width="1000" </a:t>
            </a:r>
            <a:r>
              <a:rPr lang="en-US" dirty="0">
                <a:solidFill>
                  <a:srgbClr val="00FF00"/>
                </a:solidFill>
              </a:rPr>
              <a:t>border="4" align="center" </a:t>
            </a:r>
            <a:r>
              <a:rPr lang="en-US" dirty="0" err="1">
                <a:solidFill>
                  <a:srgbClr val="00FF00"/>
                </a:solidFill>
              </a:rPr>
              <a:t>cellpadding</a:t>
            </a:r>
            <a:r>
              <a:rPr lang="en-US" dirty="0">
                <a:solidFill>
                  <a:srgbClr val="00FF00"/>
                </a:solidFill>
              </a:rPr>
              <a:t>="12"&gt;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&lt;td height="75" </a:t>
            </a:r>
            <a:r>
              <a:rPr lang="en-US" dirty="0" err="1"/>
              <a:t>colspan</a:t>
            </a:r>
            <a:r>
              <a:rPr lang="en-US" dirty="0"/>
              <a:t>="3" </a:t>
            </a:r>
            <a:r>
              <a:rPr lang="en-US" dirty="0" err="1"/>
              <a:t>bgcolor</a:t>
            </a:r>
            <a:r>
              <a:rPr lang="en-US" dirty="0"/>
              <a:t>="#003399"&gt;Cell 2&lt;/td&gt;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28600"/>
            <a:ext cx="1905000" cy="6096000"/>
          </a:xfrm>
        </p:spPr>
        <p:txBody>
          <a:bodyPr>
            <a:noAutofit/>
          </a:bodyPr>
          <a:lstStyle/>
          <a:p>
            <a:r>
              <a:rPr lang="en-US" dirty="0"/>
              <a:t>Add the green text on the left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Save </a:t>
            </a:r>
            <a:r>
              <a:rPr lang="en-US" dirty="0"/>
              <a:t>you file as </a:t>
            </a:r>
            <a:r>
              <a:rPr lang="en-US" dirty="0" smtClean="0"/>
              <a:t>Project_5a.html</a:t>
            </a:r>
            <a:endParaRPr lang="en-US" dirty="0"/>
          </a:p>
          <a:p>
            <a:r>
              <a:rPr lang="en-US" dirty="0" smtClean="0"/>
              <a:t> View </a:t>
            </a:r>
            <a:r>
              <a:rPr lang="en-US" dirty="0"/>
              <a:t>your page</a:t>
            </a:r>
          </a:p>
        </p:txBody>
      </p:sp>
    </p:spTree>
    <p:extLst>
      <p:ext uri="{BB962C8B-B14F-4D97-AF65-F5344CB8AC3E}">
        <p14:creationId xmlns:p14="http://schemas.microsoft.com/office/powerpoint/2010/main" val="31688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755</Words>
  <Application>Microsoft Office PowerPoint</Application>
  <PresentationFormat>On-screen Show (4:3)</PresentationFormat>
  <Paragraphs>224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HTML  - Tables    - rows  - cells      -width      -height   Table commands - row span - column span - borders - padding Nested Tables   Save As Project_8.html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MiniMe</dc:creator>
  <cp:lastModifiedBy>My</cp:lastModifiedBy>
  <cp:revision>151</cp:revision>
  <dcterms:created xsi:type="dcterms:W3CDTF">2011-04-13T17:39:24Z</dcterms:created>
  <dcterms:modified xsi:type="dcterms:W3CDTF">2012-09-25T18:44:56Z</dcterms:modified>
</cp:coreProperties>
</file>