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24" r:id="rId1"/>
  </p:sldMasterIdLst>
  <p:sldIdLst>
    <p:sldId id="256" r:id="rId2"/>
    <p:sldId id="257" r:id="rId3"/>
    <p:sldId id="263" r:id="rId4"/>
    <p:sldId id="258" r:id="rId5"/>
    <p:sldId id="259" r:id="rId6"/>
    <p:sldId id="271" r:id="rId7"/>
    <p:sldId id="260" r:id="rId8"/>
    <p:sldId id="272" r:id="rId9"/>
    <p:sldId id="261" r:id="rId10"/>
    <p:sldId id="273" r:id="rId11"/>
    <p:sldId id="262" r:id="rId12"/>
    <p:sldId id="274" r:id="rId13"/>
    <p:sldId id="264" r:id="rId14"/>
    <p:sldId id="275" r:id="rId15"/>
    <p:sldId id="265" r:id="rId16"/>
    <p:sldId id="276" r:id="rId17"/>
    <p:sldId id="266" r:id="rId18"/>
    <p:sldId id="277" r:id="rId19"/>
    <p:sldId id="267" r:id="rId20"/>
    <p:sldId id="278" r:id="rId21"/>
    <p:sldId id="268" r:id="rId22"/>
    <p:sldId id="279" r:id="rId23"/>
    <p:sldId id="269" r:id="rId24"/>
    <p:sldId id="280" r:id="rId25"/>
    <p:sldId id="270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8600"/>
    <a:srgbClr val="D1FBE1"/>
    <a:srgbClr val="FA9C9C"/>
    <a:srgbClr val="C4FF97"/>
    <a:srgbClr val="6D5B6D"/>
    <a:srgbClr val="7A3C40"/>
    <a:srgbClr val="A51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14-Jun-25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9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14-Jun-25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081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14-Jun-25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1278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14-Jun-25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89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14-Jun-25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6298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14-Jun-25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79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14-Jun-25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1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14-Jun-25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90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14-Jun-25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93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14-Jun-25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42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14-Jun-25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4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14-Jun-25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55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14-Jun-25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4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14-Jun-25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78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14-Jun-25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0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050F2-CF64-47FF-8652-108741F2DF57}" type="datetimeFigureOut">
              <a:rPr lang="en-US" smtClean="0"/>
              <a:t>14-Jun-25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0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050F2-CF64-47FF-8652-108741F2DF57}" type="datetimeFigureOut">
              <a:rPr lang="en-US" smtClean="0"/>
              <a:t>14-Jun-25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1FE28F-0D6D-4B2C-9E2D-93CAAB6E18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3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5" r:id="rId1"/>
    <p:sldLayoutId id="2147484126" r:id="rId2"/>
    <p:sldLayoutId id="2147484127" r:id="rId3"/>
    <p:sldLayoutId id="2147484128" r:id="rId4"/>
    <p:sldLayoutId id="2147484129" r:id="rId5"/>
    <p:sldLayoutId id="2147484130" r:id="rId6"/>
    <p:sldLayoutId id="2147484131" r:id="rId7"/>
    <p:sldLayoutId id="2147484132" r:id="rId8"/>
    <p:sldLayoutId id="2147484133" r:id="rId9"/>
    <p:sldLayoutId id="2147484134" r:id="rId10"/>
    <p:sldLayoutId id="2147484135" r:id="rId11"/>
    <p:sldLayoutId id="2147484136" r:id="rId12"/>
    <p:sldLayoutId id="2147484137" r:id="rId13"/>
    <p:sldLayoutId id="2147484138" r:id="rId14"/>
    <p:sldLayoutId id="2147484139" r:id="rId15"/>
    <p:sldLayoutId id="21474841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4EAE7-FC51-4F72-14C3-404A857AF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196" y="621791"/>
            <a:ext cx="9291892" cy="3035809"/>
          </a:xfrm>
        </p:spPr>
        <p:txBody>
          <a:bodyPr>
            <a:normAutofit/>
          </a:bodyPr>
          <a:lstStyle/>
          <a:p>
            <a:pPr algn="ctr"/>
            <a:r>
              <a:rPr lang="en-US" sz="3600" b="0" i="0" u="none" strike="noStrike" dirty="0">
                <a:solidFill>
                  <a:srgbClr val="131022"/>
                </a:solidFill>
                <a:effectLst/>
                <a:latin typeface="Montserrat" panose="020F0502020204030204" pitchFamily="2" charset="0"/>
              </a:rPr>
              <a:t>Provide Insights to Management in Consumer Goods Domain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1769E7-3213-B917-3C41-798F0561C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204" y="3803905"/>
            <a:ext cx="6400800" cy="1051559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AD-HOC REQUESTS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Resume Challenge – 4 – SQL 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5BADE0-503D-F7CD-7B41-3DA7E38DDAE0}"/>
              </a:ext>
            </a:extLst>
          </p:cNvPr>
          <p:cNvSpPr/>
          <p:nvPr/>
        </p:nvSpPr>
        <p:spPr>
          <a:xfrm>
            <a:off x="8284464" y="6366257"/>
            <a:ext cx="3660648" cy="391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Presented by : Lesie Fernandes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848572-9590-DEA3-0D54-CA3D2BA6F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208" y="301752"/>
            <a:ext cx="1738017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5530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EF302-128C-2780-08F0-3ED152316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F899F521-9BA5-29C8-DFFD-520C840AD77A}"/>
              </a:ext>
            </a:extLst>
          </p:cNvPr>
          <p:cNvSpPr txBox="1"/>
          <p:nvPr/>
        </p:nvSpPr>
        <p:spPr>
          <a:xfrm>
            <a:off x="1371600" y="5331166"/>
            <a:ext cx="944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segments </a:t>
            </a:r>
            <a:r>
              <a:rPr lang="en-US" b="1" dirty="0"/>
              <a:t>Notebook, Accessories, and Peripherals</a:t>
            </a:r>
            <a:r>
              <a:rPr lang="en-US" dirty="0"/>
              <a:t>  total account for </a:t>
            </a:r>
            <a:r>
              <a:rPr lang="en-US" b="1" dirty="0"/>
              <a:t>82.87%</a:t>
            </a:r>
            <a:r>
              <a:rPr lang="en-US" dirty="0"/>
              <a:t>, which is the highest.</a:t>
            </a:r>
            <a:br>
              <a:rPr lang="en-US" dirty="0"/>
            </a:br>
            <a:r>
              <a:rPr lang="en-US" dirty="0"/>
              <a:t>In contrast, </a:t>
            </a:r>
            <a:r>
              <a:rPr lang="en-US" b="1" dirty="0"/>
              <a:t>Desktop, Storage, and Networking</a:t>
            </a:r>
            <a:r>
              <a:rPr lang="en-US" dirty="0"/>
              <a:t> have the lowest product count at </a:t>
            </a:r>
            <a:r>
              <a:rPr lang="en-US" b="1" dirty="0"/>
              <a:t>17.13%</a:t>
            </a:r>
            <a:r>
              <a:rPr lang="en-US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1ECD4E-1B50-A507-7FBE-4095F1C14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595" y="2422695"/>
            <a:ext cx="1571625" cy="1171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69981D-9D80-2775-C265-8D836D04B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345" y="795296"/>
            <a:ext cx="5394960" cy="356939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842F6A-2CEA-C112-BA9F-7E166ECF5C34}"/>
              </a:ext>
            </a:extLst>
          </p:cNvPr>
          <p:cNvSpPr/>
          <p:nvPr/>
        </p:nvSpPr>
        <p:spPr>
          <a:xfrm>
            <a:off x="749808" y="795296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71046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79FA4-2F7E-13AE-9ED3-DB5BD8229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259E43-A808-A21C-9BD9-D4C15ED6B2DA}"/>
              </a:ext>
            </a:extLst>
          </p:cNvPr>
          <p:cNvSpPr/>
          <p:nvPr/>
        </p:nvSpPr>
        <p:spPr>
          <a:xfrm>
            <a:off x="137160" y="22860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- 4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78DFCD-7FA1-4129-4327-F235A5F94F39}"/>
              </a:ext>
            </a:extLst>
          </p:cNvPr>
          <p:cNvSpPr/>
          <p:nvPr/>
        </p:nvSpPr>
        <p:spPr>
          <a:xfrm>
            <a:off x="2121408" y="225170"/>
            <a:ext cx="9555480" cy="716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Follow-up: Which segment had the most increase in unique products in 2021 vs 2020?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17C5B2F-2414-6E3D-A255-C2EFAE82BB44}"/>
              </a:ext>
            </a:extLst>
          </p:cNvPr>
          <p:cNvSpPr/>
          <p:nvPr/>
        </p:nvSpPr>
        <p:spPr>
          <a:xfrm>
            <a:off x="1154430" y="1102828"/>
            <a:ext cx="1568196" cy="494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0D71B7-16A6-32B1-1AF9-6C263E73C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081" y="2060495"/>
            <a:ext cx="66103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956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8C3C5-DAFE-93DD-4F7E-4359BB8BE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EBDF94F6-1C0D-C66B-B49B-C5DF29D3D425}"/>
              </a:ext>
            </a:extLst>
          </p:cNvPr>
          <p:cNvSpPr txBox="1"/>
          <p:nvPr/>
        </p:nvSpPr>
        <p:spPr>
          <a:xfrm>
            <a:off x="1604772" y="5349454"/>
            <a:ext cx="930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production of </a:t>
            </a:r>
            <a:r>
              <a:rPr lang="en-US" b="1" dirty="0"/>
              <a:t>Accessories</a:t>
            </a:r>
            <a:r>
              <a:rPr lang="en-US" dirty="0"/>
              <a:t> segment increased from 2020 to 2021 by a difference of 34.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198E7D2-AD85-37DE-0304-E51D061B5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194" y="2176487"/>
            <a:ext cx="2665857" cy="1181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FFA0F87-2C84-A639-CD02-74A2DB162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7257" y="1033023"/>
            <a:ext cx="6010655" cy="359939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86D0B20-F866-B714-8C12-CC50B49292B3}"/>
              </a:ext>
            </a:extLst>
          </p:cNvPr>
          <p:cNvSpPr/>
          <p:nvPr/>
        </p:nvSpPr>
        <p:spPr>
          <a:xfrm>
            <a:off x="704088" y="969265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6477265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21F7D-D100-B92F-1A45-F01B24927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4A7B73-5FBD-4C7C-7125-E72394B0CD83}"/>
              </a:ext>
            </a:extLst>
          </p:cNvPr>
          <p:cNvSpPr/>
          <p:nvPr/>
        </p:nvSpPr>
        <p:spPr>
          <a:xfrm>
            <a:off x="137160" y="22860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- 5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BF5FE3-CC18-036A-DC8D-574089C4CECF}"/>
              </a:ext>
            </a:extLst>
          </p:cNvPr>
          <p:cNvSpPr/>
          <p:nvPr/>
        </p:nvSpPr>
        <p:spPr>
          <a:xfrm>
            <a:off x="2121408" y="225170"/>
            <a:ext cx="9555480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Get the products that have the highest and lowest manufacturing costs.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278C5-4D0F-A6A5-3DD8-BFBFD2D52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705" y="1964623"/>
            <a:ext cx="6190488" cy="379054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7C3216-B730-D213-052D-80F25F1B3A74}"/>
              </a:ext>
            </a:extLst>
          </p:cNvPr>
          <p:cNvSpPr/>
          <p:nvPr/>
        </p:nvSpPr>
        <p:spPr>
          <a:xfrm>
            <a:off x="1154430" y="1102828"/>
            <a:ext cx="1568196" cy="494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155166743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2FD9E-D4F6-5010-32D1-F920088F5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3B719BAB-1523-8114-06E3-A70A91D9FAA6}"/>
              </a:ext>
            </a:extLst>
          </p:cNvPr>
          <p:cNvSpPr txBox="1"/>
          <p:nvPr/>
        </p:nvSpPr>
        <p:spPr>
          <a:xfrm>
            <a:off x="1359693" y="5603182"/>
            <a:ext cx="930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highest manufacturing costs is AQ Home Allin1 Gen 2 (Desktop) by </a:t>
            </a:r>
            <a:r>
              <a:rPr lang="en-US" b="1" dirty="0"/>
              <a:t>$240.54</a:t>
            </a:r>
            <a:r>
              <a:rPr lang="en-US" dirty="0"/>
              <a:t>/- and the lowest manufacturing costs is AQ Master Wired x1 Ms (Mouse) is  </a:t>
            </a:r>
            <a:r>
              <a:rPr lang="en-US" b="1" dirty="0"/>
              <a:t>$0.89</a:t>
            </a:r>
            <a:r>
              <a:rPr lang="en-US" dirty="0"/>
              <a:t>/- 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6CF675-B458-CECE-AE77-EB97DD812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4122" y="2230100"/>
            <a:ext cx="3267075" cy="47625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B22E562-52BB-17CA-C772-EFE190970825}"/>
              </a:ext>
            </a:extLst>
          </p:cNvPr>
          <p:cNvSpPr/>
          <p:nvPr/>
        </p:nvSpPr>
        <p:spPr>
          <a:xfrm>
            <a:off x="1014984" y="931652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BE0BF-4FE0-B92D-313E-68B56ABF0EB3}"/>
              </a:ext>
            </a:extLst>
          </p:cNvPr>
          <p:cNvSpPr/>
          <p:nvPr/>
        </p:nvSpPr>
        <p:spPr>
          <a:xfrm>
            <a:off x="7324344" y="1343132"/>
            <a:ext cx="1975104" cy="646331"/>
          </a:xfrm>
          <a:prstGeom prst="rect">
            <a:avLst/>
          </a:prstGeom>
          <a:solidFill>
            <a:srgbClr val="D1FB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$240.54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AQ HOME Allin 1 Gen </a:t>
            </a:r>
            <a:r>
              <a:rPr lang="en-US" sz="1100" dirty="0"/>
              <a:t>2</a:t>
            </a:r>
          </a:p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4D60B6-D85A-C78F-BF49-3C9C9D881962}"/>
              </a:ext>
            </a:extLst>
          </p:cNvPr>
          <p:cNvSpPr/>
          <p:nvPr/>
        </p:nvSpPr>
        <p:spPr>
          <a:xfrm>
            <a:off x="7324344" y="2468225"/>
            <a:ext cx="1975104" cy="646331"/>
          </a:xfrm>
          <a:prstGeom prst="rect">
            <a:avLst/>
          </a:prstGeom>
          <a:solidFill>
            <a:srgbClr val="FA9C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tx1"/>
                </a:solidFill>
              </a:rPr>
              <a:t>$0.89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AQ Master wired x1 Ms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8328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ABD71-6E26-9E84-B119-AFCE59314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CE5332-3025-86FD-0595-CB9E3F8EDC81}"/>
              </a:ext>
            </a:extLst>
          </p:cNvPr>
          <p:cNvSpPr/>
          <p:nvPr/>
        </p:nvSpPr>
        <p:spPr>
          <a:xfrm>
            <a:off x="137160" y="22860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- 6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848991-A00F-CEA5-C9DF-AF05CC165E45}"/>
              </a:ext>
            </a:extLst>
          </p:cNvPr>
          <p:cNvSpPr/>
          <p:nvPr/>
        </p:nvSpPr>
        <p:spPr>
          <a:xfrm>
            <a:off x="2121408" y="225170"/>
            <a:ext cx="9555480" cy="64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Generate a report which contains the top 5 customers who received an average high pre_invoice_discount_pct for the fiscal year 2021 and in the Indian market.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8889A2-02C7-FAB5-2DC5-A7BF91B21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824" y="2118442"/>
            <a:ext cx="6281928" cy="326737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B5C89F2-4D9B-111E-4C64-00750C4C0DD4}"/>
              </a:ext>
            </a:extLst>
          </p:cNvPr>
          <p:cNvSpPr/>
          <p:nvPr/>
        </p:nvSpPr>
        <p:spPr>
          <a:xfrm>
            <a:off x="1337310" y="1247512"/>
            <a:ext cx="1568196" cy="494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118408330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7EC14-8B6E-80E6-3EF6-49EBFABAD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84814C08-70BE-2DF5-1A3E-018EC65B86F8}"/>
              </a:ext>
            </a:extLst>
          </p:cNvPr>
          <p:cNvSpPr txBox="1"/>
          <p:nvPr/>
        </p:nvSpPr>
        <p:spPr>
          <a:xfrm>
            <a:off x="1579149" y="5690431"/>
            <a:ext cx="9308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2021, Out of top 5 customers  Flipkart had the highest average pre invoice discount of </a:t>
            </a:r>
            <a:r>
              <a:rPr lang="en-US" b="1" dirty="0"/>
              <a:t>30.83%</a:t>
            </a:r>
            <a:r>
              <a:rPr lang="en-US" dirty="0"/>
              <a:t>, while Amazon recorded at the lowest at </a:t>
            </a:r>
            <a:r>
              <a:rPr lang="en-US" b="1" dirty="0"/>
              <a:t>29.33%.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88D7F-C248-E1E6-E067-7E75BAFF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136" y="1210038"/>
            <a:ext cx="6114478" cy="36663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7DF91F-9486-665F-C2C0-93191918C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989" y="2071670"/>
            <a:ext cx="2943225" cy="971550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4A7F9C-D2B0-A7B0-D9D2-42F7AC470B76}"/>
              </a:ext>
            </a:extLst>
          </p:cNvPr>
          <p:cNvSpPr/>
          <p:nvPr/>
        </p:nvSpPr>
        <p:spPr>
          <a:xfrm>
            <a:off x="841248" y="84616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97167634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3764F-BE09-421D-3DE5-6624573FF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D0DF880-B714-62AB-913E-5A302423AACB}"/>
              </a:ext>
            </a:extLst>
          </p:cNvPr>
          <p:cNvSpPr/>
          <p:nvPr/>
        </p:nvSpPr>
        <p:spPr>
          <a:xfrm>
            <a:off x="137160" y="22860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- 7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01CD7-AA89-268D-D4F9-3A9999E50445}"/>
              </a:ext>
            </a:extLst>
          </p:cNvPr>
          <p:cNvSpPr/>
          <p:nvPr/>
        </p:nvSpPr>
        <p:spPr>
          <a:xfrm>
            <a:off x="2121408" y="225170"/>
            <a:ext cx="9555480" cy="10184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Get the complete report of the Gross sales amount for the customer “Atliq Exclusive” for each month . </a:t>
            </a:r>
          </a:p>
          <a:p>
            <a:r>
              <a:rPr lang="en-US" dirty="0"/>
              <a:t>This analysis helps to get an idea of low and high-performing months and take strategic decisions.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8629D-33F9-7E80-DAFE-4E156EC29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528" y="2432305"/>
            <a:ext cx="6172199" cy="34838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5942883-E60B-2660-598A-C0DDD2CF399E}"/>
              </a:ext>
            </a:extLst>
          </p:cNvPr>
          <p:cNvSpPr/>
          <p:nvPr/>
        </p:nvSpPr>
        <p:spPr>
          <a:xfrm>
            <a:off x="1337310" y="1644777"/>
            <a:ext cx="1568196" cy="494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2472972779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4D6C0-D643-6FDD-E07F-A83B97839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ACB7B71-F5A8-B919-33C6-8F1E0A5702F6}"/>
              </a:ext>
            </a:extLst>
          </p:cNvPr>
          <p:cNvSpPr txBox="1"/>
          <p:nvPr/>
        </p:nvSpPr>
        <p:spPr>
          <a:xfrm>
            <a:off x="1271017" y="5874174"/>
            <a:ext cx="9927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Atliq recorded its lowest sales in the month of </a:t>
            </a:r>
            <a:r>
              <a:rPr lang="en-US" b="1" dirty="0"/>
              <a:t>March-2020</a:t>
            </a:r>
            <a:r>
              <a:rPr lang="en-US" dirty="0"/>
              <a:t> i.e.</a:t>
            </a:r>
            <a:r>
              <a:rPr lang="en-US" b="1" dirty="0"/>
              <a:t>0.77M</a:t>
            </a:r>
            <a:r>
              <a:rPr lang="en-US" dirty="0"/>
              <a:t> due to the pandemic. While it surged in the </a:t>
            </a:r>
            <a:r>
              <a:rPr lang="en-US" b="1" dirty="0"/>
              <a:t>November-2021</a:t>
            </a:r>
            <a:r>
              <a:rPr lang="en-US" dirty="0"/>
              <a:t> month i.e.</a:t>
            </a:r>
            <a:r>
              <a:rPr lang="en-US" b="1" dirty="0"/>
              <a:t>32.25M</a:t>
            </a:r>
            <a:r>
              <a:rPr lang="en-US" dirty="0"/>
              <a:t>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DCCA48-8C35-21BB-42C0-4A21E925F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055" y="1419225"/>
            <a:ext cx="2133600" cy="40195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2A25B8-CFB9-B714-9CF4-5673AE9B2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768" y="1166812"/>
            <a:ext cx="8029393" cy="4524375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89FFD2D-46D3-3F19-7A75-7EFE74EA9BF0}"/>
              </a:ext>
            </a:extLst>
          </p:cNvPr>
          <p:cNvSpPr/>
          <p:nvPr/>
        </p:nvSpPr>
        <p:spPr>
          <a:xfrm>
            <a:off x="676656" y="778086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7512658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90936-748B-4131-D1DE-8B4794286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4F5720-2A07-10F6-BF12-23EBD855ED24}"/>
              </a:ext>
            </a:extLst>
          </p:cNvPr>
          <p:cNvSpPr/>
          <p:nvPr/>
        </p:nvSpPr>
        <p:spPr>
          <a:xfrm>
            <a:off x="137160" y="22860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- 8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68126D-27A7-622B-B517-4C2F859CD11D}"/>
              </a:ext>
            </a:extLst>
          </p:cNvPr>
          <p:cNvSpPr/>
          <p:nvPr/>
        </p:nvSpPr>
        <p:spPr>
          <a:xfrm>
            <a:off x="2121408" y="225170"/>
            <a:ext cx="9555480" cy="590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 which quarter of 2020, got the maximum total_sold_quantity?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97F07D-10E6-52D3-D8F5-5F5361508FCB}"/>
              </a:ext>
            </a:extLst>
          </p:cNvPr>
          <p:cNvSpPr/>
          <p:nvPr/>
        </p:nvSpPr>
        <p:spPr>
          <a:xfrm>
            <a:off x="1456182" y="1209379"/>
            <a:ext cx="1568196" cy="494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A94246-ECBB-306E-06CC-484A7A92A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328" y="2157412"/>
            <a:ext cx="5490972" cy="331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0574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D20C-F83B-0E93-83D6-71BB1999B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04AEE-AD81-3EC4-30D8-B699E9053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02921"/>
            <a:ext cx="10572000" cy="8961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CONTENTS: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6C71470-F188-A02A-8BDB-892B7F70A080}"/>
              </a:ext>
            </a:extLst>
          </p:cNvPr>
          <p:cNvSpPr/>
          <p:nvPr/>
        </p:nvSpPr>
        <p:spPr>
          <a:xfrm>
            <a:off x="2218944" y="1951887"/>
            <a:ext cx="493776" cy="5394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C306FE-AFA2-9CB0-6E71-36498A70D9AB}"/>
              </a:ext>
            </a:extLst>
          </p:cNvPr>
          <p:cNvSpPr/>
          <p:nvPr/>
        </p:nvSpPr>
        <p:spPr>
          <a:xfrm>
            <a:off x="2218944" y="3159252"/>
            <a:ext cx="493776" cy="5394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07CC35-8815-D425-226A-F66A92E203E6}"/>
              </a:ext>
            </a:extLst>
          </p:cNvPr>
          <p:cNvSpPr/>
          <p:nvPr/>
        </p:nvSpPr>
        <p:spPr>
          <a:xfrm>
            <a:off x="2218944" y="4366618"/>
            <a:ext cx="493776" cy="53949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43742A-4EEC-745A-D921-83F642D58D1E}"/>
              </a:ext>
            </a:extLst>
          </p:cNvPr>
          <p:cNvSpPr txBox="1"/>
          <p:nvPr/>
        </p:nvSpPr>
        <p:spPr>
          <a:xfrm>
            <a:off x="3474720" y="2003205"/>
            <a:ext cx="58247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Company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17CBE-ABAF-B5C7-AD39-468B1B928145}"/>
              </a:ext>
            </a:extLst>
          </p:cNvPr>
          <p:cNvSpPr txBox="1"/>
          <p:nvPr/>
        </p:nvSpPr>
        <p:spPr>
          <a:xfrm>
            <a:off x="3474720" y="4200911"/>
            <a:ext cx="61569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AD-Hoc requests &amp; Insights</a:t>
            </a:r>
          </a:p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A52AB2-9F29-16B6-383D-2CFB2B41BEB1}"/>
              </a:ext>
            </a:extLst>
          </p:cNvPr>
          <p:cNvSpPr txBox="1"/>
          <p:nvPr/>
        </p:nvSpPr>
        <p:spPr>
          <a:xfrm>
            <a:off x="3474720" y="3102058"/>
            <a:ext cx="4873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Challenges</a:t>
            </a:r>
          </a:p>
        </p:txBody>
      </p:sp>
    </p:spTree>
    <p:extLst>
      <p:ext uri="{BB962C8B-B14F-4D97-AF65-F5344CB8AC3E}">
        <p14:creationId xmlns:p14="http://schemas.microsoft.com/office/powerpoint/2010/main" val="406723049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DCDF7-0B25-1173-72AE-3A06F91AF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0D85E6D-D963-C57C-99CC-3CED12F39A4C}"/>
              </a:ext>
            </a:extLst>
          </p:cNvPr>
          <p:cNvSpPr txBox="1"/>
          <p:nvPr/>
        </p:nvSpPr>
        <p:spPr>
          <a:xfrm>
            <a:off x="1216153" y="5541799"/>
            <a:ext cx="9912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Quarter 1</a:t>
            </a:r>
            <a:r>
              <a:rPr lang="en-US" dirty="0"/>
              <a:t> saw the highest sales at </a:t>
            </a:r>
            <a:r>
              <a:rPr lang="en-US" b="1" dirty="0"/>
              <a:t>7.0M units</a:t>
            </a:r>
            <a:r>
              <a:rPr lang="en-US" dirty="0"/>
              <a:t>, while </a:t>
            </a:r>
            <a:r>
              <a:rPr lang="en-US" b="1" dirty="0"/>
              <a:t>Quarter 3</a:t>
            </a:r>
            <a:r>
              <a:rPr lang="en-US" dirty="0"/>
              <a:t> dropped to </a:t>
            </a:r>
            <a:r>
              <a:rPr lang="en-US" b="1" dirty="0"/>
              <a:t>2.1M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Sales rebounded in </a:t>
            </a:r>
            <a:r>
              <a:rPr lang="en-US" b="1" dirty="0"/>
              <a:t>Quarter 4</a:t>
            </a:r>
            <a:r>
              <a:rPr lang="en-US" dirty="0"/>
              <a:t>, increasing by </a:t>
            </a:r>
            <a:r>
              <a:rPr lang="en-US" b="1" dirty="0"/>
              <a:t>3.0M units</a:t>
            </a:r>
            <a:r>
              <a:rPr lang="en-US" dirty="0"/>
              <a:t> to reach </a:t>
            </a:r>
            <a:r>
              <a:rPr lang="en-US" b="1" dirty="0"/>
              <a:t>5.0M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D856D-70C5-4F58-C97E-BD838E8E6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620" y="1851300"/>
            <a:ext cx="1600200" cy="895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BD3359-25C2-7E85-CBC9-E07D4C025A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304" y="1066692"/>
            <a:ext cx="6337554" cy="389623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E3F1F3-159B-B455-BA69-F903B5353915}"/>
              </a:ext>
            </a:extLst>
          </p:cNvPr>
          <p:cNvSpPr/>
          <p:nvPr/>
        </p:nvSpPr>
        <p:spPr>
          <a:xfrm>
            <a:off x="704088" y="860952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023129337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E1039-41A0-677C-674D-4E74FC181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44393F-5C69-3A87-0200-64F18954215B}"/>
              </a:ext>
            </a:extLst>
          </p:cNvPr>
          <p:cNvSpPr/>
          <p:nvPr/>
        </p:nvSpPr>
        <p:spPr>
          <a:xfrm>
            <a:off x="137160" y="22860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- 9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3FFAF2-67DA-D70E-A9CA-D6E74A84ADAE}"/>
              </a:ext>
            </a:extLst>
          </p:cNvPr>
          <p:cNvSpPr/>
          <p:nvPr/>
        </p:nvSpPr>
        <p:spPr>
          <a:xfrm>
            <a:off x="2121408" y="225170"/>
            <a:ext cx="9555480" cy="590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Which channel helped to bring more gross sales in the fiscal year 2021 and the percentage of contribution? 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70A529-BD70-6BEB-AD05-90AD463AD61C}"/>
              </a:ext>
            </a:extLst>
          </p:cNvPr>
          <p:cNvSpPr/>
          <p:nvPr/>
        </p:nvSpPr>
        <p:spPr>
          <a:xfrm>
            <a:off x="781812" y="1091333"/>
            <a:ext cx="1568196" cy="494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D747A5-A8EA-5140-5342-BD70C6BBF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017" y="1761553"/>
            <a:ext cx="6029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602915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78884-0027-FC40-E0F8-9C46BECFC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0164E33A-3EEE-2A33-62E2-420AC6202FA7}"/>
              </a:ext>
            </a:extLst>
          </p:cNvPr>
          <p:cNvSpPr txBox="1"/>
          <p:nvPr/>
        </p:nvSpPr>
        <p:spPr>
          <a:xfrm>
            <a:off x="1371601" y="5319840"/>
            <a:ext cx="7699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Retailer</a:t>
            </a:r>
            <a:r>
              <a:rPr lang="en-US" dirty="0"/>
              <a:t> contributed the most to gross sales with </a:t>
            </a:r>
            <a:r>
              <a:rPr lang="en-US" b="1" dirty="0"/>
              <a:t>73.22%</a:t>
            </a:r>
            <a:r>
              <a:rPr lang="en-US" dirty="0"/>
              <a:t>.</a:t>
            </a:r>
          </a:p>
          <a:p>
            <a:r>
              <a:rPr lang="en-US" dirty="0"/>
              <a:t>While </a:t>
            </a:r>
            <a:r>
              <a:rPr lang="en-US" b="1" dirty="0"/>
              <a:t>Distributor</a:t>
            </a:r>
            <a:r>
              <a:rPr lang="en-US" dirty="0"/>
              <a:t> had the lowest contribution at </a:t>
            </a:r>
            <a:r>
              <a:rPr lang="en-US" b="1" dirty="0"/>
              <a:t>11.31%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B5E37-31A6-1BD6-72E7-228119CC2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516" y="2005683"/>
            <a:ext cx="2238375" cy="714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FAF2C8-D5E5-579F-B594-D54B1054F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457" y="1416756"/>
            <a:ext cx="4727638" cy="260660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690A127-E440-9CDA-0EBE-F506484C7C13}"/>
              </a:ext>
            </a:extLst>
          </p:cNvPr>
          <p:cNvSpPr/>
          <p:nvPr/>
        </p:nvSpPr>
        <p:spPr>
          <a:xfrm>
            <a:off x="941832" y="891829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87107936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6B633-8668-335D-B682-3DE461280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5BBB30-6B65-414D-7347-3C821031172E}"/>
              </a:ext>
            </a:extLst>
          </p:cNvPr>
          <p:cNvSpPr/>
          <p:nvPr/>
        </p:nvSpPr>
        <p:spPr>
          <a:xfrm>
            <a:off x="137160" y="22860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- 10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82090D-E48D-7C41-F797-AE8035CBB341}"/>
              </a:ext>
            </a:extLst>
          </p:cNvPr>
          <p:cNvSpPr/>
          <p:nvPr/>
        </p:nvSpPr>
        <p:spPr>
          <a:xfrm>
            <a:off x="2121408" y="225170"/>
            <a:ext cx="9555480" cy="590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Get the Top 3 products in each division that have a high total_sold_quantity in the fiscal_year 2021?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6F2EF-684C-BE86-EE70-F04A2D47B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269" y="1518278"/>
            <a:ext cx="5675067" cy="426073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C4E889C-AB20-EF61-38D3-DAE9F200E34D}"/>
              </a:ext>
            </a:extLst>
          </p:cNvPr>
          <p:cNvSpPr/>
          <p:nvPr/>
        </p:nvSpPr>
        <p:spPr>
          <a:xfrm>
            <a:off x="781812" y="1091333"/>
            <a:ext cx="1568196" cy="494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3426079045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69247-083C-3FFE-5B2F-A664C4022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D5C9DC3-1FB4-1E02-4F2E-3C7D0699227F}"/>
              </a:ext>
            </a:extLst>
          </p:cNvPr>
          <p:cNvSpPr txBox="1"/>
          <p:nvPr/>
        </p:nvSpPr>
        <p:spPr>
          <a:xfrm>
            <a:off x="1303020" y="5907238"/>
            <a:ext cx="1110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each division the top 3 products have a highest total sold quantity in F.Y.2021.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415F66-052D-0866-D4EF-5C01B942C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07" y="1509947"/>
            <a:ext cx="2238375" cy="7143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A18B0B-30AB-4734-1389-81CB5D725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232" y="1102145"/>
            <a:ext cx="7580376" cy="4324738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B9B1A6-75A9-F672-8231-2C6DA3F28D6B}"/>
              </a:ext>
            </a:extLst>
          </p:cNvPr>
          <p:cNvSpPr/>
          <p:nvPr/>
        </p:nvSpPr>
        <p:spPr>
          <a:xfrm>
            <a:off x="586287" y="58143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44117126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C02F4-FE1A-1F29-6614-C6C645323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B9C4AC-D2ED-7E69-1E04-20C1FCA43C0D}"/>
              </a:ext>
            </a:extLst>
          </p:cNvPr>
          <p:cNvSpPr txBox="1"/>
          <p:nvPr/>
        </p:nvSpPr>
        <p:spPr>
          <a:xfrm>
            <a:off x="1344168" y="1965960"/>
            <a:ext cx="912571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5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5366601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FD4F2-7395-584E-1A60-01FD8A5D3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353D8-558A-CC94-441F-D38916217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02921"/>
            <a:ext cx="10572000" cy="8961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Company overview: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DFA67-3AC5-4221-4C32-3B8357CAE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345" y="2674806"/>
            <a:ext cx="9979919" cy="2162370"/>
          </a:xfrm>
        </p:spPr>
        <p:txBody>
          <a:bodyPr>
            <a:normAutofit/>
          </a:bodyPr>
          <a:lstStyle/>
          <a:p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Atliq  Hardwares (imaginary company) is one of the leading computer hardware producers in India and well expanded in other countries too. They produce Mouse, Keyboard , PC and so on. </a:t>
            </a:r>
            <a:endParaRPr lang="en-US" sz="20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effectLst/>
              </a:rPr>
              <a:t>The company’s fiscal year </a:t>
            </a: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starts from September to August.</a:t>
            </a:r>
            <a:endParaRPr lang="en-US" sz="2000" b="1" i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endParaRPr lang="en-US" sz="3200" b="1" i="1" dirty="0">
              <a:solidFill>
                <a:schemeClr val="accent1">
                  <a:lumMod val="60000"/>
                  <a:lumOff val="40000"/>
                </a:schemeClr>
              </a:solidFill>
              <a:effectLst/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74627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79795-521D-BCB0-8BB4-336224F5B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82307-B1C2-6B27-F1A8-39B6E7C8DA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502921"/>
            <a:ext cx="10572000" cy="89611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CHALLENGE: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6C3F0C-B303-1843-9342-0A575F852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921" y="1888422"/>
            <a:ext cx="9312407" cy="225381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Management faced challenges as they couldn’t access insights needed to make smarter, data-driven decisions for their business.</a:t>
            </a:r>
          </a:p>
          <a:p>
            <a:pPr>
              <a:buNone/>
            </a:pPr>
            <a:endParaRPr lang="en-US" sz="2000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solve this issue, their Analytics Director decided to hire several Junior Data Analysts and assigned them the task of handling ad-hoc requests and providing valuable insights.</a:t>
            </a:r>
          </a:p>
        </p:txBody>
      </p:sp>
    </p:spTree>
    <p:extLst>
      <p:ext uri="{BB962C8B-B14F-4D97-AF65-F5344CB8AC3E}">
        <p14:creationId xmlns:p14="http://schemas.microsoft.com/office/powerpoint/2010/main" val="228326590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FDE74-3D28-CF25-4175-5AEBD345D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31C7A00-D24F-F1F1-7541-16C7FFF22A25}"/>
              </a:ext>
            </a:extLst>
          </p:cNvPr>
          <p:cNvSpPr/>
          <p:nvPr/>
        </p:nvSpPr>
        <p:spPr>
          <a:xfrm>
            <a:off x="137160" y="22860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- 1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CC8320-1826-2472-4EF2-87A6F285195A}"/>
              </a:ext>
            </a:extLst>
          </p:cNvPr>
          <p:cNvSpPr/>
          <p:nvPr/>
        </p:nvSpPr>
        <p:spPr>
          <a:xfrm>
            <a:off x="2130552" y="228600"/>
            <a:ext cx="9454896" cy="576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Provide the list of markets in which customer "Atliq Exclusive" operates its business in the APAC region.</a:t>
            </a:r>
          </a:p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43DB2-B28F-3613-5144-33DA2EBEC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996" y="2613469"/>
            <a:ext cx="4163568" cy="10367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EBE2F1-9EE9-38BD-BCB1-D48A30330BF8}"/>
              </a:ext>
            </a:extLst>
          </p:cNvPr>
          <p:cNvSpPr/>
          <p:nvPr/>
        </p:nvSpPr>
        <p:spPr>
          <a:xfrm>
            <a:off x="1037844" y="1435608"/>
            <a:ext cx="1568196" cy="494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8187149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73C1F-CB52-A759-0A71-89F6D8C11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F327D03-E693-EB4F-57A2-0D354F9137C1}"/>
              </a:ext>
            </a:extLst>
          </p:cNvPr>
          <p:cNvSpPr/>
          <p:nvPr/>
        </p:nvSpPr>
        <p:spPr>
          <a:xfrm>
            <a:off x="1014984" y="453628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CBD9BD-4B8C-DF1D-0C3D-8CB1DF7F3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508760"/>
            <a:ext cx="5303520" cy="34107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BB1FAE1-03D9-DC35-D0A2-4473087037F9}"/>
              </a:ext>
            </a:extLst>
          </p:cNvPr>
          <p:cNvSpPr txBox="1"/>
          <p:nvPr/>
        </p:nvSpPr>
        <p:spPr>
          <a:xfrm>
            <a:off x="1490472" y="5623560"/>
            <a:ext cx="890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AtliQ Exclusive operates in </a:t>
            </a:r>
            <a:r>
              <a:rPr lang="en-US" b="1" dirty="0"/>
              <a:t>8</a:t>
            </a:r>
            <a:r>
              <a:rPr lang="en-US" dirty="0"/>
              <a:t> countries in APAC region.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3FF0C3-8E78-19E0-2501-BD8EE2DCC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496" y="2317241"/>
            <a:ext cx="896112" cy="15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61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75332-DE94-AB4B-7B58-3FEE285E7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D1FBC5-9852-4071-A9DD-893136FC9608}"/>
              </a:ext>
            </a:extLst>
          </p:cNvPr>
          <p:cNvSpPr/>
          <p:nvPr/>
        </p:nvSpPr>
        <p:spPr>
          <a:xfrm>
            <a:off x="137160" y="22860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- 2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DCB4B9-CF61-7289-7B5C-D2F15FF761BB}"/>
              </a:ext>
            </a:extLst>
          </p:cNvPr>
          <p:cNvSpPr/>
          <p:nvPr/>
        </p:nvSpPr>
        <p:spPr>
          <a:xfrm>
            <a:off x="2121408" y="225170"/>
            <a:ext cx="9555480" cy="6469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What is the percentage of unique product increase in 2021 vs. 2020?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490C79-4938-7AC8-D3EB-BBE61E93224F}"/>
              </a:ext>
            </a:extLst>
          </p:cNvPr>
          <p:cNvSpPr/>
          <p:nvPr/>
        </p:nvSpPr>
        <p:spPr>
          <a:xfrm>
            <a:off x="1117091" y="1308544"/>
            <a:ext cx="1568196" cy="494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58ABA3-4340-B13E-257E-A92932341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1966912"/>
            <a:ext cx="7381875" cy="369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2590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ADD8B-BF88-4770-9A81-D3E30B9FD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933E7C5-91FB-BF93-FFE7-DA24C099A5F5}"/>
              </a:ext>
            </a:extLst>
          </p:cNvPr>
          <p:cNvSpPr txBox="1"/>
          <p:nvPr/>
        </p:nvSpPr>
        <p:spPr>
          <a:xfrm>
            <a:off x="1243584" y="6044184"/>
            <a:ext cx="8906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total percentage of products increased from 2020 to 2021 is </a:t>
            </a:r>
            <a:r>
              <a:rPr lang="en-US" b="1" dirty="0"/>
              <a:t>36.33%.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5B1526-B2A0-FF18-E47B-DEC8D260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16" y="1525142"/>
            <a:ext cx="3830956" cy="35623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E40F5EB-A1C7-4C21-49AB-BD58102DE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528" y="2468880"/>
            <a:ext cx="3343275" cy="3810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3D16994-39EE-09B2-20AA-1F1E85506C78}"/>
              </a:ext>
            </a:extLst>
          </p:cNvPr>
          <p:cNvCxnSpPr>
            <a:cxnSpLocks/>
          </p:cNvCxnSpPr>
          <p:nvPr/>
        </p:nvCxnSpPr>
        <p:spPr>
          <a:xfrm flipV="1">
            <a:off x="8429434" y="2144268"/>
            <a:ext cx="256032" cy="64922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7AB2DC8-31FB-651A-73B0-0BBED55659B7}"/>
              </a:ext>
            </a:extLst>
          </p:cNvPr>
          <p:cNvSpPr txBox="1"/>
          <p:nvPr/>
        </p:nvSpPr>
        <p:spPr>
          <a:xfrm>
            <a:off x="8036241" y="2268825"/>
            <a:ext cx="5212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accent4"/>
                </a:solidFill>
              </a:rPr>
              <a:t>36.33%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C064297-B934-D859-5811-E630D3967A51}"/>
              </a:ext>
            </a:extLst>
          </p:cNvPr>
          <p:cNvSpPr/>
          <p:nvPr/>
        </p:nvSpPr>
        <p:spPr>
          <a:xfrm>
            <a:off x="777240" y="1417321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44467786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B516A-37B8-A8BF-46DB-44EBEF64D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6F931C-5CA1-C430-4887-A7736F4994EF}"/>
              </a:ext>
            </a:extLst>
          </p:cNvPr>
          <p:cNvSpPr/>
          <p:nvPr/>
        </p:nvSpPr>
        <p:spPr>
          <a:xfrm>
            <a:off x="137160" y="228600"/>
            <a:ext cx="1801368" cy="4114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Requests - 3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40117-481A-77A2-E917-B373F70877BE}"/>
              </a:ext>
            </a:extLst>
          </p:cNvPr>
          <p:cNvSpPr/>
          <p:nvPr/>
        </p:nvSpPr>
        <p:spPr>
          <a:xfrm>
            <a:off x="2121408" y="225170"/>
            <a:ext cx="9555480" cy="8446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 a report with all the unique product counts for each segment and sort them in descending order of product counts.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5361B-AFC7-8931-2F3F-0F43DBEEC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12" y="2249424"/>
            <a:ext cx="3733800" cy="12573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3E2BEFF-52DD-46FB-77F3-349F46C9CA43}"/>
              </a:ext>
            </a:extLst>
          </p:cNvPr>
          <p:cNvSpPr/>
          <p:nvPr/>
        </p:nvSpPr>
        <p:spPr>
          <a:xfrm>
            <a:off x="1117091" y="1308544"/>
            <a:ext cx="1568196" cy="4949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153302829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522</TotalTime>
  <Words>656</Words>
  <Application>Microsoft Office PowerPoint</Application>
  <PresentationFormat>Widescreen</PresentationFormat>
  <Paragraphs>80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Montserrat</vt:lpstr>
      <vt:lpstr>Wingdings 3</vt:lpstr>
      <vt:lpstr>Wisp</vt:lpstr>
      <vt:lpstr>Provide Insights to Management in Consumer Goods Domain</vt:lpstr>
      <vt:lpstr>CONTENTS:</vt:lpstr>
      <vt:lpstr>Company overview:</vt:lpstr>
      <vt:lpstr>CHALLENGE: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16</cp:revision>
  <dcterms:created xsi:type="dcterms:W3CDTF">2025-06-11T05:00:13Z</dcterms:created>
  <dcterms:modified xsi:type="dcterms:W3CDTF">2025-06-14T05:57:46Z</dcterms:modified>
</cp:coreProperties>
</file>