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E6A5-E367-43CE-B245-F92D3A35FB4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1423-75D1-4706-919C-4F09F3E8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4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E6A5-E367-43CE-B245-F92D3A35FB4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1423-75D1-4706-919C-4F09F3E8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4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E6A5-E367-43CE-B245-F92D3A35FB4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1423-75D1-4706-919C-4F09F3E8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2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E6A5-E367-43CE-B245-F92D3A35FB4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1423-75D1-4706-919C-4F09F3E8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0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E6A5-E367-43CE-B245-F92D3A35FB4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1423-75D1-4706-919C-4F09F3E8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4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E6A5-E367-43CE-B245-F92D3A35FB4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1423-75D1-4706-919C-4F09F3E8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1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E6A5-E367-43CE-B245-F92D3A35FB4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1423-75D1-4706-919C-4F09F3E8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0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E6A5-E367-43CE-B245-F92D3A35FB4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1423-75D1-4706-919C-4F09F3E8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8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E6A5-E367-43CE-B245-F92D3A35FB4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1423-75D1-4706-919C-4F09F3E8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5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E6A5-E367-43CE-B245-F92D3A35FB4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1423-75D1-4706-919C-4F09F3E8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5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E6A5-E367-43CE-B245-F92D3A35FB4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1423-75D1-4706-919C-4F09F3E8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4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8E6A5-E367-43CE-B245-F92D3A35FB4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41423-75D1-4706-919C-4F09F3E8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6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170" y="1657964"/>
            <a:ext cx="42309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hr-HR" dirty="0" err="1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hr-H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skulk(ninja) {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report(ninja +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skulking"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report(message) {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console.log(message);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skulk(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"Kuma"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skulk(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hr-H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oshi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hr-H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hr-HR" dirty="0" err="1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035804" y="2400276"/>
            <a:ext cx="0" cy="176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061132" y="3641039"/>
            <a:ext cx="1998175" cy="48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088456" y="2393601"/>
            <a:ext cx="0" cy="176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26279" y="4153258"/>
            <a:ext cx="207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20699" y="3635660"/>
            <a:ext cx="1409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sz="1400" dirty="0" smtClean="0">
                <a:solidFill>
                  <a:schemeClr val="bg1"/>
                </a:solidFill>
              </a:rPr>
              <a:t>Global </a:t>
            </a:r>
            <a:r>
              <a:rPr lang="hr-HR" sz="1400" dirty="0" err="1" smtClean="0">
                <a:solidFill>
                  <a:schemeClr val="bg1"/>
                </a:solidFill>
              </a:rPr>
              <a:t>execution</a:t>
            </a:r>
            <a:r>
              <a:rPr lang="hr-HR" sz="1400" dirty="0" smtClean="0">
                <a:solidFill>
                  <a:schemeClr val="bg1"/>
                </a:solidFill>
              </a:rPr>
              <a:t/>
            </a:r>
            <a:br>
              <a:rPr lang="hr-HR" sz="1400" dirty="0" smtClean="0">
                <a:solidFill>
                  <a:schemeClr val="bg1"/>
                </a:solidFill>
              </a:rPr>
            </a:br>
            <a:r>
              <a:rPr lang="hr-HR" sz="1400" dirty="0" err="1" smtClean="0">
                <a:solidFill>
                  <a:schemeClr val="bg1"/>
                </a:solidFill>
              </a:rPr>
              <a:t>context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39216" y="698478"/>
            <a:ext cx="2381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 err="1" smtClean="0">
                <a:latin typeface="Buxton Sketch" panose="03080500000500000004" pitchFamily="66" charset="0"/>
              </a:rPr>
              <a:t>The</a:t>
            </a:r>
            <a:r>
              <a:rPr lang="hr-HR" sz="1600" dirty="0" smtClean="0">
                <a:latin typeface="Buxton Sketch" panose="03080500000500000004" pitchFamily="66" charset="0"/>
              </a:rPr>
              <a:t> program </a:t>
            </a:r>
            <a:r>
              <a:rPr lang="hr-HR" sz="1600" dirty="0" err="1" smtClean="0">
                <a:latin typeface="Buxton Sketch" panose="03080500000500000004" pitchFamily="66" charset="0"/>
              </a:rPr>
              <a:t>starts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smtClean="0">
                <a:latin typeface="Buxton Sketch" panose="03080500000500000004" pitchFamily="66" charset="0"/>
              </a:rPr>
              <a:t/>
            </a:r>
            <a:br>
              <a:rPr lang="hr-HR" sz="1600" dirty="0" smtClean="0">
                <a:latin typeface="Buxton Sketch" panose="03080500000500000004" pitchFamily="66" charset="0"/>
              </a:rPr>
            </a:br>
            <a:r>
              <a:rPr lang="hr-HR" sz="1600" dirty="0" err="1" smtClean="0">
                <a:latin typeface="Buxton Sketch" panose="03080500000500000004" pitchFamily="66" charset="0"/>
              </a:rPr>
              <a:t>executing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with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the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smtClean="0">
                <a:latin typeface="Buxton Sketch" panose="03080500000500000004" pitchFamily="66" charset="0"/>
              </a:rPr>
              <a:t>global </a:t>
            </a:r>
            <a:r>
              <a:rPr lang="hr-HR" sz="1600" dirty="0" err="1" smtClean="0">
                <a:latin typeface="Buxton Sketch" panose="03080500000500000004" pitchFamily="66" charset="0"/>
              </a:rPr>
              <a:t>execution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context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in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the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stack</a:t>
            </a:r>
            <a:endParaRPr lang="en-US" sz="1600" dirty="0">
              <a:latin typeface="Buxton Sketch" panose="03080500000500000004" pitchFamily="66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030482" y="4193232"/>
            <a:ext cx="2028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r-HR" dirty="0" err="1" smtClean="0">
                <a:latin typeface="Buxton Sketch" panose="03080500000500000004" pitchFamily="66" charset="0"/>
              </a:rPr>
              <a:t>The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execution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context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stack</a:t>
            </a:r>
            <a:endParaRPr lang="en-US" dirty="0">
              <a:latin typeface="Buxton Sketch" panose="03080500000500000004" pitchFamily="66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23170" y="2000250"/>
            <a:ext cx="4320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5161260" y="1080666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>
            <a:stCxn id="2" idx="6"/>
          </p:cNvCxnSpPr>
          <p:nvPr/>
        </p:nvCxnSpPr>
        <p:spPr>
          <a:xfrm>
            <a:off x="5233260" y="1116666"/>
            <a:ext cx="724195" cy="14418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39216" y="514350"/>
            <a:ext cx="26233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124" y="1738169"/>
            <a:ext cx="0" cy="18882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46773" y="5469659"/>
            <a:ext cx="26233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617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170" y="1657964"/>
            <a:ext cx="42309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hr-HR" dirty="0" err="1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hr-H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skulk(ninja) {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report(ninja +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skulking"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report(message) {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console.log(message);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skulk(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"Kuma"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skulk(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hr-H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oshi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hr-H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hr-HR" dirty="0" err="1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035804" y="2400276"/>
            <a:ext cx="0" cy="176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061132" y="3641039"/>
            <a:ext cx="1998175" cy="48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088456" y="2393601"/>
            <a:ext cx="0" cy="176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26279" y="4153258"/>
            <a:ext cx="207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20699" y="3635660"/>
            <a:ext cx="1409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sz="1400" dirty="0" smtClean="0">
                <a:solidFill>
                  <a:schemeClr val="bg1"/>
                </a:solidFill>
              </a:rPr>
              <a:t>Global </a:t>
            </a:r>
            <a:r>
              <a:rPr lang="hr-HR" sz="1400" dirty="0" err="1" smtClean="0">
                <a:solidFill>
                  <a:schemeClr val="bg1"/>
                </a:solidFill>
              </a:rPr>
              <a:t>execution</a:t>
            </a:r>
            <a:r>
              <a:rPr lang="hr-HR" sz="1400" dirty="0" smtClean="0">
                <a:solidFill>
                  <a:schemeClr val="bg1"/>
                </a:solidFill>
              </a:rPr>
              <a:t/>
            </a:r>
            <a:br>
              <a:rPr lang="hr-HR" sz="1400" dirty="0" smtClean="0">
                <a:solidFill>
                  <a:schemeClr val="bg1"/>
                </a:solidFill>
              </a:rPr>
            </a:br>
            <a:r>
              <a:rPr lang="hr-HR" sz="1400" dirty="0" err="1" smtClean="0">
                <a:solidFill>
                  <a:schemeClr val="bg1"/>
                </a:solidFill>
              </a:rPr>
              <a:t>context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30482" y="4193232"/>
            <a:ext cx="2028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r-HR" dirty="0" err="1" smtClean="0">
                <a:latin typeface="Buxton Sketch" panose="03080500000500000004" pitchFamily="66" charset="0"/>
              </a:rPr>
              <a:t>The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execution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context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stack</a:t>
            </a:r>
            <a:endParaRPr lang="en-US" dirty="0">
              <a:latin typeface="Buxton Sketch" panose="03080500000500000004" pitchFamily="66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9350" y="4318583"/>
            <a:ext cx="4320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00439" y="4451926"/>
            <a:ext cx="1684143" cy="58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55644" y="3638349"/>
            <a:ext cx="1992357" cy="493787"/>
          </a:xfrm>
          <a:prstGeom prst="rect">
            <a:avLst/>
          </a:prstGeom>
          <a:solidFill>
            <a:srgbClr val="A5A5A5">
              <a:alpha val="8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 20"/>
          <p:cNvSpPr/>
          <p:nvPr/>
        </p:nvSpPr>
        <p:spPr>
          <a:xfrm rot="16200000">
            <a:off x="5780903" y="3700514"/>
            <a:ext cx="489528" cy="36945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Equal 21"/>
          <p:cNvSpPr/>
          <p:nvPr/>
        </p:nvSpPr>
        <p:spPr>
          <a:xfrm rot="16200000">
            <a:off x="359216" y="4241445"/>
            <a:ext cx="159908" cy="154273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55644" y="3122814"/>
            <a:ext cx="1998175" cy="4884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79271" y="3108098"/>
            <a:ext cx="1484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1400" dirty="0" err="1" smtClean="0">
                <a:solidFill>
                  <a:schemeClr val="bg1"/>
                </a:solidFill>
              </a:rPr>
              <a:t>skulk</a:t>
            </a:r>
            <a:r>
              <a:rPr lang="hr-HR" sz="1400" dirty="0" smtClean="0">
                <a:solidFill>
                  <a:schemeClr val="bg1"/>
                </a:solidFill>
              </a:rPr>
              <a:t>(</a:t>
            </a:r>
            <a:r>
              <a:rPr lang="en-US" sz="1400" dirty="0" smtClean="0">
                <a:solidFill>
                  <a:schemeClr val="bg1"/>
                </a:solidFill>
              </a:rPr>
              <a:t>"</a:t>
            </a:r>
            <a:r>
              <a:rPr lang="hr-HR" sz="1400" dirty="0" smtClean="0">
                <a:solidFill>
                  <a:schemeClr val="bg1"/>
                </a:solidFill>
              </a:rPr>
              <a:t>Kuma</a:t>
            </a:r>
            <a:r>
              <a:rPr lang="en-US" sz="1400" dirty="0" smtClean="0">
                <a:solidFill>
                  <a:schemeClr val="bg1"/>
                </a:solidFill>
              </a:rPr>
              <a:t>"</a:t>
            </a:r>
            <a:r>
              <a:rPr lang="hr-HR" sz="1400" dirty="0" smtClean="0">
                <a:solidFill>
                  <a:schemeClr val="bg1"/>
                </a:solidFill>
              </a:rPr>
              <a:t>)</a:t>
            </a:r>
            <a:br>
              <a:rPr lang="hr-HR" sz="1400" dirty="0" smtClean="0">
                <a:solidFill>
                  <a:schemeClr val="bg1"/>
                </a:solidFill>
              </a:rPr>
            </a:br>
            <a:r>
              <a:rPr lang="hr-HR" sz="1400" dirty="0" err="1" smtClean="0">
                <a:solidFill>
                  <a:schemeClr val="bg1"/>
                </a:solidFill>
              </a:rPr>
              <a:t>execution</a:t>
            </a:r>
            <a:r>
              <a:rPr lang="hr-HR" sz="1400" dirty="0" smtClean="0">
                <a:solidFill>
                  <a:schemeClr val="bg1"/>
                </a:solidFill>
              </a:rPr>
              <a:t> </a:t>
            </a:r>
            <a:r>
              <a:rPr lang="hr-HR" sz="1400" dirty="0" err="1" smtClean="0">
                <a:solidFill>
                  <a:schemeClr val="bg1"/>
                </a:solidFill>
              </a:rPr>
              <a:t>context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4081" y="2400276"/>
            <a:ext cx="43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563899" y="1673621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inja</a:t>
            </a:r>
            <a:r>
              <a:rPr lang="hr-HR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"Kuma"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035135" y="2554664"/>
            <a:ext cx="3320049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808548" y="2759422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 err="1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hr-HR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Kuma</a:t>
            </a:r>
            <a:r>
              <a:rPr lang="hr-HR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r-HR" dirty="0" err="1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skulking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55644" y="3130856"/>
            <a:ext cx="1992357" cy="493787"/>
          </a:xfrm>
          <a:prstGeom prst="rect">
            <a:avLst/>
          </a:prstGeom>
          <a:solidFill>
            <a:srgbClr val="A5A5A5">
              <a:alpha val="8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qual 42"/>
          <p:cNvSpPr/>
          <p:nvPr/>
        </p:nvSpPr>
        <p:spPr>
          <a:xfrm rot="16200000">
            <a:off x="5780903" y="3193021"/>
            <a:ext cx="489528" cy="36945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Equal 29"/>
          <p:cNvSpPr/>
          <p:nvPr/>
        </p:nvSpPr>
        <p:spPr>
          <a:xfrm rot="16200000">
            <a:off x="630027" y="2323139"/>
            <a:ext cx="159908" cy="154273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049826" y="2602475"/>
            <a:ext cx="1998175" cy="48840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69014" y="2605891"/>
            <a:ext cx="1943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1400" dirty="0" err="1" smtClean="0">
                <a:solidFill>
                  <a:schemeClr val="bg1"/>
                </a:solidFill>
              </a:rPr>
              <a:t>report</a:t>
            </a:r>
            <a:r>
              <a:rPr lang="hr-HR" sz="1400" dirty="0" smtClean="0">
                <a:solidFill>
                  <a:schemeClr val="bg1"/>
                </a:solidFill>
              </a:rPr>
              <a:t>(</a:t>
            </a:r>
            <a:r>
              <a:rPr lang="en-US" sz="1400" dirty="0" smtClean="0">
                <a:solidFill>
                  <a:schemeClr val="bg1"/>
                </a:solidFill>
              </a:rPr>
              <a:t>"</a:t>
            </a:r>
            <a:r>
              <a:rPr lang="hr-HR" sz="1400" dirty="0" smtClean="0">
                <a:solidFill>
                  <a:schemeClr val="bg1"/>
                </a:solidFill>
              </a:rPr>
              <a:t>Kuma </a:t>
            </a:r>
            <a:r>
              <a:rPr lang="hr-HR" sz="1400" dirty="0" err="1" smtClean="0">
                <a:solidFill>
                  <a:schemeClr val="bg1"/>
                </a:solidFill>
              </a:rPr>
              <a:t>skulking</a:t>
            </a:r>
            <a:r>
              <a:rPr lang="en-US" sz="1400" dirty="0" smtClean="0">
                <a:solidFill>
                  <a:schemeClr val="bg1"/>
                </a:solidFill>
              </a:rPr>
              <a:t>"</a:t>
            </a:r>
            <a:r>
              <a:rPr lang="hr-HR" sz="1400" dirty="0" smtClean="0">
                <a:solidFill>
                  <a:schemeClr val="bg1"/>
                </a:solidFill>
              </a:rPr>
              <a:t>)</a:t>
            </a:r>
            <a:br>
              <a:rPr lang="hr-HR" sz="1400" dirty="0" smtClean="0">
                <a:solidFill>
                  <a:schemeClr val="bg1"/>
                </a:solidFill>
              </a:rPr>
            </a:br>
            <a:r>
              <a:rPr lang="hr-HR" sz="1400" dirty="0" err="1" smtClean="0">
                <a:solidFill>
                  <a:schemeClr val="bg1"/>
                </a:solidFill>
              </a:rPr>
              <a:t>execution</a:t>
            </a:r>
            <a:r>
              <a:rPr lang="hr-HR" sz="1400" dirty="0" smtClean="0">
                <a:solidFill>
                  <a:schemeClr val="bg1"/>
                </a:solidFill>
              </a:rPr>
              <a:t> </a:t>
            </a:r>
            <a:r>
              <a:rPr lang="hr-HR" sz="1400" dirty="0" err="1" smtClean="0">
                <a:solidFill>
                  <a:schemeClr val="bg1"/>
                </a:solidFill>
              </a:rPr>
              <a:t>context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84937" y="3619832"/>
            <a:ext cx="43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353134" y="4643035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680279" y="4659343"/>
            <a:ext cx="1488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 smtClean="0">
                <a:latin typeface="Buxton Sketch" panose="03080500000500000004" pitchFamily="66" charset="0"/>
              </a:rPr>
              <a:t>No more </a:t>
            </a:r>
            <a:r>
              <a:rPr lang="hr-HR" sz="1600" dirty="0" err="1" smtClean="0">
                <a:latin typeface="Buxton Sketch" panose="03080500000500000004" pitchFamily="66" charset="0"/>
              </a:rPr>
              <a:t>code</a:t>
            </a:r>
            <a:r>
              <a:rPr lang="hr-HR" sz="1600" dirty="0" smtClean="0">
                <a:latin typeface="Buxton Sketch" panose="03080500000500000004" pitchFamily="66" charset="0"/>
              </a:rPr>
              <a:t> to </a:t>
            </a:r>
            <a:r>
              <a:rPr lang="hr-HR" sz="1600" dirty="0" err="1" smtClean="0">
                <a:latin typeface="Buxton Sketch" panose="03080500000500000004" pitchFamily="66" charset="0"/>
              </a:rPr>
              <a:t>execute</a:t>
            </a:r>
            <a:endParaRPr lang="en-US" sz="1600" dirty="0">
              <a:latin typeface="Buxton Sketch" panose="03080500000500000004" pitchFamily="66" charset="0"/>
            </a:endParaRPr>
          </a:p>
        </p:txBody>
      </p:sp>
      <p:cxnSp>
        <p:nvCxnSpPr>
          <p:cNvPr id="35" name="Curved Connector 34"/>
          <p:cNvCxnSpPr>
            <a:stCxn id="33" idx="0"/>
          </p:cNvCxnSpPr>
          <p:nvPr/>
        </p:nvCxnSpPr>
        <p:spPr>
          <a:xfrm rot="16200000" flipV="1">
            <a:off x="1675570" y="2929470"/>
            <a:ext cx="1023203" cy="24039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594314" y="1609597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11693" y="1078201"/>
            <a:ext cx="1488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 smtClean="0">
                <a:latin typeface="Buxton Sketch" panose="03080500000500000004" pitchFamily="66" charset="0"/>
              </a:rPr>
              <a:t>Pop </a:t>
            </a:r>
            <a:r>
              <a:rPr lang="hr-HR" sz="1600" dirty="0" err="1" smtClean="0">
                <a:latin typeface="Buxton Sketch" panose="03080500000500000004" pitchFamily="66" charset="0"/>
              </a:rPr>
              <a:t>the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the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current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execution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context</a:t>
            </a:r>
            <a:endParaRPr lang="en-US" sz="1600" dirty="0">
              <a:latin typeface="Buxton Sketch" panose="03080500000500000004" pitchFamily="66" charset="0"/>
            </a:endParaRPr>
          </a:p>
        </p:txBody>
      </p:sp>
      <p:cxnSp>
        <p:nvCxnSpPr>
          <p:cNvPr id="38" name="Curved Connector 37"/>
          <p:cNvCxnSpPr>
            <a:stCxn id="32" idx="6"/>
            <a:endCxn id="47" idx="0"/>
          </p:cNvCxnSpPr>
          <p:nvPr/>
        </p:nvCxnSpPr>
        <p:spPr>
          <a:xfrm>
            <a:off x="5666314" y="1645597"/>
            <a:ext cx="382600" cy="9568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939216" y="514350"/>
            <a:ext cx="26233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3124" y="1738169"/>
            <a:ext cx="0" cy="18882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046773" y="5469659"/>
            <a:ext cx="26233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91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170" y="1657964"/>
            <a:ext cx="42309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hr-HR" dirty="0" err="1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hr-H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skulk(ninja) {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report(ninja +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skulking"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report(message) {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console.log(message);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skulk(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"Kuma"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skulk(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hr-H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oshi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hr-H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hr-HR" dirty="0" err="1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035804" y="2400276"/>
            <a:ext cx="0" cy="176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061132" y="3641039"/>
            <a:ext cx="1998175" cy="48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088456" y="2393601"/>
            <a:ext cx="0" cy="176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26279" y="4153258"/>
            <a:ext cx="207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20699" y="3635660"/>
            <a:ext cx="1409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sz="1400" dirty="0" smtClean="0">
                <a:solidFill>
                  <a:schemeClr val="bg1"/>
                </a:solidFill>
              </a:rPr>
              <a:t>Global </a:t>
            </a:r>
            <a:r>
              <a:rPr lang="hr-HR" sz="1400" dirty="0" err="1" smtClean="0">
                <a:solidFill>
                  <a:schemeClr val="bg1"/>
                </a:solidFill>
              </a:rPr>
              <a:t>execution</a:t>
            </a:r>
            <a:r>
              <a:rPr lang="hr-HR" sz="1400" dirty="0" smtClean="0">
                <a:solidFill>
                  <a:schemeClr val="bg1"/>
                </a:solidFill>
              </a:rPr>
              <a:t/>
            </a:r>
            <a:br>
              <a:rPr lang="hr-HR" sz="1400" dirty="0" smtClean="0">
                <a:solidFill>
                  <a:schemeClr val="bg1"/>
                </a:solidFill>
              </a:rPr>
            </a:br>
            <a:r>
              <a:rPr lang="hr-HR" sz="1400" dirty="0" err="1" smtClean="0">
                <a:solidFill>
                  <a:schemeClr val="bg1"/>
                </a:solidFill>
              </a:rPr>
              <a:t>context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30482" y="4193232"/>
            <a:ext cx="2028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r-HR" dirty="0" err="1" smtClean="0">
                <a:latin typeface="Buxton Sketch" panose="03080500000500000004" pitchFamily="66" charset="0"/>
              </a:rPr>
              <a:t>The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execution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context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stack</a:t>
            </a:r>
            <a:endParaRPr lang="en-US" dirty="0">
              <a:latin typeface="Buxton Sketch" panose="03080500000500000004" pitchFamily="66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9350" y="4318583"/>
            <a:ext cx="4320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00439" y="4451926"/>
            <a:ext cx="1684143" cy="58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55644" y="3638349"/>
            <a:ext cx="1992357" cy="493787"/>
          </a:xfrm>
          <a:prstGeom prst="rect">
            <a:avLst/>
          </a:prstGeom>
          <a:solidFill>
            <a:srgbClr val="A5A5A5">
              <a:alpha val="8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 20"/>
          <p:cNvSpPr/>
          <p:nvPr/>
        </p:nvSpPr>
        <p:spPr>
          <a:xfrm rot="16200000">
            <a:off x="5780903" y="3700514"/>
            <a:ext cx="489528" cy="36945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Equal 21"/>
          <p:cNvSpPr/>
          <p:nvPr/>
        </p:nvSpPr>
        <p:spPr>
          <a:xfrm rot="16200000">
            <a:off x="359216" y="4241445"/>
            <a:ext cx="159908" cy="154273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55644" y="3122814"/>
            <a:ext cx="1998175" cy="4884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79271" y="3108098"/>
            <a:ext cx="1484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1400" dirty="0" err="1" smtClean="0">
                <a:solidFill>
                  <a:schemeClr val="bg1"/>
                </a:solidFill>
              </a:rPr>
              <a:t>skulk</a:t>
            </a:r>
            <a:r>
              <a:rPr lang="hr-HR" sz="1400" dirty="0" smtClean="0">
                <a:solidFill>
                  <a:schemeClr val="bg1"/>
                </a:solidFill>
              </a:rPr>
              <a:t>(</a:t>
            </a:r>
            <a:r>
              <a:rPr lang="en-US" sz="1400" dirty="0" smtClean="0">
                <a:solidFill>
                  <a:schemeClr val="bg1"/>
                </a:solidFill>
              </a:rPr>
              <a:t>"</a:t>
            </a:r>
            <a:r>
              <a:rPr lang="hr-HR" sz="1400" dirty="0" smtClean="0">
                <a:solidFill>
                  <a:schemeClr val="bg1"/>
                </a:solidFill>
              </a:rPr>
              <a:t>Kuma</a:t>
            </a:r>
            <a:r>
              <a:rPr lang="en-US" sz="1400" dirty="0" smtClean="0">
                <a:solidFill>
                  <a:schemeClr val="bg1"/>
                </a:solidFill>
              </a:rPr>
              <a:t>"</a:t>
            </a:r>
            <a:r>
              <a:rPr lang="hr-HR" sz="1400" dirty="0" smtClean="0">
                <a:solidFill>
                  <a:schemeClr val="bg1"/>
                </a:solidFill>
              </a:rPr>
              <a:t>)</a:t>
            </a:r>
            <a:br>
              <a:rPr lang="hr-HR" sz="1400" dirty="0" smtClean="0">
                <a:solidFill>
                  <a:schemeClr val="bg1"/>
                </a:solidFill>
              </a:rPr>
            </a:br>
            <a:r>
              <a:rPr lang="hr-HR" sz="1400" dirty="0" err="1" smtClean="0">
                <a:solidFill>
                  <a:schemeClr val="bg1"/>
                </a:solidFill>
              </a:rPr>
              <a:t>execution</a:t>
            </a:r>
            <a:r>
              <a:rPr lang="hr-HR" sz="1400" dirty="0" smtClean="0">
                <a:solidFill>
                  <a:schemeClr val="bg1"/>
                </a:solidFill>
              </a:rPr>
              <a:t> </a:t>
            </a:r>
            <a:r>
              <a:rPr lang="hr-HR" sz="1400" dirty="0" err="1" smtClean="0">
                <a:solidFill>
                  <a:schemeClr val="bg1"/>
                </a:solidFill>
              </a:rPr>
              <a:t>context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4081" y="2400276"/>
            <a:ext cx="43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563899" y="1673621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inja</a:t>
            </a:r>
            <a:r>
              <a:rPr lang="hr-HR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"Kuma"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035135" y="2554664"/>
            <a:ext cx="3320049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497496" y="1610478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068926" y="836615"/>
            <a:ext cx="20958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 err="1" smtClean="0">
                <a:latin typeface="Buxton Sketch" panose="03080500000500000004" pitchFamily="66" charset="0"/>
              </a:rPr>
              <a:t>Reactivate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the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execution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context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that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was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patiently</a:t>
            </a:r>
            <a:r>
              <a:rPr lang="hr-HR" sz="1600" dirty="0" smtClean="0">
                <a:latin typeface="Buxton Sketch" panose="03080500000500000004" pitchFamily="66" charset="0"/>
              </a:rPr>
              <a:t> waiting (</a:t>
            </a:r>
            <a:r>
              <a:rPr lang="hr-HR" sz="1600" dirty="0" err="1" smtClean="0">
                <a:latin typeface="Buxton Sketch" panose="03080500000500000004" pitchFamily="66" charset="0"/>
              </a:rPr>
              <a:t>the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skulk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context</a:t>
            </a:r>
            <a:r>
              <a:rPr lang="hr-HR" sz="1600" dirty="0" smtClean="0">
                <a:latin typeface="Buxton Sketch" panose="03080500000500000004" pitchFamily="66" charset="0"/>
              </a:rPr>
              <a:t>)</a:t>
            </a:r>
            <a:endParaRPr lang="en-US" sz="1600" dirty="0">
              <a:latin typeface="Buxton Sketch" panose="03080500000500000004" pitchFamily="66" charset="0"/>
            </a:endParaRPr>
          </a:p>
        </p:txBody>
      </p:sp>
      <p:cxnSp>
        <p:nvCxnSpPr>
          <p:cNvPr id="41" name="Curved Connector 40"/>
          <p:cNvCxnSpPr>
            <a:stCxn id="39" idx="6"/>
            <a:endCxn id="24" idx="0"/>
          </p:cNvCxnSpPr>
          <p:nvPr/>
        </p:nvCxnSpPr>
        <p:spPr>
          <a:xfrm>
            <a:off x="5569496" y="1646478"/>
            <a:ext cx="451997" cy="14616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80307" y="1406904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69710" y="1150515"/>
            <a:ext cx="1330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 err="1" smtClean="0">
                <a:latin typeface="Buxton Sketch" panose="03080500000500000004" pitchFamily="66" charset="0"/>
              </a:rPr>
              <a:t>Continue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where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</a:p>
          <a:p>
            <a:pPr algn="ctr"/>
            <a:r>
              <a:rPr lang="hr-HR" sz="1600" dirty="0" err="1" smtClean="0">
                <a:latin typeface="Buxton Sketch" panose="03080500000500000004" pitchFamily="66" charset="0"/>
              </a:rPr>
              <a:t>we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left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off</a:t>
            </a:r>
            <a:endParaRPr lang="en-US" sz="1600" dirty="0">
              <a:latin typeface="Buxton Sketch" panose="03080500000500000004" pitchFamily="66" charset="0"/>
            </a:endParaRPr>
          </a:p>
        </p:txBody>
      </p:sp>
      <p:cxnSp>
        <p:nvCxnSpPr>
          <p:cNvPr id="46" name="Curved Connector 45"/>
          <p:cNvCxnSpPr>
            <a:stCxn id="44" idx="2"/>
          </p:cNvCxnSpPr>
          <p:nvPr/>
        </p:nvCxnSpPr>
        <p:spPr>
          <a:xfrm rot="10800000" flipH="1" flipV="1">
            <a:off x="480306" y="1442903"/>
            <a:ext cx="28177" cy="958205"/>
          </a:xfrm>
          <a:prstGeom prst="curvedConnector3">
            <a:avLst>
              <a:gd name="adj1" fmla="val -8113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939216" y="514350"/>
            <a:ext cx="26233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3124" y="1738169"/>
            <a:ext cx="0" cy="18882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46773" y="5469659"/>
            <a:ext cx="26233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83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170" y="1657964"/>
            <a:ext cx="42309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hr-HR" dirty="0" err="1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hr-H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skulk(ninja) {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report(ninja +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skulking"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report(message) {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console.log(message);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skulk(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"Kuma"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skulk(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hr-H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oshi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hr-H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hr-HR" dirty="0" err="1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035804" y="2400276"/>
            <a:ext cx="0" cy="176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061132" y="3641039"/>
            <a:ext cx="1998175" cy="48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088456" y="2393601"/>
            <a:ext cx="0" cy="176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26279" y="4153258"/>
            <a:ext cx="207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20699" y="3635660"/>
            <a:ext cx="1409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sz="1400" dirty="0" smtClean="0">
                <a:solidFill>
                  <a:schemeClr val="bg1"/>
                </a:solidFill>
              </a:rPr>
              <a:t>Global </a:t>
            </a:r>
            <a:r>
              <a:rPr lang="hr-HR" sz="1400" dirty="0" err="1" smtClean="0">
                <a:solidFill>
                  <a:schemeClr val="bg1"/>
                </a:solidFill>
              </a:rPr>
              <a:t>execution</a:t>
            </a:r>
            <a:r>
              <a:rPr lang="hr-HR" sz="1400" dirty="0" smtClean="0">
                <a:solidFill>
                  <a:schemeClr val="bg1"/>
                </a:solidFill>
              </a:rPr>
              <a:t/>
            </a:r>
            <a:br>
              <a:rPr lang="hr-HR" sz="1400" dirty="0" smtClean="0">
                <a:solidFill>
                  <a:schemeClr val="bg1"/>
                </a:solidFill>
              </a:rPr>
            </a:br>
            <a:r>
              <a:rPr lang="hr-HR" sz="1400" dirty="0" err="1" smtClean="0">
                <a:solidFill>
                  <a:schemeClr val="bg1"/>
                </a:solidFill>
              </a:rPr>
              <a:t>context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30482" y="4193232"/>
            <a:ext cx="2028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r-HR" dirty="0" err="1" smtClean="0">
                <a:latin typeface="Buxton Sketch" panose="03080500000500000004" pitchFamily="66" charset="0"/>
              </a:rPr>
              <a:t>The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execution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context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stack</a:t>
            </a:r>
            <a:endParaRPr lang="en-US" dirty="0">
              <a:latin typeface="Buxton Sketch" panose="03080500000500000004" pitchFamily="66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9350" y="4318583"/>
            <a:ext cx="4320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00439" y="4451926"/>
            <a:ext cx="1684143" cy="58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55644" y="3638349"/>
            <a:ext cx="1992357" cy="493787"/>
          </a:xfrm>
          <a:prstGeom prst="rect">
            <a:avLst/>
          </a:prstGeom>
          <a:solidFill>
            <a:srgbClr val="A5A5A5">
              <a:alpha val="8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 20"/>
          <p:cNvSpPr/>
          <p:nvPr/>
        </p:nvSpPr>
        <p:spPr>
          <a:xfrm rot="16200000">
            <a:off x="5780903" y="3700514"/>
            <a:ext cx="489528" cy="36945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Equal 21"/>
          <p:cNvSpPr/>
          <p:nvPr/>
        </p:nvSpPr>
        <p:spPr>
          <a:xfrm rot="16200000">
            <a:off x="359216" y="4241445"/>
            <a:ext cx="159908" cy="154273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55644" y="3122814"/>
            <a:ext cx="1998175" cy="4884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79271" y="3108098"/>
            <a:ext cx="1484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1400" dirty="0" err="1" smtClean="0">
                <a:solidFill>
                  <a:schemeClr val="bg1"/>
                </a:solidFill>
              </a:rPr>
              <a:t>skulk</a:t>
            </a:r>
            <a:r>
              <a:rPr lang="hr-HR" sz="1400" dirty="0" smtClean="0">
                <a:solidFill>
                  <a:schemeClr val="bg1"/>
                </a:solidFill>
              </a:rPr>
              <a:t>(</a:t>
            </a:r>
            <a:r>
              <a:rPr lang="en-US" sz="1400" dirty="0" smtClean="0">
                <a:solidFill>
                  <a:schemeClr val="bg1"/>
                </a:solidFill>
              </a:rPr>
              <a:t>"</a:t>
            </a:r>
            <a:r>
              <a:rPr lang="hr-HR" sz="1400" dirty="0" smtClean="0">
                <a:solidFill>
                  <a:schemeClr val="bg1"/>
                </a:solidFill>
              </a:rPr>
              <a:t>Kuma</a:t>
            </a:r>
            <a:r>
              <a:rPr lang="en-US" sz="1400" dirty="0" smtClean="0">
                <a:solidFill>
                  <a:schemeClr val="bg1"/>
                </a:solidFill>
              </a:rPr>
              <a:t>"</a:t>
            </a:r>
            <a:r>
              <a:rPr lang="hr-HR" sz="1400" dirty="0" smtClean="0">
                <a:solidFill>
                  <a:schemeClr val="bg1"/>
                </a:solidFill>
              </a:rPr>
              <a:t>)</a:t>
            </a:r>
            <a:br>
              <a:rPr lang="hr-HR" sz="1400" dirty="0" smtClean="0">
                <a:solidFill>
                  <a:schemeClr val="bg1"/>
                </a:solidFill>
              </a:rPr>
            </a:br>
            <a:r>
              <a:rPr lang="hr-HR" sz="1400" dirty="0" err="1" smtClean="0">
                <a:solidFill>
                  <a:schemeClr val="bg1"/>
                </a:solidFill>
              </a:rPr>
              <a:t>execution</a:t>
            </a:r>
            <a:r>
              <a:rPr lang="hr-HR" sz="1400" dirty="0" smtClean="0">
                <a:solidFill>
                  <a:schemeClr val="bg1"/>
                </a:solidFill>
              </a:rPr>
              <a:t> </a:t>
            </a:r>
            <a:r>
              <a:rPr lang="hr-HR" sz="1400" dirty="0" err="1" smtClean="0">
                <a:solidFill>
                  <a:schemeClr val="bg1"/>
                </a:solidFill>
              </a:rPr>
              <a:t>context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4081" y="2538819"/>
            <a:ext cx="43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563899" y="1673621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inja</a:t>
            </a:r>
            <a:r>
              <a:rPr lang="hr-HR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"Kuma"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80307" y="1406904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69710" y="1150515"/>
            <a:ext cx="1330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 smtClean="0">
                <a:latin typeface="Buxton Sketch" panose="03080500000500000004" pitchFamily="66" charset="0"/>
              </a:rPr>
              <a:t>No more </a:t>
            </a:r>
            <a:r>
              <a:rPr lang="hr-HR" sz="1600" dirty="0" err="1" smtClean="0">
                <a:latin typeface="Buxton Sketch" panose="03080500000500000004" pitchFamily="66" charset="0"/>
              </a:rPr>
              <a:t>code</a:t>
            </a:r>
            <a:r>
              <a:rPr lang="hr-HR" sz="1600" dirty="0" smtClean="0">
                <a:latin typeface="Buxton Sketch" panose="03080500000500000004" pitchFamily="66" charset="0"/>
              </a:rPr>
              <a:t> to </a:t>
            </a:r>
            <a:r>
              <a:rPr lang="hr-HR" sz="1600" dirty="0" err="1" smtClean="0">
                <a:latin typeface="Buxton Sketch" panose="03080500000500000004" pitchFamily="66" charset="0"/>
              </a:rPr>
              <a:t>execute</a:t>
            </a:r>
            <a:endParaRPr lang="en-US" sz="1600" dirty="0">
              <a:latin typeface="Buxton Sketch" panose="03080500000500000004" pitchFamily="66" charset="0"/>
            </a:endParaRPr>
          </a:p>
        </p:txBody>
      </p:sp>
      <p:cxnSp>
        <p:nvCxnSpPr>
          <p:cNvPr id="36" name="Curved Connector 35"/>
          <p:cNvCxnSpPr>
            <a:stCxn id="34" idx="2"/>
          </p:cNvCxnSpPr>
          <p:nvPr/>
        </p:nvCxnSpPr>
        <p:spPr>
          <a:xfrm rot="10800000" flipH="1" flipV="1">
            <a:off x="480306" y="1442903"/>
            <a:ext cx="28177" cy="958205"/>
          </a:xfrm>
          <a:prstGeom prst="curvedConnector3">
            <a:avLst>
              <a:gd name="adj1" fmla="val -8113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939216" y="514350"/>
            <a:ext cx="26233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3124" y="1738169"/>
            <a:ext cx="0" cy="18882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046773" y="5469659"/>
            <a:ext cx="26233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300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170" y="1657964"/>
            <a:ext cx="42309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hr-HR" dirty="0" err="1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hr-H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skulk(ninja) {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report(ninja +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skulking"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report(message) {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console.log(message);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skulk(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"Kuma"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skulk(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hr-H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oshi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hr-H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hr-HR" dirty="0" err="1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035804" y="2400276"/>
            <a:ext cx="0" cy="176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061132" y="3641039"/>
            <a:ext cx="1998175" cy="48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088456" y="2393601"/>
            <a:ext cx="0" cy="176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26279" y="4153258"/>
            <a:ext cx="207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20699" y="3635660"/>
            <a:ext cx="1409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sz="1400" dirty="0" smtClean="0">
                <a:solidFill>
                  <a:schemeClr val="bg1"/>
                </a:solidFill>
              </a:rPr>
              <a:t>Global </a:t>
            </a:r>
            <a:r>
              <a:rPr lang="hr-HR" sz="1400" dirty="0" err="1" smtClean="0">
                <a:solidFill>
                  <a:schemeClr val="bg1"/>
                </a:solidFill>
              </a:rPr>
              <a:t>execution</a:t>
            </a:r>
            <a:r>
              <a:rPr lang="hr-HR" sz="1400" dirty="0" smtClean="0">
                <a:solidFill>
                  <a:schemeClr val="bg1"/>
                </a:solidFill>
              </a:rPr>
              <a:t/>
            </a:r>
            <a:br>
              <a:rPr lang="hr-HR" sz="1400" dirty="0" smtClean="0">
                <a:solidFill>
                  <a:schemeClr val="bg1"/>
                </a:solidFill>
              </a:rPr>
            </a:br>
            <a:r>
              <a:rPr lang="hr-HR" sz="1400" dirty="0" err="1" smtClean="0">
                <a:solidFill>
                  <a:schemeClr val="bg1"/>
                </a:solidFill>
              </a:rPr>
              <a:t>context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30482" y="4193232"/>
            <a:ext cx="2028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r-HR" dirty="0" err="1" smtClean="0">
                <a:latin typeface="Buxton Sketch" panose="03080500000500000004" pitchFamily="66" charset="0"/>
              </a:rPr>
              <a:t>The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execution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context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stack</a:t>
            </a:r>
            <a:endParaRPr lang="en-US" dirty="0">
              <a:latin typeface="Buxton Sketch" panose="03080500000500000004" pitchFamily="66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9350" y="4318583"/>
            <a:ext cx="4320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00439" y="4451926"/>
            <a:ext cx="1684143" cy="58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55644" y="3638349"/>
            <a:ext cx="1992357" cy="493787"/>
          </a:xfrm>
          <a:prstGeom prst="rect">
            <a:avLst/>
          </a:prstGeom>
          <a:solidFill>
            <a:srgbClr val="A5A5A5">
              <a:alpha val="8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 20"/>
          <p:cNvSpPr/>
          <p:nvPr/>
        </p:nvSpPr>
        <p:spPr>
          <a:xfrm rot="16200000">
            <a:off x="5780903" y="3700514"/>
            <a:ext cx="489528" cy="36945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Equal 21"/>
          <p:cNvSpPr/>
          <p:nvPr/>
        </p:nvSpPr>
        <p:spPr>
          <a:xfrm rot="16200000">
            <a:off x="359216" y="4241445"/>
            <a:ext cx="159908" cy="154273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55644" y="3122814"/>
            <a:ext cx="1998175" cy="4884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79271" y="3108098"/>
            <a:ext cx="1484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1400" dirty="0" err="1" smtClean="0">
                <a:solidFill>
                  <a:schemeClr val="bg1"/>
                </a:solidFill>
              </a:rPr>
              <a:t>skulk</a:t>
            </a:r>
            <a:r>
              <a:rPr lang="hr-HR" sz="1400" dirty="0" smtClean="0">
                <a:solidFill>
                  <a:schemeClr val="bg1"/>
                </a:solidFill>
              </a:rPr>
              <a:t>(</a:t>
            </a:r>
            <a:r>
              <a:rPr lang="en-US" sz="1400" dirty="0" smtClean="0">
                <a:solidFill>
                  <a:schemeClr val="bg1"/>
                </a:solidFill>
              </a:rPr>
              <a:t>"</a:t>
            </a:r>
            <a:r>
              <a:rPr lang="hr-HR" sz="1400" dirty="0" smtClean="0">
                <a:solidFill>
                  <a:schemeClr val="bg1"/>
                </a:solidFill>
              </a:rPr>
              <a:t>Kuma</a:t>
            </a:r>
            <a:r>
              <a:rPr lang="en-US" sz="1400" dirty="0" smtClean="0">
                <a:solidFill>
                  <a:schemeClr val="bg1"/>
                </a:solidFill>
              </a:rPr>
              <a:t>"</a:t>
            </a:r>
            <a:r>
              <a:rPr lang="hr-HR" sz="1400" dirty="0" smtClean="0">
                <a:solidFill>
                  <a:schemeClr val="bg1"/>
                </a:solidFill>
              </a:rPr>
              <a:t>)</a:t>
            </a:r>
            <a:br>
              <a:rPr lang="hr-HR" sz="1400" dirty="0" smtClean="0">
                <a:solidFill>
                  <a:schemeClr val="bg1"/>
                </a:solidFill>
              </a:rPr>
            </a:br>
            <a:r>
              <a:rPr lang="hr-HR" sz="1400" dirty="0" err="1" smtClean="0">
                <a:solidFill>
                  <a:schemeClr val="bg1"/>
                </a:solidFill>
              </a:rPr>
              <a:t>execution</a:t>
            </a:r>
            <a:r>
              <a:rPr lang="hr-HR" sz="1400" dirty="0" smtClean="0">
                <a:solidFill>
                  <a:schemeClr val="bg1"/>
                </a:solidFill>
              </a:rPr>
              <a:t> </a:t>
            </a:r>
            <a:r>
              <a:rPr lang="hr-HR" sz="1400" dirty="0" err="1" smtClean="0">
                <a:solidFill>
                  <a:schemeClr val="bg1"/>
                </a:solidFill>
              </a:rPr>
              <a:t>context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4081" y="2538819"/>
            <a:ext cx="43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563899" y="1673621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inja</a:t>
            </a:r>
            <a:r>
              <a:rPr lang="hr-HR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"Kuma"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80307" y="1406904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69710" y="1150515"/>
            <a:ext cx="1330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 smtClean="0">
                <a:latin typeface="Buxton Sketch" panose="03080500000500000004" pitchFamily="66" charset="0"/>
              </a:rPr>
              <a:t>No more </a:t>
            </a:r>
            <a:r>
              <a:rPr lang="hr-HR" sz="1600" dirty="0" err="1" smtClean="0">
                <a:latin typeface="Buxton Sketch" panose="03080500000500000004" pitchFamily="66" charset="0"/>
              </a:rPr>
              <a:t>code</a:t>
            </a:r>
            <a:r>
              <a:rPr lang="hr-HR" sz="1600" dirty="0" smtClean="0">
                <a:latin typeface="Buxton Sketch" panose="03080500000500000004" pitchFamily="66" charset="0"/>
              </a:rPr>
              <a:t> to </a:t>
            </a:r>
            <a:r>
              <a:rPr lang="hr-HR" sz="1600" dirty="0" err="1" smtClean="0">
                <a:latin typeface="Buxton Sketch" panose="03080500000500000004" pitchFamily="66" charset="0"/>
              </a:rPr>
              <a:t>execute</a:t>
            </a:r>
            <a:endParaRPr lang="en-US" sz="1600" dirty="0">
              <a:latin typeface="Buxton Sketch" panose="03080500000500000004" pitchFamily="66" charset="0"/>
            </a:endParaRPr>
          </a:p>
        </p:txBody>
      </p:sp>
      <p:cxnSp>
        <p:nvCxnSpPr>
          <p:cNvPr id="36" name="Curved Connector 35"/>
          <p:cNvCxnSpPr>
            <a:stCxn id="34" idx="2"/>
          </p:cNvCxnSpPr>
          <p:nvPr/>
        </p:nvCxnSpPr>
        <p:spPr>
          <a:xfrm rot="10800000" flipH="1" flipV="1">
            <a:off x="480306" y="1442903"/>
            <a:ext cx="28177" cy="958205"/>
          </a:xfrm>
          <a:prstGeom prst="curvedConnector3">
            <a:avLst>
              <a:gd name="adj1" fmla="val -8113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702416" y="1970953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40776" y="1397272"/>
            <a:ext cx="1488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 smtClean="0">
                <a:latin typeface="Buxton Sketch" panose="03080500000500000004" pitchFamily="66" charset="0"/>
              </a:rPr>
              <a:t>Pop </a:t>
            </a:r>
            <a:r>
              <a:rPr lang="hr-HR" sz="1600" dirty="0" err="1" smtClean="0">
                <a:latin typeface="Buxton Sketch" panose="03080500000500000004" pitchFamily="66" charset="0"/>
              </a:rPr>
              <a:t>the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the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current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execution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context</a:t>
            </a:r>
            <a:endParaRPr lang="en-US" sz="1600" dirty="0">
              <a:latin typeface="Buxton Sketch" panose="03080500000500000004" pitchFamily="66" charset="0"/>
            </a:endParaRPr>
          </a:p>
        </p:txBody>
      </p:sp>
      <p:cxnSp>
        <p:nvCxnSpPr>
          <p:cNvPr id="28" name="Curved Connector 27"/>
          <p:cNvCxnSpPr>
            <a:stCxn id="26" idx="6"/>
            <a:endCxn id="23" idx="0"/>
          </p:cNvCxnSpPr>
          <p:nvPr/>
        </p:nvCxnSpPr>
        <p:spPr>
          <a:xfrm>
            <a:off x="5774416" y="2006953"/>
            <a:ext cx="280316" cy="11158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939216" y="514350"/>
            <a:ext cx="26233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3124" y="1738169"/>
            <a:ext cx="0" cy="18882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046773" y="5469659"/>
            <a:ext cx="26233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95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170" y="1657964"/>
            <a:ext cx="42309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hr-HR" dirty="0" err="1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hr-H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skulk(ninja) {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report(ninja +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skulking"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report(message) {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console.log(message);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skulk(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"Kuma"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skulk(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hr-H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oshi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hr-H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hr-HR" dirty="0" err="1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035804" y="2400276"/>
            <a:ext cx="0" cy="176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061132" y="3641039"/>
            <a:ext cx="1998175" cy="48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088456" y="2393601"/>
            <a:ext cx="0" cy="176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26279" y="4153258"/>
            <a:ext cx="207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20699" y="3635660"/>
            <a:ext cx="1409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sz="1400" dirty="0" smtClean="0">
                <a:solidFill>
                  <a:schemeClr val="bg1"/>
                </a:solidFill>
              </a:rPr>
              <a:t>Global </a:t>
            </a:r>
            <a:r>
              <a:rPr lang="hr-HR" sz="1400" dirty="0" err="1" smtClean="0">
                <a:solidFill>
                  <a:schemeClr val="bg1"/>
                </a:solidFill>
              </a:rPr>
              <a:t>execution</a:t>
            </a:r>
            <a:r>
              <a:rPr lang="hr-HR" sz="1400" dirty="0" smtClean="0">
                <a:solidFill>
                  <a:schemeClr val="bg1"/>
                </a:solidFill>
              </a:rPr>
              <a:t/>
            </a:r>
            <a:br>
              <a:rPr lang="hr-HR" sz="1400" dirty="0" smtClean="0">
                <a:solidFill>
                  <a:schemeClr val="bg1"/>
                </a:solidFill>
              </a:rPr>
            </a:br>
            <a:r>
              <a:rPr lang="hr-HR" sz="1400" dirty="0" err="1" smtClean="0">
                <a:solidFill>
                  <a:schemeClr val="bg1"/>
                </a:solidFill>
              </a:rPr>
              <a:t>context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30482" y="4193232"/>
            <a:ext cx="2028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r-HR" dirty="0" err="1" smtClean="0">
                <a:latin typeface="Buxton Sketch" panose="03080500000500000004" pitchFamily="66" charset="0"/>
              </a:rPr>
              <a:t>The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execution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context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stack</a:t>
            </a:r>
            <a:endParaRPr lang="en-US" dirty="0">
              <a:latin typeface="Buxton Sketch" panose="03080500000500000004" pitchFamily="66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9350" y="4318583"/>
            <a:ext cx="4320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00439" y="4451926"/>
            <a:ext cx="1684143" cy="58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562600" y="1970815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501231" y="1151091"/>
            <a:ext cx="2194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 err="1" smtClean="0">
                <a:latin typeface="Buxton Sketch" panose="03080500000500000004" pitchFamily="66" charset="0"/>
              </a:rPr>
              <a:t>Reactivate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the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execution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context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that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was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patiently</a:t>
            </a:r>
            <a:r>
              <a:rPr lang="hr-HR" sz="1600" dirty="0" smtClean="0">
                <a:latin typeface="Buxton Sketch" panose="03080500000500000004" pitchFamily="66" charset="0"/>
              </a:rPr>
              <a:t> waiting (</a:t>
            </a:r>
            <a:r>
              <a:rPr lang="hr-HR" sz="1600" dirty="0" err="1" smtClean="0">
                <a:latin typeface="Buxton Sketch" panose="03080500000500000004" pitchFamily="66" charset="0"/>
              </a:rPr>
              <a:t>the</a:t>
            </a:r>
            <a:r>
              <a:rPr lang="hr-HR" sz="1600" dirty="0" smtClean="0">
                <a:latin typeface="Buxton Sketch" panose="03080500000500000004" pitchFamily="66" charset="0"/>
              </a:rPr>
              <a:t> global </a:t>
            </a:r>
            <a:r>
              <a:rPr lang="hr-HR" sz="1600" dirty="0" err="1" smtClean="0">
                <a:latin typeface="Buxton Sketch" panose="03080500000500000004" pitchFamily="66" charset="0"/>
              </a:rPr>
              <a:t>context</a:t>
            </a:r>
            <a:r>
              <a:rPr lang="hr-HR" sz="1600" dirty="0" smtClean="0">
                <a:latin typeface="Buxton Sketch" panose="03080500000500000004" pitchFamily="66" charset="0"/>
              </a:rPr>
              <a:t>)</a:t>
            </a:r>
            <a:endParaRPr lang="en-US" sz="1600" dirty="0">
              <a:latin typeface="Buxton Sketch" panose="03080500000500000004" pitchFamily="66" charset="0"/>
            </a:endParaRPr>
          </a:p>
        </p:txBody>
      </p:sp>
      <p:cxnSp>
        <p:nvCxnSpPr>
          <p:cNvPr id="31" name="Curved Connector 30"/>
          <p:cNvCxnSpPr>
            <a:stCxn id="29" idx="6"/>
            <a:endCxn id="6" idx="0"/>
          </p:cNvCxnSpPr>
          <p:nvPr/>
        </p:nvCxnSpPr>
        <p:spPr>
          <a:xfrm>
            <a:off x="5634600" y="2006815"/>
            <a:ext cx="425620" cy="16342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299707" y="4858764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60704" y="4547175"/>
            <a:ext cx="1330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 err="1" smtClean="0">
                <a:latin typeface="Buxton Sketch" panose="03080500000500000004" pitchFamily="66" charset="0"/>
              </a:rPr>
              <a:t>Continue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where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</a:p>
          <a:p>
            <a:pPr algn="ctr"/>
            <a:r>
              <a:rPr lang="hr-HR" sz="1600" dirty="0" err="1" smtClean="0">
                <a:latin typeface="Buxton Sketch" panose="03080500000500000004" pitchFamily="66" charset="0"/>
              </a:rPr>
              <a:t>we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left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off</a:t>
            </a:r>
            <a:endParaRPr lang="en-US" sz="1600" dirty="0">
              <a:latin typeface="Buxton Sketch" panose="03080500000500000004" pitchFamily="66" charset="0"/>
            </a:endParaRPr>
          </a:p>
        </p:txBody>
      </p:sp>
      <p:cxnSp>
        <p:nvCxnSpPr>
          <p:cNvPr id="38" name="Curved Connector 37"/>
          <p:cNvCxnSpPr>
            <a:stCxn id="32" idx="0"/>
          </p:cNvCxnSpPr>
          <p:nvPr/>
        </p:nvCxnSpPr>
        <p:spPr>
          <a:xfrm rot="16200000" flipV="1">
            <a:off x="2667051" y="4190108"/>
            <a:ext cx="540177" cy="7971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939216" y="514350"/>
            <a:ext cx="26233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3124" y="1738169"/>
            <a:ext cx="0" cy="18882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46773" y="5469659"/>
            <a:ext cx="26233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809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170" y="1657964"/>
            <a:ext cx="42309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hr-HR" dirty="0" err="1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hr-H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skulk(ninja) {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report(ninja +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skulking"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report(message) {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console.log(message);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skulk(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"Kuma"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skulk(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hr-H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oshi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hr-H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hr-HR" dirty="0" err="1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035804" y="2400276"/>
            <a:ext cx="0" cy="176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061132" y="3641039"/>
            <a:ext cx="1998175" cy="48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088456" y="2393601"/>
            <a:ext cx="0" cy="176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26279" y="4153258"/>
            <a:ext cx="207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20699" y="3635660"/>
            <a:ext cx="1409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sz="1400" dirty="0" smtClean="0">
                <a:solidFill>
                  <a:schemeClr val="bg1"/>
                </a:solidFill>
              </a:rPr>
              <a:t>Global </a:t>
            </a:r>
            <a:r>
              <a:rPr lang="hr-HR" sz="1400" dirty="0" err="1" smtClean="0">
                <a:solidFill>
                  <a:schemeClr val="bg1"/>
                </a:solidFill>
              </a:rPr>
              <a:t>execution</a:t>
            </a:r>
            <a:r>
              <a:rPr lang="hr-HR" sz="1400" dirty="0" smtClean="0">
                <a:solidFill>
                  <a:schemeClr val="bg1"/>
                </a:solidFill>
              </a:rPr>
              <a:t/>
            </a:r>
            <a:br>
              <a:rPr lang="hr-HR" sz="1400" dirty="0" smtClean="0">
                <a:solidFill>
                  <a:schemeClr val="bg1"/>
                </a:solidFill>
              </a:rPr>
            </a:br>
            <a:r>
              <a:rPr lang="hr-HR" sz="1400" dirty="0" err="1" smtClean="0">
                <a:solidFill>
                  <a:schemeClr val="bg1"/>
                </a:solidFill>
              </a:rPr>
              <a:t>context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30482" y="4193232"/>
            <a:ext cx="2028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r-HR" dirty="0" err="1" smtClean="0">
                <a:latin typeface="Buxton Sketch" panose="03080500000500000004" pitchFamily="66" charset="0"/>
              </a:rPr>
              <a:t>The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execution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context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stack</a:t>
            </a:r>
            <a:endParaRPr lang="en-US" dirty="0">
              <a:latin typeface="Buxton Sketch" panose="03080500000500000004" pitchFamily="66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9350" y="4623383"/>
            <a:ext cx="4320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00439" y="4756726"/>
            <a:ext cx="1684143" cy="58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277163" y="4817952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60212" y="4424064"/>
            <a:ext cx="1981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 err="1" smtClean="0">
                <a:latin typeface="Buxton Sketch" panose="03080500000500000004" pitchFamily="66" charset="0"/>
              </a:rPr>
              <a:t>Similar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process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would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play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out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when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making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another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call</a:t>
            </a:r>
            <a:r>
              <a:rPr lang="hr-HR" sz="1600" dirty="0" smtClean="0">
                <a:latin typeface="Buxton Sketch" panose="03080500000500000004" pitchFamily="66" charset="0"/>
              </a:rPr>
              <a:t> to </a:t>
            </a:r>
            <a:r>
              <a:rPr lang="hr-HR" sz="1600" dirty="0" err="1" smtClean="0">
                <a:latin typeface="Buxton Sketch" panose="03080500000500000004" pitchFamily="66" charset="0"/>
              </a:rPr>
              <a:t>skulk</a:t>
            </a:r>
            <a:endParaRPr lang="en-US" sz="1600" dirty="0">
              <a:latin typeface="Buxton Sketch" panose="03080500000500000004" pitchFamily="66" charset="0"/>
            </a:endParaRPr>
          </a:p>
        </p:txBody>
      </p:sp>
      <p:cxnSp>
        <p:nvCxnSpPr>
          <p:cNvPr id="20" name="Curved Connector 19"/>
          <p:cNvCxnSpPr>
            <a:stCxn id="18" idx="0"/>
          </p:cNvCxnSpPr>
          <p:nvPr/>
        </p:nvCxnSpPr>
        <p:spPr>
          <a:xfrm rot="16200000" flipV="1">
            <a:off x="2891617" y="4396405"/>
            <a:ext cx="184332" cy="6587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939216" y="514350"/>
            <a:ext cx="26233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3124" y="1738169"/>
            <a:ext cx="0" cy="18882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46773" y="5469659"/>
            <a:ext cx="26233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46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170" y="1657964"/>
            <a:ext cx="42309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hr-HR" dirty="0" err="1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hr-H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skulk(ninja) {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report(ninja +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skulking"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report(message) {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console.log(message);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skulk(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"Kuma"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skulk(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hr-H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oshi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hr-H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hr-HR" dirty="0" err="1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035804" y="2400276"/>
            <a:ext cx="0" cy="176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061132" y="3641039"/>
            <a:ext cx="1998175" cy="48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088456" y="2393601"/>
            <a:ext cx="0" cy="176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26279" y="4153258"/>
            <a:ext cx="207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20699" y="3635660"/>
            <a:ext cx="1409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sz="1400" dirty="0" smtClean="0">
                <a:solidFill>
                  <a:schemeClr val="bg1"/>
                </a:solidFill>
              </a:rPr>
              <a:t>Global </a:t>
            </a:r>
            <a:r>
              <a:rPr lang="hr-HR" sz="1400" dirty="0" err="1" smtClean="0">
                <a:solidFill>
                  <a:schemeClr val="bg1"/>
                </a:solidFill>
              </a:rPr>
              <a:t>execution</a:t>
            </a:r>
            <a:r>
              <a:rPr lang="hr-HR" sz="1400" dirty="0" smtClean="0">
                <a:solidFill>
                  <a:schemeClr val="bg1"/>
                </a:solidFill>
              </a:rPr>
              <a:t/>
            </a:r>
            <a:br>
              <a:rPr lang="hr-HR" sz="1400" dirty="0" smtClean="0">
                <a:solidFill>
                  <a:schemeClr val="bg1"/>
                </a:solidFill>
              </a:rPr>
            </a:br>
            <a:r>
              <a:rPr lang="hr-HR" sz="1400" dirty="0" err="1" smtClean="0">
                <a:solidFill>
                  <a:schemeClr val="bg1"/>
                </a:solidFill>
              </a:rPr>
              <a:t>context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30482" y="4193232"/>
            <a:ext cx="2028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r-HR" dirty="0" err="1" smtClean="0">
                <a:latin typeface="Buxton Sketch" panose="03080500000500000004" pitchFamily="66" charset="0"/>
              </a:rPr>
              <a:t>The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execution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context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stack</a:t>
            </a:r>
            <a:endParaRPr lang="en-US" dirty="0">
              <a:latin typeface="Buxton Sketch" panose="03080500000500000004" pitchFamily="66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9350" y="4318583"/>
            <a:ext cx="4320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9" idx="0"/>
          </p:cNvCxnSpPr>
          <p:nvPr/>
        </p:nvCxnSpPr>
        <p:spPr>
          <a:xfrm rot="16200000" flipV="1">
            <a:off x="3066701" y="3838065"/>
            <a:ext cx="269949" cy="12309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00439" y="4451926"/>
            <a:ext cx="1684143" cy="58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24907" y="4719471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1600" dirty="0" smtClean="0">
                <a:latin typeface="Buxton Sketch" panose="03080500000500000004" pitchFamily="66" charset="0"/>
              </a:rPr>
              <a:t>A </a:t>
            </a:r>
            <a:r>
              <a:rPr lang="hr-HR" sz="1600" dirty="0" err="1" smtClean="0">
                <a:latin typeface="Buxton Sketch" panose="03080500000500000004" pitchFamily="66" charset="0"/>
              </a:rPr>
              <a:t>function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call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is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reached</a:t>
            </a:r>
            <a:endParaRPr lang="en-US" sz="1600" dirty="0">
              <a:latin typeface="Buxton Sketch" panose="03080500000500000004" pitchFamily="66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781168" y="4588532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2939216" y="514350"/>
            <a:ext cx="26233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3124" y="1738169"/>
            <a:ext cx="0" cy="18882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046773" y="5469659"/>
            <a:ext cx="26233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63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170" y="1657964"/>
            <a:ext cx="42309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hr-HR" dirty="0" err="1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hr-H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skulk(ninja) {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report(ninja +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skulking"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report(message) {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console.log(message);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skulk(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"Kuma"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skulk(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hr-H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oshi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hr-H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hr-HR" dirty="0" err="1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035804" y="2400276"/>
            <a:ext cx="0" cy="176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061132" y="3641039"/>
            <a:ext cx="1998175" cy="48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088456" y="2393601"/>
            <a:ext cx="0" cy="176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26279" y="4153258"/>
            <a:ext cx="207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20699" y="3635660"/>
            <a:ext cx="1409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sz="1400" dirty="0" smtClean="0">
                <a:solidFill>
                  <a:schemeClr val="bg1"/>
                </a:solidFill>
              </a:rPr>
              <a:t>Global </a:t>
            </a:r>
            <a:r>
              <a:rPr lang="hr-HR" sz="1400" dirty="0" err="1" smtClean="0">
                <a:solidFill>
                  <a:schemeClr val="bg1"/>
                </a:solidFill>
              </a:rPr>
              <a:t>execution</a:t>
            </a:r>
            <a:r>
              <a:rPr lang="hr-HR" sz="1400" dirty="0" smtClean="0">
                <a:solidFill>
                  <a:schemeClr val="bg1"/>
                </a:solidFill>
              </a:rPr>
              <a:t/>
            </a:r>
            <a:br>
              <a:rPr lang="hr-HR" sz="1400" dirty="0" smtClean="0">
                <a:solidFill>
                  <a:schemeClr val="bg1"/>
                </a:solidFill>
              </a:rPr>
            </a:br>
            <a:r>
              <a:rPr lang="hr-HR" sz="1400" dirty="0" err="1" smtClean="0">
                <a:solidFill>
                  <a:schemeClr val="bg1"/>
                </a:solidFill>
              </a:rPr>
              <a:t>context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30482" y="4193232"/>
            <a:ext cx="2028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r-HR" dirty="0" err="1" smtClean="0">
                <a:latin typeface="Buxton Sketch" panose="03080500000500000004" pitchFamily="66" charset="0"/>
              </a:rPr>
              <a:t>The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execution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context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stack</a:t>
            </a:r>
            <a:endParaRPr lang="en-US" dirty="0">
              <a:latin typeface="Buxton Sketch" panose="03080500000500000004" pitchFamily="66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9350" y="4318583"/>
            <a:ext cx="4320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9" idx="0"/>
          </p:cNvCxnSpPr>
          <p:nvPr/>
        </p:nvCxnSpPr>
        <p:spPr>
          <a:xfrm rot="16200000" flipV="1">
            <a:off x="3068892" y="3781580"/>
            <a:ext cx="199967" cy="12739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00439" y="4451926"/>
            <a:ext cx="1684143" cy="58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769862" y="451855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673113" y="4535090"/>
            <a:ext cx="2337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1600" dirty="0" err="1" smtClean="0">
                <a:latin typeface="Buxton Sketch" panose="03080500000500000004" pitchFamily="66" charset="0"/>
              </a:rPr>
              <a:t>The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current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execution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context</a:t>
            </a:r>
            <a:r>
              <a:rPr lang="hr-HR" sz="1600" dirty="0">
                <a:latin typeface="Buxton Sketch" panose="03080500000500000004" pitchFamily="66" charset="0"/>
              </a:rPr>
              <a:t/>
            </a:r>
            <a:br>
              <a:rPr lang="hr-HR" sz="1600" dirty="0">
                <a:latin typeface="Buxton Sketch" panose="03080500000500000004" pitchFamily="66" charset="0"/>
              </a:rPr>
            </a:br>
            <a:r>
              <a:rPr lang="hr-HR" sz="1600" dirty="0" smtClean="0">
                <a:latin typeface="Buxton Sketch" panose="03080500000500000004" pitchFamily="66" charset="0"/>
              </a:rPr>
              <a:t>(</a:t>
            </a:r>
            <a:r>
              <a:rPr lang="hr-HR" sz="1600" dirty="0" err="1" smtClean="0">
                <a:latin typeface="Buxton Sketch" panose="03080500000500000004" pitchFamily="66" charset="0"/>
              </a:rPr>
              <a:t>the</a:t>
            </a:r>
            <a:r>
              <a:rPr lang="hr-HR" sz="1600" dirty="0" smtClean="0">
                <a:latin typeface="Buxton Sketch" panose="03080500000500000004" pitchFamily="66" charset="0"/>
              </a:rPr>
              <a:t> global </a:t>
            </a:r>
            <a:r>
              <a:rPr lang="hr-HR" sz="1600" dirty="0" err="1" smtClean="0">
                <a:latin typeface="Buxton Sketch" panose="03080500000500000004" pitchFamily="66" charset="0"/>
              </a:rPr>
              <a:t>execution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context</a:t>
            </a:r>
            <a:r>
              <a:rPr lang="hr-HR" sz="1600" dirty="0" smtClean="0">
                <a:latin typeface="Buxton Sketch" panose="03080500000500000004" pitchFamily="66" charset="0"/>
              </a:rPr>
              <a:t>)</a:t>
            </a:r>
          </a:p>
          <a:p>
            <a:pPr algn="ctr"/>
            <a:r>
              <a:rPr lang="hr-HR" sz="1600" dirty="0" err="1">
                <a:latin typeface="Buxton Sketch" panose="03080500000500000004" pitchFamily="66" charset="0"/>
              </a:rPr>
              <a:t>is</a:t>
            </a:r>
            <a:r>
              <a:rPr lang="hr-HR" sz="1600" dirty="0">
                <a:latin typeface="Buxton Sketch" panose="03080500000500000004" pitchFamily="66" charset="0"/>
              </a:rPr>
              <a:t> </a:t>
            </a:r>
            <a:r>
              <a:rPr lang="hr-HR" sz="1600" dirty="0" err="1">
                <a:latin typeface="Buxton Sketch" panose="03080500000500000004" pitchFamily="66" charset="0"/>
              </a:rPr>
              <a:t>paused</a:t>
            </a:r>
            <a:endParaRPr lang="en-US" sz="1600" dirty="0">
              <a:latin typeface="Buxton Sketch" panose="03080500000500000004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55644" y="3638349"/>
            <a:ext cx="1992357" cy="493787"/>
          </a:xfrm>
          <a:prstGeom prst="rect">
            <a:avLst/>
          </a:prstGeom>
          <a:solidFill>
            <a:srgbClr val="A5A5A5">
              <a:alpha val="8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 20"/>
          <p:cNvSpPr/>
          <p:nvPr/>
        </p:nvSpPr>
        <p:spPr>
          <a:xfrm rot="16200000">
            <a:off x="5780903" y="3700514"/>
            <a:ext cx="489528" cy="36945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Equal 21"/>
          <p:cNvSpPr/>
          <p:nvPr/>
        </p:nvSpPr>
        <p:spPr>
          <a:xfrm rot="16200000">
            <a:off x="359216" y="4241445"/>
            <a:ext cx="159908" cy="154273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Curved Connector 22"/>
          <p:cNvCxnSpPr/>
          <p:nvPr/>
        </p:nvCxnSpPr>
        <p:spPr>
          <a:xfrm rot="5400000" flipH="1" flipV="1">
            <a:off x="3875574" y="3395998"/>
            <a:ext cx="1087947" cy="12047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39216" y="514350"/>
            <a:ext cx="26233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124" y="1738169"/>
            <a:ext cx="0" cy="18882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046773" y="5469659"/>
            <a:ext cx="26233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12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170" y="1657964"/>
            <a:ext cx="42309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hr-HR" dirty="0" err="1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hr-H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skulk(ninja) {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report(ninja +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skulking"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report(message) {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console.log(message);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skulk(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"Kuma"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skulk(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hr-H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oshi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hr-H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hr-HR" dirty="0" err="1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035804" y="2400276"/>
            <a:ext cx="0" cy="176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061132" y="3641039"/>
            <a:ext cx="1998175" cy="48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088456" y="2393601"/>
            <a:ext cx="0" cy="176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26279" y="4153258"/>
            <a:ext cx="207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20699" y="3635660"/>
            <a:ext cx="1409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sz="1400" dirty="0" smtClean="0">
                <a:solidFill>
                  <a:schemeClr val="bg1"/>
                </a:solidFill>
              </a:rPr>
              <a:t>Global </a:t>
            </a:r>
            <a:r>
              <a:rPr lang="hr-HR" sz="1400" dirty="0" err="1" smtClean="0">
                <a:solidFill>
                  <a:schemeClr val="bg1"/>
                </a:solidFill>
              </a:rPr>
              <a:t>execution</a:t>
            </a:r>
            <a:r>
              <a:rPr lang="hr-HR" sz="1400" dirty="0" smtClean="0">
                <a:solidFill>
                  <a:schemeClr val="bg1"/>
                </a:solidFill>
              </a:rPr>
              <a:t/>
            </a:r>
            <a:br>
              <a:rPr lang="hr-HR" sz="1400" dirty="0" smtClean="0">
                <a:solidFill>
                  <a:schemeClr val="bg1"/>
                </a:solidFill>
              </a:rPr>
            </a:br>
            <a:r>
              <a:rPr lang="hr-HR" sz="1400" dirty="0" err="1" smtClean="0">
                <a:solidFill>
                  <a:schemeClr val="bg1"/>
                </a:solidFill>
              </a:rPr>
              <a:t>context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30482" y="4193232"/>
            <a:ext cx="2028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r-HR" dirty="0" err="1" smtClean="0">
                <a:latin typeface="Buxton Sketch" panose="03080500000500000004" pitchFamily="66" charset="0"/>
              </a:rPr>
              <a:t>The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execution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context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stack</a:t>
            </a:r>
            <a:endParaRPr lang="en-US" dirty="0">
              <a:latin typeface="Buxton Sketch" panose="03080500000500000004" pitchFamily="66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9350" y="4318583"/>
            <a:ext cx="4320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00439" y="4451926"/>
            <a:ext cx="1684143" cy="58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55644" y="3638349"/>
            <a:ext cx="1992357" cy="493787"/>
          </a:xfrm>
          <a:prstGeom prst="rect">
            <a:avLst/>
          </a:prstGeom>
          <a:solidFill>
            <a:srgbClr val="A5A5A5">
              <a:alpha val="8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 20"/>
          <p:cNvSpPr/>
          <p:nvPr/>
        </p:nvSpPr>
        <p:spPr>
          <a:xfrm rot="16200000">
            <a:off x="5780903" y="3700514"/>
            <a:ext cx="489528" cy="36945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Equal 21"/>
          <p:cNvSpPr/>
          <p:nvPr/>
        </p:nvSpPr>
        <p:spPr>
          <a:xfrm rot="16200000">
            <a:off x="359216" y="4241445"/>
            <a:ext cx="159908" cy="154273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55644" y="3122814"/>
            <a:ext cx="1998175" cy="4884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79271" y="3108098"/>
            <a:ext cx="1484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1400" dirty="0" err="1" smtClean="0">
                <a:solidFill>
                  <a:schemeClr val="bg1"/>
                </a:solidFill>
              </a:rPr>
              <a:t>skulk</a:t>
            </a:r>
            <a:r>
              <a:rPr lang="hr-HR" sz="1400" dirty="0" smtClean="0">
                <a:solidFill>
                  <a:schemeClr val="bg1"/>
                </a:solidFill>
              </a:rPr>
              <a:t>(</a:t>
            </a:r>
            <a:r>
              <a:rPr lang="en-US" sz="1400" dirty="0" smtClean="0">
                <a:solidFill>
                  <a:schemeClr val="bg1"/>
                </a:solidFill>
              </a:rPr>
              <a:t>"</a:t>
            </a:r>
            <a:r>
              <a:rPr lang="hr-HR" sz="1400" dirty="0" smtClean="0">
                <a:solidFill>
                  <a:schemeClr val="bg1"/>
                </a:solidFill>
              </a:rPr>
              <a:t>Kuma</a:t>
            </a:r>
            <a:r>
              <a:rPr lang="en-US" sz="1400" dirty="0" smtClean="0">
                <a:solidFill>
                  <a:schemeClr val="bg1"/>
                </a:solidFill>
              </a:rPr>
              <a:t>"</a:t>
            </a:r>
            <a:r>
              <a:rPr lang="hr-HR" sz="1400" dirty="0" smtClean="0">
                <a:solidFill>
                  <a:schemeClr val="bg1"/>
                </a:solidFill>
              </a:rPr>
              <a:t>)</a:t>
            </a:r>
            <a:br>
              <a:rPr lang="hr-HR" sz="1400" dirty="0" smtClean="0">
                <a:solidFill>
                  <a:schemeClr val="bg1"/>
                </a:solidFill>
              </a:rPr>
            </a:br>
            <a:r>
              <a:rPr lang="hr-HR" sz="1400" dirty="0" err="1" smtClean="0">
                <a:solidFill>
                  <a:schemeClr val="bg1"/>
                </a:solidFill>
              </a:rPr>
              <a:t>execution</a:t>
            </a:r>
            <a:r>
              <a:rPr lang="hr-HR" sz="1400" dirty="0" smtClean="0">
                <a:solidFill>
                  <a:schemeClr val="bg1"/>
                </a:solidFill>
              </a:rPr>
              <a:t> </a:t>
            </a:r>
            <a:r>
              <a:rPr lang="hr-HR" sz="1400" dirty="0" err="1" smtClean="0">
                <a:solidFill>
                  <a:schemeClr val="bg1"/>
                </a:solidFill>
              </a:rPr>
              <a:t>context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242" y="2245015"/>
            <a:ext cx="43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475991" y="1389932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71564" y="1024623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1600" dirty="0" smtClean="0">
                <a:latin typeface="Buxton Sketch" panose="03080500000500000004" pitchFamily="66" charset="0"/>
              </a:rPr>
              <a:t>Enter </a:t>
            </a:r>
            <a:r>
              <a:rPr lang="hr-HR" sz="1600" dirty="0" err="1" smtClean="0">
                <a:latin typeface="Buxton Sketch" panose="03080500000500000004" pitchFamily="66" charset="0"/>
              </a:rPr>
              <a:t>skulk</a:t>
            </a:r>
            <a:endParaRPr lang="en-US" sz="1600" dirty="0">
              <a:latin typeface="Buxton Sketch" panose="03080500000500000004" pitchFamily="66" charset="0"/>
            </a:endParaRPr>
          </a:p>
        </p:txBody>
      </p:sp>
      <p:cxnSp>
        <p:nvCxnSpPr>
          <p:cNvPr id="28" name="Curved Connector 27"/>
          <p:cNvCxnSpPr>
            <a:stCxn id="26" idx="2"/>
          </p:cNvCxnSpPr>
          <p:nvPr/>
        </p:nvCxnSpPr>
        <p:spPr>
          <a:xfrm rot="10800000" flipV="1">
            <a:off x="343243" y="1425931"/>
            <a:ext cx="1132749" cy="747417"/>
          </a:xfrm>
          <a:prstGeom prst="curvedConnector3">
            <a:avLst>
              <a:gd name="adj1" fmla="val 1049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279271" y="1592781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947048" y="715519"/>
            <a:ext cx="2712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>
                <a:latin typeface="Buxton Sketch" panose="03080500000500000004" pitchFamily="66" charset="0"/>
              </a:rPr>
              <a:t>A </a:t>
            </a:r>
            <a:r>
              <a:rPr lang="hr-HR" sz="1600" dirty="0" err="1">
                <a:latin typeface="Buxton Sketch" panose="03080500000500000004" pitchFamily="66" charset="0"/>
              </a:rPr>
              <a:t>new</a:t>
            </a:r>
            <a:r>
              <a:rPr lang="hr-HR" sz="1600" dirty="0">
                <a:latin typeface="Buxton Sketch" panose="03080500000500000004" pitchFamily="66" charset="0"/>
              </a:rPr>
              <a:t> </a:t>
            </a:r>
            <a:r>
              <a:rPr lang="hr-HR" sz="1600" dirty="0" err="1">
                <a:latin typeface="Buxton Sketch" panose="03080500000500000004" pitchFamily="66" charset="0"/>
              </a:rPr>
              <a:t>function</a:t>
            </a:r>
            <a:r>
              <a:rPr lang="hr-HR" sz="1600" dirty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execution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context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is</a:t>
            </a:r>
            <a:r>
              <a:rPr lang="hr-HR" sz="1600" dirty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pushed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onto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the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stack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>
                <a:latin typeface="Buxton Sketch" panose="03080500000500000004" pitchFamily="66" charset="0"/>
              </a:rPr>
              <a:t>when</a:t>
            </a:r>
            <a:r>
              <a:rPr lang="hr-HR" sz="1600" dirty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the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>
                <a:latin typeface="Buxton Sketch" panose="03080500000500000004" pitchFamily="66" charset="0"/>
              </a:rPr>
              <a:t>skulk</a:t>
            </a:r>
            <a:r>
              <a:rPr lang="hr-HR" sz="1600" dirty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function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is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>
                <a:latin typeface="Buxton Sketch" panose="03080500000500000004" pitchFamily="66" charset="0"/>
              </a:rPr>
              <a:t>called</a:t>
            </a:r>
            <a:r>
              <a:rPr lang="hr-HR" sz="1600" dirty="0">
                <a:latin typeface="Buxton Sketch" panose="03080500000500000004" pitchFamily="66" charset="0"/>
              </a:rPr>
              <a:t>.</a:t>
            </a:r>
            <a:endParaRPr lang="en-US" sz="1600" dirty="0">
              <a:latin typeface="Buxton Sketch" panose="03080500000500000004" pitchFamily="66" charset="0"/>
            </a:endParaRPr>
          </a:p>
        </p:txBody>
      </p:sp>
      <p:cxnSp>
        <p:nvCxnSpPr>
          <p:cNvPr id="32" name="Curved Connector 31"/>
          <p:cNvCxnSpPr>
            <a:stCxn id="30" idx="6"/>
          </p:cNvCxnSpPr>
          <p:nvPr/>
        </p:nvCxnSpPr>
        <p:spPr>
          <a:xfrm>
            <a:off x="5351271" y="1628781"/>
            <a:ext cx="680074" cy="11903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563899" y="1673621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inja</a:t>
            </a:r>
            <a:r>
              <a:rPr lang="hr-HR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"Kuma"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2939216" y="514350"/>
            <a:ext cx="26233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3124" y="1738169"/>
            <a:ext cx="0" cy="18882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046773" y="5469659"/>
            <a:ext cx="26233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43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170" y="1657964"/>
            <a:ext cx="42309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hr-HR" dirty="0" err="1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hr-H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skulk(ninja) {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report(ninja +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skulking"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report(message) {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console.log(message);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skulk(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"Kuma"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skulk(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hr-H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oshi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hr-H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hr-HR" dirty="0" err="1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035804" y="2400276"/>
            <a:ext cx="0" cy="176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061132" y="3641039"/>
            <a:ext cx="1998175" cy="48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088456" y="2393601"/>
            <a:ext cx="0" cy="176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26279" y="4153258"/>
            <a:ext cx="207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20699" y="3635660"/>
            <a:ext cx="1409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sz="1400" dirty="0" smtClean="0">
                <a:solidFill>
                  <a:schemeClr val="bg1"/>
                </a:solidFill>
              </a:rPr>
              <a:t>Global </a:t>
            </a:r>
            <a:r>
              <a:rPr lang="hr-HR" sz="1400" dirty="0" err="1" smtClean="0">
                <a:solidFill>
                  <a:schemeClr val="bg1"/>
                </a:solidFill>
              </a:rPr>
              <a:t>execution</a:t>
            </a:r>
            <a:r>
              <a:rPr lang="hr-HR" sz="1400" dirty="0" smtClean="0">
                <a:solidFill>
                  <a:schemeClr val="bg1"/>
                </a:solidFill>
              </a:rPr>
              <a:t/>
            </a:r>
            <a:br>
              <a:rPr lang="hr-HR" sz="1400" dirty="0" smtClean="0">
                <a:solidFill>
                  <a:schemeClr val="bg1"/>
                </a:solidFill>
              </a:rPr>
            </a:br>
            <a:r>
              <a:rPr lang="hr-HR" sz="1400" dirty="0" err="1" smtClean="0">
                <a:solidFill>
                  <a:schemeClr val="bg1"/>
                </a:solidFill>
              </a:rPr>
              <a:t>context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30482" y="4193232"/>
            <a:ext cx="2028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r-HR" dirty="0" err="1" smtClean="0">
                <a:latin typeface="Buxton Sketch" panose="03080500000500000004" pitchFamily="66" charset="0"/>
              </a:rPr>
              <a:t>The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execution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context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stack</a:t>
            </a:r>
            <a:endParaRPr lang="en-US" dirty="0">
              <a:latin typeface="Buxton Sketch" panose="03080500000500000004" pitchFamily="66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9350" y="4318583"/>
            <a:ext cx="4320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00439" y="4451926"/>
            <a:ext cx="1684143" cy="58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55644" y="3638349"/>
            <a:ext cx="1992357" cy="493787"/>
          </a:xfrm>
          <a:prstGeom prst="rect">
            <a:avLst/>
          </a:prstGeom>
          <a:solidFill>
            <a:srgbClr val="A5A5A5">
              <a:alpha val="8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 20"/>
          <p:cNvSpPr/>
          <p:nvPr/>
        </p:nvSpPr>
        <p:spPr>
          <a:xfrm rot="16200000">
            <a:off x="5780903" y="3700514"/>
            <a:ext cx="489528" cy="36945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Equal 21"/>
          <p:cNvSpPr/>
          <p:nvPr/>
        </p:nvSpPr>
        <p:spPr>
          <a:xfrm rot="16200000">
            <a:off x="359216" y="4241445"/>
            <a:ext cx="159908" cy="154273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55644" y="3122814"/>
            <a:ext cx="1998175" cy="4884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79271" y="3108098"/>
            <a:ext cx="1484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1400" dirty="0" err="1" smtClean="0">
                <a:solidFill>
                  <a:schemeClr val="bg1"/>
                </a:solidFill>
              </a:rPr>
              <a:t>skulk</a:t>
            </a:r>
            <a:r>
              <a:rPr lang="hr-HR" sz="1400" dirty="0" smtClean="0">
                <a:solidFill>
                  <a:schemeClr val="bg1"/>
                </a:solidFill>
              </a:rPr>
              <a:t>(</a:t>
            </a:r>
            <a:r>
              <a:rPr lang="en-US" sz="1400" dirty="0" smtClean="0">
                <a:solidFill>
                  <a:schemeClr val="bg1"/>
                </a:solidFill>
              </a:rPr>
              <a:t>"</a:t>
            </a:r>
            <a:r>
              <a:rPr lang="hr-HR" sz="1400" dirty="0" smtClean="0">
                <a:solidFill>
                  <a:schemeClr val="bg1"/>
                </a:solidFill>
              </a:rPr>
              <a:t>Kuma</a:t>
            </a:r>
            <a:r>
              <a:rPr lang="en-US" sz="1400" dirty="0" smtClean="0">
                <a:solidFill>
                  <a:schemeClr val="bg1"/>
                </a:solidFill>
              </a:rPr>
              <a:t>"</a:t>
            </a:r>
            <a:r>
              <a:rPr lang="hr-HR" sz="1400" dirty="0" smtClean="0">
                <a:solidFill>
                  <a:schemeClr val="bg1"/>
                </a:solidFill>
              </a:rPr>
              <a:t>)</a:t>
            </a:r>
            <a:br>
              <a:rPr lang="hr-HR" sz="1400" dirty="0" smtClean="0">
                <a:solidFill>
                  <a:schemeClr val="bg1"/>
                </a:solidFill>
              </a:rPr>
            </a:br>
            <a:r>
              <a:rPr lang="hr-HR" sz="1400" dirty="0" err="1" smtClean="0">
                <a:solidFill>
                  <a:schemeClr val="bg1"/>
                </a:solidFill>
              </a:rPr>
              <a:t>execution</a:t>
            </a:r>
            <a:r>
              <a:rPr lang="hr-HR" sz="1400" dirty="0" smtClean="0">
                <a:solidFill>
                  <a:schemeClr val="bg1"/>
                </a:solidFill>
              </a:rPr>
              <a:t> </a:t>
            </a:r>
            <a:r>
              <a:rPr lang="hr-HR" sz="1400" dirty="0" err="1" smtClean="0">
                <a:solidFill>
                  <a:schemeClr val="bg1"/>
                </a:solidFill>
              </a:rPr>
              <a:t>context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4081" y="2400276"/>
            <a:ext cx="43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563899" y="1673621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inja</a:t>
            </a:r>
            <a:r>
              <a:rPr lang="hr-HR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"Kuma"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866408" y="2576858"/>
            <a:ext cx="2427752" cy="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136344" y="2592494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hr-H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Kuma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skulking"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5279271" y="1733988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745148" y="1128091"/>
            <a:ext cx="1134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 err="1" smtClean="0">
                <a:latin typeface="Buxton Sketch" panose="03080500000500000004" pitchFamily="66" charset="0"/>
              </a:rPr>
              <a:t>Evaluate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expression</a:t>
            </a:r>
            <a:endParaRPr lang="en-US" sz="1600" dirty="0">
              <a:latin typeface="Buxton Sketch" panose="03080500000500000004" pitchFamily="66" charset="0"/>
            </a:endParaRPr>
          </a:p>
        </p:txBody>
      </p:sp>
      <p:cxnSp>
        <p:nvCxnSpPr>
          <p:cNvPr id="35" name="Curved Connector 34"/>
          <p:cNvCxnSpPr>
            <a:stCxn id="33" idx="4"/>
          </p:cNvCxnSpPr>
          <p:nvPr/>
        </p:nvCxnSpPr>
        <p:spPr>
          <a:xfrm rot="5400000">
            <a:off x="4416039" y="1684112"/>
            <a:ext cx="777356" cy="10211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939216" y="514350"/>
            <a:ext cx="26233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3124" y="1738169"/>
            <a:ext cx="0" cy="18882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46773" y="5469659"/>
            <a:ext cx="26233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51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170" y="1657964"/>
            <a:ext cx="42309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hr-HR" dirty="0" err="1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hr-H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skulk(ninja) {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report(ninja +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skulking"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report(message) {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console.log(message);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skulk(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"Kuma"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skulk(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hr-H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oshi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hr-H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hr-HR" dirty="0" err="1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035804" y="2400276"/>
            <a:ext cx="0" cy="176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061132" y="3641039"/>
            <a:ext cx="1998175" cy="48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088456" y="2393601"/>
            <a:ext cx="0" cy="176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26279" y="4153258"/>
            <a:ext cx="207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20699" y="3635660"/>
            <a:ext cx="1409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sz="1400" dirty="0" smtClean="0">
                <a:solidFill>
                  <a:schemeClr val="bg1"/>
                </a:solidFill>
              </a:rPr>
              <a:t>Global </a:t>
            </a:r>
            <a:r>
              <a:rPr lang="hr-HR" sz="1400" dirty="0" err="1" smtClean="0">
                <a:solidFill>
                  <a:schemeClr val="bg1"/>
                </a:solidFill>
              </a:rPr>
              <a:t>execution</a:t>
            </a:r>
            <a:r>
              <a:rPr lang="hr-HR" sz="1400" dirty="0" smtClean="0">
                <a:solidFill>
                  <a:schemeClr val="bg1"/>
                </a:solidFill>
              </a:rPr>
              <a:t/>
            </a:r>
            <a:br>
              <a:rPr lang="hr-HR" sz="1400" dirty="0" smtClean="0">
                <a:solidFill>
                  <a:schemeClr val="bg1"/>
                </a:solidFill>
              </a:rPr>
            </a:br>
            <a:r>
              <a:rPr lang="hr-HR" sz="1400" dirty="0" err="1" smtClean="0">
                <a:solidFill>
                  <a:schemeClr val="bg1"/>
                </a:solidFill>
              </a:rPr>
              <a:t>context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30482" y="4193232"/>
            <a:ext cx="2028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r-HR" dirty="0" err="1" smtClean="0">
                <a:latin typeface="Buxton Sketch" panose="03080500000500000004" pitchFamily="66" charset="0"/>
              </a:rPr>
              <a:t>The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execution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context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stack</a:t>
            </a:r>
            <a:endParaRPr lang="en-US" dirty="0">
              <a:latin typeface="Buxton Sketch" panose="03080500000500000004" pitchFamily="66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9350" y="4318583"/>
            <a:ext cx="4320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00439" y="4451926"/>
            <a:ext cx="1684143" cy="58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55644" y="3638349"/>
            <a:ext cx="1992357" cy="493787"/>
          </a:xfrm>
          <a:prstGeom prst="rect">
            <a:avLst/>
          </a:prstGeom>
          <a:solidFill>
            <a:srgbClr val="A5A5A5">
              <a:alpha val="8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 20"/>
          <p:cNvSpPr/>
          <p:nvPr/>
        </p:nvSpPr>
        <p:spPr>
          <a:xfrm rot="16200000">
            <a:off x="5780903" y="3700514"/>
            <a:ext cx="489528" cy="36945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Equal 21"/>
          <p:cNvSpPr/>
          <p:nvPr/>
        </p:nvSpPr>
        <p:spPr>
          <a:xfrm rot="16200000">
            <a:off x="359216" y="4241445"/>
            <a:ext cx="159908" cy="154273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55644" y="3122814"/>
            <a:ext cx="1998175" cy="4884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79271" y="3108098"/>
            <a:ext cx="1484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1400" dirty="0" err="1" smtClean="0">
                <a:solidFill>
                  <a:schemeClr val="bg1"/>
                </a:solidFill>
              </a:rPr>
              <a:t>skulk</a:t>
            </a:r>
            <a:r>
              <a:rPr lang="hr-HR" sz="1400" dirty="0" smtClean="0">
                <a:solidFill>
                  <a:schemeClr val="bg1"/>
                </a:solidFill>
              </a:rPr>
              <a:t>(</a:t>
            </a:r>
            <a:r>
              <a:rPr lang="en-US" sz="1400" dirty="0" smtClean="0">
                <a:solidFill>
                  <a:schemeClr val="bg1"/>
                </a:solidFill>
              </a:rPr>
              <a:t>"</a:t>
            </a:r>
            <a:r>
              <a:rPr lang="hr-HR" sz="1400" dirty="0" smtClean="0">
                <a:solidFill>
                  <a:schemeClr val="bg1"/>
                </a:solidFill>
              </a:rPr>
              <a:t>Kuma</a:t>
            </a:r>
            <a:r>
              <a:rPr lang="en-US" sz="1400" dirty="0" smtClean="0">
                <a:solidFill>
                  <a:schemeClr val="bg1"/>
                </a:solidFill>
              </a:rPr>
              <a:t>"</a:t>
            </a:r>
            <a:r>
              <a:rPr lang="hr-HR" sz="1400" dirty="0" smtClean="0">
                <a:solidFill>
                  <a:schemeClr val="bg1"/>
                </a:solidFill>
              </a:rPr>
              <a:t>)</a:t>
            </a:r>
            <a:br>
              <a:rPr lang="hr-HR" sz="1400" dirty="0" smtClean="0">
                <a:solidFill>
                  <a:schemeClr val="bg1"/>
                </a:solidFill>
              </a:rPr>
            </a:br>
            <a:r>
              <a:rPr lang="hr-HR" sz="1400" dirty="0" err="1" smtClean="0">
                <a:solidFill>
                  <a:schemeClr val="bg1"/>
                </a:solidFill>
              </a:rPr>
              <a:t>execution</a:t>
            </a:r>
            <a:r>
              <a:rPr lang="hr-HR" sz="1400" dirty="0" smtClean="0">
                <a:solidFill>
                  <a:schemeClr val="bg1"/>
                </a:solidFill>
              </a:rPr>
              <a:t> </a:t>
            </a:r>
            <a:r>
              <a:rPr lang="hr-HR" sz="1400" dirty="0" err="1" smtClean="0">
                <a:solidFill>
                  <a:schemeClr val="bg1"/>
                </a:solidFill>
              </a:rPr>
              <a:t>context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4081" y="2400276"/>
            <a:ext cx="43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563899" y="1673621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inja</a:t>
            </a:r>
            <a:r>
              <a:rPr lang="hr-HR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"Kuma"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035135" y="2554664"/>
            <a:ext cx="3320049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03222" y="1232808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69315" y="976419"/>
            <a:ext cx="142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 err="1" smtClean="0">
                <a:latin typeface="Buxton Sketch" panose="03080500000500000004" pitchFamily="66" charset="0"/>
              </a:rPr>
              <a:t>Another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function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call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reached</a:t>
            </a:r>
            <a:endParaRPr lang="en-US" sz="1600" dirty="0">
              <a:latin typeface="Buxton Sketch" panose="03080500000500000004" pitchFamily="66" charset="0"/>
            </a:endParaRPr>
          </a:p>
        </p:txBody>
      </p:sp>
      <p:cxnSp>
        <p:nvCxnSpPr>
          <p:cNvPr id="35" name="Curved Connector 34"/>
          <p:cNvCxnSpPr>
            <a:stCxn id="33" idx="2"/>
          </p:cNvCxnSpPr>
          <p:nvPr/>
        </p:nvCxnSpPr>
        <p:spPr>
          <a:xfrm rot="10800000" flipV="1">
            <a:off x="535408" y="1268808"/>
            <a:ext cx="67815" cy="1131468"/>
          </a:xfrm>
          <a:prstGeom prst="curvedConnector3">
            <a:avLst>
              <a:gd name="adj1" fmla="val 4370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549339" y="1270699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996354" y="651334"/>
            <a:ext cx="2337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1600" dirty="0" err="1" smtClean="0">
                <a:latin typeface="Buxton Sketch" panose="03080500000500000004" pitchFamily="66" charset="0"/>
              </a:rPr>
              <a:t>The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current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execution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context</a:t>
            </a:r>
            <a:r>
              <a:rPr lang="hr-HR" sz="1600" dirty="0">
                <a:latin typeface="Buxton Sketch" panose="03080500000500000004" pitchFamily="66" charset="0"/>
              </a:rPr>
              <a:t/>
            </a:r>
            <a:br>
              <a:rPr lang="hr-HR" sz="1600" dirty="0">
                <a:latin typeface="Buxton Sketch" panose="03080500000500000004" pitchFamily="66" charset="0"/>
              </a:rPr>
            </a:br>
            <a:r>
              <a:rPr lang="hr-HR" sz="1600" dirty="0" smtClean="0">
                <a:latin typeface="Buxton Sketch" panose="03080500000500000004" pitchFamily="66" charset="0"/>
              </a:rPr>
              <a:t>(</a:t>
            </a:r>
            <a:r>
              <a:rPr lang="hr-HR" sz="1600" dirty="0" err="1" smtClean="0">
                <a:latin typeface="Buxton Sketch" panose="03080500000500000004" pitchFamily="66" charset="0"/>
              </a:rPr>
              <a:t>skulk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execution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context</a:t>
            </a:r>
            <a:r>
              <a:rPr lang="hr-HR" sz="1600" dirty="0" smtClean="0">
                <a:latin typeface="Buxton Sketch" panose="03080500000500000004" pitchFamily="66" charset="0"/>
              </a:rPr>
              <a:t>)</a:t>
            </a:r>
          </a:p>
          <a:p>
            <a:pPr algn="ctr"/>
            <a:r>
              <a:rPr lang="hr-HR" sz="1600" dirty="0" err="1">
                <a:latin typeface="Buxton Sketch" panose="03080500000500000004" pitchFamily="66" charset="0"/>
              </a:rPr>
              <a:t>is</a:t>
            </a:r>
            <a:r>
              <a:rPr lang="hr-HR" sz="1600" dirty="0">
                <a:latin typeface="Buxton Sketch" panose="03080500000500000004" pitchFamily="66" charset="0"/>
              </a:rPr>
              <a:t> </a:t>
            </a:r>
            <a:r>
              <a:rPr lang="hr-HR" sz="1600" dirty="0" err="1">
                <a:latin typeface="Buxton Sketch" panose="03080500000500000004" pitchFamily="66" charset="0"/>
              </a:rPr>
              <a:t>paused</a:t>
            </a:r>
            <a:endParaRPr lang="en-US" sz="1600" dirty="0">
              <a:latin typeface="Buxton Sketch" panose="03080500000500000004" pitchFamily="66" charset="0"/>
            </a:endParaRPr>
          </a:p>
        </p:txBody>
      </p:sp>
      <p:cxnSp>
        <p:nvCxnSpPr>
          <p:cNvPr id="40" name="Curved Connector 39"/>
          <p:cNvCxnSpPr>
            <a:stCxn id="38" idx="6"/>
          </p:cNvCxnSpPr>
          <p:nvPr/>
        </p:nvCxnSpPr>
        <p:spPr>
          <a:xfrm>
            <a:off x="4621339" y="1306699"/>
            <a:ext cx="1425027" cy="18006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055644" y="3130856"/>
            <a:ext cx="1992357" cy="493787"/>
          </a:xfrm>
          <a:prstGeom prst="rect">
            <a:avLst/>
          </a:prstGeom>
          <a:solidFill>
            <a:srgbClr val="A5A5A5">
              <a:alpha val="8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qual 42"/>
          <p:cNvSpPr/>
          <p:nvPr/>
        </p:nvSpPr>
        <p:spPr>
          <a:xfrm rot="16200000">
            <a:off x="5780903" y="3193021"/>
            <a:ext cx="489528" cy="36945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Equal 43"/>
          <p:cNvSpPr/>
          <p:nvPr/>
        </p:nvSpPr>
        <p:spPr>
          <a:xfrm rot="16200000">
            <a:off x="630027" y="2323139"/>
            <a:ext cx="159908" cy="154273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2939216" y="514350"/>
            <a:ext cx="26233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3124" y="1738169"/>
            <a:ext cx="0" cy="18882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046773" y="5469659"/>
            <a:ext cx="26233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00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170" y="1657964"/>
            <a:ext cx="42309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hr-HR" dirty="0" err="1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hr-H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skulk(ninja) {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report(ninja +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skulking"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report(message) {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console.log(message);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skulk(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"Kuma"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skulk(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hr-H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oshi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hr-H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hr-HR" dirty="0" err="1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035804" y="2400276"/>
            <a:ext cx="0" cy="176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061132" y="3641039"/>
            <a:ext cx="1998175" cy="48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088456" y="2393601"/>
            <a:ext cx="0" cy="176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26279" y="4153258"/>
            <a:ext cx="207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20699" y="3635660"/>
            <a:ext cx="1409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sz="1400" dirty="0" smtClean="0">
                <a:solidFill>
                  <a:schemeClr val="bg1"/>
                </a:solidFill>
              </a:rPr>
              <a:t>Global </a:t>
            </a:r>
            <a:r>
              <a:rPr lang="hr-HR" sz="1400" dirty="0" err="1" smtClean="0">
                <a:solidFill>
                  <a:schemeClr val="bg1"/>
                </a:solidFill>
              </a:rPr>
              <a:t>execution</a:t>
            </a:r>
            <a:r>
              <a:rPr lang="hr-HR" sz="1400" dirty="0" smtClean="0">
                <a:solidFill>
                  <a:schemeClr val="bg1"/>
                </a:solidFill>
              </a:rPr>
              <a:t/>
            </a:r>
            <a:br>
              <a:rPr lang="hr-HR" sz="1400" dirty="0" smtClean="0">
                <a:solidFill>
                  <a:schemeClr val="bg1"/>
                </a:solidFill>
              </a:rPr>
            </a:br>
            <a:r>
              <a:rPr lang="hr-HR" sz="1400" dirty="0" err="1" smtClean="0">
                <a:solidFill>
                  <a:schemeClr val="bg1"/>
                </a:solidFill>
              </a:rPr>
              <a:t>context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30482" y="4193232"/>
            <a:ext cx="2028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r-HR" dirty="0" err="1" smtClean="0">
                <a:latin typeface="Buxton Sketch" panose="03080500000500000004" pitchFamily="66" charset="0"/>
              </a:rPr>
              <a:t>The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execution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context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stack</a:t>
            </a:r>
            <a:endParaRPr lang="en-US" dirty="0">
              <a:latin typeface="Buxton Sketch" panose="03080500000500000004" pitchFamily="66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9350" y="4318583"/>
            <a:ext cx="4320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00439" y="4451926"/>
            <a:ext cx="1684143" cy="58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55644" y="3638349"/>
            <a:ext cx="1992357" cy="493787"/>
          </a:xfrm>
          <a:prstGeom prst="rect">
            <a:avLst/>
          </a:prstGeom>
          <a:solidFill>
            <a:srgbClr val="A5A5A5">
              <a:alpha val="8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 20"/>
          <p:cNvSpPr/>
          <p:nvPr/>
        </p:nvSpPr>
        <p:spPr>
          <a:xfrm rot="16200000">
            <a:off x="5780903" y="3700514"/>
            <a:ext cx="489528" cy="36945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Equal 21"/>
          <p:cNvSpPr/>
          <p:nvPr/>
        </p:nvSpPr>
        <p:spPr>
          <a:xfrm rot="16200000">
            <a:off x="359216" y="4241445"/>
            <a:ext cx="159908" cy="154273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55644" y="3122814"/>
            <a:ext cx="1998175" cy="4884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79271" y="3108098"/>
            <a:ext cx="1484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1400" dirty="0" err="1" smtClean="0">
                <a:solidFill>
                  <a:schemeClr val="bg1"/>
                </a:solidFill>
              </a:rPr>
              <a:t>skulk</a:t>
            </a:r>
            <a:r>
              <a:rPr lang="hr-HR" sz="1400" dirty="0" smtClean="0">
                <a:solidFill>
                  <a:schemeClr val="bg1"/>
                </a:solidFill>
              </a:rPr>
              <a:t>(</a:t>
            </a:r>
            <a:r>
              <a:rPr lang="en-US" sz="1400" dirty="0" smtClean="0">
                <a:solidFill>
                  <a:schemeClr val="bg1"/>
                </a:solidFill>
              </a:rPr>
              <a:t>"</a:t>
            </a:r>
            <a:r>
              <a:rPr lang="hr-HR" sz="1400" dirty="0" smtClean="0">
                <a:solidFill>
                  <a:schemeClr val="bg1"/>
                </a:solidFill>
              </a:rPr>
              <a:t>Kuma</a:t>
            </a:r>
            <a:r>
              <a:rPr lang="en-US" sz="1400" dirty="0" smtClean="0">
                <a:solidFill>
                  <a:schemeClr val="bg1"/>
                </a:solidFill>
              </a:rPr>
              <a:t>"</a:t>
            </a:r>
            <a:r>
              <a:rPr lang="hr-HR" sz="1400" dirty="0" smtClean="0">
                <a:solidFill>
                  <a:schemeClr val="bg1"/>
                </a:solidFill>
              </a:rPr>
              <a:t>)</a:t>
            </a:r>
            <a:br>
              <a:rPr lang="hr-HR" sz="1400" dirty="0" smtClean="0">
                <a:solidFill>
                  <a:schemeClr val="bg1"/>
                </a:solidFill>
              </a:rPr>
            </a:br>
            <a:r>
              <a:rPr lang="hr-HR" sz="1400" dirty="0" err="1" smtClean="0">
                <a:solidFill>
                  <a:schemeClr val="bg1"/>
                </a:solidFill>
              </a:rPr>
              <a:t>execution</a:t>
            </a:r>
            <a:r>
              <a:rPr lang="hr-HR" sz="1400" dirty="0" smtClean="0">
                <a:solidFill>
                  <a:schemeClr val="bg1"/>
                </a:solidFill>
              </a:rPr>
              <a:t> </a:t>
            </a:r>
            <a:r>
              <a:rPr lang="hr-HR" sz="1400" dirty="0" err="1" smtClean="0">
                <a:solidFill>
                  <a:schemeClr val="bg1"/>
                </a:solidFill>
              </a:rPr>
              <a:t>context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4081" y="2400276"/>
            <a:ext cx="43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563899" y="1673621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inja</a:t>
            </a:r>
            <a:r>
              <a:rPr lang="hr-HR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"Kuma"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035135" y="2554664"/>
            <a:ext cx="3320049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808548" y="2759422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 err="1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hr-HR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Kuma</a:t>
            </a:r>
            <a:r>
              <a:rPr lang="hr-HR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r-HR" dirty="0" err="1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skulking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55644" y="3130856"/>
            <a:ext cx="1992357" cy="493787"/>
          </a:xfrm>
          <a:prstGeom prst="rect">
            <a:avLst/>
          </a:prstGeom>
          <a:solidFill>
            <a:srgbClr val="A5A5A5">
              <a:alpha val="8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qual 42"/>
          <p:cNvSpPr/>
          <p:nvPr/>
        </p:nvSpPr>
        <p:spPr>
          <a:xfrm rot="16200000">
            <a:off x="5780903" y="3193021"/>
            <a:ext cx="489528" cy="36945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Equal 29"/>
          <p:cNvSpPr/>
          <p:nvPr/>
        </p:nvSpPr>
        <p:spPr>
          <a:xfrm rot="16200000">
            <a:off x="630027" y="2323139"/>
            <a:ext cx="159908" cy="154273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46744" y="1297662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07913" y="1175259"/>
            <a:ext cx="1098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1600" dirty="0" smtClean="0">
                <a:latin typeface="Buxton Sketch" panose="03080500000500000004" pitchFamily="66" charset="0"/>
              </a:rPr>
              <a:t>Enter </a:t>
            </a:r>
            <a:r>
              <a:rPr lang="hr-HR" sz="1600" dirty="0" err="1" smtClean="0">
                <a:latin typeface="Buxton Sketch" panose="03080500000500000004" pitchFamily="66" charset="0"/>
              </a:rPr>
              <a:t>report</a:t>
            </a:r>
            <a:endParaRPr lang="en-US" sz="1600" dirty="0">
              <a:latin typeface="Buxton Sketch" panose="03080500000500000004" pitchFamily="66" charset="0"/>
            </a:endParaRPr>
          </a:p>
        </p:txBody>
      </p:sp>
      <p:cxnSp>
        <p:nvCxnSpPr>
          <p:cNvPr id="41" name="Curved Connector 40"/>
          <p:cNvCxnSpPr>
            <a:stCxn id="32" idx="2"/>
          </p:cNvCxnSpPr>
          <p:nvPr/>
        </p:nvCxnSpPr>
        <p:spPr>
          <a:xfrm rot="10800000" flipV="1">
            <a:off x="480308" y="1333661"/>
            <a:ext cx="166437" cy="2043735"/>
          </a:xfrm>
          <a:prstGeom prst="curvedConnector3">
            <a:avLst>
              <a:gd name="adj1" fmla="val 2373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279271" y="1364236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835539" y="813892"/>
            <a:ext cx="2712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>
                <a:latin typeface="Buxton Sketch" panose="03080500000500000004" pitchFamily="66" charset="0"/>
              </a:rPr>
              <a:t>A </a:t>
            </a:r>
            <a:r>
              <a:rPr lang="hr-HR" sz="1600" dirty="0" err="1">
                <a:latin typeface="Buxton Sketch" panose="03080500000500000004" pitchFamily="66" charset="0"/>
              </a:rPr>
              <a:t>new</a:t>
            </a:r>
            <a:r>
              <a:rPr lang="hr-HR" sz="1600" dirty="0">
                <a:latin typeface="Buxton Sketch" panose="03080500000500000004" pitchFamily="66" charset="0"/>
              </a:rPr>
              <a:t> </a:t>
            </a:r>
            <a:r>
              <a:rPr lang="hr-HR" sz="1600" dirty="0" err="1">
                <a:latin typeface="Buxton Sketch" panose="03080500000500000004" pitchFamily="66" charset="0"/>
              </a:rPr>
              <a:t>function</a:t>
            </a:r>
            <a:r>
              <a:rPr lang="hr-HR" sz="1600" dirty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execution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context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is</a:t>
            </a:r>
            <a:r>
              <a:rPr lang="hr-HR" sz="1600" dirty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pushed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onto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the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stack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>
                <a:latin typeface="Buxton Sketch" panose="03080500000500000004" pitchFamily="66" charset="0"/>
              </a:rPr>
              <a:t>when</a:t>
            </a:r>
            <a:r>
              <a:rPr lang="hr-HR" sz="1600" dirty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the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report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function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is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>
                <a:latin typeface="Buxton Sketch" panose="03080500000500000004" pitchFamily="66" charset="0"/>
              </a:rPr>
              <a:t>called</a:t>
            </a:r>
            <a:r>
              <a:rPr lang="hr-HR" sz="1600" dirty="0">
                <a:latin typeface="Buxton Sketch" panose="03080500000500000004" pitchFamily="66" charset="0"/>
              </a:rPr>
              <a:t>.</a:t>
            </a:r>
            <a:endParaRPr lang="en-US" sz="1600" dirty="0">
              <a:latin typeface="Buxton Sketch" panose="03080500000500000004" pitchFamily="66" charset="0"/>
            </a:endParaRPr>
          </a:p>
        </p:txBody>
      </p:sp>
      <p:cxnSp>
        <p:nvCxnSpPr>
          <p:cNvPr id="46" name="Curved Connector 45"/>
          <p:cNvCxnSpPr>
            <a:stCxn id="44" idx="6"/>
          </p:cNvCxnSpPr>
          <p:nvPr/>
        </p:nvCxnSpPr>
        <p:spPr>
          <a:xfrm>
            <a:off x="5351271" y="1400236"/>
            <a:ext cx="660468" cy="118164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049826" y="2602475"/>
            <a:ext cx="1998175" cy="48840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69014" y="2605891"/>
            <a:ext cx="1943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1400" dirty="0" err="1" smtClean="0">
                <a:solidFill>
                  <a:schemeClr val="bg1"/>
                </a:solidFill>
              </a:rPr>
              <a:t>report</a:t>
            </a:r>
            <a:r>
              <a:rPr lang="hr-HR" sz="1400" dirty="0" smtClean="0">
                <a:solidFill>
                  <a:schemeClr val="bg1"/>
                </a:solidFill>
              </a:rPr>
              <a:t>(</a:t>
            </a:r>
            <a:r>
              <a:rPr lang="en-US" sz="1400" dirty="0" smtClean="0">
                <a:solidFill>
                  <a:schemeClr val="bg1"/>
                </a:solidFill>
              </a:rPr>
              <a:t>"</a:t>
            </a:r>
            <a:r>
              <a:rPr lang="hr-HR" sz="1400" dirty="0" smtClean="0">
                <a:solidFill>
                  <a:schemeClr val="bg1"/>
                </a:solidFill>
              </a:rPr>
              <a:t>Kuma </a:t>
            </a:r>
            <a:r>
              <a:rPr lang="hr-HR" sz="1400" dirty="0" err="1" smtClean="0">
                <a:solidFill>
                  <a:schemeClr val="bg1"/>
                </a:solidFill>
              </a:rPr>
              <a:t>skulking</a:t>
            </a:r>
            <a:r>
              <a:rPr lang="en-US" sz="1400" dirty="0" smtClean="0">
                <a:solidFill>
                  <a:schemeClr val="bg1"/>
                </a:solidFill>
              </a:rPr>
              <a:t>"</a:t>
            </a:r>
            <a:r>
              <a:rPr lang="hr-HR" sz="1400" dirty="0" smtClean="0">
                <a:solidFill>
                  <a:schemeClr val="bg1"/>
                </a:solidFill>
              </a:rPr>
              <a:t>)</a:t>
            </a:r>
            <a:br>
              <a:rPr lang="hr-HR" sz="1400" dirty="0" smtClean="0">
                <a:solidFill>
                  <a:schemeClr val="bg1"/>
                </a:solidFill>
              </a:rPr>
            </a:br>
            <a:r>
              <a:rPr lang="hr-HR" sz="1400" dirty="0" err="1" smtClean="0">
                <a:solidFill>
                  <a:schemeClr val="bg1"/>
                </a:solidFill>
              </a:rPr>
              <a:t>execution</a:t>
            </a:r>
            <a:r>
              <a:rPr lang="hr-HR" sz="1400" dirty="0" smtClean="0">
                <a:solidFill>
                  <a:schemeClr val="bg1"/>
                </a:solidFill>
              </a:rPr>
              <a:t> </a:t>
            </a:r>
            <a:r>
              <a:rPr lang="hr-HR" sz="1400" dirty="0" err="1" smtClean="0">
                <a:solidFill>
                  <a:schemeClr val="bg1"/>
                </a:solidFill>
              </a:rPr>
              <a:t>context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66744" y="3366124"/>
            <a:ext cx="43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939216" y="514350"/>
            <a:ext cx="26233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3124" y="1738169"/>
            <a:ext cx="0" cy="18882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46773" y="5469659"/>
            <a:ext cx="26233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485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170" y="1657964"/>
            <a:ext cx="42309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hr-HR" dirty="0" err="1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hr-H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skulk(ninja) {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report(ninja +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skulking"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report(message) {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console.log(message);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skulk(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"Kuma"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skulk(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hr-H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oshi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hr-H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hr-HR" dirty="0" err="1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035804" y="2400276"/>
            <a:ext cx="0" cy="176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061132" y="3641039"/>
            <a:ext cx="1998175" cy="48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088456" y="2393601"/>
            <a:ext cx="0" cy="176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26279" y="4153258"/>
            <a:ext cx="207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20699" y="3635660"/>
            <a:ext cx="1409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sz="1400" dirty="0" smtClean="0">
                <a:solidFill>
                  <a:schemeClr val="bg1"/>
                </a:solidFill>
              </a:rPr>
              <a:t>Global </a:t>
            </a:r>
            <a:r>
              <a:rPr lang="hr-HR" sz="1400" dirty="0" err="1" smtClean="0">
                <a:solidFill>
                  <a:schemeClr val="bg1"/>
                </a:solidFill>
              </a:rPr>
              <a:t>execution</a:t>
            </a:r>
            <a:r>
              <a:rPr lang="hr-HR" sz="1400" dirty="0" smtClean="0">
                <a:solidFill>
                  <a:schemeClr val="bg1"/>
                </a:solidFill>
              </a:rPr>
              <a:t/>
            </a:r>
            <a:br>
              <a:rPr lang="hr-HR" sz="1400" dirty="0" smtClean="0">
                <a:solidFill>
                  <a:schemeClr val="bg1"/>
                </a:solidFill>
              </a:rPr>
            </a:br>
            <a:r>
              <a:rPr lang="hr-HR" sz="1400" dirty="0" err="1" smtClean="0">
                <a:solidFill>
                  <a:schemeClr val="bg1"/>
                </a:solidFill>
              </a:rPr>
              <a:t>context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30482" y="4193232"/>
            <a:ext cx="2028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r-HR" dirty="0" err="1" smtClean="0">
                <a:latin typeface="Buxton Sketch" panose="03080500000500000004" pitchFamily="66" charset="0"/>
              </a:rPr>
              <a:t>The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execution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context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stack</a:t>
            </a:r>
            <a:endParaRPr lang="en-US" dirty="0">
              <a:latin typeface="Buxton Sketch" panose="03080500000500000004" pitchFamily="66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9350" y="4318583"/>
            <a:ext cx="4320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00439" y="4451926"/>
            <a:ext cx="1684143" cy="58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55644" y="3638349"/>
            <a:ext cx="1992357" cy="493787"/>
          </a:xfrm>
          <a:prstGeom prst="rect">
            <a:avLst/>
          </a:prstGeom>
          <a:solidFill>
            <a:srgbClr val="A5A5A5">
              <a:alpha val="8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 20"/>
          <p:cNvSpPr/>
          <p:nvPr/>
        </p:nvSpPr>
        <p:spPr>
          <a:xfrm rot="16200000">
            <a:off x="5780903" y="3700514"/>
            <a:ext cx="489528" cy="36945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Equal 21"/>
          <p:cNvSpPr/>
          <p:nvPr/>
        </p:nvSpPr>
        <p:spPr>
          <a:xfrm rot="16200000">
            <a:off x="359216" y="4241445"/>
            <a:ext cx="159908" cy="154273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55644" y="3122814"/>
            <a:ext cx="1998175" cy="4884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79271" y="3108098"/>
            <a:ext cx="1484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1400" dirty="0" err="1" smtClean="0">
                <a:solidFill>
                  <a:schemeClr val="bg1"/>
                </a:solidFill>
              </a:rPr>
              <a:t>skulk</a:t>
            </a:r>
            <a:r>
              <a:rPr lang="hr-HR" sz="1400" dirty="0" smtClean="0">
                <a:solidFill>
                  <a:schemeClr val="bg1"/>
                </a:solidFill>
              </a:rPr>
              <a:t>(</a:t>
            </a:r>
            <a:r>
              <a:rPr lang="en-US" sz="1400" dirty="0" smtClean="0">
                <a:solidFill>
                  <a:schemeClr val="bg1"/>
                </a:solidFill>
              </a:rPr>
              <a:t>"</a:t>
            </a:r>
            <a:r>
              <a:rPr lang="hr-HR" sz="1400" dirty="0" smtClean="0">
                <a:solidFill>
                  <a:schemeClr val="bg1"/>
                </a:solidFill>
              </a:rPr>
              <a:t>Kuma</a:t>
            </a:r>
            <a:r>
              <a:rPr lang="en-US" sz="1400" dirty="0" smtClean="0">
                <a:solidFill>
                  <a:schemeClr val="bg1"/>
                </a:solidFill>
              </a:rPr>
              <a:t>"</a:t>
            </a:r>
            <a:r>
              <a:rPr lang="hr-HR" sz="1400" dirty="0" smtClean="0">
                <a:solidFill>
                  <a:schemeClr val="bg1"/>
                </a:solidFill>
              </a:rPr>
              <a:t>)</a:t>
            </a:r>
            <a:br>
              <a:rPr lang="hr-HR" sz="1400" dirty="0" smtClean="0">
                <a:solidFill>
                  <a:schemeClr val="bg1"/>
                </a:solidFill>
              </a:rPr>
            </a:br>
            <a:r>
              <a:rPr lang="hr-HR" sz="1400" dirty="0" err="1" smtClean="0">
                <a:solidFill>
                  <a:schemeClr val="bg1"/>
                </a:solidFill>
              </a:rPr>
              <a:t>execution</a:t>
            </a:r>
            <a:r>
              <a:rPr lang="hr-HR" sz="1400" dirty="0" smtClean="0">
                <a:solidFill>
                  <a:schemeClr val="bg1"/>
                </a:solidFill>
              </a:rPr>
              <a:t> </a:t>
            </a:r>
            <a:r>
              <a:rPr lang="hr-HR" sz="1400" dirty="0" err="1" smtClean="0">
                <a:solidFill>
                  <a:schemeClr val="bg1"/>
                </a:solidFill>
              </a:rPr>
              <a:t>context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4081" y="2400276"/>
            <a:ext cx="43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563899" y="1673621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inja</a:t>
            </a:r>
            <a:r>
              <a:rPr lang="hr-HR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"Kuma"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035135" y="2554664"/>
            <a:ext cx="3320049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808548" y="2759422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 err="1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hr-HR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Kuma</a:t>
            </a:r>
            <a:r>
              <a:rPr lang="hr-HR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r-HR" dirty="0" err="1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skulking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55644" y="3130856"/>
            <a:ext cx="1992357" cy="493787"/>
          </a:xfrm>
          <a:prstGeom prst="rect">
            <a:avLst/>
          </a:prstGeom>
          <a:solidFill>
            <a:srgbClr val="A5A5A5">
              <a:alpha val="8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qual 42"/>
          <p:cNvSpPr/>
          <p:nvPr/>
        </p:nvSpPr>
        <p:spPr>
          <a:xfrm rot="16200000">
            <a:off x="5780903" y="3193021"/>
            <a:ext cx="489528" cy="36945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Equal 29"/>
          <p:cNvSpPr/>
          <p:nvPr/>
        </p:nvSpPr>
        <p:spPr>
          <a:xfrm rot="16200000">
            <a:off x="630027" y="2323139"/>
            <a:ext cx="159908" cy="154273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049826" y="2602475"/>
            <a:ext cx="1998175" cy="48840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69014" y="2605891"/>
            <a:ext cx="1943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1400" dirty="0" err="1" smtClean="0">
                <a:solidFill>
                  <a:schemeClr val="bg1"/>
                </a:solidFill>
              </a:rPr>
              <a:t>report</a:t>
            </a:r>
            <a:r>
              <a:rPr lang="hr-HR" sz="1400" dirty="0" smtClean="0">
                <a:solidFill>
                  <a:schemeClr val="bg1"/>
                </a:solidFill>
              </a:rPr>
              <a:t>(</a:t>
            </a:r>
            <a:r>
              <a:rPr lang="en-US" sz="1400" dirty="0" smtClean="0">
                <a:solidFill>
                  <a:schemeClr val="bg1"/>
                </a:solidFill>
              </a:rPr>
              <a:t>"</a:t>
            </a:r>
            <a:r>
              <a:rPr lang="hr-HR" sz="1400" dirty="0" smtClean="0">
                <a:solidFill>
                  <a:schemeClr val="bg1"/>
                </a:solidFill>
              </a:rPr>
              <a:t>Kuma </a:t>
            </a:r>
            <a:r>
              <a:rPr lang="hr-HR" sz="1400" dirty="0" err="1" smtClean="0">
                <a:solidFill>
                  <a:schemeClr val="bg1"/>
                </a:solidFill>
              </a:rPr>
              <a:t>skulking</a:t>
            </a:r>
            <a:r>
              <a:rPr lang="en-US" sz="1400" dirty="0" smtClean="0">
                <a:solidFill>
                  <a:schemeClr val="bg1"/>
                </a:solidFill>
              </a:rPr>
              <a:t>"</a:t>
            </a:r>
            <a:r>
              <a:rPr lang="hr-HR" sz="1400" dirty="0" smtClean="0">
                <a:solidFill>
                  <a:schemeClr val="bg1"/>
                </a:solidFill>
              </a:rPr>
              <a:t>)</a:t>
            </a:r>
            <a:br>
              <a:rPr lang="hr-HR" sz="1400" dirty="0" smtClean="0">
                <a:solidFill>
                  <a:schemeClr val="bg1"/>
                </a:solidFill>
              </a:rPr>
            </a:br>
            <a:r>
              <a:rPr lang="hr-HR" sz="1400" dirty="0" err="1" smtClean="0">
                <a:solidFill>
                  <a:schemeClr val="bg1"/>
                </a:solidFill>
              </a:rPr>
              <a:t>execution</a:t>
            </a:r>
            <a:r>
              <a:rPr lang="hr-HR" sz="1400" dirty="0" smtClean="0">
                <a:solidFill>
                  <a:schemeClr val="bg1"/>
                </a:solidFill>
              </a:rPr>
              <a:t> </a:t>
            </a:r>
            <a:r>
              <a:rPr lang="hr-HR" sz="1400" dirty="0" err="1" smtClean="0">
                <a:solidFill>
                  <a:schemeClr val="bg1"/>
                </a:solidFill>
              </a:rPr>
              <a:t>context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68062" y="3508999"/>
            <a:ext cx="43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132376" y="4304232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424327" y="4340232"/>
            <a:ext cx="1488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 smtClean="0">
                <a:latin typeface="Buxton Sketch" panose="03080500000500000004" pitchFamily="66" charset="0"/>
              </a:rPr>
              <a:t>Log </a:t>
            </a:r>
            <a:r>
              <a:rPr lang="hr-HR" sz="1600" dirty="0" err="1" smtClean="0">
                <a:latin typeface="Buxton Sketch" panose="03080500000500000004" pitchFamily="66" charset="0"/>
              </a:rPr>
              <a:t>the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message</a:t>
            </a:r>
            <a:r>
              <a:rPr lang="hr-HR" sz="1600" dirty="0" smtClean="0">
                <a:latin typeface="Buxton Sketch" panose="03080500000500000004" pitchFamily="66" charset="0"/>
              </a:rPr>
              <a:t> to </a:t>
            </a:r>
            <a:r>
              <a:rPr lang="hr-HR" sz="1600" dirty="0" err="1" smtClean="0">
                <a:latin typeface="Buxton Sketch" panose="03080500000500000004" pitchFamily="66" charset="0"/>
              </a:rPr>
              <a:t>the</a:t>
            </a:r>
            <a:r>
              <a:rPr lang="hr-HR" sz="1600" dirty="0" smtClean="0">
                <a:latin typeface="Buxton Sketch" panose="03080500000500000004" pitchFamily="66" charset="0"/>
              </a:rPr>
              <a:t> </a:t>
            </a:r>
            <a:r>
              <a:rPr lang="hr-HR" sz="1600" dirty="0" err="1" smtClean="0">
                <a:latin typeface="Buxton Sketch" panose="03080500000500000004" pitchFamily="66" charset="0"/>
              </a:rPr>
              <a:t>console</a:t>
            </a:r>
            <a:endParaRPr lang="en-US" sz="1600" dirty="0">
              <a:latin typeface="Buxton Sketch" panose="03080500000500000004" pitchFamily="66" charset="0"/>
            </a:endParaRPr>
          </a:p>
        </p:txBody>
      </p:sp>
      <p:cxnSp>
        <p:nvCxnSpPr>
          <p:cNvPr id="35" name="Curved Connector 34"/>
          <p:cNvCxnSpPr>
            <a:stCxn id="33" idx="0"/>
          </p:cNvCxnSpPr>
          <p:nvPr/>
        </p:nvCxnSpPr>
        <p:spPr>
          <a:xfrm rot="16200000" flipV="1">
            <a:off x="3526497" y="3662353"/>
            <a:ext cx="816332" cy="4674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939216" y="514350"/>
            <a:ext cx="26233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3124" y="1738169"/>
            <a:ext cx="0" cy="18882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46773" y="5469659"/>
            <a:ext cx="26233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42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170" y="1657964"/>
            <a:ext cx="42309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hr-HR" dirty="0" err="1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hr-H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skulk(ninja) {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report(ninja +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skulking"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report(message) {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console.log(message);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skulk(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"Kuma"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skulk(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hr-H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oshi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hr-H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hr-HR" dirty="0" err="1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hr-HR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035804" y="2400276"/>
            <a:ext cx="0" cy="176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061132" y="3641039"/>
            <a:ext cx="1998175" cy="48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088456" y="2393601"/>
            <a:ext cx="0" cy="176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26279" y="4153258"/>
            <a:ext cx="207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20699" y="3635660"/>
            <a:ext cx="1409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sz="1400" dirty="0" smtClean="0">
                <a:solidFill>
                  <a:schemeClr val="bg1"/>
                </a:solidFill>
              </a:rPr>
              <a:t>Global </a:t>
            </a:r>
            <a:r>
              <a:rPr lang="hr-HR" sz="1400" dirty="0" err="1" smtClean="0">
                <a:solidFill>
                  <a:schemeClr val="bg1"/>
                </a:solidFill>
              </a:rPr>
              <a:t>execution</a:t>
            </a:r>
            <a:r>
              <a:rPr lang="hr-HR" sz="1400" dirty="0" smtClean="0">
                <a:solidFill>
                  <a:schemeClr val="bg1"/>
                </a:solidFill>
              </a:rPr>
              <a:t/>
            </a:r>
            <a:br>
              <a:rPr lang="hr-HR" sz="1400" dirty="0" smtClean="0">
                <a:solidFill>
                  <a:schemeClr val="bg1"/>
                </a:solidFill>
              </a:rPr>
            </a:br>
            <a:r>
              <a:rPr lang="hr-HR" sz="1400" dirty="0" err="1" smtClean="0">
                <a:solidFill>
                  <a:schemeClr val="bg1"/>
                </a:solidFill>
              </a:rPr>
              <a:t>context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30482" y="4193232"/>
            <a:ext cx="2028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r-HR" dirty="0" err="1" smtClean="0">
                <a:latin typeface="Buxton Sketch" panose="03080500000500000004" pitchFamily="66" charset="0"/>
              </a:rPr>
              <a:t>The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execution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context</a:t>
            </a:r>
            <a:r>
              <a:rPr lang="hr-HR" dirty="0" smtClean="0">
                <a:latin typeface="Buxton Sketch" panose="03080500000500000004" pitchFamily="66" charset="0"/>
              </a:rPr>
              <a:t> </a:t>
            </a:r>
            <a:r>
              <a:rPr lang="hr-HR" dirty="0" err="1" smtClean="0">
                <a:latin typeface="Buxton Sketch" panose="03080500000500000004" pitchFamily="66" charset="0"/>
              </a:rPr>
              <a:t>stack</a:t>
            </a:r>
            <a:endParaRPr lang="en-US" dirty="0">
              <a:latin typeface="Buxton Sketch" panose="03080500000500000004" pitchFamily="66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9350" y="4318583"/>
            <a:ext cx="4320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00439" y="4451926"/>
            <a:ext cx="1684143" cy="58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55644" y="3638349"/>
            <a:ext cx="1992357" cy="493787"/>
          </a:xfrm>
          <a:prstGeom prst="rect">
            <a:avLst/>
          </a:prstGeom>
          <a:solidFill>
            <a:srgbClr val="A5A5A5">
              <a:alpha val="8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 20"/>
          <p:cNvSpPr/>
          <p:nvPr/>
        </p:nvSpPr>
        <p:spPr>
          <a:xfrm rot="16200000">
            <a:off x="5780903" y="3700514"/>
            <a:ext cx="489528" cy="36945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Equal 21"/>
          <p:cNvSpPr/>
          <p:nvPr/>
        </p:nvSpPr>
        <p:spPr>
          <a:xfrm rot="16200000">
            <a:off x="359216" y="4241445"/>
            <a:ext cx="159908" cy="154273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55644" y="3122814"/>
            <a:ext cx="1998175" cy="4884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79271" y="3108098"/>
            <a:ext cx="1484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1400" dirty="0" err="1" smtClean="0">
                <a:solidFill>
                  <a:schemeClr val="bg1"/>
                </a:solidFill>
              </a:rPr>
              <a:t>skulk</a:t>
            </a:r>
            <a:r>
              <a:rPr lang="hr-HR" sz="1400" dirty="0" smtClean="0">
                <a:solidFill>
                  <a:schemeClr val="bg1"/>
                </a:solidFill>
              </a:rPr>
              <a:t>(</a:t>
            </a:r>
            <a:r>
              <a:rPr lang="en-US" sz="1400" dirty="0" smtClean="0">
                <a:solidFill>
                  <a:schemeClr val="bg1"/>
                </a:solidFill>
              </a:rPr>
              <a:t>"</a:t>
            </a:r>
            <a:r>
              <a:rPr lang="hr-HR" sz="1400" dirty="0" smtClean="0">
                <a:solidFill>
                  <a:schemeClr val="bg1"/>
                </a:solidFill>
              </a:rPr>
              <a:t>Kuma</a:t>
            </a:r>
            <a:r>
              <a:rPr lang="en-US" sz="1400" dirty="0" smtClean="0">
                <a:solidFill>
                  <a:schemeClr val="bg1"/>
                </a:solidFill>
              </a:rPr>
              <a:t>"</a:t>
            </a:r>
            <a:r>
              <a:rPr lang="hr-HR" sz="1400" dirty="0" smtClean="0">
                <a:solidFill>
                  <a:schemeClr val="bg1"/>
                </a:solidFill>
              </a:rPr>
              <a:t>)</a:t>
            </a:r>
            <a:br>
              <a:rPr lang="hr-HR" sz="1400" dirty="0" smtClean="0">
                <a:solidFill>
                  <a:schemeClr val="bg1"/>
                </a:solidFill>
              </a:rPr>
            </a:br>
            <a:r>
              <a:rPr lang="hr-HR" sz="1400" dirty="0" err="1" smtClean="0">
                <a:solidFill>
                  <a:schemeClr val="bg1"/>
                </a:solidFill>
              </a:rPr>
              <a:t>execution</a:t>
            </a:r>
            <a:r>
              <a:rPr lang="hr-HR" sz="1400" dirty="0" smtClean="0">
                <a:solidFill>
                  <a:schemeClr val="bg1"/>
                </a:solidFill>
              </a:rPr>
              <a:t> </a:t>
            </a:r>
            <a:r>
              <a:rPr lang="hr-HR" sz="1400" dirty="0" err="1" smtClean="0">
                <a:solidFill>
                  <a:schemeClr val="bg1"/>
                </a:solidFill>
              </a:rPr>
              <a:t>context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4081" y="2400276"/>
            <a:ext cx="43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563899" y="1673621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inja</a:t>
            </a:r>
            <a:r>
              <a:rPr lang="hr-HR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"Kuma"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035135" y="2554664"/>
            <a:ext cx="3320049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808548" y="2759422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 err="1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hr-HR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Kuma</a:t>
            </a:r>
            <a:r>
              <a:rPr lang="hr-HR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r-HR" dirty="0" err="1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skulking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55644" y="3130856"/>
            <a:ext cx="1992357" cy="493787"/>
          </a:xfrm>
          <a:prstGeom prst="rect">
            <a:avLst/>
          </a:prstGeom>
          <a:solidFill>
            <a:srgbClr val="A5A5A5">
              <a:alpha val="8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qual 42"/>
          <p:cNvSpPr/>
          <p:nvPr/>
        </p:nvSpPr>
        <p:spPr>
          <a:xfrm rot="16200000">
            <a:off x="5780903" y="3193021"/>
            <a:ext cx="489528" cy="36945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Equal 29"/>
          <p:cNvSpPr/>
          <p:nvPr/>
        </p:nvSpPr>
        <p:spPr>
          <a:xfrm rot="16200000">
            <a:off x="630027" y="2323139"/>
            <a:ext cx="159908" cy="154273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049826" y="2602475"/>
            <a:ext cx="1998175" cy="48840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69014" y="2605891"/>
            <a:ext cx="1943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1400" dirty="0" err="1" smtClean="0">
                <a:solidFill>
                  <a:schemeClr val="bg1"/>
                </a:solidFill>
              </a:rPr>
              <a:t>report</a:t>
            </a:r>
            <a:r>
              <a:rPr lang="hr-HR" sz="1400" dirty="0" smtClean="0">
                <a:solidFill>
                  <a:schemeClr val="bg1"/>
                </a:solidFill>
              </a:rPr>
              <a:t>(</a:t>
            </a:r>
            <a:r>
              <a:rPr lang="en-US" sz="1400" dirty="0" smtClean="0">
                <a:solidFill>
                  <a:schemeClr val="bg1"/>
                </a:solidFill>
              </a:rPr>
              <a:t>"</a:t>
            </a:r>
            <a:r>
              <a:rPr lang="hr-HR" sz="1400" dirty="0" smtClean="0">
                <a:solidFill>
                  <a:schemeClr val="bg1"/>
                </a:solidFill>
              </a:rPr>
              <a:t>Kuma </a:t>
            </a:r>
            <a:r>
              <a:rPr lang="hr-HR" sz="1400" dirty="0" err="1" smtClean="0">
                <a:solidFill>
                  <a:schemeClr val="bg1"/>
                </a:solidFill>
              </a:rPr>
              <a:t>skulking</a:t>
            </a:r>
            <a:r>
              <a:rPr lang="en-US" sz="1400" dirty="0" smtClean="0">
                <a:solidFill>
                  <a:schemeClr val="bg1"/>
                </a:solidFill>
              </a:rPr>
              <a:t>"</a:t>
            </a:r>
            <a:r>
              <a:rPr lang="hr-HR" sz="1400" dirty="0" smtClean="0">
                <a:solidFill>
                  <a:schemeClr val="bg1"/>
                </a:solidFill>
              </a:rPr>
              <a:t>)</a:t>
            </a:r>
            <a:br>
              <a:rPr lang="hr-HR" sz="1400" dirty="0" smtClean="0">
                <a:solidFill>
                  <a:schemeClr val="bg1"/>
                </a:solidFill>
              </a:rPr>
            </a:br>
            <a:r>
              <a:rPr lang="hr-HR" sz="1400" dirty="0" err="1" smtClean="0">
                <a:solidFill>
                  <a:schemeClr val="bg1"/>
                </a:solidFill>
              </a:rPr>
              <a:t>execution</a:t>
            </a:r>
            <a:r>
              <a:rPr lang="hr-HR" sz="1400" dirty="0" smtClean="0">
                <a:solidFill>
                  <a:schemeClr val="bg1"/>
                </a:solidFill>
              </a:rPr>
              <a:t> </a:t>
            </a:r>
            <a:r>
              <a:rPr lang="hr-HR" sz="1400" dirty="0" err="1" smtClean="0">
                <a:solidFill>
                  <a:schemeClr val="bg1"/>
                </a:solidFill>
              </a:rPr>
              <a:t>context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84937" y="3619832"/>
            <a:ext cx="43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353134" y="4643035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680279" y="4659343"/>
            <a:ext cx="1488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 smtClean="0">
                <a:latin typeface="Buxton Sketch" panose="03080500000500000004" pitchFamily="66" charset="0"/>
              </a:rPr>
              <a:t>No more </a:t>
            </a:r>
            <a:r>
              <a:rPr lang="hr-HR" sz="1600" dirty="0" err="1" smtClean="0">
                <a:latin typeface="Buxton Sketch" panose="03080500000500000004" pitchFamily="66" charset="0"/>
              </a:rPr>
              <a:t>code</a:t>
            </a:r>
            <a:r>
              <a:rPr lang="hr-HR" sz="1600" dirty="0" smtClean="0">
                <a:latin typeface="Buxton Sketch" panose="03080500000500000004" pitchFamily="66" charset="0"/>
              </a:rPr>
              <a:t> to </a:t>
            </a:r>
            <a:r>
              <a:rPr lang="hr-HR" sz="1600" dirty="0" err="1" smtClean="0">
                <a:latin typeface="Buxton Sketch" panose="03080500000500000004" pitchFamily="66" charset="0"/>
              </a:rPr>
              <a:t>execute</a:t>
            </a:r>
            <a:endParaRPr lang="en-US" sz="1600" dirty="0">
              <a:latin typeface="Buxton Sketch" panose="03080500000500000004" pitchFamily="66" charset="0"/>
            </a:endParaRPr>
          </a:p>
        </p:txBody>
      </p:sp>
      <p:cxnSp>
        <p:nvCxnSpPr>
          <p:cNvPr id="35" name="Curved Connector 34"/>
          <p:cNvCxnSpPr>
            <a:stCxn id="33" idx="0"/>
          </p:cNvCxnSpPr>
          <p:nvPr/>
        </p:nvCxnSpPr>
        <p:spPr>
          <a:xfrm rot="16200000" flipV="1">
            <a:off x="1675570" y="2929470"/>
            <a:ext cx="1023203" cy="24039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939216" y="514350"/>
            <a:ext cx="26233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3124" y="1738169"/>
            <a:ext cx="0" cy="18882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046773" y="5469659"/>
            <a:ext cx="26233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2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1011</Words>
  <Application>Microsoft Office PowerPoint</Application>
  <PresentationFormat>Widescreen</PresentationFormat>
  <Paragraphs>265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Buxton Sketch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Josip Maras</dc:creator>
  <cp:lastModifiedBy>Josip Maras</cp:lastModifiedBy>
  <cp:revision>103</cp:revision>
  <dcterms:created xsi:type="dcterms:W3CDTF">2015-07-23T08:41:43Z</dcterms:created>
  <dcterms:modified xsi:type="dcterms:W3CDTF">2015-07-23T10:26:43Z</dcterms:modified>
</cp:coreProperties>
</file>