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Average"/>
      <p:regular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verage-regular.fntdata"/><Relationship Id="rId25" Type="http://schemas.openxmlformats.org/officeDocument/2006/relationships/slide" Target="slides/slide20.xml"/><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53bc5f824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3bc5f824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53bc5f8249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3bc5f8249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ffdf4ef5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9ffdf4ef5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9ffdf4ef5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9ffdf4ef5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53bc5f8249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3bc5f8249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9ffdf4ef5f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9ffdf4ef5f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9ffdf4ef5f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9ffdf4ef5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9ffdf4ef5f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9ffdf4ef5f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53bc5f8249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3bc5f8249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53bc5f8249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3bc5f8249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ddca400e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ddca400e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9ffdf4ef5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9ffdf4ef5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ddca400e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ddca400e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ddca400e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ddca400e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500">
                <a:solidFill>
                  <a:srgbClr val="CACACA"/>
                </a:solidFill>
                <a:latin typeface="Average"/>
                <a:ea typeface="Average"/>
                <a:cs typeface="Average"/>
                <a:sym typeface="Average"/>
              </a:rPr>
              <a:t>Also maybe mention: had to ensure variables were an integer, but basically wanted to keep all recorded reports, whether correctly input, so that we had an accurate depiction of the number of reported crimes that year.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53bc5f8249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3bc5f8249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ffdf4ef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9ffdf4ef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ddca400e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9ddca400e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9ffdf4ef5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9ffdf4ef5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9ffdf4ef5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9ffdf4ef5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arah-martin.github.io/KC_Crime_Predictive_Analysis/"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0" y="970350"/>
            <a:ext cx="7801500" cy="11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KC Crime Predictive Analysis</a:t>
            </a:r>
            <a:endParaRPr/>
          </a:p>
        </p:txBody>
      </p:sp>
      <p:sp>
        <p:nvSpPr>
          <p:cNvPr id="60" name="Google Shape;60;p13"/>
          <p:cNvSpPr txBox="1"/>
          <p:nvPr>
            <p:ph idx="1" type="subTitle"/>
          </p:nvPr>
        </p:nvSpPr>
        <p:spPr>
          <a:xfrm>
            <a:off x="379525" y="3236475"/>
            <a:ext cx="5842500" cy="114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Feel free to engage with the outputs at </a:t>
            </a:r>
            <a:r>
              <a:rPr lang="en" u="sng">
                <a:solidFill>
                  <a:srgbClr val="3D85C6"/>
                </a:solidFill>
                <a:hlinkClick r:id="rId3">
                  <a:extLst>
                    <a:ext uri="{A12FA001-AC4F-418D-AE19-62706E023703}">
                      <ahyp:hlinkClr val="tx"/>
                    </a:ext>
                  </a:extLst>
                </a:hlinkClick>
              </a:rPr>
              <a:t>https://sarah-martin.github.io/KC_Crime_Predictive_Analysis/</a:t>
            </a:r>
            <a:r>
              <a:rPr lang="en" u="sng">
                <a:solidFill>
                  <a:srgbClr val="3D85C6"/>
                </a:solidFill>
              </a:rPr>
              <a:t> </a:t>
            </a:r>
            <a:endParaRPr u="sng">
              <a:solidFill>
                <a:srgbClr val="3D85C6"/>
              </a:solidFill>
            </a:endParaRPr>
          </a:p>
        </p:txBody>
      </p:sp>
      <p:pic>
        <p:nvPicPr>
          <p:cNvPr id="61" name="Google Shape;61;p13"/>
          <p:cNvPicPr preferRelativeResize="0"/>
          <p:nvPr/>
        </p:nvPicPr>
        <p:blipFill>
          <a:blip r:embed="rId4">
            <a:alphaModFix/>
          </a:blip>
          <a:stretch>
            <a:fillRect/>
          </a:stretch>
        </p:blipFill>
        <p:spPr>
          <a:xfrm>
            <a:off x="6486175" y="2286325"/>
            <a:ext cx="1771000" cy="22617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2: Polynomial Regression</a:t>
            </a:r>
            <a:endParaRPr/>
          </a:p>
        </p:txBody>
      </p:sp>
      <p:sp>
        <p:nvSpPr>
          <p:cNvPr id="127" name="Google Shape;127;p22"/>
          <p:cNvSpPr txBox="1"/>
          <p:nvPr>
            <p:ph idx="1" type="body"/>
          </p:nvPr>
        </p:nvSpPr>
        <p:spPr>
          <a:xfrm>
            <a:off x="311700" y="4354500"/>
            <a:ext cx="4200300" cy="3243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None/>
            </a:pPr>
            <a:r>
              <a:rPr b="1" lang="en"/>
              <a:t>Degree: </a:t>
            </a:r>
            <a:r>
              <a:rPr lang="en"/>
              <a:t>3	    </a:t>
            </a:r>
            <a:r>
              <a:rPr b="1" lang="en"/>
              <a:t>RMSE</a:t>
            </a:r>
            <a:r>
              <a:rPr lang="en"/>
              <a:t>: 11116    </a:t>
            </a:r>
            <a:r>
              <a:rPr b="1" lang="en"/>
              <a:t>R2</a:t>
            </a:r>
            <a:r>
              <a:rPr lang="en"/>
              <a:t>: 0.69</a:t>
            </a:r>
            <a:endParaRPr/>
          </a:p>
        </p:txBody>
      </p:sp>
      <p:pic>
        <p:nvPicPr>
          <p:cNvPr id="128" name="Google Shape;128;p22"/>
          <p:cNvPicPr preferRelativeResize="0"/>
          <p:nvPr/>
        </p:nvPicPr>
        <p:blipFill>
          <a:blip r:embed="rId3">
            <a:alphaModFix/>
          </a:blip>
          <a:stretch>
            <a:fillRect/>
          </a:stretch>
        </p:blipFill>
        <p:spPr>
          <a:xfrm>
            <a:off x="397300" y="1412875"/>
            <a:ext cx="4114800" cy="2743200"/>
          </a:xfrm>
          <a:prstGeom prst="rect">
            <a:avLst/>
          </a:prstGeom>
          <a:noFill/>
          <a:ln>
            <a:noFill/>
          </a:ln>
        </p:spPr>
      </p:pic>
      <p:pic>
        <p:nvPicPr>
          <p:cNvPr id="129" name="Google Shape;129;p22"/>
          <p:cNvPicPr preferRelativeResize="0"/>
          <p:nvPr/>
        </p:nvPicPr>
        <p:blipFill>
          <a:blip r:embed="rId4">
            <a:alphaModFix/>
          </a:blip>
          <a:stretch>
            <a:fillRect/>
          </a:stretch>
        </p:blipFill>
        <p:spPr>
          <a:xfrm>
            <a:off x="4781750" y="1412875"/>
            <a:ext cx="4114800" cy="2743200"/>
          </a:xfrm>
          <a:prstGeom prst="rect">
            <a:avLst/>
          </a:prstGeom>
          <a:noFill/>
          <a:ln>
            <a:noFill/>
          </a:ln>
        </p:spPr>
      </p:pic>
      <p:sp>
        <p:nvSpPr>
          <p:cNvPr id="130" name="Google Shape;130;p22"/>
          <p:cNvSpPr txBox="1"/>
          <p:nvPr>
            <p:ph idx="1" type="body"/>
          </p:nvPr>
        </p:nvSpPr>
        <p:spPr>
          <a:xfrm>
            <a:off x="4739000" y="4354500"/>
            <a:ext cx="4200300" cy="3243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None/>
            </a:pPr>
            <a:r>
              <a:rPr b="1" lang="en"/>
              <a:t>Degree: </a:t>
            </a:r>
            <a:r>
              <a:rPr lang="en"/>
              <a:t>3	    </a:t>
            </a:r>
            <a:r>
              <a:rPr b="1" lang="en"/>
              <a:t>RMSE</a:t>
            </a:r>
            <a:r>
              <a:rPr lang="en"/>
              <a:t>: 25.75   </a:t>
            </a:r>
            <a:r>
              <a:rPr b="1" lang="en"/>
              <a:t>R2</a:t>
            </a:r>
            <a:r>
              <a:rPr lang="en"/>
              <a:t>: 0.84</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1: Polynomial Predictions - Total Crime</a:t>
            </a:r>
            <a:endParaRPr/>
          </a:p>
          <a:p>
            <a:pPr indent="0" lvl="0" marL="0" rtl="0" algn="l">
              <a:spcBef>
                <a:spcPts val="0"/>
              </a:spcBef>
              <a:spcAft>
                <a:spcPts val="0"/>
              </a:spcAft>
              <a:buNone/>
            </a:pPr>
            <a:r>
              <a:t/>
            </a:r>
            <a:endParaRPr/>
          </a:p>
        </p:txBody>
      </p:sp>
      <p:pic>
        <p:nvPicPr>
          <p:cNvPr id="136" name="Google Shape;136;p23"/>
          <p:cNvPicPr preferRelativeResize="0"/>
          <p:nvPr/>
        </p:nvPicPr>
        <p:blipFill>
          <a:blip r:embed="rId3">
            <a:alphaModFix/>
          </a:blip>
          <a:stretch>
            <a:fillRect/>
          </a:stretch>
        </p:blipFill>
        <p:spPr>
          <a:xfrm>
            <a:off x="797900" y="1250025"/>
            <a:ext cx="1247775" cy="3124200"/>
          </a:xfrm>
          <a:prstGeom prst="rect">
            <a:avLst/>
          </a:prstGeom>
          <a:noFill/>
          <a:ln>
            <a:noFill/>
          </a:ln>
        </p:spPr>
      </p:pic>
      <p:pic>
        <p:nvPicPr>
          <p:cNvPr id="137" name="Google Shape;137;p23"/>
          <p:cNvPicPr preferRelativeResize="0"/>
          <p:nvPr/>
        </p:nvPicPr>
        <p:blipFill>
          <a:blip r:embed="rId4">
            <a:alphaModFix/>
          </a:blip>
          <a:stretch>
            <a:fillRect/>
          </a:stretch>
        </p:blipFill>
        <p:spPr>
          <a:xfrm>
            <a:off x="2809900" y="1250025"/>
            <a:ext cx="4686300" cy="3124200"/>
          </a:xfrm>
          <a:prstGeom prst="rect">
            <a:avLst/>
          </a:prstGeom>
          <a:noFill/>
          <a:ln>
            <a:noFill/>
          </a:ln>
        </p:spPr>
      </p:pic>
      <p:sp>
        <p:nvSpPr>
          <p:cNvPr id="138" name="Google Shape;138;p23"/>
          <p:cNvSpPr txBox="1"/>
          <p:nvPr>
            <p:ph type="title"/>
          </p:nvPr>
        </p:nvSpPr>
        <p:spPr>
          <a:xfrm>
            <a:off x="6451850" y="4513600"/>
            <a:ext cx="2576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Poly </a:t>
            </a:r>
            <a:r>
              <a:rPr lang="en"/>
              <a:t>- Crime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1: Polynomial Predictions - Total Crime</a:t>
            </a:r>
            <a:endParaRPr/>
          </a:p>
          <a:p>
            <a:pPr indent="0" lvl="0" marL="0" rtl="0" algn="l">
              <a:spcBef>
                <a:spcPts val="0"/>
              </a:spcBef>
              <a:spcAft>
                <a:spcPts val="0"/>
              </a:spcAft>
              <a:buNone/>
            </a:pPr>
            <a:r>
              <a:t/>
            </a:r>
            <a:endParaRPr/>
          </a:p>
        </p:txBody>
      </p:sp>
      <p:pic>
        <p:nvPicPr>
          <p:cNvPr id="144" name="Google Shape;144;p24"/>
          <p:cNvPicPr preferRelativeResize="0"/>
          <p:nvPr/>
        </p:nvPicPr>
        <p:blipFill>
          <a:blip r:embed="rId3">
            <a:alphaModFix/>
          </a:blip>
          <a:stretch>
            <a:fillRect/>
          </a:stretch>
        </p:blipFill>
        <p:spPr>
          <a:xfrm>
            <a:off x="711675" y="1235738"/>
            <a:ext cx="1362075" cy="3152775"/>
          </a:xfrm>
          <a:prstGeom prst="rect">
            <a:avLst/>
          </a:prstGeom>
          <a:noFill/>
          <a:ln>
            <a:noFill/>
          </a:ln>
        </p:spPr>
      </p:pic>
      <p:pic>
        <p:nvPicPr>
          <p:cNvPr id="145" name="Google Shape;145;p24"/>
          <p:cNvPicPr preferRelativeResize="0"/>
          <p:nvPr/>
        </p:nvPicPr>
        <p:blipFill>
          <a:blip r:embed="rId4">
            <a:alphaModFix/>
          </a:blip>
          <a:stretch>
            <a:fillRect/>
          </a:stretch>
        </p:blipFill>
        <p:spPr>
          <a:xfrm>
            <a:off x="2795425" y="1235750"/>
            <a:ext cx="4729162" cy="3152775"/>
          </a:xfrm>
          <a:prstGeom prst="rect">
            <a:avLst/>
          </a:prstGeom>
          <a:noFill/>
          <a:ln>
            <a:noFill/>
          </a:ln>
        </p:spPr>
      </p:pic>
      <p:sp>
        <p:nvSpPr>
          <p:cNvPr id="146" name="Google Shape;146;p24"/>
          <p:cNvSpPr txBox="1"/>
          <p:nvPr>
            <p:ph type="title"/>
          </p:nvPr>
        </p:nvSpPr>
        <p:spPr>
          <a:xfrm>
            <a:off x="6471825" y="4513600"/>
            <a:ext cx="255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Poly - Homicides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67375" y="1354875"/>
            <a:ext cx="66075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100"/>
              <a:t>Tableau Analysis</a:t>
            </a:r>
            <a:endParaRPr sz="5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223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Tableau Integration</a:t>
            </a:r>
            <a:endParaRPr/>
          </a:p>
        </p:txBody>
      </p:sp>
      <p:sp>
        <p:nvSpPr>
          <p:cNvPr id="157" name="Google Shape;157;p26"/>
          <p:cNvSpPr txBox="1"/>
          <p:nvPr>
            <p:ph idx="1" type="body"/>
          </p:nvPr>
        </p:nvSpPr>
        <p:spPr>
          <a:xfrm>
            <a:off x="311700" y="3685550"/>
            <a:ext cx="8520600" cy="116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Tableau is a fantastic tool and visual aid for viewing data comparisons created from CSV files. In this chart we engineered the 2021 - 2023 based on the prior 7 years of overall crime and homicides. </a:t>
            </a:r>
            <a:endParaRPr sz="1500"/>
          </a:p>
          <a:p>
            <a:pPr indent="0" lvl="0" marL="0" rtl="0" algn="l">
              <a:spcBef>
                <a:spcPts val="1600"/>
              </a:spcBef>
              <a:spcAft>
                <a:spcPts val="0"/>
              </a:spcAft>
              <a:buNone/>
            </a:pPr>
            <a:r>
              <a:rPr lang="en" sz="1500"/>
              <a:t>Surprisingly</a:t>
            </a:r>
            <a:r>
              <a:rPr lang="en" sz="1500"/>
              <a:t> enough the crime shows a decline but homicides reflect a slight </a:t>
            </a:r>
            <a:r>
              <a:rPr lang="en" sz="1500"/>
              <a:t>increase</a:t>
            </a:r>
            <a:r>
              <a:rPr lang="en" sz="1500"/>
              <a:t>. </a:t>
            </a:r>
            <a:endParaRPr sz="1500"/>
          </a:p>
          <a:p>
            <a:pPr indent="0" lvl="0" marL="0" rtl="0" algn="l">
              <a:spcBef>
                <a:spcPts val="1600"/>
              </a:spcBef>
              <a:spcAft>
                <a:spcPts val="1600"/>
              </a:spcAft>
              <a:buNone/>
            </a:pPr>
            <a:r>
              <a:t/>
            </a:r>
            <a:endParaRPr/>
          </a:p>
        </p:txBody>
      </p:sp>
      <p:pic>
        <p:nvPicPr>
          <p:cNvPr id="158" name="Google Shape;158;p26"/>
          <p:cNvPicPr preferRelativeResize="0"/>
          <p:nvPr/>
        </p:nvPicPr>
        <p:blipFill>
          <a:blip r:embed="rId3">
            <a:alphaModFix/>
          </a:blip>
          <a:stretch>
            <a:fillRect/>
          </a:stretch>
        </p:blipFill>
        <p:spPr>
          <a:xfrm>
            <a:off x="1775475" y="855000"/>
            <a:ext cx="5593049" cy="2689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84700" y="223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Crime By Zip Code</a:t>
            </a:r>
            <a:endParaRPr/>
          </a:p>
        </p:txBody>
      </p:sp>
      <p:sp>
        <p:nvSpPr>
          <p:cNvPr id="164" name="Google Shape;164;p27"/>
          <p:cNvSpPr txBox="1"/>
          <p:nvPr>
            <p:ph idx="1" type="body"/>
          </p:nvPr>
        </p:nvSpPr>
        <p:spPr>
          <a:xfrm>
            <a:off x="311700" y="3967150"/>
            <a:ext cx="8520600" cy="77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The zip code comparison is the total number of crime for all years broken down by zip code reflecting the highest areas of overall crime and flows down to the right to the least crime </a:t>
            </a:r>
            <a:r>
              <a:rPr lang="en" sz="1500"/>
              <a:t>occurrences</a:t>
            </a:r>
            <a:r>
              <a:rPr lang="en" sz="1500"/>
              <a:t>. </a:t>
            </a:r>
            <a:endParaRPr sz="1500"/>
          </a:p>
          <a:p>
            <a:pPr indent="0" lvl="0" marL="0" rtl="0" algn="l">
              <a:spcBef>
                <a:spcPts val="1600"/>
              </a:spcBef>
              <a:spcAft>
                <a:spcPts val="1600"/>
              </a:spcAft>
              <a:buNone/>
            </a:pPr>
            <a:r>
              <a:t/>
            </a:r>
            <a:endParaRPr/>
          </a:p>
        </p:txBody>
      </p:sp>
      <p:pic>
        <p:nvPicPr>
          <p:cNvPr id="165" name="Google Shape;165;p27"/>
          <p:cNvPicPr preferRelativeResize="0"/>
          <p:nvPr/>
        </p:nvPicPr>
        <p:blipFill>
          <a:blip r:embed="rId3">
            <a:alphaModFix/>
          </a:blip>
          <a:stretch>
            <a:fillRect/>
          </a:stretch>
        </p:blipFill>
        <p:spPr>
          <a:xfrm>
            <a:off x="1856100" y="795700"/>
            <a:ext cx="5664450" cy="3164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223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Crime Forecast</a:t>
            </a:r>
            <a:endParaRPr/>
          </a:p>
        </p:txBody>
      </p:sp>
      <p:sp>
        <p:nvSpPr>
          <p:cNvPr id="171" name="Google Shape;171;p28"/>
          <p:cNvSpPr txBox="1"/>
          <p:nvPr>
            <p:ph idx="1" type="body"/>
          </p:nvPr>
        </p:nvSpPr>
        <p:spPr>
          <a:xfrm>
            <a:off x="311700" y="3234125"/>
            <a:ext cx="8520600" cy="150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Using Tableau for “Forecasting” was fun in this slide. In this if you unselect all years, then start selecting from oldest to newest you will see it forcast out two years from the date you select. Then once you select the </a:t>
            </a:r>
            <a:r>
              <a:rPr lang="en" sz="1500"/>
              <a:t>following</a:t>
            </a:r>
            <a:r>
              <a:rPr lang="en" sz="1500"/>
              <a:t> year it adjust and give you the next two year forecast. This helps as you can see what the </a:t>
            </a:r>
            <a:r>
              <a:rPr lang="en" sz="1500"/>
              <a:t>forecast</a:t>
            </a:r>
            <a:r>
              <a:rPr lang="en" sz="1500"/>
              <a:t> is then what the true figures state as you move forward in time. </a:t>
            </a:r>
            <a:endParaRPr sz="1500"/>
          </a:p>
          <a:p>
            <a:pPr indent="0" lvl="0" marL="0" rtl="0" algn="l">
              <a:spcBef>
                <a:spcPts val="1600"/>
              </a:spcBef>
              <a:spcAft>
                <a:spcPts val="1600"/>
              </a:spcAft>
              <a:buNone/>
            </a:pPr>
            <a:r>
              <a:t/>
            </a:r>
            <a:endParaRPr/>
          </a:p>
        </p:txBody>
      </p:sp>
      <p:pic>
        <p:nvPicPr>
          <p:cNvPr id="172" name="Google Shape;172;p28"/>
          <p:cNvPicPr preferRelativeResize="0"/>
          <p:nvPr/>
        </p:nvPicPr>
        <p:blipFill>
          <a:blip r:embed="rId3">
            <a:alphaModFix/>
          </a:blip>
          <a:stretch>
            <a:fillRect/>
          </a:stretch>
        </p:blipFill>
        <p:spPr>
          <a:xfrm>
            <a:off x="2742650" y="795700"/>
            <a:ext cx="3318550" cy="23403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311700" y="223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Crime by Zip Code</a:t>
            </a:r>
            <a:endParaRPr/>
          </a:p>
        </p:txBody>
      </p:sp>
      <p:sp>
        <p:nvSpPr>
          <p:cNvPr id="178" name="Google Shape;178;p29"/>
          <p:cNvSpPr txBox="1"/>
          <p:nvPr>
            <p:ph idx="1" type="body"/>
          </p:nvPr>
        </p:nvSpPr>
        <p:spPr>
          <a:xfrm>
            <a:off x="311700" y="3731875"/>
            <a:ext cx="8520600" cy="10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This bar chart is a depiction of general analysis for years 2014 - 2020 by zip code. This allows you to move through the years and select different time periods. This bar chart was created in Tableau and helps with the flow of year progression as changes are made through time. </a:t>
            </a:r>
            <a:endParaRPr sz="1500"/>
          </a:p>
          <a:p>
            <a:pPr indent="0" lvl="0" marL="0" rtl="0" algn="l">
              <a:spcBef>
                <a:spcPts val="1600"/>
              </a:spcBef>
              <a:spcAft>
                <a:spcPts val="1600"/>
              </a:spcAft>
              <a:buNone/>
            </a:pPr>
            <a:r>
              <a:t/>
            </a:r>
            <a:endParaRPr/>
          </a:p>
        </p:txBody>
      </p:sp>
      <p:pic>
        <p:nvPicPr>
          <p:cNvPr id="179" name="Google Shape;179;p29"/>
          <p:cNvPicPr preferRelativeResize="0"/>
          <p:nvPr/>
        </p:nvPicPr>
        <p:blipFill>
          <a:blip r:embed="rId3">
            <a:alphaModFix/>
          </a:blip>
          <a:stretch>
            <a:fillRect/>
          </a:stretch>
        </p:blipFill>
        <p:spPr>
          <a:xfrm>
            <a:off x="1572150" y="866975"/>
            <a:ext cx="6178308" cy="2864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Obstacles and Room for Improvement</a:t>
            </a:r>
            <a:endParaRPr/>
          </a:p>
        </p:txBody>
      </p:sp>
      <p:sp>
        <p:nvSpPr>
          <p:cNvPr id="185" name="Google Shape;185;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data does not go back far enough for a truly accurate picture.</a:t>
            </a:r>
            <a:endParaRPr/>
          </a:p>
          <a:p>
            <a:pPr indent="-342900" lvl="0" marL="457200" rtl="0" algn="l">
              <a:spcBef>
                <a:spcPts val="0"/>
              </a:spcBef>
              <a:spcAft>
                <a:spcPts val="0"/>
              </a:spcAft>
              <a:buSzPts val="1800"/>
              <a:buChar char="-"/>
            </a:pPr>
            <a:r>
              <a:rPr lang="en"/>
              <a:t>It is unknown why the homicide data is so much higher than publically reported numbers (</a:t>
            </a:r>
            <a:r>
              <a:rPr i="1" lang="en"/>
              <a:t>Cover-up</a:t>
            </a:r>
            <a:r>
              <a:rPr lang="en"/>
              <a:t>??).</a:t>
            </a:r>
            <a:endParaRPr/>
          </a:p>
          <a:p>
            <a:pPr indent="-342900" lvl="0" marL="457200" rtl="0" algn="l">
              <a:spcBef>
                <a:spcPts val="0"/>
              </a:spcBef>
              <a:spcAft>
                <a:spcPts val="0"/>
              </a:spcAft>
              <a:buSzPts val="1800"/>
              <a:buChar char="-"/>
            </a:pPr>
            <a:r>
              <a:rPr lang="en"/>
              <a:t>We could use this data to predict daily crime rates in future years, which could be used for police staffing.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Outcomes and Analysis</a:t>
            </a:r>
            <a:endParaRPr/>
          </a:p>
        </p:txBody>
      </p:sp>
      <p:sp>
        <p:nvSpPr>
          <p:cNvPr id="191" name="Google Shape;191;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The linear regression provided the most stable and reasonable prediction.</a:t>
            </a:r>
            <a:endParaRPr sz="1900"/>
          </a:p>
          <a:p>
            <a:pPr indent="-349250" lvl="0" marL="457200" rtl="0" algn="l">
              <a:spcBef>
                <a:spcPts val="0"/>
              </a:spcBef>
              <a:spcAft>
                <a:spcPts val="0"/>
              </a:spcAft>
              <a:buSzPts val="1900"/>
              <a:buChar char="-"/>
            </a:pPr>
            <a:r>
              <a:rPr lang="en" sz="1900"/>
              <a:t>Homicides in Kansas City continue to rise annually, and will continue to do so without intervention.</a:t>
            </a:r>
            <a:endParaRPr sz="1900"/>
          </a:p>
          <a:p>
            <a:pPr indent="-349250" lvl="0" marL="457200" rtl="0" algn="l">
              <a:spcBef>
                <a:spcPts val="0"/>
              </a:spcBef>
              <a:spcAft>
                <a:spcPts val="0"/>
              </a:spcAft>
              <a:buSzPts val="1900"/>
              <a:buChar char="-"/>
            </a:pPr>
            <a:r>
              <a:rPr lang="en" sz="1900"/>
              <a:t>Total number of reported crimes have decreased the past few years, with a potential for gradual inclining again.</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Ideation</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idea came from our Project 2 data dealing with crime in Kansas City, MO</a:t>
            </a:r>
            <a:endParaRPr/>
          </a:p>
          <a:p>
            <a:pPr indent="0" lvl="0" marL="0" rtl="0" algn="l">
              <a:spcBef>
                <a:spcPts val="1600"/>
              </a:spcBef>
              <a:spcAft>
                <a:spcPts val="0"/>
              </a:spcAft>
              <a:buNone/>
            </a:pPr>
            <a:r>
              <a:rPr lang="en"/>
              <a:t>We wanted to predict what total crime would look like in the upcoming years</a:t>
            </a:r>
            <a:endParaRPr/>
          </a:p>
          <a:p>
            <a:pPr indent="0" lvl="0" marL="0" rtl="0" algn="l">
              <a:spcBef>
                <a:spcPts val="1600"/>
              </a:spcBef>
              <a:spcAft>
                <a:spcPts val="1600"/>
              </a:spcAft>
              <a:buNone/>
            </a:pPr>
            <a:r>
              <a:rPr lang="en"/>
              <a:t>Also wanted to look at what would happen specifically with the number of homicides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 CSS / Bootstrap</a:t>
            </a:r>
            <a:endParaRPr/>
          </a:p>
          <a:p>
            <a:pPr indent="0" lvl="0" marL="0" rtl="0" algn="l">
              <a:spcBef>
                <a:spcPts val="1600"/>
              </a:spcBef>
              <a:spcAft>
                <a:spcPts val="0"/>
              </a:spcAft>
              <a:buNone/>
            </a:pPr>
            <a:r>
              <a:rPr lang="en"/>
              <a:t>Pandas</a:t>
            </a:r>
            <a:endParaRPr/>
          </a:p>
          <a:p>
            <a:pPr indent="0" lvl="0" marL="0" rtl="0" algn="l">
              <a:spcBef>
                <a:spcPts val="1600"/>
              </a:spcBef>
              <a:spcAft>
                <a:spcPts val="0"/>
              </a:spcAft>
              <a:buNone/>
            </a:pPr>
            <a:r>
              <a:rPr lang="en"/>
              <a:t>Matplotlib</a:t>
            </a:r>
            <a:endParaRPr/>
          </a:p>
          <a:p>
            <a:pPr indent="0" lvl="0" marL="0" rtl="0" algn="l">
              <a:spcBef>
                <a:spcPts val="1600"/>
              </a:spcBef>
              <a:spcAft>
                <a:spcPts val="0"/>
              </a:spcAft>
              <a:buNone/>
            </a:pPr>
            <a:r>
              <a:rPr lang="en"/>
              <a:t>Tableau for visualizations</a:t>
            </a:r>
            <a:endParaRPr/>
          </a:p>
          <a:p>
            <a:pPr indent="0" lvl="0" marL="0" rtl="0" algn="l">
              <a:spcBef>
                <a:spcPts val="1600"/>
              </a:spcBef>
              <a:spcAft>
                <a:spcPts val="1600"/>
              </a:spcAft>
              <a:buNone/>
            </a:pPr>
            <a:r>
              <a:rPr lang="en"/>
              <a:t>Scikit-Learn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 Process</a:t>
            </a:r>
            <a:endParaRPr/>
          </a:p>
        </p:txBody>
      </p:sp>
      <p:sp>
        <p:nvSpPr>
          <p:cNvPr id="79" name="Google Shape;79;p16"/>
          <p:cNvSpPr txBox="1"/>
          <p:nvPr>
            <p:ph idx="1" type="body"/>
          </p:nvPr>
        </p:nvSpPr>
        <p:spPr>
          <a:xfrm>
            <a:off x="311700" y="1152475"/>
            <a:ext cx="4132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Imported and read CSV files from our source</a:t>
            </a:r>
            <a:endParaRPr/>
          </a:p>
          <a:p>
            <a:pPr indent="0" lvl="0" marL="0" rtl="0" algn="l">
              <a:spcBef>
                <a:spcPts val="1600"/>
              </a:spcBef>
              <a:spcAft>
                <a:spcPts val="0"/>
              </a:spcAft>
              <a:buNone/>
            </a:pPr>
            <a:r>
              <a:rPr lang="en"/>
              <a:t>Cleaned the data by specifying columns</a:t>
            </a:r>
            <a:endParaRPr/>
          </a:p>
          <a:p>
            <a:pPr indent="0" lvl="0" marL="0" rtl="0" algn="l">
              <a:spcBef>
                <a:spcPts val="1600"/>
              </a:spcBef>
              <a:spcAft>
                <a:spcPts val="0"/>
              </a:spcAft>
              <a:buNone/>
            </a:pPr>
            <a:r>
              <a:rPr lang="en"/>
              <a:t>Combined all years into one dataframe</a:t>
            </a:r>
            <a:endParaRPr/>
          </a:p>
          <a:p>
            <a:pPr indent="0" lvl="0" marL="0" rtl="0" algn="l">
              <a:spcBef>
                <a:spcPts val="1600"/>
              </a:spcBef>
              <a:spcAft>
                <a:spcPts val="1600"/>
              </a:spcAft>
              <a:buNone/>
            </a:pPr>
            <a:r>
              <a:rPr lang="en"/>
              <a:t>We counted and stored the amount of reports per year for each CSV</a:t>
            </a:r>
            <a:endParaRPr/>
          </a:p>
        </p:txBody>
      </p:sp>
      <p:pic>
        <p:nvPicPr>
          <p:cNvPr id="80" name="Google Shape;80;p16"/>
          <p:cNvPicPr preferRelativeResize="0"/>
          <p:nvPr/>
        </p:nvPicPr>
        <p:blipFill rotWithShape="1">
          <a:blip r:embed="rId3">
            <a:alphaModFix/>
          </a:blip>
          <a:srcRect b="0" l="10976" r="0" t="0"/>
          <a:stretch/>
        </p:blipFill>
        <p:spPr>
          <a:xfrm>
            <a:off x="4624175" y="445025"/>
            <a:ext cx="4257574" cy="44688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 Process</a:t>
            </a:r>
            <a:endParaRPr/>
          </a:p>
        </p:txBody>
      </p:sp>
      <p:sp>
        <p:nvSpPr>
          <p:cNvPr id="86" name="Google Shape;86;p17"/>
          <p:cNvSpPr txBox="1"/>
          <p:nvPr>
            <p:ph idx="1" type="body"/>
          </p:nvPr>
        </p:nvSpPr>
        <p:spPr>
          <a:xfrm>
            <a:off x="2341800" y="3001200"/>
            <a:ext cx="6055800" cy="11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Stored </a:t>
            </a:r>
            <a:r>
              <a:rPr lang="en" sz="1500"/>
              <a:t>all the amounts into a single list</a:t>
            </a:r>
            <a:endParaRPr sz="1500"/>
          </a:p>
          <a:p>
            <a:pPr indent="0" lvl="0" marL="0" rtl="0" algn="l">
              <a:spcBef>
                <a:spcPts val="1600"/>
              </a:spcBef>
              <a:spcAft>
                <a:spcPts val="0"/>
              </a:spcAft>
              <a:buNone/>
            </a:pPr>
            <a:r>
              <a:rPr lang="en" sz="1500"/>
              <a:t>Accounted for missing quarter year (multiplied the original number by 1.25)</a:t>
            </a:r>
            <a:endParaRPr sz="1500"/>
          </a:p>
          <a:p>
            <a:pPr indent="0" lvl="0" marL="0" rtl="0" algn="l">
              <a:spcBef>
                <a:spcPts val="1600"/>
              </a:spcBef>
              <a:spcAft>
                <a:spcPts val="1600"/>
              </a:spcAft>
              <a:buNone/>
            </a:pPr>
            <a:r>
              <a:t/>
            </a:r>
            <a:endParaRPr sz="1500"/>
          </a:p>
        </p:txBody>
      </p:sp>
      <p:pic>
        <p:nvPicPr>
          <p:cNvPr id="87" name="Google Shape;87;p17"/>
          <p:cNvPicPr preferRelativeResize="0"/>
          <p:nvPr/>
        </p:nvPicPr>
        <p:blipFill>
          <a:blip r:embed="rId3">
            <a:alphaModFix/>
          </a:blip>
          <a:stretch>
            <a:fillRect/>
          </a:stretch>
        </p:blipFill>
        <p:spPr>
          <a:xfrm>
            <a:off x="746400" y="1594413"/>
            <a:ext cx="1238250" cy="2238375"/>
          </a:xfrm>
          <a:prstGeom prst="rect">
            <a:avLst/>
          </a:prstGeom>
          <a:noFill/>
          <a:ln>
            <a:noFill/>
          </a:ln>
        </p:spPr>
      </p:pic>
      <p:sp>
        <p:nvSpPr>
          <p:cNvPr id="88" name="Google Shape;88;p17"/>
          <p:cNvSpPr/>
          <p:nvPr/>
        </p:nvSpPr>
        <p:spPr>
          <a:xfrm>
            <a:off x="2063313" y="3645375"/>
            <a:ext cx="199800" cy="109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67375" y="1354875"/>
            <a:ext cx="66075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100"/>
              <a:t>Machine Learning</a:t>
            </a:r>
            <a:endParaRPr sz="5100"/>
          </a:p>
        </p:txBody>
      </p:sp>
      <p:pic>
        <p:nvPicPr>
          <p:cNvPr id="94" name="Google Shape;94;p18"/>
          <p:cNvPicPr preferRelativeResize="0"/>
          <p:nvPr/>
        </p:nvPicPr>
        <p:blipFill>
          <a:blip r:embed="rId3">
            <a:alphaModFix/>
          </a:blip>
          <a:stretch>
            <a:fillRect/>
          </a:stretch>
        </p:blipFill>
        <p:spPr>
          <a:xfrm>
            <a:off x="4678125" y="2215875"/>
            <a:ext cx="4106701" cy="2775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1: Linear Regression</a:t>
            </a:r>
            <a:endParaRPr/>
          </a:p>
        </p:txBody>
      </p:sp>
      <p:sp>
        <p:nvSpPr>
          <p:cNvPr id="100" name="Google Shape;100;p19"/>
          <p:cNvSpPr txBox="1"/>
          <p:nvPr>
            <p:ph idx="1" type="body"/>
          </p:nvPr>
        </p:nvSpPr>
        <p:spPr>
          <a:xfrm>
            <a:off x="271813" y="4424375"/>
            <a:ext cx="4148100" cy="4995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None/>
            </a:pPr>
            <a:r>
              <a:rPr b="1" lang="en"/>
              <a:t>MSE</a:t>
            </a:r>
            <a:r>
              <a:rPr lang="en"/>
              <a:t>: 58,466,128</a:t>
            </a:r>
            <a:r>
              <a:rPr lang="en">
                <a:solidFill>
                  <a:srgbClr val="990000"/>
                </a:solidFill>
              </a:rPr>
              <a:t>	</a:t>
            </a:r>
            <a:r>
              <a:rPr b="1" lang="en"/>
              <a:t>R2</a:t>
            </a:r>
            <a:r>
              <a:rPr lang="en"/>
              <a:t>: 0.84</a:t>
            </a:r>
            <a:endParaRPr sz="3000">
              <a:solidFill>
                <a:schemeClr val="dk1"/>
              </a:solidFill>
              <a:latin typeface="Oswald"/>
              <a:ea typeface="Oswald"/>
              <a:cs typeface="Oswald"/>
              <a:sym typeface="Oswald"/>
            </a:endParaRPr>
          </a:p>
        </p:txBody>
      </p:sp>
      <p:pic>
        <p:nvPicPr>
          <p:cNvPr id="101" name="Google Shape;101;p19"/>
          <p:cNvPicPr preferRelativeResize="0"/>
          <p:nvPr/>
        </p:nvPicPr>
        <p:blipFill>
          <a:blip r:embed="rId3">
            <a:alphaModFix/>
          </a:blip>
          <a:stretch>
            <a:fillRect/>
          </a:stretch>
        </p:blipFill>
        <p:spPr>
          <a:xfrm>
            <a:off x="311700" y="1462527"/>
            <a:ext cx="4068325" cy="2712200"/>
          </a:xfrm>
          <a:prstGeom prst="rect">
            <a:avLst/>
          </a:prstGeom>
          <a:noFill/>
          <a:ln>
            <a:noFill/>
          </a:ln>
        </p:spPr>
      </p:pic>
      <p:pic>
        <p:nvPicPr>
          <p:cNvPr id="102" name="Google Shape;102;p19"/>
          <p:cNvPicPr preferRelativeResize="0"/>
          <p:nvPr/>
        </p:nvPicPr>
        <p:blipFill>
          <a:blip r:embed="rId4">
            <a:alphaModFix/>
          </a:blip>
          <a:stretch>
            <a:fillRect/>
          </a:stretch>
        </p:blipFill>
        <p:spPr>
          <a:xfrm>
            <a:off x="4677538" y="1447025"/>
            <a:ext cx="4114800" cy="2743200"/>
          </a:xfrm>
          <a:prstGeom prst="rect">
            <a:avLst/>
          </a:prstGeom>
          <a:noFill/>
          <a:ln>
            <a:noFill/>
          </a:ln>
        </p:spPr>
      </p:pic>
      <p:sp>
        <p:nvSpPr>
          <p:cNvPr id="103" name="Google Shape;103;p19"/>
          <p:cNvSpPr txBox="1"/>
          <p:nvPr>
            <p:ph idx="1" type="body"/>
          </p:nvPr>
        </p:nvSpPr>
        <p:spPr>
          <a:xfrm>
            <a:off x="4660888" y="4424375"/>
            <a:ext cx="4148100" cy="4995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b="1" lang="en"/>
              <a:t>MSE</a:t>
            </a:r>
            <a:r>
              <a:rPr lang="en"/>
              <a:t>: 1869	</a:t>
            </a:r>
            <a:r>
              <a:rPr b="1" lang="en"/>
              <a:t>R2</a:t>
            </a:r>
            <a:r>
              <a:rPr lang="en"/>
              <a:t>: 0.53</a:t>
            </a:r>
            <a:endParaRPr/>
          </a:p>
          <a:p>
            <a:pPr indent="0" lvl="0" marL="0" marR="0" rtl="0" algn="ctr">
              <a:lnSpc>
                <a:spcPct val="115000"/>
              </a:lnSpc>
              <a:spcBef>
                <a:spcPts val="1600"/>
              </a:spcBef>
              <a:spcAft>
                <a:spcPts val="1600"/>
              </a:spcAft>
              <a:buNone/>
            </a:pPr>
            <a:r>
              <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1: Linear Predictions - Total Crime</a:t>
            </a:r>
            <a:endParaRPr/>
          </a:p>
        </p:txBody>
      </p:sp>
      <p:pic>
        <p:nvPicPr>
          <p:cNvPr id="109" name="Google Shape;109;p20"/>
          <p:cNvPicPr preferRelativeResize="0"/>
          <p:nvPr/>
        </p:nvPicPr>
        <p:blipFill>
          <a:blip r:embed="rId3">
            <a:alphaModFix/>
          </a:blip>
          <a:stretch>
            <a:fillRect/>
          </a:stretch>
        </p:blipFill>
        <p:spPr>
          <a:xfrm>
            <a:off x="907650" y="1258875"/>
            <a:ext cx="1276350" cy="3105150"/>
          </a:xfrm>
          <a:prstGeom prst="rect">
            <a:avLst/>
          </a:prstGeom>
          <a:noFill/>
          <a:ln>
            <a:noFill/>
          </a:ln>
        </p:spPr>
      </p:pic>
      <p:pic>
        <p:nvPicPr>
          <p:cNvPr id="110" name="Google Shape;110;p20"/>
          <p:cNvPicPr preferRelativeResize="0"/>
          <p:nvPr/>
        </p:nvPicPr>
        <p:blipFill>
          <a:blip r:embed="rId4">
            <a:alphaModFix/>
          </a:blip>
          <a:stretch>
            <a:fillRect/>
          </a:stretch>
        </p:blipFill>
        <p:spPr>
          <a:xfrm>
            <a:off x="2971551" y="1258875"/>
            <a:ext cx="4657712" cy="3105150"/>
          </a:xfrm>
          <a:prstGeom prst="rect">
            <a:avLst/>
          </a:prstGeom>
          <a:noFill/>
          <a:ln>
            <a:noFill/>
          </a:ln>
        </p:spPr>
      </p:pic>
      <p:sp>
        <p:nvSpPr>
          <p:cNvPr id="111" name="Google Shape;111;p20"/>
          <p:cNvSpPr/>
          <p:nvPr/>
        </p:nvSpPr>
        <p:spPr>
          <a:xfrm>
            <a:off x="916575" y="3485025"/>
            <a:ext cx="1258500" cy="879000"/>
          </a:xfrm>
          <a:prstGeom prst="rect">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0"/>
          <p:cNvSpPr txBox="1"/>
          <p:nvPr>
            <p:ph type="title"/>
          </p:nvPr>
        </p:nvSpPr>
        <p:spPr>
          <a:xfrm>
            <a:off x="6176875" y="4513600"/>
            <a:ext cx="2851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 Crime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1: Linear Predictions - Total Crime</a:t>
            </a:r>
            <a:endParaRPr/>
          </a:p>
        </p:txBody>
      </p:sp>
      <p:pic>
        <p:nvPicPr>
          <p:cNvPr id="118" name="Google Shape;118;p21"/>
          <p:cNvPicPr preferRelativeResize="0"/>
          <p:nvPr/>
        </p:nvPicPr>
        <p:blipFill>
          <a:blip r:embed="rId3">
            <a:alphaModFix/>
          </a:blip>
          <a:stretch>
            <a:fillRect/>
          </a:stretch>
        </p:blipFill>
        <p:spPr>
          <a:xfrm>
            <a:off x="2957550" y="1260025"/>
            <a:ext cx="4700588" cy="3133725"/>
          </a:xfrm>
          <a:prstGeom prst="rect">
            <a:avLst/>
          </a:prstGeom>
          <a:noFill/>
          <a:ln>
            <a:noFill/>
          </a:ln>
        </p:spPr>
      </p:pic>
      <p:pic>
        <p:nvPicPr>
          <p:cNvPr id="119" name="Google Shape;119;p21"/>
          <p:cNvPicPr preferRelativeResize="0"/>
          <p:nvPr/>
        </p:nvPicPr>
        <p:blipFill>
          <a:blip r:embed="rId4">
            <a:alphaModFix/>
          </a:blip>
          <a:stretch>
            <a:fillRect/>
          </a:stretch>
        </p:blipFill>
        <p:spPr>
          <a:xfrm>
            <a:off x="831550" y="1260025"/>
            <a:ext cx="1362075" cy="3133725"/>
          </a:xfrm>
          <a:prstGeom prst="rect">
            <a:avLst/>
          </a:prstGeom>
          <a:noFill/>
          <a:ln>
            <a:noFill/>
          </a:ln>
        </p:spPr>
      </p:pic>
      <p:sp>
        <p:nvSpPr>
          <p:cNvPr id="120" name="Google Shape;120;p21"/>
          <p:cNvSpPr/>
          <p:nvPr/>
        </p:nvSpPr>
        <p:spPr>
          <a:xfrm>
            <a:off x="807151" y="3514750"/>
            <a:ext cx="1362000" cy="879000"/>
          </a:xfrm>
          <a:prstGeom prst="rect">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1"/>
          <p:cNvSpPr txBox="1"/>
          <p:nvPr>
            <p:ph type="title"/>
          </p:nvPr>
        </p:nvSpPr>
        <p:spPr>
          <a:xfrm>
            <a:off x="6176875" y="4513600"/>
            <a:ext cx="2851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 Homicides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