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7"/>
  </p:notesMasterIdLst>
  <p:handoutMasterIdLst>
    <p:handoutMasterId r:id="rId68"/>
  </p:handoutMasterIdLst>
  <p:sldIdLst>
    <p:sldId id="533" r:id="rId4"/>
    <p:sldId id="671" r:id="rId5"/>
    <p:sldId id="821" r:id="rId6"/>
    <p:sldId id="799" r:id="rId7"/>
    <p:sldId id="797" r:id="rId8"/>
    <p:sldId id="678" r:id="rId9"/>
    <p:sldId id="682" r:id="rId10"/>
    <p:sldId id="800" r:id="rId11"/>
    <p:sldId id="801" r:id="rId12"/>
    <p:sldId id="802" r:id="rId13"/>
    <p:sldId id="803" r:id="rId14"/>
    <p:sldId id="538" r:id="rId15"/>
    <p:sldId id="660" r:id="rId16"/>
    <p:sldId id="806" r:id="rId17"/>
    <p:sldId id="805" r:id="rId18"/>
    <p:sldId id="817" r:id="rId19"/>
    <p:sldId id="818" r:id="rId20"/>
    <p:sldId id="844" r:id="rId21"/>
    <p:sldId id="824" r:id="rId22"/>
    <p:sldId id="804" r:id="rId23"/>
    <p:sldId id="825" r:id="rId24"/>
    <p:sldId id="826" r:id="rId25"/>
    <p:sldId id="807" r:id="rId26"/>
    <p:sldId id="827" r:id="rId27"/>
    <p:sldId id="808" r:id="rId28"/>
    <p:sldId id="828" r:id="rId29"/>
    <p:sldId id="809" r:id="rId30"/>
    <p:sldId id="829" r:id="rId31"/>
    <p:sldId id="830" r:id="rId32"/>
    <p:sldId id="810" r:id="rId33"/>
    <p:sldId id="811" r:id="rId34"/>
    <p:sldId id="812" r:id="rId35"/>
    <p:sldId id="831" r:id="rId36"/>
    <p:sldId id="813" r:id="rId37"/>
    <p:sldId id="832" r:id="rId38"/>
    <p:sldId id="833" r:id="rId39"/>
    <p:sldId id="834" r:id="rId40"/>
    <p:sldId id="845" r:id="rId41"/>
    <p:sldId id="835" r:id="rId42"/>
    <p:sldId id="790" r:id="rId43"/>
    <p:sldId id="791" r:id="rId44"/>
    <p:sldId id="774" r:id="rId45"/>
    <p:sldId id="793" r:id="rId46"/>
    <p:sldId id="794" r:id="rId47"/>
    <p:sldId id="847" r:id="rId48"/>
    <p:sldId id="848" r:id="rId49"/>
    <p:sldId id="795" r:id="rId50"/>
    <p:sldId id="796" r:id="rId51"/>
    <p:sldId id="838" r:id="rId52"/>
    <p:sldId id="798" r:id="rId53"/>
    <p:sldId id="839" r:id="rId54"/>
    <p:sldId id="846" r:id="rId55"/>
    <p:sldId id="850" r:id="rId56"/>
    <p:sldId id="840" r:id="rId57"/>
    <p:sldId id="841" r:id="rId58"/>
    <p:sldId id="851" r:id="rId59"/>
    <p:sldId id="852" r:id="rId60"/>
    <p:sldId id="853" r:id="rId61"/>
    <p:sldId id="842" r:id="rId62"/>
    <p:sldId id="854" r:id="rId63"/>
    <p:sldId id="855" r:id="rId64"/>
    <p:sldId id="856" r:id="rId65"/>
    <p:sldId id="26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</p14:sldIdLst>
        </p14:section>
        <p14:section name="01.Node.js安装与使用" id="{786E7714-96AC-4965-B8B0-A48400ABCDD6}">
          <p14:sldIdLst>
            <p14:sldId id="671"/>
            <p14:sldId id="821"/>
            <p14:sldId id="799"/>
            <p14:sldId id="797"/>
            <p14:sldId id="678"/>
            <p14:sldId id="682"/>
          </p14:sldIdLst>
        </p14:section>
        <p14:section name="02.fs模块-读写文件" id="{3806A84B-132E-4B97-8ABF-A05AE8A5048D}">
          <p14:sldIdLst>
            <p14:sldId id="800"/>
          </p14:sldIdLst>
        </p14:section>
        <p14:section name="03.path模块-路径处理" id="{567825D7-F140-431F-8172-DBCFAE9AE476}">
          <p14:sldIdLst>
            <p14:sldId id="801"/>
            <p14:sldId id="802"/>
          </p14:sldIdLst>
        </p14:section>
        <p14:section name="04.案例-压缩前端html" id="{BDA4C820-A575-4117-8607-41185D5AD88C}">
          <p14:sldIdLst>
            <p14:sldId id="803"/>
          </p14:sldIdLst>
        </p14:section>
        <p14:section name="05.认识URL中端口号" id="{F6A4543B-F661-4C19-9DA8-2518A0E58585}">
          <p14:sldIdLst>
            <p14:sldId id="538"/>
            <p14:sldId id="660"/>
            <p14:sldId id="806"/>
          </p14:sldIdLst>
        </p14:section>
        <p14:section name="06.http模块-创建Web服务" id="{25C43556-5057-40B4-9F8D-9CE898E76E15}">
          <p14:sldIdLst>
            <p14:sldId id="805"/>
          </p14:sldIdLst>
        </p14:section>
        <p14:section name="07.案例-浏览时钟" id="{1C2AC085-3775-4B1D-8C67-8F4B4E020051}">
          <p14:sldIdLst>
            <p14:sldId id="817"/>
            <p14:sldId id="818"/>
          </p14:sldIdLst>
        </p14:section>
        <p14:section name="08.模块化" id="{B32ED42F-B611-48BA-8F4E-A16DA7A9E046}">
          <p14:sldIdLst>
            <p14:sldId id="844"/>
            <p14:sldId id="824"/>
            <p14:sldId id="804"/>
            <p14:sldId id="825"/>
          </p14:sldIdLst>
        </p14:section>
        <p14:section name="09.ECMAScript标准-默认导出和导入" id="{BEC86B97-B6FD-4C39-84A0-CE9F6F6DE44B}">
          <p14:sldIdLst>
            <p14:sldId id="826"/>
            <p14:sldId id="807"/>
          </p14:sldIdLst>
        </p14:section>
        <p14:section name="10.ECMAScript标准-命名导出和导入" id="{4C9047AD-CB7B-487A-BE03-C8E9C7041830}">
          <p14:sldIdLst>
            <p14:sldId id="827"/>
            <p14:sldId id="808"/>
          </p14:sldIdLst>
        </p14:section>
        <p14:section name="11.包的概念" id="{DDBAA5AD-E8C8-4CA6-BA08-47E39EA4C0D5}">
          <p14:sldIdLst>
            <p14:sldId id="828"/>
            <p14:sldId id="809"/>
          </p14:sldIdLst>
        </p14:section>
        <p14:section name="12.npm-软件包管理器" id="{00B27A30-3C3C-4E13-8C5A-1D48B54D43E0}">
          <p14:sldIdLst>
            <p14:sldId id="829"/>
            <p14:sldId id="830"/>
            <p14:sldId id="810"/>
          </p14:sldIdLst>
        </p14:section>
        <p14:section name="13.npm-安装所有依赖" id="{5F7C8FFA-20B1-4301-B4A5-C6FFA042BE45}">
          <p14:sldIdLst>
            <p14:sldId id="811"/>
            <p14:sldId id="812"/>
          </p14:sldIdLst>
        </p14:section>
        <p14:section name="14.npm-全局软件包nodemon" id="{195A47EF-F14C-4BAF-AE98-04998BD46720}">
          <p14:sldIdLst>
            <p14:sldId id="831"/>
            <p14:sldId id="813"/>
          </p14:sldIdLst>
        </p14:section>
        <p14:section name="15.Node.js总结" id="{49C7250D-38B2-4717-873E-0BC02FEC1A4A}">
          <p14:sldIdLst>
            <p14:sldId id="832"/>
            <p14:sldId id="833"/>
            <p14:sldId id="834"/>
          </p14:sldIdLst>
        </p14:section>
        <p14:section name="16.什么是Webpack" id="{338371F4-F69E-4CF3-A846-120DD89FCD7F}">
          <p14:sldIdLst>
            <p14:sldId id="845"/>
            <p14:sldId id="835"/>
            <p14:sldId id="790"/>
          </p14:sldIdLst>
        </p14:section>
        <p14:section name="17.修改Webpack打包入口和出口" id="{19F56320-EA21-492B-9473-62E704A52804}">
          <p14:sldIdLst>
            <p14:sldId id="791"/>
          </p14:sldIdLst>
        </p14:section>
        <p14:section name="18.用户登录-弹框函数" id="{E5462198-B415-44F9-9351-97778511FEDD}">
          <p14:sldIdLst>
            <p14:sldId id="774"/>
          </p14:sldIdLst>
        </p14:section>
        <p14:section name="19.自动生成html文件" id="{03E1EF0B-C78C-4102-B52B-47812BB6B517}">
          <p14:sldIdLst>
            <p14:sldId id="793"/>
          </p14:sldIdLst>
        </p14:section>
        <p14:section name="20.打包css代码" id="{EB06CAD4-3B19-4389-959E-24F2C568BDD4}">
          <p14:sldIdLst>
            <p14:sldId id="794"/>
          </p14:sldIdLst>
        </p14:section>
        <p14:section name="21.优化-提取css代码" id="{D224A471-6DF0-4458-AE5C-05C9A78F9346}">
          <p14:sldIdLst>
            <p14:sldId id="847"/>
          </p14:sldIdLst>
        </p14:section>
        <p14:section name="22.优化压缩过程" id="{601F9E40-6825-4234-9CA7-3A35D406D4B9}">
          <p14:sldIdLst>
            <p14:sldId id="848"/>
          </p14:sldIdLst>
        </p14:section>
        <p14:section name="23.打包less代码" id="{CC6FEF1C-D47C-4BA5-AFC9-7188A16FD562}">
          <p14:sldIdLst>
            <p14:sldId id="795"/>
          </p14:sldIdLst>
        </p14:section>
        <p14:section name="24.打包图片" id="{0FE30334-895F-4D0E-8EB8-0EC24E7A2659}">
          <p14:sldIdLst>
            <p14:sldId id="796"/>
          </p14:sldIdLst>
        </p14:section>
        <p14:section name="26.用户登录-完成功能" id="{819D6192-FECA-429D-A195-47EAF23DC59F}">
          <p14:sldIdLst>
            <p14:sldId id="838"/>
          </p14:sldIdLst>
        </p14:section>
        <p14:section name="27.搭建开发环境搭建" id="{1515FB87-B45F-46F6-AC4B-C9EDE30D5FB8}">
          <p14:sldIdLst>
            <p14:sldId id="798"/>
          </p14:sldIdLst>
        </p14:section>
        <p14:section name="28.打包模式" id="{ED47C76F-9E18-454A-A467-0F3A109A6544}">
          <p14:sldIdLst>
            <p14:sldId id="839"/>
          </p14:sldIdLst>
        </p14:section>
        <p14:section name="29.打包模式的应用" id="{1F495564-F527-41A7-BE96-50A294357AA4}">
          <p14:sldIdLst>
            <p14:sldId id="846"/>
          </p14:sldIdLst>
        </p14:section>
        <p14:section name="30.前端注入环境变量" id="{8E5A6AA9-9EAA-461F-B85C-6F74E2BB0AA8}">
          <p14:sldIdLst>
            <p14:sldId id="850"/>
          </p14:sldIdLst>
        </p14:section>
        <p14:section name="30.开发环境调错-sourcemap" id="{1B52161D-FBB0-44DD-8301-5F0958084B37}">
          <p14:sldIdLst>
            <p14:sldId id="840"/>
          </p14:sldIdLst>
        </p14:section>
        <p14:section name="31.解析别名 alias" id="{310459AC-8C13-4B38-B5A6-81D613A1779F}">
          <p14:sldIdLst>
            <p14:sldId id="841"/>
          </p14:sldIdLst>
        </p14:section>
        <p14:section name="32.优化-CDN使用" id="{DCD9644D-D8DA-4743-9807-B1B6470FB54F}">
          <p14:sldIdLst>
            <p14:sldId id="851"/>
            <p14:sldId id="852"/>
            <p14:sldId id="853"/>
          </p14:sldIdLst>
        </p14:section>
        <p14:section name="33.多页面打包" id="{5DAD2DC8-602A-4F54-AE06-7925580912DB}">
          <p14:sldIdLst>
            <p14:sldId id="842"/>
          </p14:sldIdLst>
        </p14:section>
        <p14:section name="34.案例-发布文章页面打包" id="{E5FA58B7-5061-48C1-A571-5584EB781823}">
          <p14:sldIdLst>
            <p14:sldId id="854"/>
          </p14:sldIdLst>
        </p14:section>
        <p14:section name="35.优化-分割公共代码" id="{81F3DEA2-298B-4FEA-80A3-BFD6C47F2F23}">
          <p14:sldIdLst>
            <p14:sldId id="855"/>
          </p14:sldIdLst>
        </p14:section>
        <p14:section name="36.总结" id="{537992F7-1E2D-415E-ACC0-98FB95819854}">
          <p14:sldIdLst>
            <p14:sldId id="856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000000"/>
    <a:srgbClr val="FF5050"/>
    <a:srgbClr val="EF9345"/>
    <a:srgbClr val="99CC00"/>
    <a:srgbClr val="32BF72"/>
    <a:srgbClr val="4C5252"/>
    <a:srgbClr val="AD2B26"/>
    <a:srgbClr val="558ED5"/>
    <a:srgbClr val="FE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8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cn/api-v18/modules.html#modules-commonjs-module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Node.j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nodejs.cn/learn/an-introduction-to-the-npm-package-manager#npm-%E7%AE%80%E4%BB%8B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cepts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cepts/#entry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html-webpack-plugin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loaders/css-loader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hyperlink" Target="https://webpack.docschina.org/loaders/style-loader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mini-css-extract-plugin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mini-css-extract-plugin/#minimizing-for-producti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hyperlink" Target="https://webpack.docschina.org/plugins/css-minimizer-webpack-plugi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loaders/less-loader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guides/asset-modules/" TargetMode="Externa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hyperlink" Target="https://webpack.docschina.org/guides/developmen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5" Type="http://schemas.openxmlformats.org/officeDocument/2006/relationships/hyperlink" Target="https://webpack.docschina.org/configuration/mode/" TargetMode="External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figuration/mod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hyperlink" Target="https://webpack.docschina.org/guides/production/#setup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define-plugin#root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guides/development/#using-source-map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87.png"/><Relationship Id="rId4" Type="http://schemas.openxmlformats.org/officeDocument/2006/relationships/hyperlink" Target="https://webpack.docschina.org/configuration/devtool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figuration/resolve#resolvealia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CD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cdn.cn/" TargetMode="Externa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s://webpack.docschina.org/configuration/externals#root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SPA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099" y="3457853"/>
            <a:ext cx="10540999" cy="630237"/>
          </a:xfrm>
        </p:spPr>
        <p:txBody>
          <a:bodyPr/>
          <a:lstStyle/>
          <a:p>
            <a:r>
              <a:rPr kumimoji="1"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kumimoji="1" lang="zh-CN" altLang="en-US">
                <a:latin typeface="+mn-lt"/>
                <a:ea typeface="+mn-ea"/>
                <a:cs typeface="+mn-ea"/>
                <a:sym typeface="+mn-lt"/>
              </a:rPr>
              <a:t>运行时环境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建议：在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代码中，使用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绝对路径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补充：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__dirname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内置变量（获取当前模块目录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绝对路径）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D:\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备课代码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\3-B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站课程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\03_Node.js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Webpack\03-code\03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mac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        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/Users/xxx/Desktop/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备课代码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/3-B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站课程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/03_Node.js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Webpack/03-code/03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path.join()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会使用特定于平台的分隔符，作为定界符，将所有给定的路径片段连接在一起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加载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path.join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方法，拼接路径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路径处理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3E0F3-6AFB-5EBE-A4F9-34A9A8F8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53" y="3755966"/>
            <a:ext cx="3231160" cy="555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F40BEB-E7E9-8E8D-35D6-B3BA3B8F3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53" y="4640388"/>
            <a:ext cx="3231160" cy="47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950CC8-819B-C4F9-F33F-4CD826A8E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59" y="1364206"/>
            <a:ext cx="3718882" cy="967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50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需求：把 回车符（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）和换行符（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）去掉后，写入到新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正则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替换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字符串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写入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到新的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压缩前端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D710E-3D8B-3724-0F3E-1DEA07F9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42" y="4552502"/>
            <a:ext cx="5920254" cy="1919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19314C-9842-21BF-4532-48B580B0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422" y="1514408"/>
            <a:ext cx="3754874" cy="2966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DE6C5D-F1C8-9EF6-0733-0B88E5181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" y="4552502"/>
            <a:ext cx="4045068" cy="1919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4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中的端口号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统一资源定位符，简称网址，用于访问服务器里的资源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端口号：标记服务器里不同功能的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端口号范围：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0-65535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之间的任意整数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80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端口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2898BF-0668-F74E-5F24-67AFE81C0F3B}"/>
              </a:ext>
            </a:extLst>
          </p:cNvPr>
          <p:cNvSpPr txBox="1"/>
          <p:nvPr/>
        </p:nvSpPr>
        <p:spPr>
          <a:xfrm>
            <a:off x="1554260" y="4513762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EF9345"/>
                </a:solidFill>
                <a:cs typeface="+mn-ea"/>
                <a:sym typeface="+mn-lt"/>
              </a:rPr>
              <a:t>:80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A5055-3EA2-5590-9BD0-46CF2010EA0D}"/>
              </a:ext>
            </a:extLst>
          </p:cNvPr>
          <p:cNvGrpSpPr/>
          <p:nvPr/>
        </p:nvGrpSpPr>
        <p:grpSpPr>
          <a:xfrm>
            <a:off x="1608914" y="3374228"/>
            <a:ext cx="639919" cy="784974"/>
            <a:chOff x="1823519" y="2812651"/>
            <a:chExt cx="639919" cy="7849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40759C8-E017-E467-9556-0A14A6D4EDF6}"/>
                </a:ext>
              </a:extLst>
            </p:cNvPr>
            <p:cNvSpPr txBox="1"/>
            <p:nvPr/>
          </p:nvSpPr>
          <p:spPr>
            <a:xfrm>
              <a:off x="1823519" y="322829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AD2B26"/>
                  </a:solidFill>
                  <a:cs typeface="+mn-ea"/>
                  <a:sym typeface="+mn-lt"/>
                </a:rPr>
                <a:t>钥匙</a:t>
              </a:r>
              <a:endParaRPr lang="zh-CN" altLang="en-US" dirty="0">
                <a:solidFill>
                  <a:srgbClr val="AD2B26"/>
                </a:solidFill>
                <a:cs typeface="+mn-ea"/>
                <a:sym typeface="+mn-lt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44374F-B3B5-0E30-1A1B-8CC92EC1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460" y="2812651"/>
              <a:ext cx="456035" cy="379753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D05944A-14D6-C0F8-A8E3-430F41C80E8C}"/>
              </a:ext>
            </a:extLst>
          </p:cNvPr>
          <p:cNvGrpSpPr/>
          <p:nvPr/>
        </p:nvGrpSpPr>
        <p:grpSpPr>
          <a:xfrm>
            <a:off x="7063383" y="2959828"/>
            <a:ext cx="1095172" cy="1208552"/>
            <a:chOff x="6268268" y="2394843"/>
            <a:chExt cx="1095172" cy="120855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C6FDF8C-FA61-2BDF-DCF7-14D68102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9435" y="2394843"/>
              <a:ext cx="901399" cy="80060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ABD2A1-1C46-66E6-3848-4F01051C3444}"/>
                </a:ext>
              </a:extLst>
            </p:cNvPr>
            <p:cNvSpPr txBox="1"/>
            <p:nvPr/>
          </p:nvSpPr>
          <p:spPr>
            <a:xfrm>
              <a:off x="6268268" y="32340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00B050"/>
                  </a:solidFill>
                  <a:cs typeface="+mn-ea"/>
                  <a:sym typeface="+mn-lt"/>
                </a:rPr>
                <a:t>物品位置</a:t>
              </a:r>
              <a:endParaRPr lang="zh-CN" altLang="en-US" dirty="0">
                <a:solidFill>
                  <a:srgbClr val="00B05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5A1AC7E-6038-1ECF-BCDF-2B26F939F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24" y="2471453"/>
            <a:ext cx="732628" cy="8807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1D8EAE6-990B-38BC-E0EF-948F6A0FF5B1}"/>
              </a:ext>
            </a:extLst>
          </p:cNvPr>
          <p:cNvSpPr/>
          <p:nvPr/>
        </p:nvSpPr>
        <p:spPr>
          <a:xfrm>
            <a:off x="7438928" y="2377219"/>
            <a:ext cx="830196" cy="9869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3C68220-60C2-791F-D704-301804BE7541}"/>
              </a:ext>
            </a:extLst>
          </p:cNvPr>
          <p:cNvGrpSpPr/>
          <p:nvPr/>
        </p:nvGrpSpPr>
        <p:grpSpPr>
          <a:xfrm>
            <a:off x="3251699" y="3064470"/>
            <a:ext cx="1162943" cy="1100502"/>
            <a:chOff x="3466304" y="2502893"/>
            <a:chExt cx="1162943" cy="110050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380539-26D7-8936-9299-D22D2367950B}"/>
                </a:ext>
              </a:extLst>
            </p:cNvPr>
            <p:cNvSpPr txBox="1"/>
            <p:nvPr/>
          </p:nvSpPr>
          <p:spPr>
            <a:xfrm>
              <a:off x="3727817" y="323406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558ED5"/>
                  </a:solidFill>
                  <a:cs typeface="+mn-ea"/>
                  <a:sym typeface="+mn-lt"/>
                </a:rPr>
                <a:t>地址</a:t>
              </a:r>
              <a:endParaRPr lang="zh-CN" altLang="en-US" dirty="0">
                <a:solidFill>
                  <a:srgbClr val="558ED5"/>
                </a:solidFill>
                <a:cs typeface="+mn-ea"/>
                <a:sym typeface="+mn-lt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1D6C96B-FD09-1A9A-28A2-0537C03E8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304" y="2502893"/>
              <a:ext cx="1162943" cy="725400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26385E-276D-6B8C-53A5-5EBD090289B3}"/>
              </a:ext>
            </a:extLst>
          </p:cNvPr>
          <p:cNvGrpSpPr/>
          <p:nvPr/>
        </p:nvGrpSpPr>
        <p:grpSpPr>
          <a:xfrm>
            <a:off x="5371128" y="3183019"/>
            <a:ext cx="867545" cy="976183"/>
            <a:chOff x="5371128" y="3013333"/>
            <a:chExt cx="867545" cy="97618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B009937-F68D-2477-932D-BDF3F30BB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5002" y="3013333"/>
              <a:ext cx="369187" cy="606851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00FDFE-D46A-DA81-D9BF-E3D2CB1E5C37}"/>
                </a:ext>
              </a:extLst>
            </p:cNvPr>
            <p:cNvSpPr txBox="1"/>
            <p:nvPr/>
          </p:nvSpPr>
          <p:spPr>
            <a:xfrm>
              <a:off x="5371128" y="362018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EF9345"/>
                  </a:solidFill>
                  <a:cs typeface="+mn-ea"/>
                  <a:sym typeface="+mn-lt"/>
                </a:rPr>
                <a:t>房间号</a:t>
              </a:r>
              <a:endParaRPr lang="zh-CN" altLang="en-US" dirty="0">
                <a:solidFill>
                  <a:srgbClr val="EF934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7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常见的服务程序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：用于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提供网上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信息浏览功能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0-1023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和一些特定端口号被占用，我们自己编写服务程序请避开使用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3B988C-52B0-F0AE-FE9E-F7EA557660BA}"/>
              </a:ext>
            </a:extLst>
          </p:cNvPr>
          <p:cNvSpPr/>
          <p:nvPr/>
        </p:nvSpPr>
        <p:spPr>
          <a:xfrm>
            <a:off x="4224510" y="3225212"/>
            <a:ext cx="7764114" cy="28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cs typeface="+mn-ea"/>
                <a:sym typeface="+mn-lt"/>
              </a:rPr>
              <a:t>服务器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692536-1DB3-6700-E185-1531A651976E}"/>
              </a:ext>
            </a:extLst>
          </p:cNvPr>
          <p:cNvSpPr/>
          <p:nvPr/>
        </p:nvSpPr>
        <p:spPr>
          <a:xfrm>
            <a:off x="8231864" y="3343630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/mp3/xx.mp3 </a:t>
            </a:r>
            <a:r>
              <a:rPr lang="zh-CN" altLang="en-US" sz="1050">
                <a:cs typeface="+mn-ea"/>
                <a:sym typeface="+mn-lt"/>
              </a:rPr>
              <a:t>音频数据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1B8292-506F-C2FF-FEA7-5AD7CAADB97A}"/>
              </a:ext>
            </a:extLst>
          </p:cNvPr>
          <p:cNvSpPr/>
          <p:nvPr/>
        </p:nvSpPr>
        <p:spPr>
          <a:xfrm>
            <a:off x="8231861" y="387024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/city/list           </a:t>
            </a:r>
            <a:r>
              <a:rPr lang="zh-CN" altLang="en-US" sz="1050">
                <a:cs typeface="+mn-ea"/>
                <a:sym typeface="+mn-lt"/>
              </a:rPr>
              <a:t>城市数据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40B4B2-E6AF-7E7D-4F4B-A43C608BD9D2}"/>
              </a:ext>
            </a:extLst>
          </p:cNvPr>
          <p:cNvSpPr/>
          <p:nvPr/>
        </p:nvSpPr>
        <p:spPr>
          <a:xfrm>
            <a:off x="8231861" y="4399897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FE62BA-8A0F-DA5E-734C-F5B0128B9137}"/>
              </a:ext>
            </a:extLst>
          </p:cNvPr>
          <p:cNvGrpSpPr/>
          <p:nvPr/>
        </p:nvGrpSpPr>
        <p:grpSpPr>
          <a:xfrm>
            <a:off x="820214" y="3975068"/>
            <a:ext cx="1752752" cy="1800844"/>
            <a:chOff x="834341" y="4192430"/>
            <a:chExt cx="1752752" cy="18008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F69AF0-145C-ED23-E814-AE1A38BA8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894CCD4-D47F-5DEB-5A7C-F2D7E1FD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8C539E-B532-D476-AC40-203AE7EDD0E3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2B7D25-A2A0-345F-106E-4A9D81A50C1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2572966" y="4078004"/>
            <a:ext cx="1765455" cy="59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F3D79F6-4592-BFB3-192E-21C406A0FBB8}"/>
              </a:ext>
            </a:extLst>
          </p:cNvPr>
          <p:cNvSpPr/>
          <p:nvPr/>
        </p:nvSpPr>
        <p:spPr>
          <a:xfrm>
            <a:off x="6286992" y="3343630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/stu/list           </a:t>
            </a:r>
            <a:r>
              <a:rPr lang="zh-CN" altLang="en-US" sz="1050">
                <a:cs typeface="+mn-ea"/>
                <a:sym typeface="+mn-lt"/>
              </a:rPr>
              <a:t>学生数据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A06D0F-9264-4C2F-EF3A-A2A8E751316A}"/>
              </a:ext>
            </a:extLst>
          </p:cNvPr>
          <p:cNvSpPr/>
          <p:nvPr/>
        </p:nvSpPr>
        <p:spPr>
          <a:xfrm>
            <a:off x="6286989" y="387024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/dist/k.html   </a:t>
            </a:r>
            <a:r>
              <a:rPr lang="zh-CN" altLang="en-US" sz="1050">
                <a:cs typeface="+mn-ea"/>
                <a:sym typeface="+mn-lt"/>
              </a:rPr>
              <a:t>网页数据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D252BEB-0D59-3C66-7B8E-87C7E3995CCE}"/>
              </a:ext>
            </a:extLst>
          </p:cNvPr>
          <p:cNvSpPr/>
          <p:nvPr/>
        </p:nvSpPr>
        <p:spPr>
          <a:xfrm>
            <a:off x="6286989" y="4399897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4054C9-9D32-01E4-7BDE-A5C45FEBABB5}"/>
              </a:ext>
            </a:extLst>
          </p:cNvPr>
          <p:cNvSpPr/>
          <p:nvPr/>
        </p:nvSpPr>
        <p:spPr>
          <a:xfrm>
            <a:off x="4338424" y="3347289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/api/books      </a:t>
            </a:r>
            <a:r>
              <a:rPr lang="zh-CN" altLang="en-US" sz="1050">
                <a:cs typeface="+mn-ea"/>
                <a:sym typeface="+mn-lt"/>
              </a:rPr>
              <a:t>图书数据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6A91D3A-4BBB-E412-C136-D5E9B0FA9D40}"/>
              </a:ext>
            </a:extLst>
          </p:cNvPr>
          <p:cNvSpPr/>
          <p:nvPr/>
        </p:nvSpPr>
        <p:spPr>
          <a:xfrm>
            <a:off x="4338421" y="3873905"/>
            <a:ext cx="1691003" cy="408198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/api/province </a:t>
            </a:r>
            <a:r>
              <a:rPr lang="zh-CN" altLang="en-US" sz="1050">
                <a:cs typeface="+mn-ea"/>
                <a:sym typeface="+mn-lt"/>
              </a:rPr>
              <a:t>省份数据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4A2BDB-C81D-A9C1-6BEA-346281F186E8}"/>
              </a:ext>
            </a:extLst>
          </p:cNvPr>
          <p:cNvSpPr/>
          <p:nvPr/>
        </p:nvSpPr>
        <p:spPr>
          <a:xfrm>
            <a:off x="4338421" y="440355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33880F-D118-0EC6-17AF-065CAECA8C28}"/>
              </a:ext>
            </a:extLst>
          </p:cNvPr>
          <p:cNvSpPr/>
          <p:nvPr/>
        </p:nvSpPr>
        <p:spPr>
          <a:xfrm>
            <a:off x="4924424" y="5029075"/>
            <a:ext cx="518995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80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CAABF1-5340-5A8E-C71A-19959D21D05E}"/>
              </a:ext>
            </a:extLst>
          </p:cNvPr>
          <p:cNvSpPr/>
          <p:nvPr/>
        </p:nvSpPr>
        <p:spPr>
          <a:xfrm>
            <a:off x="6853963" y="5029075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3000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0E49BF-69CB-E779-B5EE-0E40D64E32CA}"/>
              </a:ext>
            </a:extLst>
          </p:cNvPr>
          <p:cNvSpPr/>
          <p:nvPr/>
        </p:nvSpPr>
        <p:spPr>
          <a:xfrm>
            <a:off x="8794047" y="5029075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8080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9D7A74C-7E92-B5CD-3CF6-DA0BAEC0DE32}"/>
              </a:ext>
            </a:extLst>
          </p:cNvPr>
          <p:cNvSpPr/>
          <p:nvPr/>
        </p:nvSpPr>
        <p:spPr>
          <a:xfrm>
            <a:off x="10175747" y="333740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图书数据表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6DF2535-7050-10F7-4F06-5F454AD4D806}"/>
              </a:ext>
            </a:extLst>
          </p:cNvPr>
          <p:cNvSpPr/>
          <p:nvPr/>
        </p:nvSpPr>
        <p:spPr>
          <a:xfrm>
            <a:off x="10175744" y="3864022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省份数据表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50EF598-903E-A3C8-E6C4-9DAEC123C77E}"/>
              </a:ext>
            </a:extLst>
          </p:cNvPr>
          <p:cNvSpPr/>
          <p:nvPr/>
        </p:nvSpPr>
        <p:spPr>
          <a:xfrm>
            <a:off x="10175744" y="4393673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学生数据表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B1400B-36E4-0630-998D-E5B1C882FAF2}"/>
              </a:ext>
            </a:extLst>
          </p:cNvPr>
          <p:cNvSpPr/>
          <p:nvPr/>
        </p:nvSpPr>
        <p:spPr>
          <a:xfrm>
            <a:off x="10737930" y="5022851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3306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24C961-9835-5120-420E-8880320835AB}"/>
              </a:ext>
            </a:extLst>
          </p:cNvPr>
          <p:cNvSpPr/>
          <p:nvPr/>
        </p:nvSpPr>
        <p:spPr>
          <a:xfrm>
            <a:off x="10506143" y="5451748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数据库服务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875B2D5-AA3F-AFC9-1B50-5CE09F097059}"/>
              </a:ext>
            </a:extLst>
          </p:cNvPr>
          <p:cNvSpPr/>
          <p:nvPr/>
        </p:nvSpPr>
        <p:spPr>
          <a:xfrm>
            <a:off x="4668820" y="5461549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99B2BD-89EA-BFE2-C1EB-F2989170F902}"/>
              </a:ext>
            </a:extLst>
          </p:cNvPr>
          <p:cNvSpPr/>
          <p:nvPr/>
        </p:nvSpPr>
        <p:spPr>
          <a:xfrm>
            <a:off x="6617389" y="5461549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F58C98-AD48-E83F-CD66-1BEFAF0931DA}"/>
              </a:ext>
            </a:extLst>
          </p:cNvPr>
          <p:cNvSpPr/>
          <p:nvPr/>
        </p:nvSpPr>
        <p:spPr>
          <a:xfrm>
            <a:off x="8563420" y="5451748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134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端口号的作用？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标记区分服务器里不同的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提供网上信息浏览的程序代码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65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服务并响应内容给浏览器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加载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监听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request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请求事件，设置响应头和响应体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配置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端口号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启动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浏览器请求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http://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localhost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:3000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测试</a:t>
            </a:r>
            <a:endParaRPr lang="en-US" altLang="zh-CN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localhost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：固定代表本机的域名）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A6F69-7E0B-BADC-0C2D-57B134CB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80" y="3317526"/>
            <a:ext cx="5524979" cy="289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06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服务，开发提供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网页资源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浏览时钟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D0D5A5-DD0C-19CB-9D10-2BEE8347ECD1}"/>
              </a:ext>
            </a:extLst>
          </p:cNvPr>
          <p:cNvCxnSpPr>
            <a:cxnSpLocks/>
          </p:cNvCxnSpPr>
          <p:nvPr/>
        </p:nvCxnSpPr>
        <p:spPr>
          <a:xfrm>
            <a:off x="3450595" y="3184680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0D59A-A29A-2676-78AD-212F8BA79E82}"/>
              </a:ext>
            </a:extLst>
          </p:cNvPr>
          <p:cNvCxnSpPr>
            <a:cxnSpLocks/>
          </p:cNvCxnSpPr>
          <p:nvPr/>
        </p:nvCxnSpPr>
        <p:spPr>
          <a:xfrm flipH="1">
            <a:off x="3450595" y="3947347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C6EC2A-434A-9F82-65AD-98D544CEE7CD}"/>
              </a:ext>
            </a:extLst>
          </p:cNvPr>
          <p:cNvSpPr txBox="1"/>
          <p:nvPr/>
        </p:nvSpPr>
        <p:spPr>
          <a:xfrm>
            <a:off x="5227981" y="28100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请求时钟网页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A2A2AA-59A0-F99B-6CF6-3851146B212B}"/>
              </a:ext>
            </a:extLst>
          </p:cNvPr>
          <p:cNvSpPr txBox="1"/>
          <p:nvPr/>
        </p:nvSpPr>
        <p:spPr>
          <a:xfrm>
            <a:off x="4520565" y="4026774"/>
            <a:ext cx="281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响应时钟网页内容</a:t>
            </a:r>
            <a:endParaRPr lang="en-US" altLang="zh-CN" sz="140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html</a:t>
            </a:r>
            <a:r>
              <a:rPr lang="zh-CN" altLang="en-US" sz="1400">
                <a:cs typeface="+mn-ea"/>
                <a:sym typeface="+mn-lt"/>
              </a:rPr>
              <a:t>标签，</a:t>
            </a:r>
            <a:r>
              <a:rPr lang="en-US" altLang="zh-CN" sz="1400">
                <a:cs typeface="+mn-ea"/>
                <a:sym typeface="+mn-lt"/>
              </a:rPr>
              <a:t>css</a:t>
            </a:r>
            <a:r>
              <a:rPr lang="zh-CN" altLang="en-US" sz="1400">
                <a:cs typeface="+mn-ea"/>
                <a:sym typeface="+mn-lt"/>
              </a:rPr>
              <a:t>样式，</a:t>
            </a:r>
            <a:r>
              <a:rPr lang="en-US" altLang="zh-CN" sz="1400">
                <a:cs typeface="+mn-ea"/>
                <a:sym typeface="+mn-lt"/>
              </a:rPr>
              <a:t>js</a:t>
            </a:r>
            <a:r>
              <a:rPr lang="zh-CN" altLang="en-US" sz="1400">
                <a:cs typeface="+mn-ea"/>
                <a:sym typeface="+mn-lt"/>
              </a:rPr>
              <a:t>等字符串</a:t>
            </a:r>
            <a:endParaRPr lang="en-US" altLang="zh-CN" sz="14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767C7D-4D75-661B-1012-C363F36BA604}"/>
              </a:ext>
            </a:extLst>
          </p:cNvPr>
          <p:cNvSpPr txBox="1"/>
          <p:nvPr/>
        </p:nvSpPr>
        <p:spPr>
          <a:xfrm>
            <a:off x="4314757" y="3248719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http://localhost:8080</a:t>
            </a:r>
            <a:r>
              <a:rPr lang="en-US" altLang="zh-CN" sz="1400">
                <a:solidFill>
                  <a:srgbClr val="AD2A26"/>
                </a:solidFill>
                <a:cs typeface="+mn-ea"/>
                <a:sym typeface="+mn-lt"/>
              </a:rPr>
              <a:t>/index.html</a:t>
            </a:r>
            <a:endParaRPr lang="zh-CN" altLang="en-US" sz="1400">
              <a:solidFill>
                <a:srgbClr val="AD2A26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06B440-C0C7-3B30-79C7-79DA935B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11" y="2938224"/>
            <a:ext cx="838273" cy="121168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7F18DC-69C0-40BF-63B6-C45B4DE0220B}"/>
              </a:ext>
            </a:extLst>
          </p:cNvPr>
          <p:cNvGrpSpPr/>
          <p:nvPr/>
        </p:nvGrpSpPr>
        <p:grpSpPr>
          <a:xfrm>
            <a:off x="822365" y="2711447"/>
            <a:ext cx="2613808" cy="2051840"/>
            <a:chOff x="785042" y="3364586"/>
            <a:chExt cx="2613808" cy="205184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3551D0-BA08-2822-22AD-9DBC337C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9FD7943-56B0-A430-FCFF-1C0FD07E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A552712-2CB6-B75F-191A-0D533130B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74" y="2936708"/>
            <a:ext cx="1870623" cy="917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D4E31C-0BBB-1C91-A05A-B10E35FC0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384" y="2936708"/>
            <a:ext cx="2370619" cy="8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模块，创建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req.url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获取请求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资源路径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，判断并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里字符串内容返回给请求方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其他路径，暂时返回不存在的提示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服务，用浏览器发起请求测试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46E9F-FEA7-7C45-0BF9-D8873AB3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47" y="3442996"/>
            <a:ext cx="6866215" cy="2697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浏览时钟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F2CEC-8F6E-7D49-341C-070BD27FD183}"/>
              </a:ext>
            </a:extLst>
          </p:cNvPr>
          <p:cNvSpPr/>
          <p:nvPr/>
        </p:nvSpPr>
        <p:spPr>
          <a:xfrm>
            <a:off x="5118040" y="3894202"/>
            <a:ext cx="2867608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128F4-6EB9-7C8F-AD76-75519760AC5A}"/>
              </a:ext>
            </a:extLst>
          </p:cNvPr>
          <p:cNvSpPr/>
          <p:nvPr/>
        </p:nvSpPr>
        <p:spPr>
          <a:xfrm>
            <a:off x="7985649" y="4345408"/>
            <a:ext cx="2198378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0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21378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概念：项目是由很多个模块文件组成的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好处：提高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代码复用性，按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需加载，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独立作用域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使用：需要标准语法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进行使用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什么是模块化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BCCEFC-91AD-0E96-3488-3852B370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19" y="1591200"/>
            <a:ext cx="9969862" cy="807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B622D4-A2F6-E98F-9E36-83A2DFD1D9C3}"/>
              </a:ext>
            </a:extLst>
          </p:cNvPr>
          <p:cNvCxnSpPr>
            <a:cxnSpLocks/>
          </p:cNvCxnSpPr>
          <p:nvPr/>
        </p:nvCxnSpPr>
        <p:spPr>
          <a:xfrm>
            <a:off x="1542849" y="2320563"/>
            <a:ext cx="34490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25C3A73-D21A-DEAB-EFD0-BC933ABD9F8B}"/>
              </a:ext>
            </a:extLst>
          </p:cNvPr>
          <p:cNvSpPr/>
          <p:nvPr/>
        </p:nvSpPr>
        <p:spPr>
          <a:xfrm>
            <a:off x="5581332" y="3325305"/>
            <a:ext cx="5872235" cy="2085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index.js - Web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8695E40-2546-0E22-59C1-36A56F045474}"/>
              </a:ext>
            </a:extLst>
          </p:cNvPr>
          <p:cNvSpPr/>
          <p:nvPr/>
        </p:nvSpPr>
        <p:spPr>
          <a:xfrm>
            <a:off x="5854045" y="5554018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fs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C3C00-1823-6DE4-E539-07D468192172}"/>
              </a:ext>
            </a:extLst>
          </p:cNvPr>
          <p:cNvSpPr/>
          <p:nvPr/>
        </p:nvSpPr>
        <p:spPr>
          <a:xfrm>
            <a:off x="7297917" y="5565375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path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8C1924-7361-5B60-AF1A-FE052DC659D7}"/>
              </a:ext>
            </a:extLst>
          </p:cNvPr>
          <p:cNvSpPr/>
          <p:nvPr/>
        </p:nvSpPr>
        <p:spPr>
          <a:xfrm>
            <a:off x="8741789" y="5565375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http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65C533-46F4-4248-61A4-7BADADCF85AA}"/>
              </a:ext>
            </a:extLst>
          </p:cNvPr>
          <p:cNvSpPr/>
          <p:nvPr/>
        </p:nvSpPr>
        <p:spPr>
          <a:xfrm>
            <a:off x="10185661" y="5554018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querystring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83C6DE-DA32-D1A5-67FE-5D015DAE5DEB}"/>
              </a:ext>
            </a:extLst>
          </p:cNvPr>
          <p:cNvSpPr/>
          <p:nvPr/>
        </p:nvSpPr>
        <p:spPr>
          <a:xfrm>
            <a:off x="7328886" y="3623516"/>
            <a:ext cx="2377126" cy="637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js </a:t>
            </a:r>
            <a:r>
              <a:rPr lang="zh-CN" altLang="en-US">
                <a:cs typeface="+mn-ea"/>
                <a:sym typeface="+mn-lt"/>
              </a:rPr>
              <a:t>代码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7AE7B58-FCA2-FA50-69AB-282848CC6606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6320672" y="4260656"/>
            <a:ext cx="2196777" cy="1293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5EBB86F-3DDF-70C0-1908-E62CB937086E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V="1">
            <a:off x="7764544" y="4260656"/>
            <a:ext cx="752905" cy="130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834AAEC-7578-86EC-1B0D-CB43B6179CF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8517449" y="4260656"/>
            <a:ext cx="690967" cy="130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32ED7C-C96C-20E3-C4DE-7ADC229EE9EC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8517449" y="4260656"/>
            <a:ext cx="2134839" cy="1293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66FC8923-1994-F54F-42A2-0F8FE30673CF}"/>
              </a:ext>
            </a:extLst>
          </p:cNvPr>
          <p:cNvSpPr/>
          <p:nvPr/>
        </p:nvSpPr>
        <p:spPr>
          <a:xfrm>
            <a:off x="4432169" y="3974083"/>
            <a:ext cx="933254" cy="933254"/>
          </a:xfrm>
          <a:prstGeom prst="ellipse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utils.js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D3F7CA-C70D-E527-27FE-9E3A7E2E41B5}"/>
              </a:ext>
            </a:extLst>
          </p:cNvPr>
          <p:cNvCxnSpPr>
            <a:cxnSpLocks/>
            <a:stCxn id="55" idx="6"/>
            <a:endCxn id="40" idx="1"/>
          </p:cNvCxnSpPr>
          <p:nvPr/>
        </p:nvCxnSpPr>
        <p:spPr>
          <a:xfrm flipV="1">
            <a:off x="5365423" y="3942086"/>
            <a:ext cx="1963463" cy="49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680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编写服务器端程序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编写数据接口，提供网页资源浏览功能等等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前端工程化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：为后续学习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Vue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React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等框架做铺垫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B7245A-643E-ABAD-8479-7302B725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70" y="1858306"/>
            <a:ext cx="7118318" cy="1370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C7EA-BCC6-45AE-9FB7-A5527F443607}"/>
              </a:ext>
            </a:extLst>
          </p:cNvPr>
          <p:cNvCxnSpPr>
            <a:cxnSpLocks/>
          </p:cNvCxnSpPr>
          <p:nvPr/>
        </p:nvCxnSpPr>
        <p:spPr>
          <a:xfrm>
            <a:off x="3287671" y="3067012"/>
            <a:ext cx="13962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需求：定义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utils.js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模块，封装基地址和求数组总和的函数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module.exports = {}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require('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')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模块名或路径：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内置模块：直接写名字（例如：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自定义模块：写模块文件路径（例如：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./utils.js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7B126-637E-41F4-9341-34356ECA6654}"/>
              </a:ext>
            </a:extLst>
          </p:cNvPr>
          <p:cNvSpPr/>
          <p:nvPr/>
        </p:nvSpPr>
        <p:spPr>
          <a:xfrm>
            <a:off x="7255694" y="1149294"/>
            <a:ext cx="4346821" cy="15436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index.js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CCD9E-0F13-90E2-E790-1EA38F2A5FDB}"/>
              </a:ext>
            </a:extLst>
          </p:cNvPr>
          <p:cNvSpPr/>
          <p:nvPr/>
        </p:nvSpPr>
        <p:spPr>
          <a:xfrm>
            <a:off x="8240541" y="1374411"/>
            <a:ext cx="2377126" cy="637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js </a:t>
            </a:r>
            <a:r>
              <a:rPr lang="zh-CN" altLang="en-US">
                <a:cs typeface="+mn-ea"/>
                <a:sym typeface="+mn-lt"/>
              </a:rPr>
              <a:t>代码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19FE64-33D8-96F4-E626-B96FB8684ABE}"/>
              </a:ext>
            </a:extLst>
          </p:cNvPr>
          <p:cNvSpPr/>
          <p:nvPr/>
        </p:nvSpPr>
        <p:spPr>
          <a:xfrm>
            <a:off x="6270846" y="1446275"/>
            <a:ext cx="933254" cy="933254"/>
          </a:xfrm>
          <a:prstGeom prst="ellipse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utils.js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4579DB-7D26-0880-5B49-E94B2F0A3935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7204100" y="1692981"/>
            <a:ext cx="1036441" cy="219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89BC477-4253-33A8-F00D-66982F06E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00" y="5092261"/>
            <a:ext cx="3398815" cy="708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C6090B-CC0C-5B7B-FADC-DC88B3AF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33" y="3018911"/>
            <a:ext cx="5868182" cy="1747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6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中什么是模块化？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每个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都是独立的模块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模块之间如何联系呢？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使用特定语法，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标准规定如何导出和导入模块呢？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module.exports =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require('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')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模块名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路径如何选择？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内置模块，直接写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名字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。例如：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fs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path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自定义模块，写模块文件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路径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。例如：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./utils.js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3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97615B-882D-F2CA-3E12-C08D3089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36" y="1147400"/>
            <a:ext cx="5928874" cy="184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需求：封装并导出基地址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和求数组元素和的函数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默认标准使用：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from 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默认支持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标准语法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如需使用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标准语法，在运行模块所在文件夹新建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文件，并设置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{ "type" : "module" 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默认导出和导入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A51C68-7AE3-C4B1-15A4-178F43E7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536" y="5561415"/>
            <a:ext cx="3170195" cy="990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3DB929-E2C9-BD3F-97CD-A5F94E7DD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536" y="3866400"/>
            <a:ext cx="3914040" cy="847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标准规定如何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导出和导入模块呢？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切换模块标准为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运行模块所在文件夹，新建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并设置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{ "type" : "module" }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6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需求：封装并导出基地址和求数组元素和的函数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命名标准使用：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修饰定义语句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{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同名变量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} from 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模块名或路径‘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如何选择：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按需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加载，使用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命名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导出和导入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全部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加载，使用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导出和导入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命名导出和导入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B9B309-3D77-A71C-EC52-BD297260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11" y="3744257"/>
            <a:ext cx="6061544" cy="844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6D785E-25B4-A381-BD7B-B8429CFE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639" y="2115770"/>
            <a:ext cx="7614902" cy="844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5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支持哪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种模块化标准？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标准语法（默认）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标准语法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命名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导出和导入的语法？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修饰定义的语句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{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同名变量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} 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模块名或路径‘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导出和导入的语法？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82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包：将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模块，代码，其他资料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聚合成一个文件夹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包分类：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项目包：主要用于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编写项目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和业务逻辑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封装工具和方法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进行使用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要求：根目录中，必须有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文件（记录包的清单信息）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注意：导入软件包时，引入的默认是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index.js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模块文件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 main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指定的模块文件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需求：封装数组求和函数的模块，判断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用户名和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密码长度函数的模块，形成成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一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包的概念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F035A3-AC44-BC80-8671-73C19C3F905C}"/>
              </a:ext>
            </a:extLst>
          </p:cNvPr>
          <p:cNvGrpSpPr/>
          <p:nvPr/>
        </p:nvGrpSpPr>
        <p:grpSpPr>
          <a:xfrm>
            <a:off x="5277529" y="899828"/>
            <a:ext cx="6367047" cy="2597201"/>
            <a:chOff x="3670804" y="2680789"/>
            <a:chExt cx="7024459" cy="28653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6BD303-2B47-88E8-7895-FD936BB6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804" y="2680789"/>
              <a:ext cx="7003387" cy="2865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16364C-C035-E274-43F5-D67D2ACBC77C}"/>
                </a:ext>
              </a:extLst>
            </p:cNvPr>
            <p:cNvSpPr txBox="1"/>
            <p:nvPr/>
          </p:nvSpPr>
          <p:spPr>
            <a:xfrm>
              <a:off x="6880590" y="3175084"/>
              <a:ext cx="1034936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软件包名称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0FF0B8-3B55-03C4-A46E-15380D1DA033}"/>
                </a:ext>
              </a:extLst>
            </p:cNvPr>
            <p:cNvSpPr txBox="1"/>
            <p:nvPr/>
          </p:nvSpPr>
          <p:spPr>
            <a:xfrm>
              <a:off x="6880590" y="3429000"/>
              <a:ext cx="136741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软件包当前版本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D47253-092F-3526-83E2-39508854053F}"/>
                </a:ext>
              </a:extLst>
            </p:cNvPr>
            <p:cNvSpPr txBox="1"/>
            <p:nvPr/>
          </p:nvSpPr>
          <p:spPr>
            <a:xfrm>
              <a:off x="9327846" y="3902308"/>
              <a:ext cx="136741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软件包简短描述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6A344E-2123-24F4-DA8A-6105162A552D}"/>
                </a:ext>
              </a:extLst>
            </p:cNvPr>
            <p:cNvSpPr txBox="1"/>
            <p:nvPr/>
          </p:nvSpPr>
          <p:spPr>
            <a:xfrm>
              <a:off x="6880590" y="4195578"/>
              <a:ext cx="1034936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软件包作者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96AC2E-FFEF-79F2-378C-00F9C17BEFCB}"/>
                </a:ext>
              </a:extLst>
            </p:cNvPr>
            <p:cNvSpPr txBox="1"/>
            <p:nvPr/>
          </p:nvSpPr>
          <p:spPr>
            <a:xfrm>
              <a:off x="6880588" y="4454210"/>
              <a:ext cx="3528544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软件包许可证（商用后可以用作者名字宣传）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9312E4-5D23-93CA-88B9-218E806ADE73}"/>
                </a:ext>
              </a:extLst>
            </p:cNvPr>
            <p:cNvSpPr txBox="1"/>
            <p:nvPr/>
          </p:nvSpPr>
          <p:spPr>
            <a:xfrm>
              <a:off x="6878332" y="3953125"/>
              <a:ext cx="120117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软件包入口点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025BDD0B-0742-F9EB-F0CE-1620A53E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495" y="3912855"/>
            <a:ext cx="2428981" cy="1619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0301B0D-C511-38DB-E6FB-9EF0BED189C2}"/>
              </a:ext>
            </a:extLst>
          </p:cNvPr>
          <p:cNvSpPr/>
          <p:nvPr/>
        </p:nvSpPr>
        <p:spPr>
          <a:xfrm>
            <a:off x="9470156" y="5266800"/>
            <a:ext cx="1414840" cy="2361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什么是包？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将模块，代码，其他资料聚合成的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文件夹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包分为哪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类呢？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项目包：编写项目代码的文件夹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：封装工具和方法供开发者使用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记录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软件包的名字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，作者，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入口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文件等信息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导入一个包文件夹的时候，导入的是哪个文件？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index.js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，或者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main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指定的文件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2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初始化清单文件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npm init -y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（得到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文件，有则略过此命令）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下载软件包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软件包名称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使用软件包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软件包管理器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4B830-3255-1802-794F-49297DF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29" y="1681759"/>
            <a:ext cx="7074208" cy="2375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F5C6D9-0D11-7D22-5105-69F7948A61C5}"/>
              </a:ext>
            </a:extLst>
          </p:cNvPr>
          <p:cNvCxnSpPr>
            <a:cxnSpLocks/>
          </p:cNvCxnSpPr>
          <p:nvPr/>
        </p:nvCxnSpPr>
        <p:spPr>
          <a:xfrm>
            <a:off x="3186591" y="2522461"/>
            <a:ext cx="8421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7D6EDC-FEFD-DE2E-5B11-B28702C9ACC5}"/>
              </a:ext>
            </a:extLst>
          </p:cNvPr>
          <p:cNvCxnSpPr>
            <a:cxnSpLocks/>
          </p:cNvCxnSpPr>
          <p:nvPr/>
        </p:nvCxnSpPr>
        <p:spPr>
          <a:xfrm>
            <a:off x="2519640" y="3948286"/>
            <a:ext cx="13339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19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需求：使用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dayjs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软件包，来格式化日期时间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图解：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软件包管理器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85BF3B-34FF-5C2B-F117-8A733F14C2A7}"/>
              </a:ext>
            </a:extLst>
          </p:cNvPr>
          <p:cNvSpPr/>
          <p:nvPr/>
        </p:nvSpPr>
        <p:spPr>
          <a:xfrm>
            <a:off x="9383517" y="1734172"/>
            <a:ext cx="2192599" cy="778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npm </a:t>
            </a:r>
            <a:r>
              <a:rPr lang="zh-CN" altLang="en-US" sz="1200">
                <a:cs typeface="+mn-ea"/>
                <a:sym typeface="+mn-lt"/>
              </a:rPr>
              <a:t>资源库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FD9D8-4248-A07B-FCB4-E973A25C8606}"/>
              </a:ext>
            </a:extLst>
          </p:cNvPr>
          <p:cNvSpPr/>
          <p:nvPr/>
        </p:nvSpPr>
        <p:spPr>
          <a:xfrm>
            <a:off x="844402" y="2706613"/>
            <a:ext cx="7149527" cy="35664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项目</a:t>
            </a:r>
            <a:r>
              <a:rPr lang="en-US" altLang="zh-CN" sz="1200">
                <a:cs typeface="+mn-ea"/>
                <a:sym typeface="+mn-lt"/>
              </a:rPr>
              <a:t>-</a:t>
            </a:r>
            <a:r>
              <a:rPr lang="zh-CN" altLang="en-US" sz="1200">
                <a:cs typeface="+mn-ea"/>
                <a:sym typeface="+mn-lt"/>
              </a:rPr>
              <a:t>文件夹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92FE7A-46BB-F956-565A-FB6BCE2DCC41}"/>
              </a:ext>
            </a:extLst>
          </p:cNvPr>
          <p:cNvSpPr/>
          <p:nvPr/>
        </p:nvSpPr>
        <p:spPr>
          <a:xfrm>
            <a:off x="4269324" y="434939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857834-94AA-A360-876F-F0E41D30D938}"/>
              </a:ext>
            </a:extLst>
          </p:cNvPr>
          <p:cNvSpPr txBox="1"/>
          <p:nvPr/>
        </p:nvSpPr>
        <p:spPr>
          <a:xfrm>
            <a:off x="4269323" y="4453129"/>
            <a:ext cx="1645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dependencies: {</a:t>
            </a:r>
          </a:p>
          <a:p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  'dayjs':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^1.11.7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4A52C4-FDA8-E15D-E070-427CE3D208AF}"/>
              </a:ext>
            </a:extLst>
          </p:cNvPr>
          <p:cNvSpPr/>
          <p:nvPr/>
        </p:nvSpPr>
        <p:spPr>
          <a:xfrm>
            <a:off x="6044135" y="4350557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package-lock.json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985D44-015B-F08A-B185-E99BCA26F4A6}"/>
              </a:ext>
            </a:extLst>
          </p:cNvPr>
          <p:cNvSpPr txBox="1"/>
          <p:nvPr/>
        </p:nvSpPr>
        <p:spPr>
          <a:xfrm>
            <a:off x="6084908" y="4489816"/>
            <a:ext cx="164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>
                <a:solidFill>
                  <a:srgbClr val="2C3437"/>
                </a:solidFill>
                <a:effectLst/>
                <a:cs typeface="+mn-ea"/>
                <a:sym typeface="+mn-lt"/>
              </a:rPr>
              <a:t>固化软件包的版本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5F72E1-4A69-D881-CE5E-C4FBA5503200}"/>
              </a:ext>
            </a:extLst>
          </p:cNvPr>
          <p:cNvSpPr/>
          <p:nvPr/>
        </p:nvSpPr>
        <p:spPr>
          <a:xfrm>
            <a:off x="4269323" y="281958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node_modules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2390B9-DDF2-0C82-F574-FF93C638DE78}"/>
              </a:ext>
            </a:extLst>
          </p:cNvPr>
          <p:cNvSpPr/>
          <p:nvPr/>
        </p:nvSpPr>
        <p:spPr>
          <a:xfrm>
            <a:off x="4404108" y="2962036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1D22C6-7B8B-2E67-ED0C-3C50636D1FC5}"/>
              </a:ext>
            </a:extLst>
          </p:cNvPr>
          <p:cNvSpPr/>
          <p:nvPr/>
        </p:nvSpPr>
        <p:spPr>
          <a:xfrm>
            <a:off x="1047817" y="2837134"/>
            <a:ext cx="2411820" cy="1380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server.js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53D2AE-6375-2E61-8315-38FD404F1D0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459637" y="3187275"/>
            <a:ext cx="944471" cy="1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97C928-3D33-6B73-5799-24F286A8C7CD}"/>
              </a:ext>
            </a:extLst>
          </p:cNvPr>
          <p:cNvSpPr txBox="1"/>
          <p:nvPr/>
        </p:nvSpPr>
        <p:spPr>
          <a:xfrm>
            <a:off x="3477634" y="294424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3.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导入使用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B03EE-D76B-6081-F78D-C63A71A75176}"/>
              </a:ext>
            </a:extLst>
          </p:cNvPr>
          <p:cNvCxnSpPr>
            <a:stCxn id="29" idx="2"/>
            <a:endCxn id="2" idx="3"/>
          </p:cNvCxnSpPr>
          <p:nvPr/>
        </p:nvCxnSpPr>
        <p:spPr>
          <a:xfrm rot="5400000">
            <a:off x="8248363" y="2258361"/>
            <a:ext cx="1977021" cy="24858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6573C19-0C04-D665-2EFA-1A957D49A21B}"/>
              </a:ext>
            </a:extLst>
          </p:cNvPr>
          <p:cNvSpPr txBox="1"/>
          <p:nvPr/>
        </p:nvSpPr>
        <p:spPr>
          <a:xfrm>
            <a:off x="8439666" y="4199213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2.0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下包：</a:t>
            </a: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npm i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软件包名称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A6C08D-B7C7-F04D-94BD-C95548E290AE}"/>
              </a:ext>
            </a:extLst>
          </p:cNvPr>
          <p:cNvSpPr txBox="1"/>
          <p:nvPr/>
        </p:nvSpPr>
        <p:spPr>
          <a:xfrm>
            <a:off x="4193513" y="5819268"/>
            <a:ext cx="2999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2.2 npm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会记录到 </a:t>
            </a: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package.json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中并固化版本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9955CD-3EAC-3F23-58C7-283878C5E18D}"/>
              </a:ext>
            </a:extLst>
          </p:cNvPr>
          <p:cNvSpPr txBox="1"/>
          <p:nvPr/>
        </p:nvSpPr>
        <p:spPr>
          <a:xfrm>
            <a:off x="5950003" y="2970730"/>
            <a:ext cx="16113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2.1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会把软件包源码放到</a:t>
            </a:r>
            <a:endParaRPr lang="en-US" altLang="zh-CN" sz="1050">
              <a:solidFill>
                <a:srgbClr val="AD2A26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node_modules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 中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DD161A-96BE-62D7-805A-8CDE423F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90" y="2917334"/>
            <a:ext cx="2411820" cy="4537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A3AAA1-E995-0861-FA98-90765921C8ED}"/>
              </a:ext>
            </a:extLst>
          </p:cNvPr>
          <p:cNvSpPr txBox="1"/>
          <p:nvPr/>
        </p:nvSpPr>
        <p:spPr>
          <a:xfrm>
            <a:off x="8123071" y="5195801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（可选）初始化清单文件：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npm init -y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5" grpId="0" animBg="1"/>
      <p:bldP spid="15" grpId="0"/>
      <p:bldP spid="17" grpId="0" animBg="1"/>
      <p:bldP spid="18" grpId="0"/>
      <p:bldP spid="19" grpId="0" animBg="1"/>
      <p:bldP spid="20" grpId="0" animBg="1"/>
      <p:bldP spid="21" grpId="0" animBg="1"/>
      <p:bldP spid="27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前端工程化：开发项目直到上线，过程中集成的所有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工具和技术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是前端工程化的基础（因为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可以主动读取前端代码内容）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什么是前端工程化？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六边形 1">
            <a:extLst>
              <a:ext uri="{FF2B5EF4-FFF2-40B4-BE49-F238E27FC236}">
                <a16:creationId xmlns:a16="http://schemas.microsoft.com/office/drawing/2014/main" id="{F4B60399-1291-9EFB-92FE-7A236DC1636D}"/>
              </a:ext>
            </a:extLst>
          </p:cNvPr>
          <p:cNvSpPr/>
          <p:nvPr/>
        </p:nvSpPr>
        <p:spPr>
          <a:xfrm>
            <a:off x="1989568" y="3893828"/>
            <a:ext cx="1290341" cy="1112363"/>
          </a:xfrm>
          <a:prstGeom prst="hexagon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前端工程化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7DC430F5-F24C-532D-829E-5B164334B4AC}"/>
              </a:ext>
            </a:extLst>
          </p:cNvPr>
          <p:cNvSpPr/>
          <p:nvPr/>
        </p:nvSpPr>
        <p:spPr>
          <a:xfrm>
            <a:off x="1989568" y="2668344"/>
            <a:ext cx="1290341" cy="111236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压缩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工具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FE0EBA8-9621-1295-A53C-DDB5A673B920}"/>
              </a:ext>
            </a:extLst>
          </p:cNvPr>
          <p:cNvSpPr/>
          <p:nvPr/>
        </p:nvSpPr>
        <p:spPr>
          <a:xfrm>
            <a:off x="3218814" y="3281086"/>
            <a:ext cx="1290341" cy="111236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转换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工具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06D3F4F4-ECC7-A53E-5863-8B25F756536F}"/>
              </a:ext>
            </a:extLst>
          </p:cNvPr>
          <p:cNvSpPr/>
          <p:nvPr/>
        </p:nvSpPr>
        <p:spPr>
          <a:xfrm>
            <a:off x="760320" y="3281086"/>
            <a:ext cx="1290341" cy="111236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格式化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工具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92895D67-5397-B5A1-2B65-6AB0FBE9CA98}"/>
              </a:ext>
            </a:extLst>
          </p:cNvPr>
          <p:cNvSpPr/>
          <p:nvPr/>
        </p:nvSpPr>
        <p:spPr>
          <a:xfrm>
            <a:off x="760320" y="4506570"/>
            <a:ext cx="1290341" cy="1112363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打包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工具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E3854FAB-D881-C828-48FC-CA21BB279B0E}"/>
              </a:ext>
            </a:extLst>
          </p:cNvPr>
          <p:cNvSpPr/>
          <p:nvPr/>
        </p:nvSpPr>
        <p:spPr>
          <a:xfrm>
            <a:off x="3218813" y="4521786"/>
            <a:ext cx="1290341" cy="111236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脚手架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工具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2500B1FE-6292-B851-18AE-7A1E231F444A}"/>
              </a:ext>
            </a:extLst>
          </p:cNvPr>
          <p:cNvSpPr/>
          <p:nvPr/>
        </p:nvSpPr>
        <p:spPr>
          <a:xfrm>
            <a:off x="1989567" y="5119312"/>
            <a:ext cx="1290341" cy="1112363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......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D1C6AD1-1C5A-D763-53A2-9EC2DCF8FA91}"/>
              </a:ext>
            </a:extLst>
          </p:cNvPr>
          <p:cNvSpPr/>
          <p:nvPr/>
        </p:nvSpPr>
        <p:spPr>
          <a:xfrm>
            <a:off x="5533534" y="4108268"/>
            <a:ext cx="1290341" cy="678730"/>
          </a:xfrm>
          <a:prstGeom prst="righ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F05717-CFD5-834C-AC3E-3CFEA907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44" y="3748278"/>
            <a:ext cx="1290341" cy="12903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E45003-2FE9-96A4-BE91-3AC470343E88}"/>
              </a:ext>
            </a:extLst>
          </p:cNvPr>
          <p:cNvSpPr txBox="1"/>
          <p:nvPr/>
        </p:nvSpPr>
        <p:spPr>
          <a:xfrm>
            <a:off x="5662227" y="388771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离不开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0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软件包管理器作用？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软件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以及管理版本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初始化项目清单文件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init -y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下载软件包的命令？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软件包名字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下载的包会存放在哪里？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当前项目下的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node_modules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中，并记录在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4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问题：项目中不包含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node_modules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，能否正常运行？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答案：不能，缺少依赖的本地软件包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原因：因为，自己用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下载依赖比磁盘传递拷贝要快得多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解决：项目终端输入命令：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中记录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的所有软件包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安装所有依赖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27CA2-215A-85A7-A2F1-D3398D3C9234}"/>
              </a:ext>
            </a:extLst>
          </p:cNvPr>
          <p:cNvSpPr/>
          <p:nvPr/>
        </p:nvSpPr>
        <p:spPr>
          <a:xfrm>
            <a:off x="4548500" y="2949799"/>
            <a:ext cx="7149527" cy="35664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项目</a:t>
            </a:r>
            <a:r>
              <a:rPr lang="en-US" altLang="zh-CN" sz="1200">
                <a:cs typeface="+mn-ea"/>
                <a:sym typeface="+mn-lt"/>
              </a:rPr>
              <a:t>06-</a:t>
            </a:r>
            <a:r>
              <a:rPr lang="zh-CN" altLang="en-US" sz="1200">
                <a:cs typeface="+mn-ea"/>
                <a:sym typeface="+mn-lt"/>
              </a:rPr>
              <a:t>文件夹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1CFDE1-944E-623D-3532-25A63CBE6773}"/>
              </a:ext>
            </a:extLst>
          </p:cNvPr>
          <p:cNvSpPr/>
          <p:nvPr/>
        </p:nvSpPr>
        <p:spPr>
          <a:xfrm>
            <a:off x="7973422" y="4592579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5E9D8-9AAF-7B99-7FBC-00435965C240}"/>
              </a:ext>
            </a:extLst>
          </p:cNvPr>
          <p:cNvSpPr txBox="1"/>
          <p:nvPr/>
        </p:nvSpPr>
        <p:spPr>
          <a:xfrm>
            <a:off x="7973421" y="4696315"/>
            <a:ext cx="164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dependencies: 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  'lodash':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^4.17.21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',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  'dayjs':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^1.11.7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F6888-6A60-51E0-5590-8284AE4E649F}"/>
              </a:ext>
            </a:extLst>
          </p:cNvPr>
          <p:cNvSpPr/>
          <p:nvPr/>
        </p:nvSpPr>
        <p:spPr>
          <a:xfrm>
            <a:off x="9748233" y="459374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package-lock.json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4DD2BC-EBC5-39C5-6AA7-621F058DD2D6}"/>
              </a:ext>
            </a:extLst>
          </p:cNvPr>
          <p:cNvSpPr txBox="1"/>
          <p:nvPr/>
        </p:nvSpPr>
        <p:spPr>
          <a:xfrm>
            <a:off x="9789006" y="4733002"/>
            <a:ext cx="164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>
                <a:solidFill>
                  <a:srgbClr val="2C3437"/>
                </a:solidFill>
                <a:effectLst/>
                <a:cs typeface="+mn-ea"/>
                <a:sym typeface="+mn-lt"/>
              </a:rPr>
              <a:t>固化软件包的版本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8081E-3303-1F33-7F43-BC38B7B28952}"/>
              </a:ext>
            </a:extLst>
          </p:cNvPr>
          <p:cNvSpPr/>
          <p:nvPr/>
        </p:nvSpPr>
        <p:spPr>
          <a:xfrm>
            <a:off x="7973421" y="3062769"/>
            <a:ext cx="1645669" cy="1398098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node_modules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9F3AB4-9364-04BB-4F1C-E45B04A55FFF}"/>
              </a:ext>
            </a:extLst>
          </p:cNvPr>
          <p:cNvSpPr/>
          <p:nvPr/>
        </p:nvSpPr>
        <p:spPr>
          <a:xfrm>
            <a:off x="4751915" y="3080320"/>
            <a:ext cx="2411820" cy="1380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server.js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B4149C-7E59-C7D9-87BD-F915518D083C}"/>
              </a:ext>
            </a:extLst>
          </p:cNvPr>
          <p:cNvCxnSpPr>
            <a:cxnSpLocks/>
          </p:cNvCxnSpPr>
          <p:nvPr/>
        </p:nvCxnSpPr>
        <p:spPr>
          <a:xfrm flipH="1">
            <a:off x="7163735" y="3430461"/>
            <a:ext cx="944471" cy="1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733E41-61C1-7B2D-F4BF-5432B0B534AE}"/>
              </a:ext>
            </a:extLst>
          </p:cNvPr>
          <p:cNvSpPr/>
          <p:nvPr/>
        </p:nvSpPr>
        <p:spPr>
          <a:xfrm>
            <a:off x="8311978" y="3690140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289D87-D069-16F2-04A6-A92E9C44E101}"/>
              </a:ext>
            </a:extLst>
          </p:cNvPr>
          <p:cNvSpPr/>
          <p:nvPr/>
        </p:nvSpPr>
        <p:spPr>
          <a:xfrm>
            <a:off x="8311979" y="3210664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lodash</a:t>
            </a:r>
            <a:endParaRPr lang="zh-CN" altLang="en-US" sz="120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3370BF-D0EA-CE11-CB01-B032D3C7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81" y="1462038"/>
            <a:ext cx="2685246" cy="1113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573018-9528-5B97-8A71-F868401C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294" y="3123082"/>
            <a:ext cx="2264032" cy="1134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 animBg="1"/>
      <p:bldP spid="10" grpId="0"/>
      <p:bldP spid="11" grpId="0" animBg="1"/>
      <p:bldP spid="14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当项目中只有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没有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node_modules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怎么办？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当前项目下，执行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安装所有依赖软件包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node_modules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不进行传递？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因为用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下载比磁盘传递要快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2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软件包区别：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当前项目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内使用，封装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属性和方法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，存在于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node_modules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全局软件包：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本机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所有项目使用，封装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命令和工具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，存在于系统设置的位置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作用：替代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命令，检测代码更改，自动重启程序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安装：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i nodemon -g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-g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代表安装到全局环境中）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运行：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待执行的目标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需求：启动准备好的项目，修改代码保存后，观察自动重启应用程序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全局软件包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nodemon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5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本地软件包和全局软件包区别？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本地软件包，作用在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当前项目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封装属性和方法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全局软件包，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本机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所有项目使用，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封装命令和工具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替代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命令，检测代码更改，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自动重启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怎么用？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先确保安装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i nodemon -g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执行目标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js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模块化：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概念：每个文件当做一个模块，独立作用域，按需加载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使用：采用特定的标准语法导出和导入进行使用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CommonJS 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标准：一般应用在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项目环境中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标准：一般应用在前端工程化项目中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A69994-EBCC-0941-A9D7-1A660DC48786}"/>
              </a:ext>
            </a:extLst>
          </p:cNvPr>
          <p:cNvSpPr/>
          <p:nvPr/>
        </p:nvSpPr>
        <p:spPr>
          <a:xfrm>
            <a:off x="843379" y="3045040"/>
            <a:ext cx="4873840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CommonJS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标准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9E899-5D4A-672D-B5DC-689992416B87}"/>
              </a:ext>
            </a:extLst>
          </p:cNvPr>
          <p:cNvSpPr/>
          <p:nvPr/>
        </p:nvSpPr>
        <p:spPr>
          <a:xfrm>
            <a:off x="6001305" y="3045040"/>
            <a:ext cx="5562874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ECMAScript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标准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9FB1E0-AC6A-37B7-1808-F9766C6E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90624"/>
              </p:ext>
            </p:extLst>
          </p:nvPr>
        </p:nvGraphicFramePr>
        <p:xfrm>
          <a:off x="930286" y="3666584"/>
          <a:ext cx="4700025" cy="8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488">
                  <a:extLst>
                    <a:ext uri="{9D8B030D-6E8A-4147-A177-3AD203B41FA5}">
                      <a16:colId xmlns:a16="http://schemas.microsoft.com/office/drawing/2014/main" val="2139868737"/>
                    </a:ext>
                  </a:extLst>
                </a:gridCol>
              </a:tblGrid>
              <a:tr h="30406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导出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导入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module.exports = {}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require('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')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DD2045B-B8CB-7F4D-A0CB-9130E89A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9918"/>
              </p:ext>
            </p:extLst>
          </p:nvPr>
        </p:nvGraphicFramePr>
        <p:xfrm>
          <a:off x="6096000" y="3399251"/>
          <a:ext cx="5385121" cy="137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233">
                  <a:extLst>
                    <a:ext uri="{9D8B030D-6E8A-4147-A177-3AD203B41FA5}">
                      <a16:colId xmlns:a16="http://schemas.microsoft.com/office/drawing/2014/main" val="2139868737"/>
                    </a:ext>
                  </a:extLst>
                </a:gridCol>
              </a:tblGrid>
              <a:tr h="30406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导出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导入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默认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export default {}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变量名 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from 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命名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export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修饰定义语句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 {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同名变量 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} from 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18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39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包：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概念：把模块文件，代码文件，其他资料聚合成一个文件夹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项目包：编写项目需求和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业务逻辑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的文件夹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封装工具和方法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进行使用的文件夹（一般使用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管理）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本地软件包：作用在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项目，一般封装的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en-US" altLang="zh-CN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，供项目调用编写业务需求</a:t>
            </a:r>
            <a:endParaRPr lang="en-US" altLang="zh-CN" sz="16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全局软件包：作用在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所有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项目，一般封装的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命令</a:t>
            </a:r>
            <a:r>
              <a:rPr lang="en-US" altLang="zh-CN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工具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，支撑项目运行</a:t>
            </a:r>
            <a:endParaRPr lang="en-US" altLang="zh-CN" sz="16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A69994-EBCC-0941-A9D7-1A660DC48786}"/>
              </a:ext>
            </a:extLst>
          </p:cNvPr>
          <p:cNvSpPr/>
          <p:nvPr/>
        </p:nvSpPr>
        <p:spPr>
          <a:xfrm>
            <a:off x="843379" y="3906174"/>
            <a:ext cx="3027285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项目包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9E899-5D4A-672D-B5DC-689992416B87}"/>
              </a:ext>
            </a:extLst>
          </p:cNvPr>
          <p:cNvSpPr/>
          <p:nvPr/>
        </p:nvSpPr>
        <p:spPr>
          <a:xfrm>
            <a:off x="4003163" y="3906174"/>
            <a:ext cx="7653218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软件包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DFC99-5558-1959-2CA6-B00D1161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9" y="4260385"/>
            <a:ext cx="2804403" cy="13869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B9D7A5-D087-99C2-4E7A-725710092E34}"/>
              </a:ext>
            </a:extLst>
          </p:cNvPr>
          <p:cNvSpPr/>
          <p:nvPr/>
        </p:nvSpPr>
        <p:spPr>
          <a:xfrm>
            <a:off x="4146553" y="4520955"/>
            <a:ext cx="3589308" cy="895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本地软件包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921C91-FD21-968E-ACAF-5A9C7B920EA3}"/>
              </a:ext>
            </a:extLst>
          </p:cNvPr>
          <p:cNvSpPr/>
          <p:nvPr/>
        </p:nvSpPr>
        <p:spPr>
          <a:xfrm>
            <a:off x="7891812" y="4510771"/>
            <a:ext cx="3589308" cy="895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全局软件包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942A38-FB9C-9041-4D64-BF789CD130C2}"/>
              </a:ext>
            </a:extLst>
          </p:cNvPr>
          <p:cNvSpPr/>
          <p:nvPr/>
        </p:nvSpPr>
        <p:spPr>
          <a:xfrm>
            <a:off x="4425868" y="4852913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8CDB17-0904-F307-D7A5-F26EC95FBF2A}"/>
              </a:ext>
            </a:extLst>
          </p:cNvPr>
          <p:cNvSpPr/>
          <p:nvPr/>
        </p:nvSpPr>
        <p:spPr>
          <a:xfrm>
            <a:off x="5480512" y="4856210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lodash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209884-C904-66A6-60C9-868A4D45BB23}"/>
              </a:ext>
            </a:extLst>
          </p:cNvPr>
          <p:cNvSpPr/>
          <p:nvPr/>
        </p:nvSpPr>
        <p:spPr>
          <a:xfrm>
            <a:off x="6517984" y="4852912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...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345F9-CFF4-8ACD-EBDB-B9C13F865E59}"/>
              </a:ext>
            </a:extLst>
          </p:cNvPr>
          <p:cNvSpPr/>
          <p:nvPr/>
        </p:nvSpPr>
        <p:spPr>
          <a:xfrm>
            <a:off x="8724193" y="4852912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nodemon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581CD9-1152-8D4A-1DA3-77F0B7CD097D}"/>
              </a:ext>
            </a:extLst>
          </p:cNvPr>
          <p:cNvSpPr/>
          <p:nvPr/>
        </p:nvSpPr>
        <p:spPr>
          <a:xfrm>
            <a:off x="9761665" y="4849614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...</a:t>
            </a:r>
            <a:endParaRPr lang="zh-CN" altLang="en-US" sz="120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0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常用命令：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248E84-C237-B0ED-A9CB-9EEC8604D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49512"/>
              </p:ext>
            </p:extLst>
          </p:nvPr>
        </p:nvGraphicFramePr>
        <p:xfrm>
          <a:off x="3236455" y="2373205"/>
          <a:ext cx="5719089" cy="298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node xxx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初始化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package.json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init -y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7123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下载本地软件包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409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下载全局软件包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 </a:t>
                      </a: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-g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37706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uni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868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847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Webpack </a:t>
            </a:r>
            <a:endParaRPr kumimoji="1" lang="zh-CN" altLang="en-US" sz="54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0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静态模块：指的是编写代码过程中的，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，图片等固定内容的文件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打包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：把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静态模块内容，压缩，整合，转译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等（前端工程化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less / sass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转成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ES6+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降级成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ES5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支持多种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模块标准语法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问题：为何不学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vite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因为：很多项目还是基于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构建，并为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Vue</a:t>
            </a: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React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脚手架使用做铺垫！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C4F7C-1AA5-8A19-19F7-EAE0FB43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46" y="1783877"/>
            <a:ext cx="6797629" cy="883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9C525EF-A2C2-000E-1AEC-BF3A0F5823B2}"/>
              </a:ext>
            </a:extLst>
          </p:cNvPr>
          <p:cNvCxnSpPr>
            <a:cxnSpLocks/>
          </p:cNvCxnSpPr>
          <p:nvPr/>
        </p:nvCxnSpPr>
        <p:spPr>
          <a:xfrm>
            <a:off x="5413279" y="2113815"/>
            <a:ext cx="12782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072D795-14A2-18C9-E0DB-F25FBA60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205" y="3730952"/>
            <a:ext cx="5712764" cy="268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4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首先：浏览器能执行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代码，依靠的是内核中的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C++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其次：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Node.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是基于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Chrome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引擎进行封装（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环境）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区别：都支持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标准语法，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有独立的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API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环境没有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DOM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BOM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等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为何能执行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5D0067B-9CE9-6313-5525-A86A3B561CAD}"/>
              </a:ext>
            </a:extLst>
          </p:cNvPr>
          <p:cNvGrpSpPr/>
          <p:nvPr/>
        </p:nvGrpSpPr>
        <p:grpSpPr>
          <a:xfrm>
            <a:off x="6027570" y="2490136"/>
            <a:ext cx="5926500" cy="3685592"/>
            <a:chOff x="6027570" y="2490136"/>
            <a:chExt cx="5926500" cy="368559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D9B5691-3241-9046-9166-FF0129EDC379}"/>
                </a:ext>
              </a:extLst>
            </p:cNvPr>
            <p:cNvSpPr/>
            <p:nvPr/>
          </p:nvSpPr>
          <p:spPr>
            <a:xfrm>
              <a:off x="6027570" y="2490136"/>
              <a:ext cx="3685592" cy="3685592"/>
            </a:xfrm>
            <a:prstGeom prst="ellipse">
              <a:avLst/>
            </a:prstGeom>
            <a:solidFill>
              <a:srgbClr val="FF505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cs typeface="+mn-ea"/>
                  <a:sym typeface="+mn-lt"/>
                </a:rPr>
                <a:t>浏览器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9217D6D-A786-C6B4-21C4-4263B4B097AC}"/>
                </a:ext>
              </a:extLst>
            </p:cNvPr>
            <p:cNvSpPr/>
            <p:nvPr/>
          </p:nvSpPr>
          <p:spPr>
            <a:xfrm>
              <a:off x="8268478" y="2490136"/>
              <a:ext cx="3685592" cy="3685592"/>
            </a:xfrm>
            <a:prstGeom prst="ellipse">
              <a:avLst/>
            </a:prstGeom>
            <a:solidFill>
              <a:srgbClr val="99CC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Node.js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16A659-540B-D51F-C4CC-7AA7E0AC6367}"/>
                </a:ext>
              </a:extLst>
            </p:cNvPr>
            <p:cNvSpPr txBox="1"/>
            <p:nvPr/>
          </p:nvSpPr>
          <p:spPr>
            <a:xfrm>
              <a:off x="6517129" y="3566968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document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1B088A-2D46-9CEC-12CE-4A58E17F2AC2}"/>
                </a:ext>
              </a:extLst>
            </p:cNvPr>
            <p:cNvSpPr txBox="1"/>
            <p:nvPr/>
          </p:nvSpPr>
          <p:spPr>
            <a:xfrm>
              <a:off x="6517129" y="3999372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window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518AD0-2E26-E049-5BFC-721CBEDF367F}"/>
                </a:ext>
              </a:extLst>
            </p:cNvPr>
            <p:cNvSpPr txBox="1"/>
            <p:nvPr/>
          </p:nvSpPr>
          <p:spPr>
            <a:xfrm>
              <a:off x="6517127" y="4431776"/>
              <a:ext cx="1590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XMLHttpRequest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0F0C70-A068-53FC-B983-AA78923C1375}"/>
                </a:ext>
              </a:extLst>
            </p:cNvPr>
            <p:cNvSpPr txBox="1"/>
            <p:nvPr/>
          </p:nvSpPr>
          <p:spPr>
            <a:xfrm>
              <a:off x="6526700" y="487134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69ACCE-B89E-80EF-8C3E-B8CA202142D8}"/>
                </a:ext>
              </a:extLst>
            </p:cNvPr>
            <p:cNvSpPr txBox="1"/>
            <p:nvPr/>
          </p:nvSpPr>
          <p:spPr>
            <a:xfrm>
              <a:off x="10591797" y="355201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D28345E-1FAF-E55F-6C6A-3CF04E23736E}"/>
                </a:ext>
              </a:extLst>
            </p:cNvPr>
            <p:cNvSpPr txBox="1"/>
            <p:nvPr/>
          </p:nvSpPr>
          <p:spPr>
            <a:xfrm>
              <a:off x="10591797" y="3984423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path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6E9AAB-0F57-B4D9-9562-3A2CA41EB2B6}"/>
                </a:ext>
              </a:extLst>
            </p:cNvPr>
            <p:cNvSpPr txBox="1"/>
            <p:nvPr/>
          </p:nvSpPr>
          <p:spPr>
            <a:xfrm>
              <a:off x="10592173" y="441094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http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5C8C52-3B63-BEAF-57CC-2E48EF40271C}"/>
                </a:ext>
              </a:extLst>
            </p:cNvPr>
            <p:cNvSpPr txBox="1"/>
            <p:nvPr/>
          </p:nvSpPr>
          <p:spPr>
            <a:xfrm>
              <a:off x="10592173" y="4847544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27A3D73-34B8-DDE4-8B5F-6A2DA019BFE7}"/>
                </a:ext>
              </a:extLst>
            </p:cNvPr>
            <p:cNvSpPr txBox="1"/>
            <p:nvPr/>
          </p:nvSpPr>
          <p:spPr>
            <a:xfrm>
              <a:off x="8421611" y="3409817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ECMAScript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907AD2-2D92-4B10-2906-9A8086AE0DAD}"/>
                </a:ext>
              </a:extLst>
            </p:cNvPr>
            <p:cNvSpPr txBox="1"/>
            <p:nvPr/>
          </p:nvSpPr>
          <p:spPr>
            <a:xfrm>
              <a:off x="8649237" y="3792893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6BBEDC-91A8-5A2F-CBE8-F0B772F7C698}"/>
                </a:ext>
              </a:extLst>
            </p:cNvPr>
            <p:cNvSpPr txBox="1"/>
            <p:nvPr/>
          </p:nvSpPr>
          <p:spPr>
            <a:xfrm>
              <a:off x="8553649" y="4071408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Number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2664FC4-92F7-2E8B-25BE-4DF3679C518D}"/>
                </a:ext>
              </a:extLst>
            </p:cNvPr>
            <p:cNvSpPr txBox="1"/>
            <p:nvPr/>
          </p:nvSpPr>
          <p:spPr>
            <a:xfrm>
              <a:off x="8421419" y="434992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setTimeout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95BF318-8870-C67B-79AD-81FA35C1285F}"/>
                </a:ext>
              </a:extLst>
            </p:cNvPr>
            <p:cNvSpPr txBox="1"/>
            <p:nvPr/>
          </p:nvSpPr>
          <p:spPr>
            <a:xfrm>
              <a:off x="8562483" y="4654476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console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376235-2ACA-1881-7522-4E149C80A4DE}"/>
                </a:ext>
              </a:extLst>
            </p:cNvPr>
            <p:cNvSpPr txBox="1"/>
            <p:nvPr/>
          </p:nvSpPr>
          <p:spPr>
            <a:xfrm>
              <a:off x="8558459" y="4929767"/>
              <a:ext cx="873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Promise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53A0C9-0735-7293-78F2-1F8EA46FA01E}"/>
                </a:ext>
              </a:extLst>
            </p:cNvPr>
            <p:cNvSpPr txBox="1"/>
            <p:nvPr/>
          </p:nvSpPr>
          <p:spPr>
            <a:xfrm>
              <a:off x="8636203" y="5193651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EE79FE-49CD-D024-1433-A9D7F7E8EC2E}"/>
              </a:ext>
            </a:extLst>
          </p:cNvPr>
          <p:cNvGrpSpPr/>
          <p:nvPr/>
        </p:nvGrpSpPr>
        <p:grpSpPr>
          <a:xfrm>
            <a:off x="827711" y="3073298"/>
            <a:ext cx="2745914" cy="2620420"/>
            <a:chOff x="827711" y="3073298"/>
            <a:chExt cx="2745914" cy="262042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0FF6031-838B-802A-8BF7-3ED78D4A7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711" y="3073298"/>
              <a:ext cx="2745914" cy="2184793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CBDFC63-0BFB-D667-7327-85644CFC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8449" y="4236885"/>
              <a:ext cx="466556" cy="473626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6D69BD-D1A3-0D9F-0C52-68F2036BE429}"/>
                </a:ext>
              </a:extLst>
            </p:cNvPr>
            <p:cNvSpPr txBox="1"/>
            <p:nvPr/>
          </p:nvSpPr>
          <p:spPr>
            <a:xfrm>
              <a:off x="1735888" y="5324386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F80B1DF-93FE-E76B-8856-40CFC3423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5888" y="3596081"/>
              <a:ext cx="929559" cy="790756"/>
            </a:xfrm>
            <a:prstGeom prst="rect">
              <a:avLst/>
            </a:prstGeom>
          </p:spPr>
        </p:pic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088F978-1072-30CE-0910-3E4758D5245D}"/>
              </a:ext>
            </a:extLst>
          </p:cNvPr>
          <p:cNvSpPr/>
          <p:nvPr/>
        </p:nvSpPr>
        <p:spPr>
          <a:xfrm>
            <a:off x="3931069" y="3129258"/>
            <a:ext cx="1730513" cy="1700448"/>
          </a:xfrm>
          <a:prstGeom prst="rect">
            <a:avLst/>
          </a:prstGeom>
          <a:noFill/>
          <a:ln w="19050">
            <a:solidFill>
              <a:srgbClr val="32B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3491D06-CB19-2577-8B9D-A2ACC087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375" y="3714113"/>
            <a:ext cx="623900" cy="5307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334516F-639E-CCF1-ED34-46F9509749ED}"/>
              </a:ext>
            </a:extLst>
          </p:cNvPr>
          <p:cNvSpPr txBox="1"/>
          <p:nvPr/>
        </p:nvSpPr>
        <p:spPr>
          <a:xfrm>
            <a:off x="4292068" y="49935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Node.js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7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4419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：封装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utils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包，校验手机号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长度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和验证码长度，在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src/index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.js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中使用并打包观察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新建并初始化项目，编写业务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源代码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webpack webpack-cli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到当前项目中（版本独立），并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局部自定义命令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打包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命令，自动产生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dist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分发文件夹（压缩和优化后，用于最终运行的代码）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Webpack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429C6-7DE1-5D21-FA80-F92D0A2D3328}"/>
              </a:ext>
            </a:extLst>
          </p:cNvPr>
          <p:cNvSpPr/>
          <p:nvPr/>
        </p:nvSpPr>
        <p:spPr>
          <a:xfrm>
            <a:off x="1480132" y="5350776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</a:t>
            </a:r>
            <a:r>
              <a:rPr lang="en-US" altLang="zh-CN" sz="1400" dirty="0">
                <a:cs typeface="+mn-ea"/>
                <a:sym typeface="+mn-lt"/>
              </a:rPr>
              <a:t>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DC6535-EB3D-A408-C9AC-3F5CF5FF86E4}"/>
              </a:ext>
            </a:extLst>
          </p:cNvPr>
          <p:cNvSpPr/>
          <p:nvPr/>
        </p:nvSpPr>
        <p:spPr>
          <a:xfrm>
            <a:off x="1636421" y="4437188"/>
            <a:ext cx="1433158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6E3F7F-1A13-D4EA-1A9C-53518FCC5159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2353000" y="4903832"/>
            <a:ext cx="0" cy="446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7FD875F-ADAB-A86B-9E28-889FE2C6F641}"/>
              </a:ext>
            </a:extLst>
          </p:cNvPr>
          <p:cNvSpPr/>
          <p:nvPr/>
        </p:nvSpPr>
        <p:spPr>
          <a:xfrm>
            <a:off x="818787" y="4279066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402D42-ABA4-7E1C-F835-BAABC2DE1097}"/>
              </a:ext>
            </a:extLst>
          </p:cNvPr>
          <p:cNvSpPr txBox="1"/>
          <p:nvPr/>
        </p:nvSpPr>
        <p:spPr>
          <a:xfrm>
            <a:off x="4631220" y="588481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88C46B1-FD78-CF46-D224-D9AFF818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81" y="4673702"/>
            <a:ext cx="988332" cy="1051513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2C03A9C2-F4F6-C114-1CC2-D5E85170B0F0}"/>
              </a:ext>
            </a:extLst>
          </p:cNvPr>
          <p:cNvSpPr/>
          <p:nvPr/>
        </p:nvSpPr>
        <p:spPr>
          <a:xfrm>
            <a:off x="4184407" y="5014793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8762FF1-25E3-0D7F-8E77-A89EF368B89B}"/>
              </a:ext>
            </a:extLst>
          </p:cNvPr>
          <p:cNvSpPr/>
          <p:nvPr/>
        </p:nvSpPr>
        <p:spPr>
          <a:xfrm>
            <a:off x="6330128" y="5014792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03F913-4DEB-1822-B86A-C9D5D9EDCE91}"/>
              </a:ext>
            </a:extLst>
          </p:cNvPr>
          <p:cNvSpPr/>
          <p:nvPr/>
        </p:nvSpPr>
        <p:spPr>
          <a:xfrm>
            <a:off x="7163719" y="4279066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ED3DCB-084D-CA68-3019-4F2A855B8BD0}"/>
              </a:ext>
            </a:extLst>
          </p:cNvPr>
          <p:cNvSpPr/>
          <p:nvPr/>
        </p:nvSpPr>
        <p:spPr>
          <a:xfrm>
            <a:off x="7825064" y="5288620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main.js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9FF3EF5-2A1D-6370-A08D-6ADF95129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213" y="2558654"/>
            <a:ext cx="2309060" cy="80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7244A77-017A-7CAD-2AF7-C50A48443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657" y="3507694"/>
            <a:ext cx="2309060" cy="539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E685DF6-CF4F-B714-9844-CB5617C5D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417" y="1972787"/>
            <a:ext cx="4482300" cy="517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7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/>
      <p:bldP spid="27" grpId="0" animBg="1"/>
      <p:bldP spid="28" grpId="0" animBg="1"/>
      <p:bldP spid="29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配置：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影响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打包过程和结果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项目根目录，新建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webpack.config.js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配置对象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，配置入口，出口文件的路径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重新打包观察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注意：只有和入口产生直接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间接的引入关系，才会被打包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修改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打包入口和出口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4DE8E7-B1C1-BBF9-1A78-2BFE5892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22" y="4376393"/>
            <a:ext cx="2339792" cy="183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BDC097-3834-8384-A073-E4509CD2F777}"/>
              </a:ext>
            </a:extLst>
          </p:cNvPr>
          <p:cNvSpPr/>
          <p:nvPr/>
        </p:nvSpPr>
        <p:spPr>
          <a:xfrm>
            <a:off x="1136450" y="5594038"/>
            <a:ext cx="1457460" cy="223935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E906429-1E3B-C1D9-B359-470B8BEC3870}"/>
              </a:ext>
            </a:extLst>
          </p:cNvPr>
          <p:cNvSpPr/>
          <p:nvPr/>
        </p:nvSpPr>
        <p:spPr>
          <a:xfrm>
            <a:off x="3888821" y="5110626"/>
            <a:ext cx="670683" cy="369332"/>
          </a:xfrm>
          <a:prstGeom prst="rightArrow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90B41A-17B5-FD64-3B88-C3191059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567" y="1518607"/>
            <a:ext cx="4620587" cy="2168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56DCC6-CE11-7756-729B-7DD8ED758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612" y="4215345"/>
            <a:ext cx="5121084" cy="224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AA1D63E-2730-7524-5534-A39E0245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18" y="1375814"/>
            <a:ext cx="1991941" cy="225571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用户登录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长度判断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需求：点击登录按钮，判断手机号和验证码长度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准备用户登录页面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编写核心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逻辑代码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打包并手动复制网页到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下，引入打包后的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，运行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核心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打包后的代码，作用在前端网页中使用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B88F38-DB6B-D2BE-E31E-7733015AB2DF}"/>
              </a:ext>
            </a:extLst>
          </p:cNvPr>
          <p:cNvSpPr/>
          <p:nvPr/>
        </p:nvSpPr>
        <p:spPr>
          <a:xfrm>
            <a:off x="1169527" y="5218801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login/index.js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E3034A-2A6F-D547-67A1-7E914AF4354F}"/>
              </a:ext>
            </a:extLst>
          </p:cNvPr>
          <p:cNvSpPr/>
          <p:nvPr/>
        </p:nvSpPr>
        <p:spPr>
          <a:xfrm>
            <a:off x="1325816" y="4305213"/>
            <a:ext cx="1433158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7D41AE-F5D6-EA87-CEC4-DAAEFA4BA8D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042395" y="4771857"/>
            <a:ext cx="0" cy="446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98B9424-DFC1-9B2C-5FC4-7EA77A31E533}"/>
              </a:ext>
            </a:extLst>
          </p:cNvPr>
          <p:cNvSpPr/>
          <p:nvPr/>
        </p:nvSpPr>
        <p:spPr>
          <a:xfrm>
            <a:off x="508182" y="4147091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1E49C-4D4F-8891-BB9B-158B5C9481B4}"/>
              </a:ext>
            </a:extLst>
          </p:cNvPr>
          <p:cNvSpPr txBox="1"/>
          <p:nvPr/>
        </p:nvSpPr>
        <p:spPr>
          <a:xfrm>
            <a:off x="4106010" y="575283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70C9E9-640F-DEA4-8467-8DEB95F4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71" y="4541727"/>
            <a:ext cx="988332" cy="1051513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99AA8BF7-571F-DC05-E713-9D5E0AA8AFA1}"/>
              </a:ext>
            </a:extLst>
          </p:cNvPr>
          <p:cNvSpPr/>
          <p:nvPr/>
        </p:nvSpPr>
        <p:spPr>
          <a:xfrm>
            <a:off x="3733841" y="4882818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54236A8-19A3-EF04-F035-2489EAE3DB08}"/>
              </a:ext>
            </a:extLst>
          </p:cNvPr>
          <p:cNvSpPr/>
          <p:nvPr/>
        </p:nvSpPr>
        <p:spPr>
          <a:xfrm>
            <a:off x="5683622" y="4882817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CA008E-6806-C7EF-B078-7ADE9A05AA8A}"/>
              </a:ext>
            </a:extLst>
          </p:cNvPr>
          <p:cNvSpPr/>
          <p:nvPr/>
        </p:nvSpPr>
        <p:spPr>
          <a:xfrm>
            <a:off x="6495024" y="4147091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9BAB31-D1B6-6058-1205-757C56ED4A20}"/>
              </a:ext>
            </a:extLst>
          </p:cNvPr>
          <p:cNvSpPr/>
          <p:nvPr/>
        </p:nvSpPr>
        <p:spPr>
          <a:xfrm>
            <a:off x="7156369" y="5156645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login/index.js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60D4BA-CCDB-E3E0-4A85-C82375DC2BD0}"/>
              </a:ext>
            </a:extLst>
          </p:cNvPr>
          <p:cNvSpPr/>
          <p:nvPr/>
        </p:nvSpPr>
        <p:spPr>
          <a:xfrm>
            <a:off x="7156369" y="4416173"/>
            <a:ext cx="1745736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login.html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D4BABE-3CE8-79D2-AC36-2254D026C563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8029237" y="4882817"/>
            <a:ext cx="0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5A1DE1-7411-5029-A6C8-38998F103D5B}"/>
              </a:ext>
            </a:extLst>
          </p:cNvPr>
          <p:cNvGrpSpPr/>
          <p:nvPr/>
        </p:nvGrpSpPr>
        <p:grpSpPr>
          <a:xfrm>
            <a:off x="9896538" y="4183773"/>
            <a:ext cx="1752752" cy="1800844"/>
            <a:chOff x="834341" y="4192430"/>
            <a:chExt cx="1752752" cy="180084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F79D2EC-4285-E413-152B-75B22850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31884BE-6576-0472-83A9-55487134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911687-AE37-3288-3072-56E798EA2615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AC760C-0D52-FC93-2D61-48A2E5C23AD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902105" y="4649495"/>
            <a:ext cx="994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1F3F02-2C34-17DD-0942-1CDDF74B4FE9}"/>
              </a:ext>
            </a:extLst>
          </p:cNvPr>
          <p:cNvSpPr/>
          <p:nvPr/>
        </p:nvSpPr>
        <p:spPr>
          <a:xfrm>
            <a:off x="9328061" y="1944411"/>
            <a:ext cx="1457460" cy="497131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9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插件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 html-webpack-plugin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打包时生成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html-webpack-plugin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拥有插件功能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重新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打包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自动生成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1E0BCA6-025B-C915-808A-B8C1A0A7C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98" y="2399704"/>
            <a:ext cx="4553795" cy="51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90BA50-F892-61C7-7A66-7FA0B70CC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89" y="3421608"/>
            <a:ext cx="5128704" cy="2888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98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加载器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css-loader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加载器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 style-loader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把解析后的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代码插入到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DOM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src/login/index.js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中（压缩转译处理等）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style-loader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拥有该加载器功能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默认只识别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13DCD8-D79B-6802-1761-D66BF3F0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616" y="3276279"/>
            <a:ext cx="5082980" cy="3147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D95CA5-4D8A-E3C1-A614-3629DCA5D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272" y="1891904"/>
            <a:ext cx="4790324" cy="541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18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插件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mini-css-extract-plugin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mini-css-extract-plugin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拥有该插件功能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注意：不能和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style-loader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一起使用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好处：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文件可以被浏览器缓存，减少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文件体积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D9ECBA-DB22-73EA-D4AC-5F2C72BA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80" y="1678398"/>
            <a:ext cx="5224452" cy="503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7508B3-A933-3C4B-829B-4CE5D30D9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54" y="2428132"/>
            <a:ext cx="5309178" cy="3800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2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代码提取后没有压缩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解决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css-minimizer-webpack-plugin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插件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css-minimizer-webpack-plugin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拥有该功能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打包重新观察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压缩过程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23666-0594-BE57-20CD-10DACEAA9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82" y="1932362"/>
            <a:ext cx="5150177" cy="473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59F78C-606E-371D-F41E-BF222E418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0" y="2819021"/>
            <a:ext cx="5524089" cy="3175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11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加载器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 less-loader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代码编译为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（设置背景图）并引入到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src/login/index.js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需要配合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F0B18B-B663-46CB-E523-3EAE3B9D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931" y="2069732"/>
            <a:ext cx="4263665" cy="51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C77662-350B-7592-13FD-D5C826EDD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10" y="2948679"/>
            <a:ext cx="5298086" cy="2907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资源模块：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Webpack5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内置资源模块（字体，图片等）打包，无需额外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loader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拥有打包图片功能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占位符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【hash】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对模块内容做算法计算，得到映射的数字字母组合的字符串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占位符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【ext】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使用当前模块原本的占位符，例如：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.png / .jpg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等字符串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占位符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【query】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保留引入文件时代码中查询参数（只有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下生效）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打包后观察效果和区别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注意：判断临界值默认为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8KB</a:t>
            </a: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大于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8KB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文件：发送一个单独的文件并导出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地址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小于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8KB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文件：导出一个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data URI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base64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字符串）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打包图片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1981B-E1E2-A384-9564-A3823BDB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998" y="4664252"/>
            <a:ext cx="5346921" cy="1793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E91BF0-196F-0431-62CE-9784F08E1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5214702"/>
            <a:ext cx="2331922" cy="647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77109C-3BF1-0B25-BAFC-0BF08B2ED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80" y="5931522"/>
            <a:ext cx="5387807" cy="52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3998A7-4E31-0200-7F2C-048A0E7A4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483" y="1002233"/>
            <a:ext cx="4104436" cy="343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4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用户登录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完成功能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需求：完成登录功能的核心流程，以及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Alert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警告框使用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（体验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作用在前端项目中）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准备并修改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utils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工具包源代码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实现函数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并编写逻辑代码，打包后运行观察效果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4392D9-7200-7B86-179F-77CC6A6443A2}"/>
              </a:ext>
            </a:extLst>
          </p:cNvPr>
          <p:cNvSpPr/>
          <p:nvPr/>
        </p:nvSpPr>
        <p:spPr>
          <a:xfrm>
            <a:off x="2182906" y="5630597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login/index.js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4483B-9DFB-0113-D9B5-7BFDAC621869}"/>
              </a:ext>
            </a:extLst>
          </p:cNvPr>
          <p:cNvSpPr/>
          <p:nvPr/>
        </p:nvSpPr>
        <p:spPr>
          <a:xfrm>
            <a:off x="3967353" y="4720201"/>
            <a:ext cx="1297449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451224-2E78-B241-2CB4-97602EE7C65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3055774" y="5186845"/>
            <a:ext cx="1560304" cy="443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D1D472A-E3E2-61EF-752E-7C56F4DD40E2}"/>
              </a:ext>
            </a:extLst>
          </p:cNvPr>
          <p:cNvSpPr/>
          <p:nvPr/>
        </p:nvSpPr>
        <p:spPr>
          <a:xfrm>
            <a:off x="782320" y="3855563"/>
            <a:ext cx="4633187" cy="261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EB9DF7-7848-0B92-2966-76EDF18B596B}"/>
              </a:ext>
            </a:extLst>
          </p:cNvPr>
          <p:cNvSpPr txBox="1"/>
          <p:nvPr/>
        </p:nvSpPr>
        <p:spPr>
          <a:xfrm>
            <a:off x="6004643" y="5825266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0A45581-384E-499A-A330-45B148FD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04" y="4614158"/>
            <a:ext cx="988332" cy="1051513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54515D29-E765-2D64-9340-8FDFEB03AE93}"/>
              </a:ext>
            </a:extLst>
          </p:cNvPr>
          <p:cNvSpPr/>
          <p:nvPr/>
        </p:nvSpPr>
        <p:spPr>
          <a:xfrm>
            <a:off x="5594793" y="4955248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FA60AC-55F8-95A9-A6BA-AC6E247424C5}"/>
              </a:ext>
            </a:extLst>
          </p:cNvPr>
          <p:cNvSpPr/>
          <p:nvPr/>
        </p:nvSpPr>
        <p:spPr>
          <a:xfrm>
            <a:off x="7629264" y="4955248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89DA50-B4CD-4808-F204-A6495A77BA67}"/>
              </a:ext>
            </a:extLst>
          </p:cNvPr>
          <p:cNvSpPr/>
          <p:nvPr/>
        </p:nvSpPr>
        <p:spPr>
          <a:xfrm>
            <a:off x="8506778" y="4172388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86B1D6-6511-3FCE-876F-73C33B5A2AC6}"/>
              </a:ext>
            </a:extLst>
          </p:cNvPr>
          <p:cNvSpPr/>
          <p:nvPr/>
        </p:nvSpPr>
        <p:spPr>
          <a:xfrm>
            <a:off x="9135865" y="5181942"/>
            <a:ext cx="850869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793D7B-1505-0E7B-9CE5-51172DC267C9}"/>
              </a:ext>
            </a:extLst>
          </p:cNvPr>
          <p:cNvSpPr/>
          <p:nvPr/>
        </p:nvSpPr>
        <p:spPr>
          <a:xfrm>
            <a:off x="9135865" y="4441470"/>
            <a:ext cx="1777994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index.html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E7BD6D8-1E4B-22C0-BB6D-6141DD3673B1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9561300" y="4908114"/>
            <a:ext cx="46356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0217ED6-AAEE-00DB-E472-1A499AA8A65C}"/>
              </a:ext>
            </a:extLst>
          </p:cNvPr>
          <p:cNvGrpSpPr/>
          <p:nvPr/>
        </p:nvGrpSpPr>
        <p:grpSpPr>
          <a:xfrm>
            <a:off x="9110358" y="1411592"/>
            <a:ext cx="1752752" cy="1800844"/>
            <a:chOff x="834341" y="4192430"/>
            <a:chExt cx="1752752" cy="18008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C68DD-FBFF-0F11-F6E6-1B493E927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82AEEF5-E438-0D26-A62A-DF1456CF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84D41AC-62B9-CD5E-58AD-DED18C91EB31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2E02AB-2161-2627-74E8-65160776CC8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024862" y="3280528"/>
            <a:ext cx="0" cy="11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90857E-F859-6117-39F1-44D7C726F15B}"/>
              </a:ext>
            </a:extLst>
          </p:cNvPr>
          <p:cNvSpPr/>
          <p:nvPr/>
        </p:nvSpPr>
        <p:spPr>
          <a:xfrm>
            <a:off x="2725460" y="3991242"/>
            <a:ext cx="655720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65A877-8189-2EA2-B22A-8ED35A893196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3053320" y="4457886"/>
            <a:ext cx="3854" cy="262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BD41BE2-2047-7888-1800-691928806421}"/>
              </a:ext>
            </a:extLst>
          </p:cNvPr>
          <p:cNvSpPr/>
          <p:nvPr/>
        </p:nvSpPr>
        <p:spPr>
          <a:xfrm>
            <a:off x="2298609" y="4720241"/>
            <a:ext cx="1517130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utils/request.js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56CCE7-5FB4-DEF1-C3AC-451CDAA6E0BE}"/>
              </a:ext>
            </a:extLst>
          </p:cNvPr>
          <p:cNvCxnSpPr>
            <a:cxnSpLocks/>
            <a:stCxn id="48" idx="2"/>
            <a:endCxn id="3" idx="0"/>
          </p:cNvCxnSpPr>
          <p:nvPr/>
        </p:nvCxnSpPr>
        <p:spPr>
          <a:xfrm flipH="1">
            <a:off x="3055774" y="5186885"/>
            <a:ext cx="1400" cy="443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3A2F8A8-B143-E69F-D741-B2602BC9D281}"/>
              </a:ext>
            </a:extLst>
          </p:cNvPr>
          <p:cNvSpPr/>
          <p:nvPr/>
        </p:nvSpPr>
        <p:spPr>
          <a:xfrm>
            <a:off x="10095248" y="5181942"/>
            <a:ext cx="818611" cy="466644"/>
          </a:xfrm>
          <a:prstGeom prst="rect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...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350AEC6-A4E4-E9CE-523C-C7D02CEADCBE}"/>
              </a:ext>
            </a:extLst>
          </p:cNvPr>
          <p:cNvCxnSpPr>
            <a:cxnSpLocks/>
            <a:stCxn id="60" idx="0"/>
            <a:endCxn id="33" idx="2"/>
          </p:cNvCxnSpPr>
          <p:nvPr/>
        </p:nvCxnSpPr>
        <p:spPr>
          <a:xfrm flipH="1" flipV="1">
            <a:off x="10024862" y="4908114"/>
            <a:ext cx="47969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61FA24-E022-B8EB-1848-B3E674C0860E}"/>
              </a:ext>
            </a:extLst>
          </p:cNvPr>
          <p:cNvSpPr/>
          <p:nvPr/>
        </p:nvSpPr>
        <p:spPr>
          <a:xfrm>
            <a:off x="892612" y="4720201"/>
            <a:ext cx="1297449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utils/alert.js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7887C3-03D7-E966-D07F-CF6CFAC92DF5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541337" y="5186845"/>
            <a:ext cx="1514437" cy="443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9" grpId="0" animBg="1"/>
      <p:bldP spid="20" grpId="0"/>
      <p:bldP spid="27" grpId="0" animBg="1"/>
      <p:bldP spid="28" grpId="0" animBg="1"/>
      <p:bldP spid="31" grpId="0" animBg="1"/>
      <p:bldP spid="32" grpId="0" animBg="1"/>
      <p:bldP spid="33" grpId="0" animBg="1"/>
      <p:bldP spid="40" grpId="0" animBg="1"/>
      <p:bldP spid="48" grpId="0" animBg="1"/>
      <p:bldP spid="6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要求：下载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node-v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16.19.0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.msi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安装程序（指定版本：兼容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vue-admin-template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模板）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安装过程：默认下一步即可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注释事项：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非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中文路径下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无需勾选自动安装其他配套软件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成功验证：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打开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cmd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终端，输入 </a:t>
            </a:r>
            <a:r>
              <a:rPr lang="en-US" altLang="zh-CN"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node -v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命令查看版本号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如果有显示，则代表安装成功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D9CAD-8815-E155-24B0-FB8BDECD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38" y="1519423"/>
            <a:ext cx="2667231" cy="57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0127B-6A68-F9BB-5C38-BFC65D876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8"/>
          <a:stretch/>
        </p:blipFill>
        <p:spPr>
          <a:xfrm>
            <a:off x="6881501" y="2519265"/>
            <a:ext cx="4709568" cy="362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F9970C-6500-9D8E-8BB4-8DEAEDE64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6" y="4716537"/>
            <a:ext cx="3696020" cy="1425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811D94E-75F0-E816-93AE-2D2AA8DA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56" y="4777776"/>
            <a:ext cx="3414056" cy="1051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问题：之前改代码，需重新打包才能运行查看，效率很低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开发环境：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webpack-dev-server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快速开发应用程序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作用：启动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自动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检测代码变化，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热更新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到网页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目录和打包内容是在内存里（更新快）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webpack-dev-server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软件包到当前项目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设置模式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开发模式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，并配置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自定义命令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run dev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来启动开发服务器，试试热更新效果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搭建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开发环境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69D056-E3FB-3F83-3381-8471B9449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856" y="2017605"/>
            <a:ext cx="4642007" cy="562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DEF4E-D636-ABCE-55BD-2C378FCF9890}"/>
              </a:ext>
            </a:extLst>
          </p:cNvPr>
          <p:cNvSpPr/>
          <p:nvPr/>
        </p:nvSpPr>
        <p:spPr>
          <a:xfrm>
            <a:off x="7121149" y="5266800"/>
            <a:ext cx="3157774" cy="3400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DE66F0-0EA2-0659-74B4-2D5590ABA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856" y="2871016"/>
            <a:ext cx="2682472" cy="1615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98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37E013-640A-BCC2-E4E6-6EB0D4C6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88" y="4202887"/>
            <a:ext cx="4709568" cy="1059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BF2E50-A2B8-E2A8-6C36-D0C6AE7C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582" y="1745969"/>
            <a:ext cx="3337849" cy="157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5"/>
              </a:rPr>
              <a:t>打包模式：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告知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使用相应模式的内置优化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分类：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方式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配置文件设置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方式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命令行设置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参数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注意：命令行设置的优先级高于配置文件中的，推荐用命令行设置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打包模式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8F17C-75E2-6683-FD00-010F42E5908C}"/>
              </a:ext>
            </a:extLst>
          </p:cNvPr>
          <p:cNvSpPr/>
          <p:nvPr/>
        </p:nvSpPr>
        <p:spPr>
          <a:xfrm>
            <a:off x="7033400" y="4725953"/>
            <a:ext cx="4359280" cy="2985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3F37211-4D64-55B2-6444-0AAA568D1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2614"/>
              </p:ext>
            </p:extLst>
          </p:nvPr>
        </p:nvGraphicFramePr>
        <p:xfrm>
          <a:off x="816303" y="2534708"/>
          <a:ext cx="62170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229">
                  <a:extLst>
                    <a:ext uri="{9D8B030D-6E8A-4147-A177-3AD203B41FA5}">
                      <a16:colId xmlns:a16="http://schemas.microsoft.com/office/drawing/2014/main" val="130227895"/>
                    </a:ext>
                  </a:extLst>
                </a:gridCol>
                <a:gridCol w="1329179">
                  <a:extLst>
                    <a:ext uri="{9D8B030D-6E8A-4147-A177-3AD203B41FA5}">
                      <a16:colId xmlns:a16="http://schemas.microsoft.com/office/drawing/2014/main" val="124544344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3501316239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152231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开发模式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development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调试代码，实时加载，模块热替换等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2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生产模式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production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压缩代码，资源优化，更轻量等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打包上线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1916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7867445-5086-23C7-4872-0276C46B31F8}"/>
              </a:ext>
            </a:extLst>
          </p:cNvPr>
          <p:cNvSpPr/>
          <p:nvPr/>
        </p:nvSpPr>
        <p:spPr>
          <a:xfrm>
            <a:off x="8398780" y="2817588"/>
            <a:ext cx="1715604" cy="2985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5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需求：在开发模式下用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style-loader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内嵌更快，在生产模式下提取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1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配置导出函数，但是局限性大（只接受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种模式）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：借助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cross-env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（跨平台通用）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包命令，设置参数区分环境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cross-env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软件包到当前项目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自定义命令，传入参数名和值（会绑定到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process.env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对象下）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区分不同环境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不同配置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重新打包观察两种配置区别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3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：配置不同的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（适用多种模式差异性较大情况）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打包模式的应用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30ABC-83BB-E899-4405-73AB64FA0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44" y="4504860"/>
            <a:ext cx="7724544" cy="1196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51F796-2101-AB98-C62B-FE37BF8E4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178" y="3037303"/>
            <a:ext cx="3616210" cy="516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82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项目中，开发模式下打印语句生效，生产模式下打印语句失效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cross-env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设置的只在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环境生效，前端代码无法访问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process.env.NODE_ENV 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解决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DefinePlugin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插件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作用：在编译时，将前端代码中匹配的变量名，替换为值或表达式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前端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注入环境变量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2814D-6BB6-D4D1-7983-9DEEDED6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083" y="3429000"/>
            <a:ext cx="5574179" cy="3064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8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问题：代码被压缩和混淆，无法正确定位源代码位置（行数和列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数）</a:t>
            </a:r>
            <a:endParaRPr lang="en-US" altLang="zh-CN">
              <a:latin typeface="+mn-lt"/>
              <a:ea typeface="+mn-ea"/>
              <a:cs typeface="+mn-ea"/>
              <a:sym typeface="+mn-lt"/>
              <a:hlinkClick r:id="rId3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source map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可以准确追踪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error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warning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在原始代码的位置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devtool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inline-source-map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选项：把源码的位置信息一起打包在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source map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仅适用于开发环境，不要在生产环境使用（防止被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轻易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查看源码位置）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开发环境调错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source map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346AD5-4B88-4857-44A6-2B1E8A702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01" y="3212850"/>
            <a:ext cx="3337849" cy="1607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解析别名：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配置模块如何解析，创建 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import 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引入路径的别名，来确保模块引入变得更简单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例如：原来路径如图，比较长而且相对路径不安全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解决：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webpack.config.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中配置解析别名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@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来代表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绝对路径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解析别名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alias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6491A-A615-4839-5945-1FAC0318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23" y="3429000"/>
            <a:ext cx="5281118" cy="52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68668-3AC9-F4A7-B069-8A3DE34B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323" y="4439629"/>
            <a:ext cx="4930567" cy="51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4FF93D-029D-2AF9-C1BD-90E186552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28" y="3429000"/>
            <a:ext cx="4298052" cy="2476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51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CDN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：内容分发网络，指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的是一组分布在各个地区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的服务器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作用：把静态资源文件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第三方库放在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CDN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网络中各个服务器中，供用户就近请求获取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好处：减轻自己服务器请求压力，就近请求物理延迟低，配套缓存策略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-CDN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CA8D31-8644-1565-FF01-211A1304B9EE}"/>
              </a:ext>
            </a:extLst>
          </p:cNvPr>
          <p:cNvGrpSpPr/>
          <p:nvPr/>
        </p:nvGrpSpPr>
        <p:grpSpPr>
          <a:xfrm>
            <a:off x="5491430" y="3855400"/>
            <a:ext cx="1752752" cy="1800844"/>
            <a:chOff x="834341" y="4192430"/>
            <a:chExt cx="1752752" cy="18008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F1C0133-9399-BADD-FEA1-A7340F84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6A144D5-B902-1C97-B5E6-5DE6AE37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827103-6076-1176-E4DF-33F8838E8A45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CB098C9-E350-37A3-38DA-16E58B1F0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19" y="3295044"/>
            <a:ext cx="594927" cy="8599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54A492-91E4-F8A3-F4FB-F8DB7616F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92" y="3295044"/>
            <a:ext cx="594927" cy="8599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5A4EC9-329B-2574-C3F0-7E2F149B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08" y="5266800"/>
            <a:ext cx="594927" cy="8599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296F7B-3B71-A745-3454-3C038FA9A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73" y="5353438"/>
            <a:ext cx="594927" cy="8599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05C41F-BD8E-513C-739D-622E9E1A7B35}"/>
              </a:ext>
            </a:extLst>
          </p:cNvPr>
          <p:cNvSpPr/>
          <p:nvPr/>
        </p:nvSpPr>
        <p:spPr>
          <a:xfrm>
            <a:off x="2026763" y="3016577"/>
            <a:ext cx="8682086" cy="3478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2D97FD-F6BC-199E-A5A6-F136829D984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291735" y="5031879"/>
            <a:ext cx="1636331" cy="6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73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开发模式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本地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第三方库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，生产模式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CDN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加载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引入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-CDN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EA803-360C-CB87-0AA9-09B61C9EF11F}"/>
              </a:ext>
            </a:extLst>
          </p:cNvPr>
          <p:cNvSpPr txBox="1"/>
          <p:nvPr/>
        </p:nvSpPr>
        <p:spPr>
          <a:xfrm>
            <a:off x="3533615" y="476650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15E70A6-4F0D-E741-56CE-5337056E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76" y="3555400"/>
            <a:ext cx="988332" cy="1051513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0B666CA-653F-6617-3927-9F874E2AB64A}"/>
              </a:ext>
            </a:extLst>
          </p:cNvPr>
          <p:cNvSpPr/>
          <p:nvPr/>
        </p:nvSpPr>
        <p:spPr>
          <a:xfrm>
            <a:off x="3123765" y="3896490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9120E05-8C82-56FC-6238-6340D1EA4CCB}"/>
              </a:ext>
            </a:extLst>
          </p:cNvPr>
          <p:cNvSpPr/>
          <p:nvPr/>
        </p:nvSpPr>
        <p:spPr>
          <a:xfrm>
            <a:off x="5158236" y="3896490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1D02FA-B035-7BC1-99CE-BCEB810B550B}"/>
              </a:ext>
            </a:extLst>
          </p:cNvPr>
          <p:cNvSpPr/>
          <p:nvPr/>
        </p:nvSpPr>
        <p:spPr>
          <a:xfrm>
            <a:off x="6122080" y="4492594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文件夹（</a:t>
            </a:r>
            <a:r>
              <a:rPr lang="zh-CN" altLang="en-US" sz="1400">
                <a:solidFill>
                  <a:srgbClr val="AD2A26"/>
                </a:solidFill>
                <a:cs typeface="+mn-ea"/>
                <a:sym typeface="+mn-lt"/>
              </a:rPr>
              <a:t>生产模式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F0D700-56C9-9A6D-64FB-060775C47BE4}"/>
              </a:ext>
            </a:extLst>
          </p:cNvPr>
          <p:cNvSpPr/>
          <p:nvPr/>
        </p:nvSpPr>
        <p:spPr>
          <a:xfrm>
            <a:off x="6729766" y="5422970"/>
            <a:ext cx="850869" cy="4666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DAEF2F-7F0D-F9B1-D475-2CA34F11B44B}"/>
              </a:ext>
            </a:extLst>
          </p:cNvPr>
          <p:cNvSpPr/>
          <p:nvPr/>
        </p:nvSpPr>
        <p:spPr>
          <a:xfrm>
            <a:off x="6729766" y="4682498"/>
            <a:ext cx="1883990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index.html + cdn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9929AE-1951-8F33-A42C-634E5B0B4819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7155201" y="5149142"/>
            <a:ext cx="516560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556E54-FB89-87BE-8301-D84B80B6832F}"/>
              </a:ext>
            </a:extLst>
          </p:cNvPr>
          <p:cNvGrpSpPr/>
          <p:nvPr/>
        </p:nvGrpSpPr>
        <p:grpSpPr>
          <a:xfrm>
            <a:off x="10149752" y="3584045"/>
            <a:ext cx="1752752" cy="1800844"/>
            <a:chOff x="834341" y="4192430"/>
            <a:chExt cx="1752752" cy="180084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770B96A-EB84-8A8A-5364-E2EB6F1F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B914931-5B9D-64F6-1495-00E7AEAF1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B781EC-606B-8F70-32C6-764069142E57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E43F88-06DD-5E6C-FD42-91324CE4704C}"/>
              </a:ext>
            </a:extLst>
          </p:cNvPr>
          <p:cNvCxnSpPr>
            <a:cxnSpLocks/>
            <a:stCxn id="29" idx="1"/>
            <a:endCxn id="44" idx="0"/>
          </p:cNvCxnSpPr>
          <p:nvPr/>
        </p:nvCxnSpPr>
        <p:spPr>
          <a:xfrm flipH="1">
            <a:off x="9716167" y="5200223"/>
            <a:ext cx="881195" cy="38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A4D704F-6D49-979B-3BB9-56EA21AF7207}"/>
              </a:ext>
            </a:extLst>
          </p:cNvPr>
          <p:cNvSpPr/>
          <p:nvPr/>
        </p:nvSpPr>
        <p:spPr>
          <a:xfrm>
            <a:off x="7689149" y="5422970"/>
            <a:ext cx="924607" cy="466644"/>
          </a:xfrm>
          <a:prstGeom prst="rect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无第三方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4A1DFB6-DF37-E0C6-D93B-6F7966590315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7671761" y="5149142"/>
            <a:ext cx="47969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16C9F1B-9702-184C-8C5A-D82AE4D54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03" y="5587130"/>
            <a:ext cx="594927" cy="859939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EB429E11-7BC6-91C1-F9DD-1197A33C2B62}"/>
              </a:ext>
            </a:extLst>
          </p:cNvPr>
          <p:cNvSpPr/>
          <p:nvPr/>
        </p:nvSpPr>
        <p:spPr>
          <a:xfrm>
            <a:off x="1050169" y="4492594"/>
            <a:ext cx="1745736" cy="4666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login/index.js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D28233-DF68-F500-5A41-F7D6255A5D49}"/>
              </a:ext>
            </a:extLst>
          </p:cNvPr>
          <p:cNvSpPr/>
          <p:nvPr/>
        </p:nvSpPr>
        <p:spPr>
          <a:xfrm>
            <a:off x="872460" y="2892342"/>
            <a:ext cx="2124283" cy="244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BBA99FA-8D0F-A9A9-01D5-4205AB450AE4}"/>
              </a:ext>
            </a:extLst>
          </p:cNvPr>
          <p:cNvSpPr/>
          <p:nvPr/>
        </p:nvSpPr>
        <p:spPr>
          <a:xfrm>
            <a:off x="1595177" y="3040340"/>
            <a:ext cx="655720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C333A0-2797-C0E7-0BC2-C33735BDD14E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923037" y="3506984"/>
            <a:ext cx="1400" cy="26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41B0C26-8AB9-DD7B-6F8C-036237EDE223}"/>
              </a:ext>
            </a:extLst>
          </p:cNvPr>
          <p:cNvSpPr/>
          <p:nvPr/>
        </p:nvSpPr>
        <p:spPr>
          <a:xfrm>
            <a:off x="1165872" y="3771238"/>
            <a:ext cx="1517130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utils/request.js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64D479-7563-E05D-070E-5F59EE77A02A}"/>
              </a:ext>
            </a:extLst>
          </p:cNvPr>
          <p:cNvCxnSpPr>
            <a:cxnSpLocks/>
            <a:stCxn id="51" idx="2"/>
            <a:endCxn id="45" idx="0"/>
          </p:cNvCxnSpPr>
          <p:nvPr/>
        </p:nvCxnSpPr>
        <p:spPr>
          <a:xfrm flipH="1">
            <a:off x="1923037" y="4237882"/>
            <a:ext cx="1400" cy="2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F683D83-C376-8221-3CC3-E6908C7C9EF5}"/>
              </a:ext>
            </a:extLst>
          </p:cNvPr>
          <p:cNvSpPr/>
          <p:nvPr/>
        </p:nvSpPr>
        <p:spPr>
          <a:xfrm>
            <a:off x="6113787" y="2083579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文件夹（</a:t>
            </a:r>
            <a:r>
              <a:rPr lang="zh-CN" altLang="en-US" sz="1400">
                <a:solidFill>
                  <a:srgbClr val="AD2A26"/>
                </a:solidFill>
                <a:cs typeface="+mn-ea"/>
                <a:sym typeface="+mn-lt"/>
              </a:rPr>
              <a:t>开发模式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D80FD6D-83E5-3AB2-B4B9-49510075A24F}"/>
              </a:ext>
            </a:extLst>
          </p:cNvPr>
          <p:cNvSpPr/>
          <p:nvPr/>
        </p:nvSpPr>
        <p:spPr>
          <a:xfrm>
            <a:off x="6721473" y="3013955"/>
            <a:ext cx="850869" cy="4666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EBCA6A-C3BE-01AB-38E4-AEAF1389B4DC}"/>
              </a:ext>
            </a:extLst>
          </p:cNvPr>
          <p:cNvSpPr/>
          <p:nvPr/>
        </p:nvSpPr>
        <p:spPr>
          <a:xfrm>
            <a:off x="6721473" y="2273483"/>
            <a:ext cx="1777994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index.html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0A2B01B-4069-1D30-D8C0-45EFE25AAE5E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7146908" y="2740127"/>
            <a:ext cx="46356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7AFC3FB-6B80-4E4C-0ABB-82798ACFA78C}"/>
              </a:ext>
            </a:extLst>
          </p:cNvPr>
          <p:cNvSpPr/>
          <p:nvPr/>
        </p:nvSpPr>
        <p:spPr>
          <a:xfrm>
            <a:off x="7680856" y="3013955"/>
            <a:ext cx="818611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7F4B190-E02F-BA2F-1DD3-0B083F79E4F0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H="1" flipV="1">
            <a:off x="7610470" y="2740127"/>
            <a:ext cx="47969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箭头: 右 63">
            <a:extLst>
              <a:ext uri="{FF2B5EF4-FFF2-40B4-BE49-F238E27FC236}">
                <a16:creationId xmlns:a16="http://schemas.microsoft.com/office/drawing/2014/main" id="{B66D3449-12FF-F94B-C7BD-FBB027A3A642}"/>
              </a:ext>
            </a:extLst>
          </p:cNvPr>
          <p:cNvSpPr/>
          <p:nvPr/>
        </p:nvSpPr>
        <p:spPr>
          <a:xfrm rot="2502336">
            <a:off x="9419555" y="3094402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93EBC27-8594-1493-E715-E542D0EB2826}"/>
              </a:ext>
            </a:extLst>
          </p:cNvPr>
          <p:cNvSpPr/>
          <p:nvPr/>
        </p:nvSpPr>
        <p:spPr>
          <a:xfrm>
            <a:off x="10013630" y="5945209"/>
            <a:ext cx="818611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565620BC-231A-9B1A-44C6-64679CC722B4}"/>
              </a:ext>
            </a:extLst>
          </p:cNvPr>
          <p:cNvSpPr/>
          <p:nvPr/>
        </p:nvSpPr>
        <p:spPr>
          <a:xfrm rot="19321593">
            <a:off x="9434833" y="4830891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4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45" grpId="0" animBg="1"/>
      <p:bldP spid="48" grpId="0" animBg="1"/>
      <p:bldP spid="49" grpId="0" animBg="1"/>
      <p:bldP spid="51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70" grpId="0" animBg="1"/>
      <p:bldP spid="7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开发模式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本地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第三方库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，生产模式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CDN 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加载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引入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中引入第三方库的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CDN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地址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并用模板语法判断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externals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外部扩展选项（防止某些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的包被打包）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两种模式下打包观察效果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-CDN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8B9C9C-7A79-1F4D-0F58-95CCD24F5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27" y="4370412"/>
            <a:ext cx="5227773" cy="2057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C768B0-ED73-8DB2-7129-5FFF2C6C8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347" y="4248255"/>
            <a:ext cx="5478335" cy="2270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72E1A6-91DE-8EB8-A1E4-095DBAB02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533" y="3225096"/>
            <a:ext cx="7159149" cy="9998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8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单页面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单个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文件，切换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DOM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的方式实现不同业务逻辑展示，后续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Vue/React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会学到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多页面：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多个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文件，切换页面实现不同业务逻辑展示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需求：把黑马头条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数据管理平台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内容页面一起引入打包使用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源码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）放入相应位置，并改用模块化语法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form-serialize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到核心代码中使用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多入口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多页面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的设置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重新打包观察效果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多页面打包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CD4DBF-6CCB-5326-7067-BC53B10EB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59" y="2122841"/>
            <a:ext cx="4571467" cy="4296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06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5DFB2A-80B9-B48A-2A22-0AFEBC1B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35" y="2883019"/>
            <a:ext cx="5090601" cy="2019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Node.js</a:t>
            </a:r>
            <a:endParaRPr lang="zh-CN" altLang="en-US" sz="20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7">
            <a:extLst>
              <a:ext uri="{FF2B5EF4-FFF2-40B4-BE49-F238E27FC236}">
                <a16:creationId xmlns:a16="http://schemas.microsoft.com/office/drawing/2014/main" id="{28D11B5A-2056-4099-D78D-ED89F4A22CE4}"/>
              </a:ext>
            </a:extLst>
          </p:cNvPr>
          <p:cNvSpPr txBox="1">
            <a:spLocks/>
          </p:cNvSpPr>
          <p:nvPr/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需求：新建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文件，并编写代码后，在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环境下执行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集成终端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中，输入 </a:t>
            </a:r>
            <a:r>
              <a:rPr lang="en-US" altLang="zh-CN" dirty="0"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node xxx.js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，回车即可执行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76B332-6595-E2E5-9557-303EB36D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8" y="2883019"/>
            <a:ext cx="4253406" cy="1455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41449CD-4EDE-B152-B4D5-398FFE3F03A0}"/>
              </a:ext>
            </a:extLst>
          </p:cNvPr>
          <p:cNvSpPr/>
          <p:nvPr/>
        </p:nvSpPr>
        <p:spPr>
          <a:xfrm>
            <a:off x="9138137" y="3447854"/>
            <a:ext cx="737116" cy="247261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2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需求：把发布文章页面一起打包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准备发布文章页面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源代码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，改写成模块化的导出和导入方式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修改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，增加一个入口和出口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发布文章页面打包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需求：把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个以上页面引用的公共代码提取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splitChunks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分割功能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打包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优化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分割公共代码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3A30C7-2C7E-3E03-1FFF-87570010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08" y="2795561"/>
            <a:ext cx="5676617" cy="3764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5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配套的笔记中有重点知识的记录和梳理，大家一定要看起来啊！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7A975-C48C-2C12-7995-72E54E3B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75" y="3534548"/>
            <a:ext cx="3600790" cy="192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AF0FC1-B2B6-9837-4856-4FD9D17F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817" y="2254368"/>
            <a:ext cx="1268156" cy="10992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D1CEC1-978A-9B91-F95F-B184062F7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407" y="3618298"/>
            <a:ext cx="1222976" cy="10749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96CEB0-48D9-F638-907A-83A46310B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501" y="4951314"/>
            <a:ext cx="1470787" cy="12040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3BD493D-5AED-C75F-0E88-2BE70B20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499" y="3259109"/>
            <a:ext cx="797337" cy="7518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8A1905-91F6-2830-EEB8-A3CF846B6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073" y="4232950"/>
            <a:ext cx="1902037" cy="6019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7AEAFF2-F116-2033-219A-8253A4B14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769" y="5056882"/>
            <a:ext cx="3640644" cy="9041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54A4C2-8887-5C9C-D981-0911B3ACD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6092" y="3336334"/>
            <a:ext cx="1333616" cy="563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0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是什么？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Chrome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封装，独立执行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代码的环境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与浏览器环境的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最大区别？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环境中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没有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BOM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DOM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编写后端程序：提供数据和网页资源等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前端工程化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：集成各种开发中使用的工具和技术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如何执行代码？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终端中输入：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 xxx.js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回车即可执行（注意路径）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模块：类似插件，封装了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模块：封装了与本机文件系统进行交互的，方法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属性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加载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写入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读写文件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2DA69-265E-7DFD-346E-C4FB637A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72" y="3527401"/>
            <a:ext cx="4389500" cy="95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D4D151-9778-CF53-CBA6-352B510D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72" y="2705734"/>
            <a:ext cx="5402854" cy="597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0897B3-0EBE-9B94-06F2-02DA0199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372" y="4727811"/>
            <a:ext cx="3772227" cy="1165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7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B657EE-DE10-01C6-4900-0B01FD9C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4" y="2083261"/>
            <a:ext cx="6944764" cy="2174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代码中，相对路径是根据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终端所在路径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来查找的，可能无法找到你想要的文件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路径处理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995899-FAF3-9499-6D59-6A21A724C54B}"/>
              </a:ext>
            </a:extLst>
          </p:cNvPr>
          <p:cNvSpPr/>
          <p:nvPr/>
        </p:nvSpPr>
        <p:spPr>
          <a:xfrm>
            <a:off x="4001020" y="3391292"/>
            <a:ext cx="1035694" cy="2433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684E4-A94A-B65B-C03C-999832A61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874" y="4359180"/>
            <a:ext cx="7468247" cy="2042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50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mmudzmm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nmmudzmm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mmudzmm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69687</TotalTime>
  <Words>4261</Words>
  <Application>Microsoft Office PowerPoint</Application>
  <PresentationFormat>宽屏</PresentationFormat>
  <Paragraphs>651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Node.js 入门</vt:lpstr>
      <vt:lpstr>什么是 Node.js？</vt:lpstr>
      <vt:lpstr>什么是前端工程化？</vt:lpstr>
      <vt:lpstr>Node.js 为何能执行 JS？</vt:lpstr>
      <vt:lpstr>Node.js 安装</vt:lpstr>
      <vt:lpstr>使用 Node.js</vt:lpstr>
      <vt:lpstr>PowerPoint 演示文稿</vt:lpstr>
      <vt:lpstr>fs 模块 - 读写文件</vt:lpstr>
      <vt:lpstr>path 模块 - 路径处理</vt:lpstr>
      <vt:lpstr>path 模块 - 路径处理</vt:lpstr>
      <vt:lpstr>案例 - 压缩前端 html</vt:lpstr>
      <vt:lpstr>URL 中的端口号</vt:lpstr>
      <vt:lpstr>常见的服务程序</vt:lpstr>
      <vt:lpstr>PowerPoint 演示文稿</vt:lpstr>
      <vt:lpstr>http 模块-创建 Web 服务</vt:lpstr>
      <vt:lpstr>PowerPoint 演示文稿</vt:lpstr>
      <vt:lpstr>PowerPoint 演示文稿</vt:lpstr>
      <vt:lpstr>Node.js 模块化</vt:lpstr>
      <vt:lpstr>什么是模块化？</vt:lpstr>
      <vt:lpstr>CommonJS 标准</vt:lpstr>
      <vt:lpstr>PowerPoint 演示文稿</vt:lpstr>
      <vt:lpstr>ECMAScript 标准 - 默认导出和导入</vt:lpstr>
      <vt:lpstr>PowerPoint 演示文稿</vt:lpstr>
      <vt:lpstr>ECMAScript 标准 - 命名导出和导入</vt:lpstr>
      <vt:lpstr>PowerPoint 演示文稿</vt:lpstr>
      <vt:lpstr>包的概念</vt:lpstr>
      <vt:lpstr>PowerPoint 演示文稿</vt:lpstr>
      <vt:lpstr>npm - 软件包管理器</vt:lpstr>
      <vt:lpstr>npm - 软件包管理器</vt:lpstr>
      <vt:lpstr>PowerPoint 演示文稿</vt:lpstr>
      <vt:lpstr>npm - 安装所有依赖</vt:lpstr>
      <vt:lpstr>PowerPoint 演示文稿</vt:lpstr>
      <vt:lpstr>npm - 全局软件包 nodemon</vt:lpstr>
      <vt:lpstr>PowerPoint 演示文稿</vt:lpstr>
      <vt:lpstr>Node.js 总结</vt:lpstr>
      <vt:lpstr>Node.js 总结</vt:lpstr>
      <vt:lpstr>Node.js 总结</vt:lpstr>
      <vt:lpstr>Webpack </vt:lpstr>
      <vt:lpstr>什么是 Webpack？</vt:lpstr>
      <vt:lpstr>使用 Webpack</vt:lpstr>
      <vt:lpstr>修改 Webpack 打包入口和出口</vt:lpstr>
      <vt:lpstr>PowerPoint 演示文稿</vt:lpstr>
      <vt:lpstr>自动生成 html 文件</vt:lpstr>
      <vt:lpstr>打包 css 代码</vt:lpstr>
      <vt:lpstr>优化-提取 css 代码</vt:lpstr>
      <vt:lpstr>优化-压缩过程</vt:lpstr>
      <vt:lpstr>打包 less 代码</vt:lpstr>
      <vt:lpstr>打包图片</vt:lpstr>
      <vt:lpstr>PowerPoint 演示文稿</vt:lpstr>
      <vt:lpstr>搭建开发环境</vt:lpstr>
      <vt:lpstr>打包模式</vt:lpstr>
      <vt:lpstr>打包模式的应用</vt:lpstr>
      <vt:lpstr>前端-注入环境变量</vt:lpstr>
      <vt:lpstr>开发环境调错 - source map</vt:lpstr>
      <vt:lpstr>解析别名 alias</vt:lpstr>
      <vt:lpstr>优化-CDN使用</vt:lpstr>
      <vt:lpstr>优化-CDN使用</vt:lpstr>
      <vt:lpstr>优化-CDN使用</vt:lpstr>
      <vt:lpstr>多页面打包</vt:lpstr>
      <vt:lpstr>案例-发布文章页面打包</vt:lpstr>
      <vt:lpstr>优化-分割公共代码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5795</cp:revision>
  <dcterms:created xsi:type="dcterms:W3CDTF">2020-03-31T02:23:27Z</dcterms:created>
  <dcterms:modified xsi:type="dcterms:W3CDTF">2023-05-18T02:34:34Z</dcterms:modified>
</cp:coreProperties>
</file>