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59" r:id="rId8"/>
    <p:sldId id="260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2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file:///E:\OneDrive\Documents\bigdata%20final%20project.pbix" TargetMode="External"/><Relationship Id="rId2" Type="http://schemas.openxmlformats.org/officeDocument/2006/relationships/hyperlink" Target="https://archive.ics.uci.edu/dataset/327/phishing%20websi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Leslie-24/Fina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rchive.ics.uci.edu/dataset/327/phishing%20websit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95412"/>
            <a:ext cx="7772400" cy="1470025"/>
          </a:xfrm>
        </p:spPr>
        <p:txBody>
          <a:bodyPr/>
          <a:lstStyle/>
          <a:p>
            <a:r>
              <a:rPr dirty="0"/>
              <a:t>Detecting Phishing Websites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tx1"/>
                </a:solidFill>
              </a:rPr>
              <a:t>Capstone Project – Power BI &amp; Python</a:t>
            </a:r>
          </a:p>
          <a:p>
            <a:r>
              <a:rPr lang="fr-FR" sz="2400" dirty="0" err="1" smtClean="0">
                <a:solidFill>
                  <a:schemeClr val="tx1"/>
                </a:solidFill>
              </a:rPr>
              <a:t>Akariza</a:t>
            </a:r>
            <a:r>
              <a:rPr lang="fr-FR" sz="2400" dirty="0" smtClean="0">
                <a:solidFill>
                  <a:schemeClr val="tx1"/>
                </a:solidFill>
              </a:rPr>
              <a:t> GASANA Leslie (27413)</a:t>
            </a:r>
          </a:p>
          <a:p>
            <a:r>
              <a:rPr lang="fr-FR" sz="2000" dirty="0" err="1" smtClean="0">
                <a:solidFill>
                  <a:schemeClr val="tx1"/>
                </a:solidFill>
              </a:rPr>
              <a:t>Adventist</a:t>
            </a:r>
            <a:r>
              <a:rPr lang="fr-FR" sz="2000" dirty="0" smtClean="0">
                <a:solidFill>
                  <a:schemeClr val="tx1"/>
                </a:solidFill>
              </a:rPr>
              <a:t> </a:t>
            </a:r>
            <a:r>
              <a:rPr lang="fr-FR" sz="2000" dirty="0" err="1" smtClean="0">
                <a:solidFill>
                  <a:schemeClr val="tx1"/>
                </a:solidFill>
              </a:rPr>
              <a:t>University</a:t>
            </a:r>
            <a:r>
              <a:rPr lang="fr-FR" sz="2000" dirty="0" smtClean="0">
                <a:solidFill>
                  <a:schemeClr val="tx1"/>
                </a:solidFill>
              </a:rPr>
              <a:t> of central </a:t>
            </a:r>
            <a:r>
              <a:rPr lang="fr-FR" sz="2000" dirty="0" err="1" smtClean="0">
                <a:solidFill>
                  <a:schemeClr val="tx1"/>
                </a:solidFill>
              </a:rPr>
              <a:t>Africa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128526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>
              <a:defRPr sz="1800"/>
            </a:pPr>
            <a:r>
              <a:t>- Integrate the model into security tools like email filters and browsers</a:t>
            </a:r>
            <a:br/>
            <a:r>
              <a:t>- Conduct user education on suspicious URL patterns (e.g., '@', IP address, pop-ups)</a:t>
            </a:r>
            <a:br/>
            <a:r>
              <a:t>- Continuously update training data with newly reported phishing websites</a:t>
            </a:r>
            <a:br/>
            <a:r>
              <a:t>- Combine with real-time domain reputation APIs for enhanced protection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1"/>
            <a:ext cx="8229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- Expand dataset to include thousands of labeled URLs from global sources</a:t>
            </a:r>
            <a:br>
              <a:rPr dirty="0"/>
            </a:br>
            <a:r>
              <a:rPr dirty="0"/>
              <a:t>- Incorporate content-based features using NLP (e.g., webpage text analysis)</a:t>
            </a:r>
            <a:br>
              <a:rPr dirty="0"/>
            </a:br>
            <a:r>
              <a:rPr dirty="0"/>
              <a:t>- Explore advanced models: Random Forest, Gradient Boosting, Deep Learning</a:t>
            </a:r>
            <a:br>
              <a:rPr dirty="0"/>
            </a:br>
            <a:r>
              <a:rPr dirty="0"/>
              <a:t>- Build a live Power BI dashboard for phishing threat monitoring and alerts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4777" y="1223682"/>
            <a:ext cx="82296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dirty="0"/>
              <a:t>Problem Statement:</a:t>
            </a:r>
            <a:br>
              <a:rPr dirty="0"/>
            </a:br>
            <a:r>
              <a:rPr lang="fr-FR" dirty="0" smtClean="0"/>
              <a:t>"</a:t>
            </a:r>
            <a:r>
              <a:rPr dirty="0" smtClean="0"/>
              <a:t>Can </a:t>
            </a:r>
            <a:r>
              <a:rPr dirty="0"/>
              <a:t>machine learning effectively differentiate between phishing and legitimate websites</a:t>
            </a:r>
            <a:r>
              <a:rPr dirty="0" smtClean="0"/>
              <a:t>?</a:t>
            </a:r>
            <a:r>
              <a:rPr lang="fr-FR" dirty="0" smtClean="0"/>
              <a:t>"</a:t>
            </a:r>
            <a:r>
              <a:rPr dirty="0"/>
              <a:t/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/>
              <a:t>Background:</a:t>
            </a:r>
            <a:br>
              <a:rPr dirty="0"/>
            </a:br>
            <a:r>
              <a:rPr dirty="0"/>
              <a:t>Phishing is a type of cyberattack in which attackers impersonate trustworthy entities to steal sensitive information.</a:t>
            </a:r>
            <a:br>
              <a:rPr dirty="0"/>
            </a:br>
            <a:r>
              <a:rPr dirty="0"/>
              <a:t>Traditional methods to detect phishing websites rely on blacklists or manual reporting, which are often slow and reactive.</a:t>
            </a:r>
            <a:br>
              <a:rPr dirty="0"/>
            </a:br>
            <a:r>
              <a:rPr dirty="0"/>
              <a:t>Using machine learning, we aim to proactively detect phishing websites based on their structural and statistical attributes</a:t>
            </a:r>
            <a:r>
              <a:rPr dirty="0" smtClean="0"/>
              <a:t>.</a:t>
            </a:r>
            <a:endParaRPr lang="fr-FR" dirty="0" smtClean="0"/>
          </a:p>
          <a:p>
            <a:pPr>
              <a:defRPr sz="1800"/>
            </a:pPr>
            <a:endParaRPr lang="fr-FR" dirty="0"/>
          </a:p>
          <a:p>
            <a:pPr>
              <a:defRPr sz="1800"/>
            </a:pPr>
            <a:r>
              <a:rPr lang="en-US" dirty="0"/>
              <a:t>Dataset</a:t>
            </a:r>
            <a:r>
              <a:rPr lang="en-US" dirty="0" smtClean="0"/>
              <a:t>:   </a:t>
            </a:r>
            <a:r>
              <a:rPr lang="en-US" dirty="0">
                <a:hlinkClick r:id="rId2"/>
              </a:rPr>
              <a:t>Phishing Websites - UCI Machine </a:t>
            </a:r>
            <a:r>
              <a:rPr lang="en-US" dirty="0" smtClean="0">
                <a:hlinkClick r:id="rId2"/>
              </a:rPr>
              <a:t>Learning</a:t>
            </a:r>
            <a:endParaRPr lang="en-US" dirty="0" smtClean="0"/>
          </a:p>
          <a:p>
            <a:pPr>
              <a:defRPr sz="1800"/>
            </a:pPr>
            <a:r>
              <a:rPr lang="fr-FR" dirty="0" smtClean="0"/>
              <a:t>Power bi </a:t>
            </a:r>
            <a:r>
              <a:rPr lang="fr-FR" dirty="0" err="1" smtClean="0"/>
              <a:t>project</a:t>
            </a:r>
            <a:r>
              <a:rPr lang="fr-FR" dirty="0" smtClean="0"/>
              <a:t>: </a:t>
            </a:r>
            <a:r>
              <a:rPr lang="fr-FR" dirty="0" err="1" smtClean="0">
                <a:hlinkClick r:id="rId3" action="ppaction://hlinkfile"/>
              </a:rPr>
              <a:t>Bigdata</a:t>
            </a:r>
            <a:r>
              <a:rPr lang="fr-FR" dirty="0" smtClean="0">
                <a:hlinkClick r:id="rId3" action="ppaction://hlinkfile"/>
              </a:rPr>
              <a:t> final </a:t>
            </a:r>
            <a:r>
              <a:rPr lang="fr-FR" dirty="0" err="1" smtClean="0">
                <a:hlinkClick r:id="rId3" action="ppaction://hlinkfile"/>
              </a:rPr>
              <a:t>project.pbix</a:t>
            </a:r>
            <a:endParaRPr lang="fr-FR" dirty="0" smtClean="0"/>
          </a:p>
          <a:p>
            <a:pPr>
              <a:defRPr sz="1800"/>
            </a:pPr>
            <a:r>
              <a:rPr lang="fr-FR" dirty="0" err="1" smtClean="0"/>
              <a:t>Repository</a:t>
            </a:r>
            <a:r>
              <a:rPr lang="fr-FR" dirty="0" smtClean="0"/>
              <a:t>: </a:t>
            </a:r>
            <a:r>
              <a:rPr lang="en-US">
                <a:hlinkClick r:id="rId4"/>
              </a:rPr>
              <a:t>Leslie-24/Final</a:t>
            </a:r>
            <a:endParaRPr lang="en-US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88" y="0"/>
            <a:ext cx="8229600" cy="1143000"/>
          </a:xfrm>
        </p:spPr>
        <p:txBody>
          <a:bodyPr/>
          <a:lstStyle/>
          <a:p>
            <a:r>
              <a:rPr dirty="0"/>
              <a:t>Methodology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8941" y="977766"/>
            <a:ext cx="864646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b="1" dirty="0"/>
              <a:t>Dataset:</a:t>
            </a:r>
            <a:r>
              <a:rPr dirty="0"/>
              <a:t/>
            </a:r>
            <a:br>
              <a:rPr dirty="0"/>
            </a:br>
            <a:r>
              <a:rPr dirty="0"/>
              <a:t>- Sourced from an open dataset of phishing and legitimate </a:t>
            </a:r>
            <a:r>
              <a:rPr dirty="0" smtClean="0"/>
              <a:t>URLs</a:t>
            </a:r>
            <a:endParaRPr lang="fr-FR" dirty="0" smtClean="0"/>
          </a:p>
          <a:p>
            <a:pPr>
              <a:defRPr sz="1800"/>
            </a:pPr>
            <a:r>
              <a:rPr lang="fr-FR" dirty="0"/>
              <a:t> </a:t>
            </a:r>
            <a:r>
              <a:rPr lang="fr-FR" dirty="0" smtClean="0"/>
              <a:t>   </a:t>
            </a:r>
            <a:r>
              <a:rPr lang="en-US" dirty="0">
                <a:hlinkClick r:id="rId2"/>
              </a:rPr>
              <a:t>Phishing Websites - UCI Machine Learning Repository</a:t>
            </a:r>
            <a:r>
              <a:rPr dirty="0"/>
              <a:t/>
            </a:r>
            <a:br>
              <a:rPr dirty="0"/>
            </a:br>
            <a:r>
              <a:rPr lang="fr-FR" dirty="0"/>
              <a:t> </a:t>
            </a:r>
            <a:r>
              <a:rPr dirty="0"/>
              <a:t/>
            </a:r>
            <a:br>
              <a:rPr dirty="0"/>
            </a:br>
            <a:r>
              <a:rPr lang="fr-FR" dirty="0" smtClean="0"/>
              <a:t>The </a:t>
            </a:r>
            <a:r>
              <a:rPr lang="fr-FR" dirty="0" err="1" smtClean="0"/>
              <a:t>steps</a:t>
            </a:r>
            <a:r>
              <a:rPr lang="fr-FR" dirty="0" smtClean="0"/>
              <a:t> </a:t>
            </a:r>
            <a:r>
              <a:rPr lang="fr-FR" dirty="0" err="1" smtClean="0"/>
              <a:t>went</a:t>
            </a:r>
            <a:r>
              <a:rPr lang="fr-FR" dirty="0" smtClean="0"/>
              <a:t> </a:t>
            </a:r>
            <a:r>
              <a:rPr lang="fr-FR" dirty="0" err="1" smtClean="0"/>
              <a:t>through</a:t>
            </a:r>
            <a:r>
              <a:rPr lang="fr-FR" dirty="0" smtClean="0"/>
              <a:t> for the to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ready</a:t>
            </a:r>
            <a:r>
              <a:rPr lang="fr-FR" dirty="0" smtClean="0"/>
              <a:t> are :</a:t>
            </a:r>
          </a:p>
          <a:p>
            <a:pPr>
              <a:defRPr sz="1800"/>
            </a:pPr>
            <a:r>
              <a:rPr lang="fr-FR" dirty="0"/>
              <a:t> </a:t>
            </a:r>
            <a:r>
              <a:rPr lang="fr-FR" dirty="0" smtClean="0"/>
              <a:t> </a:t>
            </a:r>
          </a:p>
          <a:p>
            <a:pPr>
              <a:defRPr sz="1800"/>
            </a:pPr>
            <a:r>
              <a:rPr lang="fr-FR" dirty="0" smtClean="0"/>
              <a:t>   -Conversion </a:t>
            </a:r>
            <a:r>
              <a:rPr lang="fr-FR" dirty="0" err="1" smtClean="0"/>
              <a:t>from</a:t>
            </a:r>
            <a:r>
              <a:rPr lang="fr-FR" dirty="0" smtClean="0"/>
              <a:t> .</a:t>
            </a:r>
            <a:r>
              <a:rPr lang="fr-FR" dirty="0" err="1" smtClean="0"/>
              <a:t>arff</a:t>
            </a:r>
            <a:r>
              <a:rPr lang="fr-FR" dirty="0" smtClean="0"/>
              <a:t>  to  .csv</a:t>
            </a:r>
          </a:p>
          <a:p>
            <a:pPr>
              <a:defRPr sz="1800"/>
            </a:pPr>
            <a:r>
              <a:rPr lang="fr-FR" dirty="0"/>
              <a:t> </a:t>
            </a:r>
            <a:r>
              <a:rPr lang="fr-FR" dirty="0" smtClean="0"/>
              <a:t>  -</a:t>
            </a:r>
            <a:r>
              <a:rPr lang="fr-FR" dirty="0" err="1" smtClean="0"/>
              <a:t>Merging</a:t>
            </a:r>
            <a:r>
              <a:rPr lang="fr-FR" dirty="0" smtClean="0"/>
              <a:t> the </a:t>
            </a:r>
            <a:r>
              <a:rPr lang="fr-FR" dirty="0" err="1" smtClean="0"/>
              <a:t>datasets</a:t>
            </a:r>
            <a:endParaRPr lang="fr-FR" dirty="0" smtClean="0"/>
          </a:p>
          <a:p>
            <a:pPr>
              <a:defRPr sz="1800"/>
            </a:pP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54" y="3569331"/>
            <a:ext cx="4491317" cy="30124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967" y="3601789"/>
            <a:ext cx="4421521" cy="146775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6518" y="537882"/>
            <a:ext cx="855232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/>
              <a:t>                           Data </a:t>
            </a:r>
            <a:r>
              <a:rPr lang="en-US" sz="3200" b="1" dirty="0" smtClean="0"/>
              <a:t>Cleaning</a:t>
            </a:r>
            <a:endParaRPr lang="en-US" sz="3200" b="1" dirty="0" smtClean="0"/>
          </a:p>
          <a:p>
            <a:endParaRPr lang="en-US" dirty="0" smtClean="0"/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 Cleaned missing values and encoded categorical fields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2968" y="2609316"/>
            <a:ext cx="7078063" cy="36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3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08529" y="380110"/>
            <a:ext cx="69386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b="1" dirty="0" smtClean="0"/>
              <a:t>EDA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452" y="1706554"/>
            <a:ext cx="8296835" cy="360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33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78224" y="685800"/>
            <a:ext cx="76379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                                   Modeling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- Classification model trained on the processed dataset</a:t>
            </a:r>
            <a:br>
              <a:rPr lang="en-US" dirty="0"/>
            </a:br>
            <a:r>
              <a:rPr lang="en-US" dirty="0"/>
              <a:t>- Evaluated using accuracy, confusion matrix, precision and recall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472" y="2372899"/>
            <a:ext cx="4555130" cy="34290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9602" y="2245659"/>
            <a:ext cx="4223142" cy="3683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483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Summary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70387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 smtClean="0"/>
              <a:t>Insights</a:t>
            </a:r>
            <a:r>
              <a:rPr dirty="0"/>
              <a:t>:</a:t>
            </a:r>
            <a:br>
              <a:rPr dirty="0"/>
            </a:br>
            <a:r>
              <a:rPr dirty="0"/>
              <a:t>- Helps understand class balance in the dataset</a:t>
            </a:r>
            <a:br>
              <a:rPr dirty="0"/>
            </a:br>
            <a:r>
              <a:rPr dirty="0"/>
              <a:t>- Imbalanced classes may require sampling techniques (SMOTE, </a:t>
            </a:r>
            <a:r>
              <a:rPr dirty="0" err="1"/>
              <a:t>undersampling</a:t>
            </a:r>
            <a:r>
              <a:rPr dirty="0"/>
              <a:t>)</a:t>
            </a:r>
            <a:br>
              <a:rPr dirty="0"/>
            </a:br>
            <a:r>
              <a:rPr dirty="0"/>
              <a:t/>
            </a:r>
            <a:br>
              <a:rPr dirty="0"/>
            </a:br>
            <a:r>
              <a:rPr dirty="0" smtClean="0"/>
              <a:t>Total </a:t>
            </a:r>
            <a:r>
              <a:rPr dirty="0"/>
              <a:t>URLs, # of phishing, # of legitimate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187" y="2649070"/>
            <a:ext cx="6389980" cy="356605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3070" y="1164515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/>
            </a:pPr>
            <a:r>
              <a:rPr dirty="0" smtClean="0"/>
              <a:t>Interpretation</a:t>
            </a:r>
            <a:r>
              <a:rPr dirty="0"/>
              <a:t>:</a:t>
            </a:r>
            <a:br>
              <a:rPr dirty="0"/>
            </a:br>
            <a:r>
              <a:rPr dirty="0"/>
              <a:t>- High true positive and true negative rates suggest reliable predictions</a:t>
            </a:r>
            <a:br>
              <a:rPr dirty="0"/>
            </a:br>
            <a:r>
              <a:rPr dirty="0"/>
              <a:t>- Low false positives reduce the risk of legitimate sites being flagged</a:t>
            </a:r>
            <a:br>
              <a:rPr dirty="0"/>
            </a:br>
            <a:r>
              <a:rPr dirty="0"/>
              <a:t>- Confirms that ML can effectively distinguish phishing websites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7997" y="2537610"/>
            <a:ext cx="6239746" cy="3477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70069"/>
            <a:ext cx="8229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 smtClean="0"/>
              <a:t>Findings</a:t>
            </a:r>
            <a:r>
              <a:rPr dirty="0"/>
              <a:t>:</a:t>
            </a:r>
            <a:br>
              <a:rPr dirty="0"/>
            </a:br>
            <a:r>
              <a:rPr dirty="0"/>
              <a:t>- Phishing websites are far more likely to have abnormal URLs and missing SSL certificates</a:t>
            </a:r>
            <a:br>
              <a:rPr dirty="0"/>
            </a:br>
            <a:r>
              <a:rPr dirty="0"/>
              <a:t>- Presence of IP addresses in URLs is also a strong indicator of phishing behavior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77" y="2539340"/>
            <a:ext cx="7344785" cy="35790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78</Words>
  <Application>Microsoft Office PowerPoint</Application>
  <PresentationFormat>On-screen Show (4:3)</PresentationFormat>
  <Paragraphs>35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Detecting Phishing Websites Using Machine Learning</vt:lpstr>
      <vt:lpstr>Project Introduction</vt:lpstr>
      <vt:lpstr>Methodology</vt:lpstr>
      <vt:lpstr>PowerPoint Presentation</vt:lpstr>
      <vt:lpstr>PowerPoint Presentation</vt:lpstr>
      <vt:lpstr>PowerPoint Presentation</vt:lpstr>
      <vt:lpstr>Dataset Summary</vt:lpstr>
      <vt:lpstr>Model Performance</vt:lpstr>
      <vt:lpstr>Key Feature Insights</vt:lpstr>
      <vt:lpstr>Recommendations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Detecting Phishing Websites Using Machine Learning</dc:title>
  <dc:subject/>
  <dc:creator/>
  <cp:keywords/>
  <dc:description>generated using python-pptx</dc:description>
  <cp:lastModifiedBy>GASANA</cp:lastModifiedBy>
  <cp:revision>13</cp:revision>
  <dcterms:created xsi:type="dcterms:W3CDTF">2013-01-27T09:14:16Z</dcterms:created>
  <dcterms:modified xsi:type="dcterms:W3CDTF">2025-08-01T13:21:34Z</dcterms:modified>
  <cp:category/>
</cp:coreProperties>
</file>