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Advent Pro SemiBold"/>
      <p:regular r:id="rId22"/>
      <p:bold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Fira Sans Condensed Medium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  <p:embeddedFont>
      <p:font typeface="Share Tech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dventProSemiBold-regular.fntdata"/><Relationship Id="rId21" Type="http://schemas.openxmlformats.org/officeDocument/2006/relationships/slide" Target="slides/slide17.xml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AdventPro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FiraSansCondensedMedium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CondensedMedium-boldItalic.fntdata"/><Relationship Id="rId30" Type="http://schemas.openxmlformats.org/officeDocument/2006/relationships/font" Target="fonts/FiraSansCondensedMedium-italic.fntdata"/><Relationship Id="rId11" Type="http://schemas.openxmlformats.org/officeDocument/2006/relationships/slide" Target="slides/slide7.xml"/><Relationship Id="rId33" Type="http://schemas.openxmlformats.org/officeDocument/2006/relationships/font" Target="fonts/MavenPro-bold.fntdata"/><Relationship Id="rId10" Type="http://schemas.openxmlformats.org/officeDocument/2006/relationships/slide" Target="slides/slide6.xml"/><Relationship Id="rId32" Type="http://schemas.openxmlformats.org/officeDocument/2006/relationships/font" Target="fonts/Maven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ShareTech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b03660f15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b03660f15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b03660f15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b03660f15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abfae823de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abfae823de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bf2fd3a958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bf2fd3a958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b88a1afbb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b88a1afb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6c52a2e8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6c52a2e8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6c60e245bf_1_3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6c60e245bf_1_3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abfae823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abfae823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abfae823d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abfae823d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be1a5514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be1a5514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bf2fd3a958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bf2fd3a958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6c4305b0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6c4305b0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Leslie Rosario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Shadman Samad</a:t>
            </a:r>
            <a:endParaRPr/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Droescher’s Restaurant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oogle Shape;671;p32"/>
          <p:cNvGrpSpPr/>
          <p:nvPr/>
        </p:nvGrpSpPr>
        <p:grpSpPr>
          <a:xfrm>
            <a:off x="7294486" y="40248"/>
            <a:ext cx="1490016" cy="2877559"/>
            <a:chOff x="3775452" y="-64350"/>
            <a:chExt cx="2493750" cy="2920194"/>
          </a:xfrm>
        </p:grpSpPr>
        <p:sp>
          <p:nvSpPr>
            <p:cNvPr id="672" name="Google Shape;672;p32"/>
            <p:cNvSpPr/>
            <p:nvPr/>
          </p:nvSpPr>
          <p:spPr>
            <a:xfrm>
              <a:off x="3775452" y="2850569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7" name="Google Shape;6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000" y="2095275"/>
            <a:ext cx="1688475" cy="15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32"/>
          <p:cNvSpPr txBox="1"/>
          <p:nvPr/>
        </p:nvSpPr>
        <p:spPr>
          <a:xfrm>
            <a:off x="554825" y="189300"/>
            <a:ext cx="82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Location | Map of Restaurant Closures</a:t>
            </a:r>
            <a:endParaRPr/>
          </a:p>
        </p:txBody>
      </p:sp>
      <p:pic>
        <p:nvPicPr>
          <p:cNvPr id="679" name="Google Shape;6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50" y="725838"/>
            <a:ext cx="4968900" cy="4331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3"/>
          <p:cNvSpPr txBox="1"/>
          <p:nvPr/>
        </p:nvSpPr>
        <p:spPr>
          <a:xfrm>
            <a:off x="690425" y="379775"/>
            <a:ext cx="4323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Cuisine Type | Man. | S.I.</a:t>
            </a:r>
            <a:endParaRPr sz="3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685" name="Google Shape;6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75" y="1072475"/>
            <a:ext cx="7925649" cy="39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33"/>
          <p:cNvPicPr preferRelativeResize="0"/>
          <p:nvPr/>
        </p:nvPicPr>
        <p:blipFill rotWithShape="1">
          <a:blip r:embed="rId4">
            <a:alphaModFix/>
          </a:blip>
          <a:srcRect b="5356" l="2515" r="0" t="0"/>
          <a:stretch/>
        </p:blipFill>
        <p:spPr>
          <a:xfrm>
            <a:off x="7012025" y="1458925"/>
            <a:ext cx="1262450" cy="5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4"/>
          <p:cNvSpPr txBox="1"/>
          <p:nvPr/>
        </p:nvSpPr>
        <p:spPr>
          <a:xfrm>
            <a:off x="690425" y="347175"/>
            <a:ext cx="4197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Cuisine Type | Bx | Bk</a:t>
            </a:r>
            <a:endParaRPr sz="3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692" name="Google Shape;6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50" y="975500"/>
            <a:ext cx="7933475" cy="396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0475" y="1417575"/>
            <a:ext cx="1239600" cy="5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5"/>
          <p:cNvSpPr txBox="1"/>
          <p:nvPr>
            <p:ph type="ctrTitle"/>
          </p:nvPr>
        </p:nvSpPr>
        <p:spPr>
          <a:xfrm>
            <a:off x="618825" y="411675"/>
            <a:ext cx="390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Date?</a:t>
            </a:r>
            <a:endParaRPr/>
          </a:p>
        </p:txBody>
      </p:sp>
      <p:grpSp>
        <p:nvGrpSpPr>
          <p:cNvPr id="699" name="Google Shape;699;p35"/>
          <p:cNvGrpSpPr/>
          <p:nvPr/>
        </p:nvGrpSpPr>
        <p:grpSpPr>
          <a:xfrm rot="-5400000">
            <a:off x="992699" y="428067"/>
            <a:ext cx="2917710" cy="4244330"/>
            <a:chOff x="2501950" y="1507050"/>
            <a:chExt cx="2392350" cy="2696525"/>
          </a:xfrm>
        </p:grpSpPr>
        <p:sp>
          <p:nvSpPr>
            <p:cNvPr id="700" name="Google Shape;700;p35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35"/>
          <p:cNvGrpSpPr/>
          <p:nvPr/>
        </p:nvGrpSpPr>
        <p:grpSpPr>
          <a:xfrm rot="-5400000">
            <a:off x="6126998" y="-1745344"/>
            <a:ext cx="1381679" cy="4624703"/>
            <a:chOff x="4524301" y="-64350"/>
            <a:chExt cx="2852351" cy="2951875"/>
          </a:xfrm>
        </p:grpSpPr>
        <p:sp>
          <p:nvSpPr>
            <p:cNvPr id="720" name="Google Shape;720;p35"/>
            <p:cNvSpPr/>
            <p:nvPr/>
          </p:nvSpPr>
          <p:spPr>
            <a:xfrm flipH="1" rot="10800000">
              <a:off x="4524301" y="2857950"/>
              <a:ext cx="2852351" cy="295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35"/>
          <p:cNvGrpSpPr/>
          <p:nvPr/>
        </p:nvGrpSpPr>
        <p:grpSpPr>
          <a:xfrm>
            <a:off x="3015563" y="411675"/>
            <a:ext cx="590502" cy="460339"/>
            <a:chOff x="2165809" y="3811059"/>
            <a:chExt cx="422542" cy="342973"/>
          </a:xfrm>
        </p:grpSpPr>
        <p:sp>
          <p:nvSpPr>
            <p:cNvPr id="726" name="Google Shape;726;p35"/>
            <p:cNvSpPr/>
            <p:nvPr/>
          </p:nvSpPr>
          <p:spPr>
            <a:xfrm>
              <a:off x="2165809" y="3811059"/>
              <a:ext cx="422542" cy="342973"/>
            </a:xfrm>
            <a:custGeom>
              <a:rect b="b" l="l" r="r" t="t"/>
              <a:pathLst>
                <a:path extrusionOk="0" h="10776" w="13276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2193085" y="3877387"/>
              <a:ext cx="368753" cy="12158"/>
            </a:xfrm>
            <a:custGeom>
              <a:rect b="b" l="l" r="r" t="t"/>
              <a:pathLst>
                <a:path extrusionOk="0" h="382" w="11586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2212404" y="3930062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2305245" y="3930062"/>
              <a:ext cx="51974" cy="12158"/>
            </a:xfrm>
            <a:custGeom>
              <a:rect b="b" l="l" r="r" t="t"/>
              <a:pathLst>
                <a:path extrusionOk="0" h="382" w="1633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2489813" y="3930062"/>
              <a:ext cx="52324" cy="12158"/>
            </a:xfrm>
            <a:custGeom>
              <a:rect b="b" l="l" r="r" t="t"/>
              <a:pathLst>
                <a:path extrusionOk="0" h="382" w="1644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2212404" y="3983118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397736" y="3983118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2212404" y="4036175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2305245" y="4036175"/>
              <a:ext cx="51974" cy="12158"/>
            </a:xfrm>
            <a:custGeom>
              <a:rect b="b" l="l" r="r" t="t"/>
              <a:pathLst>
                <a:path extrusionOk="0" h="382" w="1633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2489813" y="4036175"/>
              <a:ext cx="52324" cy="12158"/>
            </a:xfrm>
            <a:custGeom>
              <a:rect b="b" l="l" r="r" t="t"/>
              <a:pathLst>
                <a:path extrusionOk="0" h="382" w="1644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2305245" y="4088467"/>
              <a:ext cx="51974" cy="12540"/>
            </a:xfrm>
            <a:custGeom>
              <a:rect b="b" l="l" r="r" t="t"/>
              <a:pathLst>
                <a:path extrusionOk="0" h="394" w="1633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2397736" y="4088467"/>
              <a:ext cx="51942" cy="12540"/>
            </a:xfrm>
            <a:custGeom>
              <a:rect b="b" l="l" r="r" t="t"/>
              <a:pathLst>
                <a:path extrusionOk="0" h="394" w="1632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489813" y="4088467"/>
              <a:ext cx="52324" cy="12540"/>
            </a:xfrm>
            <a:custGeom>
              <a:rect b="b" l="l" r="r" t="t"/>
              <a:pathLst>
                <a:path extrusionOk="0" h="394" w="1644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2304863" y="3969751"/>
              <a:ext cx="53088" cy="38766"/>
            </a:xfrm>
            <a:custGeom>
              <a:rect b="b" l="l" r="r" t="t"/>
              <a:pathLst>
                <a:path extrusionOk="0" h="1218" w="1668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2489813" y="3969751"/>
              <a:ext cx="53088" cy="38766"/>
            </a:xfrm>
            <a:custGeom>
              <a:rect b="b" l="l" r="r" t="t"/>
              <a:pathLst>
                <a:path extrusionOk="0" h="1218" w="1668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2396972" y="4022807"/>
              <a:ext cx="53088" cy="38766"/>
            </a:xfrm>
            <a:custGeom>
              <a:rect b="b" l="l" r="r" t="t"/>
              <a:pathLst>
                <a:path extrusionOk="0" h="1218" w="1668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2212404" y="4075386"/>
              <a:ext cx="53088" cy="38861"/>
            </a:xfrm>
            <a:custGeom>
              <a:rect b="b" l="l" r="r" t="t"/>
              <a:pathLst>
                <a:path extrusionOk="0" h="1221" w="1668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396972" y="3916694"/>
              <a:ext cx="53088" cy="38798"/>
            </a:xfrm>
            <a:custGeom>
              <a:rect b="b" l="l" r="r" t="t"/>
              <a:pathLst>
                <a:path extrusionOk="0" h="1219" w="1668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744" name="Google Shape;744;p35"/>
          <p:cNvGrpSpPr/>
          <p:nvPr/>
        </p:nvGrpSpPr>
        <p:grpSpPr>
          <a:xfrm rot="-5400000">
            <a:off x="5361489" y="546065"/>
            <a:ext cx="2912686" cy="4004070"/>
            <a:chOff x="2501950" y="1507050"/>
            <a:chExt cx="2392350" cy="2696525"/>
          </a:xfrm>
        </p:grpSpPr>
        <p:sp>
          <p:nvSpPr>
            <p:cNvPr id="745" name="Google Shape;745;p35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4" name="Google Shape;764;p35"/>
          <p:cNvPicPr preferRelativeResize="0"/>
          <p:nvPr/>
        </p:nvPicPr>
        <p:blipFill rotWithShape="1">
          <a:blip r:embed="rId3">
            <a:alphaModFix/>
          </a:blip>
          <a:srcRect b="2095" l="4988" r="0" t="0"/>
          <a:stretch/>
        </p:blipFill>
        <p:spPr>
          <a:xfrm>
            <a:off x="5133450" y="1304700"/>
            <a:ext cx="3368775" cy="21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35"/>
          <p:cNvPicPr preferRelativeResize="0"/>
          <p:nvPr/>
        </p:nvPicPr>
        <p:blipFill rotWithShape="1">
          <a:blip r:embed="rId4">
            <a:alphaModFix/>
          </a:blip>
          <a:srcRect b="1777" l="3350" r="9851" t="0"/>
          <a:stretch/>
        </p:blipFill>
        <p:spPr>
          <a:xfrm>
            <a:off x="686100" y="1304700"/>
            <a:ext cx="3520900" cy="21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35"/>
          <p:cNvSpPr/>
          <p:nvPr/>
        </p:nvSpPr>
        <p:spPr>
          <a:xfrm>
            <a:off x="5416750" y="3395575"/>
            <a:ext cx="874200" cy="1350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rgbClr val="00C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6"/>
          <p:cNvSpPr txBox="1"/>
          <p:nvPr>
            <p:ph type="ctrTitle"/>
          </p:nvPr>
        </p:nvSpPr>
        <p:spPr>
          <a:xfrm>
            <a:off x="618825" y="411675"/>
            <a:ext cx="390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Date?</a:t>
            </a:r>
            <a:endParaRPr/>
          </a:p>
        </p:txBody>
      </p:sp>
      <p:grpSp>
        <p:nvGrpSpPr>
          <p:cNvPr id="772" name="Google Shape;772;p36"/>
          <p:cNvGrpSpPr/>
          <p:nvPr/>
        </p:nvGrpSpPr>
        <p:grpSpPr>
          <a:xfrm rot="-5400000">
            <a:off x="2617495" y="-836742"/>
            <a:ext cx="3896181" cy="7333739"/>
            <a:chOff x="2501950" y="1507050"/>
            <a:chExt cx="2392350" cy="2696525"/>
          </a:xfrm>
        </p:grpSpPr>
        <p:sp>
          <p:nvSpPr>
            <p:cNvPr id="773" name="Google Shape;773;p36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36"/>
          <p:cNvGrpSpPr/>
          <p:nvPr/>
        </p:nvGrpSpPr>
        <p:grpSpPr>
          <a:xfrm>
            <a:off x="7284612" y="-476250"/>
            <a:ext cx="2692620" cy="2951875"/>
            <a:chOff x="4524301" y="-64350"/>
            <a:chExt cx="2852351" cy="2951875"/>
          </a:xfrm>
        </p:grpSpPr>
        <p:sp>
          <p:nvSpPr>
            <p:cNvPr id="793" name="Google Shape;793;p36"/>
            <p:cNvSpPr/>
            <p:nvPr/>
          </p:nvSpPr>
          <p:spPr>
            <a:xfrm flipH="1" rot="10800000">
              <a:off x="4524301" y="2857950"/>
              <a:ext cx="2852351" cy="295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36"/>
          <p:cNvGrpSpPr/>
          <p:nvPr/>
        </p:nvGrpSpPr>
        <p:grpSpPr>
          <a:xfrm>
            <a:off x="3015563" y="411675"/>
            <a:ext cx="590502" cy="460339"/>
            <a:chOff x="2165809" y="3811059"/>
            <a:chExt cx="422542" cy="342973"/>
          </a:xfrm>
        </p:grpSpPr>
        <p:sp>
          <p:nvSpPr>
            <p:cNvPr id="799" name="Google Shape;799;p36"/>
            <p:cNvSpPr/>
            <p:nvPr/>
          </p:nvSpPr>
          <p:spPr>
            <a:xfrm>
              <a:off x="2165809" y="3811059"/>
              <a:ext cx="422542" cy="342973"/>
            </a:xfrm>
            <a:custGeom>
              <a:rect b="b" l="l" r="r" t="t"/>
              <a:pathLst>
                <a:path extrusionOk="0" h="10776" w="13276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2193085" y="3877387"/>
              <a:ext cx="368753" cy="12158"/>
            </a:xfrm>
            <a:custGeom>
              <a:rect b="b" l="l" r="r" t="t"/>
              <a:pathLst>
                <a:path extrusionOk="0" h="382" w="11586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2212404" y="3930062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2305245" y="3930062"/>
              <a:ext cx="51974" cy="12158"/>
            </a:xfrm>
            <a:custGeom>
              <a:rect b="b" l="l" r="r" t="t"/>
              <a:pathLst>
                <a:path extrusionOk="0" h="382" w="1633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2489813" y="3930062"/>
              <a:ext cx="52324" cy="12158"/>
            </a:xfrm>
            <a:custGeom>
              <a:rect b="b" l="l" r="r" t="t"/>
              <a:pathLst>
                <a:path extrusionOk="0" h="382" w="1644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2212404" y="3983118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2397736" y="3983118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2212404" y="4036175"/>
              <a:ext cx="51942" cy="12158"/>
            </a:xfrm>
            <a:custGeom>
              <a:rect b="b" l="l" r="r" t="t"/>
              <a:pathLst>
                <a:path extrusionOk="0" h="382" w="1632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305245" y="4036175"/>
              <a:ext cx="51974" cy="12158"/>
            </a:xfrm>
            <a:custGeom>
              <a:rect b="b" l="l" r="r" t="t"/>
              <a:pathLst>
                <a:path extrusionOk="0" h="382" w="1633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2489813" y="4036175"/>
              <a:ext cx="52324" cy="12158"/>
            </a:xfrm>
            <a:custGeom>
              <a:rect b="b" l="l" r="r" t="t"/>
              <a:pathLst>
                <a:path extrusionOk="0" h="382" w="1644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2305245" y="4088467"/>
              <a:ext cx="51974" cy="12540"/>
            </a:xfrm>
            <a:custGeom>
              <a:rect b="b" l="l" r="r" t="t"/>
              <a:pathLst>
                <a:path extrusionOk="0" h="394" w="1633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2397736" y="4088467"/>
              <a:ext cx="51942" cy="12540"/>
            </a:xfrm>
            <a:custGeom>
              <a:rect b="b" l="l" r="r" t="t"/>
              <a:pathLst>
                <a:path extrusionOk="0" h="394" w="1632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2489813" y="4088467"/>
              <a:ext cx="52324" cy="12540"/>
            </a:xfrm>
            <a:custGeom>
              <a:rect b="b" l="l" r="r" t="t"/>
              <a:pathLst>
                <a:path extrusionOk="0" h="394" w="1644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2304863" y="3969751"/>
              <a:ext cx="53088" cy="38766"/>
            </a:xfrm>
            <a:custGeom>
              <a:rect b="b" l="l" r="r" t="t"/>
              <a:pathLst>
                <a:path extrusionOk="0" h="1218" w="1668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2489813" y="3969751"/>
              <a:ext cx="53088" cy="38766"/>
            </a:xfrm>
            <a:custGeom>
              <a:rect b="b" l="l" r="r" t="t"/>
              <a:pathLst>
                <a:path extrusionOk="0" h="1218" w="1668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2396972" y="4022807"/>
              <a:ext cx="53088" cy="38766"/>
            </a:xfrm>
            <a:custGeom>
              <a:rect b="b" l="l" r="r" t="t"/>
              <a:pathLst>
                <a:path extrusionOk="0" h="1218" w="1668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2212404" y="4075386"/>
              <a:ext cx="53088" cy="38861"/>
            </a:xfrm>
            <a:custGeom>
              <a:rect b="b" l="l" r="r" t="t"/>
              <a:pathLst>
                <a:path extrusionOk="0" h="1221" w="1668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2396972" y="3916694"/>
              <a:ext cx="53088" cy="38798"/>
            </a:xfrm>
            <a:custGeom>
              <a:rect b="b" l="l" r="r" t="t"/>
              <a:pathLst>
                <a:path extrusionOk="0" h="1219" w="1668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</p:grpSp>
      <p:pic>
        <p:nvPicPr>
          <p:cNvPr id="817" name="Google Shape;817;p36"/>
          <p:cNvPicPr preferRelativeResize="0"/>
          <p:nvPr/>
        </p:nvPicPr>
        <p:blipFill rotWithShape="1">
          <a:blip r:embed="rId3">
            <a:alphaModFix/>
          </a:blip>
          <a:srcRect b="-1746" l="-1978" r="0" t="-3472"/>
          <a:stretch/>
        </p:blipFill>
        <p:spPr>
          <a:xfrm>
            <a:off x="898725" y="872025"/>
            <a:ext cx="7216200" cy="3558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7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SOLUTIONS</a:t>
            </a:r>
            <a:endParaRPr sz="3000"/>
          </a:p>
        </p:txBody>
      </p:sp>
      <p:sp>
        <p:nvSpPr>
          <p:cNvPr id="823" name="Google Shape;823;p37"/>
          <p:cNvSpPr txBox="1"/>
          <p:nvPr>
            <p:ph idx="2" type="ctrTitle"/>
          </p:nvPr>
        </p:nvSpPr>
        <p:spPr>
          <a:xfrm>
            <a:off x="6210005" y="15538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Violations</a:t>
            </a:r>
            <a:endParaRPr/>
          </a:p>
        </p:txBody>
      </p:sp>
      <p:sp>
        <p:nvSpPr>
          <p:cNvPr id="824" name="Google Shape;824;p37"/>
          <p:cNvSpPr txBox="1"/>
          <p:nvPr>
            <p:ph type="ctrTitle"/>
          </p:nvPr>
        </p:nvSpPr>
        <p:spPr>
          <a:xfrm>
            <a:off x="898441" y="167397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of Year</a:t>
            </a:r>
            <a:endParaRPr/>
          </a:p>
        </p:txBody>
      </p:sp>
      <p:sp>
        <p:nvSpPr>
          <p:cNvPr id="825" name="Google Shape;825;p37"/>
          <p:cNvSpPr txBox="1"/>
          <p:nvPr>
            <p:ph idx="1" type="subTitle"/>
          </p:nvPr>
        </p:nvSpPr>
        <p:spPr>
          <a:xfrm>
            <a:off x="760600" y="2397875"/>
            <a:ext cx="2157000" cy="12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shows that November is the best month to open a restaurant. Avoid opening in the summer and beginning of fall.</a:t>
            </a:r>
            <a:endParaRPr/>
          </a:p>
        </p:txBody>
      </p:sp>
      <p:sp>
        <p:nvSpPr>
          <p:cNvPr id="826" name="Google Shape;826;p37"/>
          <p:cNvSpPr txBox="1"/>
          <p:nvPr>
            <p:ph idx="3" type="subTitle"/>
          </p:nvPr>
        </p:nvSpPr>
        <p:spPr>
          <a:xfrm>
            <a:off x="6047500" y="2198600"/>
            <a:ext cx="2483100" cy="18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Avoid there public health violations that are most likely to result in an immediate closure: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/>
              <a:t>08A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/>
              <a:t>04L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/>
              <a:t>06C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/>
              <a:t>10F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/>
              <a:t>04N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27" name="Google Shape;827;p37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7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7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7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1" name="Google Shape;831;p37"/>
          <p:cNvCxnSpPr>
            <a:stCxn id="827" idx="3"/>
            <a:endCxn id="829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37"/>
          <p:cNvCxnSpPr>
            <a:stCxn id="829" idx="2"/>
            <a:endCxn id="828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37"/>
          <p:cNvCxnSpPr>
            <a:stCxn id="828" idx="3"/>
            <a:endCxn id="830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34" name="Google Shape;834;p37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835" name="Google Shape;835;p37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7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841" name="Google Shape;841;p37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37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849" name="Google Shape;849;p37"/>
            <p:cNvSpPr/>
            <p:nvPr/>
          </p:nvSpPr>
          <p:spPr>
            <a:xfrm>
              <a:off x="5923045" y="3890659"/>
              <a:ext cx="27690" cy="48155"/>
            </a:xfrm>
            <a:custGeom>
              <a:rect b="b" l="l" r="r" t="t"/>
              <a:pathLst>
                <a:path extrusionOk="0" h="1513" w="87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5976866" y="3843268"/>
              <a:ext cx="80364" cy="80364"/>
            </a:xfrm>
            <a:custGeom>
              <a:rect b="b" l="l" r="r" t="t"/>
              <a:pathLst>
                <a:path extrusionOk="0" h="2525" w="2525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5879473" y="3826972"/>
              <a:ext cx="193288" cy="144051"/>
            </a:xfrm>
            <a:custGeom>
              <a:rect b="b" l="l" r="r" t="t"/>
              <a:pathLst>
                <a:path extrusionOk="0" h="4526" w="6073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6003760" y="3859946"/>
              <a:ext cx="26958" cy="47773"/>
            </a:xfrm>
            <a:custGeom>
              <a:rect b="b" l="l" r="r" t="t"/>
              <a:pathLst>
                <a:path extrusionOk="0" h="1501" w="847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5778676" y="3939865"/>
              <a:ext cx="349052" cy="200163"/>
            </a:xfrm>
            <a:custGeom>
              <a:rect b="b" l="l" r="r" t="t"/>
              <a:pathLst>
                <a:path extrusionOk="0" h="6289" w="10967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37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855" name="Google Shape;855;p37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2" name="Google Shape;872;p37"/>
          <p:cNvSpPr txBox="1"/>
          <p:nvPr/>
        </p:nvSpPr>
        <p:spPr>
          <a:xfrm>
            <a:off x="7250950" y="2867075"/>
            <a:ext cx="114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06C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10H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10I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8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SOLUTIONS</a:t>
            </a:r>
            <a:endParaRPr sz="3000"/>
          </a:p>
        </p:txBody>
      </p:sp>
      <p:sp>
        <p:nvSpPr>
          <p:cNvPr id="878" name="Google Shape;878;p38"/>
          <p:cNvSpPr txBox="1"/>
          <p:nvPr>
            <p:ph idx="2" type="ctrTitle"/>
          </p:nvPr>
        </p:nvSpPr>
        <p:spPr>
          <a:xfrm>
            <a:off x="6222330" y="1673983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Cuisine Type</a:t>
            </a:r>
            <a:endParaRPr/>
          </a:p>
        </p:txBody>
      </p:sp>
      <p:sp>
        <p:nvSpPr>
          <p:cNvPr id="879" name="Google Shape;879;p38"/>
          <p:cNvSpPr txBox="1"/>
          <p:nvPr>
            <p:ph type="ctrTitle"/>
          </p:nvPr>
        </p:nvSpPr>
        <p:spPr>
          <a:xfrm>
            <a:off x="834766" y="1673983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</p:txBody>
      </p:sp>
      <p:sp>
        <p:nvSpPr>
          <p:cNvPr id="880" name="Google Shape;880;p38"/>
          <p:cNvSpPr txBox="1"/>
          <p:nvPr>
            <p:ph idx="1" type="subTitle"/>
          </p:nvPr>
        </p:nvSpPr>
        <p:spPr>
          <a:xfrm>
            <a:off x="780475" y="2397875"/>
            <a:ext cx="19899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boroughs to open up a restaurant in NYC are Manhattan and Staten Island according to the data.</a:t>
            </a:r>
            <a:endParaRPr/>
          </a:p>
        </p:txBody>
      </p:sp>
      <p:sp>
        <p:nvSpPr>
          <p:cNvPr id="881" name="Google Shape;881;p38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8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8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8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5" name="Google Shape;885;p38"/>
          <p:cNvCxnSpPr>
            <a:stCxn id="881" idx="3"/>
            <a:endCxn id="883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38"/>
          <p:cNvCxnSpPr>
            <a:stCxn id="883" idx="2"/>
            <a:endCxn id="882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38"/>
          <p:cNvCxnSpPr>
            <a:stCxn id="882" idx="3"/>
            <a:endCxn id="884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8" name="Google Shape;888;p38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889" name="Google Shape;889;p38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38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895" name="Google Shape;895;p38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38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903" name="Google Shape;903;p38"/>
            <p:cNvSpPr/>
            <p:nvPr/>
          </p:nvSpPr>
          <p:spPr>
            <a:xfrm>
              <a:off x="5923045" y="3890659"/>
              <a:ext cx="27690" cy="48155"/>
            </a:xfrm>
            <a:custGeom>
              <a:rect b="b" l="l" r="r" t="t"/>
              <a:pathLst>
                <a:path extrusionOk="0" h="1513" w="87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5976866" y="3843268"/>
              <a:ext cx="80364" cy="80364"/>
            </a:xfrm>
            <a:custGeom>
              <a:rect b="b" l="l" r="r" t="t"/>
              <a:pathLst>
                <a:path extrusionOk="0" h="2525" w="2525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5879473" y="3826972"/>
              <a:ext cx="193288" cy="144051"/>
            </a:xfrm>
            <a:custGeom>
              <a:rect b="b" l="l" r="r" t="t"/>
              <a:pathLst>
                <a:path extrusionOk="0" h="4526" w="6073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6003760" y="3859946"/>
              <a:ext cx="26958" cy="47773"/>
            </a:xfrm>
            <a:custGeom>
              <a:rect b="b" l="l" r="r" t="t"/>
              <a:pathLst>
                <a:path extrusionOk="0" h="1501" w="847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5778676" y="3939865"/>
              <a:ext cx="349052" cy="200163"/>
            </a:xfrm>
            <a:custGeom>
              <a:rect b="b" l="l" r="r" t="t"/>
              <a:pathLst>
                <a:path extrusionOk="0" h="6289" w="10967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8" name="Google Shape;908;p38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909" name="Google Shape;909;p38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6" name="Google Shape;926;p38"/>
          <p:cNvSpPr txBox="1"/>
          <p:nvPr>
            <p:ph idx="7" type="subTitle"/>
          </p:nvPr>
        </p:nvSpPr>
        <p:spPr>
          <a:xfrm>
            <a:off x="6001875" y="2397875"/>
            <a:ext cx="2671500" cy="14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Cuisine types you should avoid basing your restaurant on are: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Manhattan</a:t>
            </a:r>
            <a:r>
              <a:rPr lang="en"/>
              <a:t>    |  </a:t>
            </a:r>
            <a:r>
              <a:rPr lang="en">
                <a:solidFill>
                  <a:schemeClr val="accent2"/>
                </a:solidFill>
              </a:rPr>
              <a:t>Staten Island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</a:rPr>
              <a:t>     Bangladeshi                   </a:t>
            </a:r>
            <a:r>
              <a:rPr lang="en" sz="900">
                <a:solidFill>
                  <a:schemeClr val="accent5"/>
                </a:solidFill>
              </a:rPr>
              <a:t>  Russian</a:t>
            </a:r>
            <a:endParaRPr sz="9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</a:rPr>
              <a:t>      </a:t>
            </a:r>
            <a:r>
              <a:rPr lang="en" sz="900">
                <a:solidFill>
                  <a:schemeClr val="accent3"/>
                </a:solidFill>
              </a:rPr>
              <a:t>Pakistani</a:t>
            </a:r>
            <a:r>
              <a:rPr lang="en" sz="900"/>
              <a:t>                         </a:t>
            </a:r>
            <a:r>
              <a:rPr lang="en" sz="900">
                <a:solidFill>
                  <a:schemeClr val="accent5"/>
                </a:solidFill>
              </a:rPr>
              <a:t>German   </a:t>
            </a:r>
            <a:endParaRPr sz="9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</a:rPr>
              <a:t>                                            Peruvian</a:t>
            </a:r>
            <a:endParaRPr sz="9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932" name="Google Shape;932;p3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Do you have any questions?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9"/>
          <p:cNvSpPr/>
          <p:nvPr/>
        </p:nvSpPr>
        <p:spPr>
          <a:xfrm>
            <a:off x="-65247" y="971445"/>
            <a:ext cx="62397" cy="62143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4" name="Google Shape;934;p39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935" name="Google Shape;935;p39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8" name="Google Shape;938;p39"/>
          <p:cNvSpPr/>
          <p:nvPr/>
        </p:nvSpPr>
        <p:spPr>
          <a:xfrm>
            <a:off x="9277943" y="-708433"/>
            <a:ext cx="9132" cy="2718429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9"/>
          <p:cNvSpPr/>
          <p:nvPr/>
        </p:nvSpPr>
        <p:spPr>
          <a:xfrm>
            <a:off x="335228" y="-685306"/>
            <a:ext cx="9132" cy="182233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idx="13" type="ctrTitle"/>
          </p:nvPr>
        </p:nvSpPr>
        <p:spPr>
          <a:xfrm>
            <a:off x="6086975" y="3304550"/>
            <a:ext cx="3044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Actionable Insights</a:t>
            </a:r>
            <a:endParaRPr sz="2700"/>
          </a:p>
        </p:txBody>
      </p:sp>
      <p:sp>
        <p:nvSpPr>
          <p:cNvPr id="462" name="Google Shape;462;p24"/>
          <p:cNvSpPr txBox="1"/>
          <p:nvPr>
            <p:ph idx="1" type="subTitle"/>
          </p:nvPr>
        </p:nvSpPr>
        <p:spPr>
          <a:xfrm>
            <a:off x="6467873" y="3829675"/>
            <a:ext cx="1753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the data recommends</a:t>
            </a:r>
            <a:endParaRPr sz="1500"/>
          </a:p>
        </p:txBody>
      </p:sp>
      <p:sp>
        <p:nvSpPr>
          <p:cNvPr id="463" name="Google Shape;463;p24"/>
          <p:cNvSpPr txBox="1"/>
          <p:nvPr>
            <p:ph idx="4" type="ctrTitle"/>
          </p:nvPr>
        </p:nvSpPr>
        <p:spPr>
          <a:xfrm>
            <a:off x="3635300" y="3304550"/>
            <a:ext cx="1755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The Dataset</a:t>
            </a:r>
            <a:endParaRPr sz="2700"/>
          </a:p>
        </p:txBody>
      </p:sp>
      <p:sp>
        <p:nvSpPr>
          <p:cNvPr id="464" name="Google Shape;464;p24"/>
          <p:cNvSpPr txBox="1"/>
          <p:nvPr>
            <p:ph type="ctrTitle"/>
          </p:nvPr>
        </p:nvSpPr>
        <p:spPr>
          <a:xfrm>
            <a:off x="985175" y="330455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Objective</a:t>
            </a:r>
            <a:endParaRPr sz="2700"/>
          </a:p>
        </p:txBody>
      </p:sp>
      <p:sp>
        <p:nvSpPr>
          <p:cNvPr id="465" name="Google Shape;465;p24"/>
          <p:cNvSpPr txBox="1"/>
          <p:nvPr>
            <p:ph idx="2" type="subTitle"/>
          </p:nvPr>
        </p:nvSpPr>
        <p:spPr>
          <a:xfrm>
            <a:off x="1183625" y="382968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Opening a restaurant in NYC</a:t>
            </a:r>
            <a:endParaRPr sz="1500"/>
          </a:p>
        </p:txBody>
      </p:sp>
      <p:sp>
        <p:nvSpPr>
          <p:cNvPr id="466" name="Google Shape;466;p24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7" name="Google Shape;467;p24"/>
          <p:cNvSpPr txBox="1"/>
          <p:nvPr>
            <p:ph idx="5" type="subTitle"/>
          </p:nvPr>
        </p:nvSpPr>
        <p:spPr>
          <a:xfrm>
            <a:off x="3924965" y="382968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Restaurant &amp; Violation Data</a:t>
            </a:r>
            <a:endParaRPr sz="1500"/>
          </a:p>
        </p:txBody>
      </p:sp>
      <p:sp>
        <p:nvSpPr>
          <p:cNvPr id="468" name="Google Shape;468;p24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9" name="Google Shape;469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0" name="Google Shape;470;p24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4" name="Google Shape;474;p24"/>
          <p:cNvCxnSpPr>
            <a:stCxn id="471" idx="1"/>
            <a:endCxn id="46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24"/>
          <p:cNvCxnSpPr>
            <a:stCxn id="472" idx="1"/>
            <a:endCxn id="46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4"/>
          <p:cNvCxnSpPr>
            <a:stCxn id="473" idx="1"/>
            <a:endCxn id="47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24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3375799" y="9894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24"/>
          <p:cNvGrpSpPr/>
          <p:nvPr/>
        </p:nvGrpSpPr>
        <p:grpSpPr>
          <a:xfrm>
            <a:off x="6789183" y="1684660"/>
            <a:ext cx="577210" cy="580282"/>
            <a:chOff x="3095745" y="3805393"/>
            <a:chExt cx="352840" cy="354717"/>
          </a:xfrm>
        </p:grpSpPr>
        <p:sp>
          <p:nvSpPr>
            <p:cNvPr id="481" name="Google Shape;481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24"/>
          <p:cNvGrpSpPr/>
          <p:nvPr/>
        </p:nvGrpSpPr>
        <p:grpSpPr>
          <a:xfrm>
            <a:off x="1336768" y="1684647"/>
            <a:ext cx="583817" cy="580314"/>
            <a:chOff x="3541011" y="3367320"/>
            <a:chExt cx="348257" cy="346188"/>
          </a:xfrm>
        </p:grpSpPr>
        <p:sp>
          <p:nvSpPr>
            <p:cNvPr id="488" name="Google Shape;488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24"/>
          <p:cNvGrpSpPr/>
          <p:nvPr/>
        </p:nvGrpSpPr>
        <p:grpSpPr>
          <a:xfrm>
            <a:off x="4064652" y="1684656"/>
            <a:ext cx="583801" cy="580295"/>
            <a:chOff x="910723" y="1508212"/>
            <a:chExt cx="251660" cy="350166"/>
          </a:xfrm>
        </p:grpSpPr>
        <p:sp>
          <p:nvSpPr>
            <p:cNvPr id="493" name="Google Shape;493;p24"/>
            <p:cNvSpPr/>
            <p:nvPr/>
          </p:nvSpPr>
          <p:spPr>
            <a:xfrm>
              <a:off x="910723" y="1508212"/>
              <a:ext cx="251660" cy="350166"/>
            </a:xfrm>
            <a:custGeom>
              <a:rect b="b" l="l" r="r" t="t"/>
              <a:pathLst>
                <a:path extrusionOk="0" h="11002" w="7907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1031604" y="1530205"/>
              <a:ext cx="10280" cy="10248"/>
            </a:xfrm>
            <a:custGeom>
              <a:rect b="b" l="l" r="r" t="t"/>
              <a:pathLst>
                <a:path extrusionOk="0" h="322" w="32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932334" y="1551784"/>
              <a:ext cx="208088" cy="273653"/>
            </a:xfrm>
            <a:custGeom>
              <a:rect b="b" l="l" r="r" t="t"/>
              <a:pathLst>
                <a:path extrusionOk="0" h="8598" w="6538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65689" y="1661302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965689" y="1710571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965689" y="1760604"/>
              <a:ext cx="32241" cy="31859"/>
            </a:xfrm>
            <a:custGeom>
              <a:rect b="b" l="l" r="r" t="t"/>
              <a:pathLst>
                <a:path extrusionOk="0" h="1001" w="1013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1009643" y="1661302"/>
              <a:ext cx="59899" cy="10662"/>
            </a:xfrm>
            <a:custGeom>
              <a:rect b="b" l="l" r="r" t="t"/>
              <a:pathLst>
                <a:path extrusionOk="0" h="335" w="188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1009643" y="1683677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1009643" y="1710571"/>
              <a:ext cx="59899" cy="10630"/>
            </a:xfrm>
            <a:custGeom>
              <a:rect b="b" l="l" r="r" t="t"/>
              <a:pathLst>
                <a:path extrusionOk="0" h="334" w="1882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1009643" y="1732946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009643" y="1760604"/>
              <a:ext cx="59899" cy="10248"/>
            </a:xfrm>
            <a:custGeom>
              <a:rect b="b" l="l" r="r" t="t"/>
              <a:pathLst>
                <a:path extrusionOk="0" h="322" w="1882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1009643" y="1782183"/>
              <a:ext cx="98188" cy="10662"/>
            </a:xfrm>
            <a:custGeom>
              <a:rect b="b" l="l" r="r" t="t"/>
              <a:pathLst>
                <a:path extrusionOk="0" h="335" w="3085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1009643" y="1579473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965689" y="1628711"/>
              <a:ext cx="142142" cy="10662"/>
            </a:xfrm>
            <a:custGeom>
              <a:rect b="b" l="l" r="r" t="t"/>
              <a:pathLst>
                <a:path extrusionOk="0" h="335" w="4466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1009643" y="1601434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1047550" y="1601434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966071" y="1579473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5"/>
          <p:cNvSpPr txBox="1"/>
          <p:nvPr>
            <p:ph type="ctrTitle"/>
          </p:nvPr>
        </p:nvSpPr>
        <p:spPr>
          <a:xfrm>
            <a:off x="2034437" y="135392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515" name="Google Shape;515;p25"/>
          <p:cNvSpPr txBox="1"/>
          <p:nvPr>
            <p:ph idx="1" type="subTitle"/>
          </p:nvPr>
        </p:nvSpPr>
        <p:spPr>
          <a:xfrm>
            <a:off x="1370475" y="2127650"/>
            <a:ext cx="41814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what factors, such as:</a:t>
            </a:r>
            <a:r>
              <a:rPr lang="en"/>
              <a:t>violation code</a:t>
            </a:r>
            <a:r>
              <a:rPr lang="en"/>
              <a:t>, geographic area, </a:t>
            </a:r>
            <a:r>
              <a:rPr lang="en"/>
              <a:t>cuisine type, and </a:t>
            </a:r>
            <a:r>
              <a:rPr lang="en"/>
              <a:t>inspection date, </a:t>
            </a:r>
            <a:r>
              <a:rPr lang="en"/>
              <a:t>have</a:t>
            </a:r>
            <a:r>
              <a:rPr lang="en"/>
              <a:t> an impact on the survivability and prevention of closure in restaurants.</a:t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9" name="Google Shape;519;p25"/>
          <p:cNvCxnSpPr>
            <a:stCxn id="516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25"/>
          <p:cNvGrpSpPr/>
          <p:nvPr/>
        </p:nvGrpSpPr>
        <p:grpSpPr>
          <a:xfrm>
            <a:off x="5908203" y="1994778"/>
            <a:ext cx="834457" cy="832685"/>
            <a:chOff x="3541011" y="3367320"/>
            <a:chExt cx="348257" cy="346188"/>
          </a:xfrm>
        </p:grpSpPr>
        <p:sp>
          <p:nvSpPr>
            <p:cNvPr id="521" name="Google Shape;521;p25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6"/>
          <p:cNvSpPr txBox="1"/>
          <p:nvPr>
            <p:ph type="ctrTitle"/>
          </p:nvPr>
        </p:nvSpPr>
        <p:spPr>
          <a:xfrm>
            <a:off x="2041812" y="1580150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530" name="Google Shape;530;p26"/>
          <p:cNvSpPr txBox="1"/>
          <p:nvPr>
            <p:ph idx="1" type="subTitle"/>
          </p:nvPr>
        </p:nvSpPr>
        <p:spPr>
          <a:xfrm>
            <a:off x="1791574" y="2269950"/>
            <a:ext cx="34038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➢"/>
            </a:pPr>
            <a:r>
              <a:rPr lang="en"/>
              <a:t>restaurant_data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27,483 Restaurants in NYC</a:t>
            </a:r>
            <a:endParaRPr sz="11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➢"/>
            </a:pPr>
            <a:r>
              <a:rPr lang="en"/>
              <a:t>violation_data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8,706 closures by NYC DOHMH</a:t>
            </a:r>
            <a:endParaRPr sz="1100">
              <a:solidFill>
                <a:schemeClr val="lt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243,860 reported violations</a:t>
            </a:r>
            <a:endParaRPr sz="1100">
              <a:solidFill>
                <a:schemeClr val="lt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2015 - 8/2022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1" name="Google Shape;531;p26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6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6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4" name="Google Shape;534;p26"/>
          <p:cNvCxnSpPr>
            <a:stCxn id="531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5" name="Google Shape;535;p26"/>
          <p:cNvGrpSpPr/>
          <p:nvPr/>
        </p:nvGrpSpPr>
        <p:grpSpPr>
          <a:xfrm>
            <a:off x="5954981" y="2084995"/>
            <a:ext cx="740887" cy="652254"/>
            <a:chOff x="910723" y="1508212"/>
            <a:chExt cx="251660" cy="350166"/>
          </a:xfrm>
        </p:grpSpPr>
        <p:sp>
          <p:nvSpPr>
            <p:cNvPr id="536" name="Google Shape;536;p26"/>
            <p:cNvSpPr/>
            <p:nvPr/>
          </p:nvSpPr>
          <p:spPr>
            <a:xfrm>
              <a:off x="910723" y="1508212"/>
              <a:ext cx="251660" cy="350166"/>
            </a:xfrm>
            <a:custGeom>
              <a:rect b="b" l="l" r="r" t="t"/>
              <a:pathLst>
                <a:path extrusionOk="0" h="11002" w="7907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1031604" y="1530205"/>
              <a:ext cx="10280" cy="10248"/>
            </a:xfrm>
            <a:custGeom>
              <a:rect b="b" l="l" r="r" t="t"/>
              <a:pathLst>
                <a:path extrusionOk="0" h="322" w="32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932334" y="1551784"/>
              <a:ext cx="208088" cy="273653"/>
            </a:xfrm>
            <a:custGeom>
              <a:rect b="b" l="l" r="r" t="t"/>
              <a:pathLst>
                <a:path extrusionOk="0" h="8598" w="6538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965689" y="1661302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965689" y="1710571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965689" y="1760604"/>
              <a:ext cx="32241" cy="31859"/>
            </a:xfrm>
            <a:custGeom>
              <a:rect b="b" l="l" r="r" t="t"/>
              <a:pathLst>
                <a:path extrusionOk="0" h="1001" w="1013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1009643" y="1661302"/>
              <a:ext cx="59899" cy="10662"/>
            </a:xfrm>
            <a:custGeom>
              <a:rect b="b" l="l" r="r" t="t"/>
              <a:pathLst>
                <a:path extrusionOk="0" h="335" w="188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1009643" y="1683677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1009643" y="1710571"/>
              <a:ext cx="59899" cy="10630"/>
            </a:xfrm>
            <a:custGeom>
              <a:rect b="b" l="l" r="r" t="t"/>
              <a:pathLst>
                <a:path extrusionOk="0" h="334" w="1882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1009643" y="1732946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1009643" y="1760604"/>
              <a:ext cx="59899" cy="10248"/>
            </a:xfrm>
            <a:custGeom>
              <a:rect b="b" l="l" r="r" t="t"/>
              <a:pathLst>
                <a:path extrusionOk="0" h="322" w="1882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1009643" y="1782183"/>
              <a:ext cx="98188" cy="10662"/>
            </a:xfrm>
            <a:custGeom>
              <a:rect b="b" l="l" r="r" t="t"/>
              <a:pathLst>
                <a:path extrusionOk="0" h="335" w="3085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1009643" y="1579473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965689" y="1628711"/>
              <a:ext cx="142142" cy="10662"/>
            </a:xfrm>
            <a:custGeom>
              <a:rect b="b" l="l" r="r" t="t"/>
              <a:pathLst>
                <a:path extrusionOk="0" h="335" w="4466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1009643" y="1601434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1047550" y="1601434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966071" y="1579473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7"/>
          <p:cNvSpPr txBox="1"/>
          <p:nvPr>
            <p:ph type="ctrTitle"/>
          </p:nvPr>
        </p:nvSpPr>
        <p:spPr>
          <a:xfrm>
            <a:off x="1758000" y="2052600"/>
            <a:ext cx="34038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558" name="Google Shape;558;p27"/>
          <p:cNvSpPr txBox="1"/>
          <p:nvPr>
            <p:ph idx="1" type="subTitle"/>
          </p:nvPr>
        </p:nvSpPr>
        <p:spPr>
          <a:xfrm>
            <a:off x="1802100" y="2681988"/>
            <a:ext cx="34038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the data to create actionable insights for opening a surviving </a:t>
            </a:r>
            <a:r>
              <a:rPr lang="en"/>
              <a:t>restaurant</a:t>
            </a:r>
            <a:r>
              <a:rPr lang="en"/>
              <a:t> in NYC</a:t>
            </a: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2" name="Google Shape;562;p27"/>
          <p:cNvCxnSpPr>
            <a:stCxn id="55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3" name="Google Shape;563;p27"/>
          <p:cNvGrpSpPr/>
          <p:nvPr/>
        </p:nvGrpSpPr>
        <p:grpSpPr>
          <a:xfrm>
            <a:off x="5943323" y="2052591"/>
            <a:ext cx="764215" cy="717061"/>
            <a:chOff x="3095745" y="3805393"/>
            <a:chExt cx="352840" cy="354717"/>
          </a:xfrm>
        </p:grpSpPr>
        <p:sp>
          <p:nvSpPr>
            <p:cNvPr id="564" name="Google Shape;564;p27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28"/>
          <p:cNvGrpSpPr/>
          <p:nvPr/>
        </p:nvGrpSpPr>
        <p:grpSpPr>
          <a:xfrm>
            <a:off x="7562961" y="47323"/>
            <a:ext cx="1490016" cy="2877559"/>
            <a:chOff x="3775452" y="-64350"/>
            <a:chExt cx="2493750" cy="2920194"/>
          </a:xfrm>
        </p:grpSpPr>
        <p:sp>
          <p:nvSpPr>
            <p:cNvPr id="575" name="Google Shape;575;p28"/>
            <p:cNvSpPr/>
            <p:nvPr/>
          </p:nvSpPr>
          <p:spPr>
            <a:xfrm>
              <a:off x="3775452" y="2850569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28"/>
          <p:cNvSpPr txBox="1"/>
          <p:nvPr/>
        </p:nvSpPr>
        <p:spPr>
          <a:xfrm>
            <a:off x="554825" y="144875"/>
            <a:ext cx="56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Violation Code Closure Rate</a:t>
            </a:r>
            <a:endParaRPr/>
          </a:p>
        </p:txBody>
      </p:sp>
      <p:sp>
        <p:nvSpPr>
          <p:cNvPr id="581" name="Google Shape;581;p28"/>
          <p:cNvSpPr txBox="1"/>
          <p:nvPr/>
        </p:nvSpPr>
        <p:spPr>
          <a:xfrm>
            <a:off x="5574550" y="1321525"/>
            <a:ext cx="2727300" cy="34017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Maven Pro"/>
              <a:buChar char="●"/>
            </a:pPr>
            <a:r>
              <a:rPr b="1" lang="en" sz="11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10F - </a:t>
            </a:r>
            <a:r>
              <a:rPr b="1" lang="en" sz="11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“Non-food contact surface improperly constructed. Unacceptable material used.” </a:t>
            </a:r>
            <a:endParaRPr b="1" sz="11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Maven Pro"/>
              <a:buChar char="●"/>
            </a:pPr>
            <a:r>
              <a:rPr b="1" lang="en" sz="11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08A - </a:t>
            </a:r>
            <a:r>
              <a:rPr b="1" lang="en" sz="11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“Facility not vermin proof.”</a:t>
            </a:r>
            <a:endParaRPr b="1" sz="11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Maven Pro"/>
              <a:buChar char="●"/>
            </a:pPr>
            <a:r>
              <a:rPr b="1" lang="en" sz="11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10B - </a:t>
            </a:r>
            <a:r>
              <a:rPr b="1" lang="en" sz="11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“Plumbing not properly installed or maintained; Backflow prevention device not provided where required.”</a:t>
            </a:r>
            <a:endParaRPr b="1" sz="11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Maven Pro"/>
              <a:buChar char="●"/>
            </a:pPr>
            <a:r>
              <a:rPr b="1" lang="en" sz="11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10I -</a:t>
            </a:r>
            <a:r>
              <a:rPr b="1" lang="en" sz="11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“Single service item reused, improperly stored, dispensed; not used when required.”</a:t>
            </a:r>
            <a:endParaRPr b="1" sz="11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Maven Pro"/>
              <a:buChar char="●"/>
            </a:pPr>
            <a:r>
              <a:rPr b="1" lang="en" sz="11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10H -</a:t>
            </a:r>
            <a:r>
              <a:rPr b="1" lang="en" sz="11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“Proper sanitization not provided for utensil ware washing operation.Single service article not provided.”</a:t>
            </a:r>
            <a:endParaRPr b="1" sz="11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82" name="Google Shape;582;p28"/>
          <p:cNvPicPr preferRelativeResize="0"/>
          <p:nvPr/>
        </p:nvPicPr>
        <p:blipFill rotWithShape="1">
          <a:blip r:embed="rId3">
            <a:alphaModFix/>
          </a:blip>
          <a:srcRect b="1941" l="0" r="0" t="0"/>
          <a:stretch/>
        </p:blipFill>
        <p:spPr>
          <a:xfrm>
            <a:off x="931638" y="1489950"/>
            <a:ext cx="4146774" cy="2701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3" name="Google Shape;583;p28"/>
          <p:cNvGrpSpPr/>
          <p:nvPr/>
        </p:nvGrpSpPr>
        <p:grpSpPr>
          <a:xfrm rot="-5400000">
            <a:off x="1317466" y="556387"/>
            <a:ext cx="3375127" cy="4823544"/>
            <a:chOff x="2501950" y="1507050"/>
            <a:chExt cx="2392350" cy="2696525"/>
          </a:xfrm>
        </p:grpSpPr>
        <p:sp>
          <p:nvSpPr>
            <p:cNvPr id="584" name="Google Shape;584;p28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29"/>
          <p:cNvGrpSpPr/>
          <p:nvPr/>
        </p:nvGrpSpPr>
        <p:grpSpPr>
          <a:xfrm>
            <a:off x="7562961" y="47323"/>
            <a:ext cx="1490016" cy="2877559"/>
            <a:chOff x="3775452" y="-64350"/>
            <a:chExt cx="2493750" cy="2920194"/>
          </a:xfrm>
        </p:grpSpPr>
        <p:sp>
          <p:nvSpPr>
            <p:cNvPr id="608" name="Google Shape;608;p29"/>
            <p:cNvSpPr/>
            <p:nvPr/>
          </p:nvSpPr>
          <p:spPr>
            <a:xfrm>
              <a:off x="3775452" y="2850569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29"/>
          <p:cNvSpPr txBox="1"/>
          <p:nvPr/>
        </p:nvSpPr>
        <p:spPr>
          <a:xfrm>
            <a:off x="554825" y="144875"/>
            <a:ext cx="56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Violation Code Closure Rate</a:t>
            </a:r>
            <a:endParaRPr/>
          </a:p>
        </p:txBody>
      </p:sp>
      <p:sp>
        <p:nvSpPr>
          <p:cNvPr id="614" name="Google Shape;614;p29"/>
          <p:cNvSpPr txBox="1"/>
          <p:nvPr/>
        </p:nvSpPr>
        <p:spPr>
          <a:xfrm>
            <a:off x="5574550" y="1321525"/>
            <a:ext cx="2727300" cy="3232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Maven Pro"/>
              <a:buChar char="●"/>
            </a:pPr>
            <a:r>
              <a:rPr b="1" lang="en" sz="11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08A - </a:t>
            </a:r>
            <a:r>
              <a:rPr b="1" lang="en" sz="11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“Facility not vermin proof.”</a:t>
            </a:r>
            <a:endParaRPr b="1" sz="11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Maven Pro"/>
              <a:buChar char="●"/>
            </a:pPr>
            <a:r>
              <a:rPr b="1" lang="en" sz="11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04L - </a:t>
            </a:r>
            <a:r>
              <a:rPr b="1" lang="en" sz="11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“Evidence of mice or live mice in establishment's food or non-food areas.”</a:t>
            </a:r>
            <a:endParaRPr b="1" sz="11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Maven Pro"/>
              <a:buChar char="●"/>
            </a:pPr>
            <a:r>
              <a:rPr b="1" lang="en" sz="11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06C -</a:t>
            </a:r>
            <a:r>
              <a:rPr b="1" lang="en" sz="11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“Food not protected from potential source of contamination during storage, preparation, transportation, display or service.”</a:t>
            </a:r>
            <a:endParaRPr b="1" sz="11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Maven Pro"/>
              <a:buChar char="●"/>
            </a:pPr>
            <a:r>
              <a:rPr b="1" lang="en" sz="11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10F - </a:t>
            </a:r>
            <a:r>
              <a:rPr b="1" lang="en" sz="11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“Non-food contact surface improperly constructed. Unacceptable material used.” </a:t>
            </a:r>
            <a:endParaRPr b="1" sz="11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Maven Pro"/>
              <a:buChar char="●"/>
            </a:pPr>
            <a:r>
              <a:rPr b="1" lang="en" sz="11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04N -</a:t>
            </a:r>
            <a:r>
              <a:rPr b="1" lang="en" sz="11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 “</a:t>
            </a:r>
            <a:r>
              <a:rPr b="1" lang="en" sz="11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Filth flies present in facility’s food and/or non-food areas. </a:t>
            </a:r>
            <a:r>
              <a:rPr b="1" lang="en" sz="11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”</a:t>
            </a:r>
            <a:endParaRPr b="1" sz="11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615" name="Google Shape;615;p29"/>
          <p:cNvGrpSpPr/>
          <p:nvPr/>
        </p:nvGrpSpPr>
        <p:grpSpPr>
          <a:xfrm rot="-5400000">
            <a:off x="1317466" y="556387"/>
            <a:ext cx="3375127" cy="4823544"/>
            <a:chOff x="2501950" y="1507050"/>
            <a:chExt cx="2392350" cy="2696525"/>
          </a:xfrm>
        </p:grpSpPr>
        <p:sp>
          <p:nvSpPr>
            <p:cNvPr id="616" name="Google Shape;616;p29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5" name="Google Shape;635;p29"/>
          <p:cNvPicPr preferRelativeResize="0"/>
          <p:nvPr/>
        </p:nvPicPr>
        <p:blipFill rotWithShape="1">
          <a:blip r:embed="rId3">
            <a:alphaModFix/>
          </a:blip>
          <a:srcRect b="3175" l="0" r="0" t="0"/>
          <a:stretch/>
        </p:blipFill>
        <p:spPr>
          <a:xfrm>
            <a:off x="1015375" y="1545775"/>
            <a:ext cx="3818899" cy="25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0"/>
          <p:cNvSpPr/>
          <p:nvPr/>
        </p:nvSpPr>
        <p:spPr>
          <a:xfrm>
            <a:off x="1762375" y="1057425"/>
            <a:ext cx="5350500" cy="3653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0"/>
          <p:cNvSpPr/>
          <p:nvPr/>
        </p:nvSpPr>
        <p:spPr>
          <a:xfrm>
            <a:off x="1910700" y="1148025"/>
            <a:ext cx="5081700" cy="3417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2" name="Google Shape;642;p30"/>
          <p:cNvPicPr preferRelativeResize="0"/>
          <p:nvPr/>
        </p:nvPicPr>
        <p:blipFill rotWithShape="1">
          <a:blip r:embed="rId3">
            <a:alphaModFix/>
          </a:blip>
          <a:srcRect b="3614" l="0" r="0" t="0"/>
          <a:stretch/>
        </p:blipFill>
        <p:spPr>
          <a:xfrm>
            <a:off x="2378625" y="1246175"/>
            <a:ext cx="3948401" cy="32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3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| Borough</a:t>
            </a:r>
            <a:endParaRPr/>
          </a:p>
        </p:txBody>
      </p:sp>
      <p:sp>
        <p:nvSpPr>
          <p:cNvPr id="644" name="Google Shape;644;p30"/>
          <p:cNvSpPr/>
          <p:nvPr/>
        </p:nvSpPr>
        <p:spPr>
          <a:xfrm>
            <a:off x="1143200" y="4267825"/>
            <a:ext cx="138900" cy="1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30"/>
          <p:cNvGrpSpPr/>
          <p:nvPr/>
        </p:nvGrpSpPr>
        <p:grpSpPr>
          <a:xfrm>
            <a:off x="7112832" y="0"/>
            <a:ext cx="1490016" cy="3569937"/>
            <a:chOff x="3775452" y="-64350"/>
            <a:chExt cx="2493750" cy="2920194"/>
          </a:xfrm>
        </p:grpSpPr>
        <p:sp>
          <p:nvSpPr>
            <p:cNvPr id="646" name="Google Shape;646;p30"/>
            <p:cNvSpPr/>
            <p:nvPr/>
          </p:nvSpPr>
          <p:spPr>
            <a:xfrm>
              <a:off x="3775452" y="2850569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1" name="Google Shape;651;p30"/>
          <p:cNvSpPr txBox="1"/>
          <p:nvPr/>
        </p:nvSpPr>
        <p:spPr>
          <a:xfrm>
            <a:off x="2937275" y="1514325"/>
            <a:ext cx="46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aven Pro"/>
                <a:ea typeface="Maven Pro"/>
                <a:cs typeface="Maven Pro"/>
                <a:sym typeface="Maven Pro"/>
              </a:rPr>
              <a:t>5.63%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52" name="Google Shape;652;p30"/>
          <p:cNvSpPr txBox="1"/>
          <p:nvPr/>
        </p:nvSpPr>
        <p:spPr>
          <a:xfrm>
            <a:off x="3587325" y="1417625"/>
            <a:ext cx="46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aven Pro"/>
                <a:ea typeface="Maven Pro"/>
                <a:cs typeface="Maven Pro"/>
                <a:sym typeface="Maven Pro"/>
              </a:rPr>
              <a:t>5.90</a:t>
            </a:r>
            <a:r>
              <a:rPr lang="en" sz="700">
                <a:latin typeface="Maven Pro"/>
                <a:ea typeface="Maven Pro"/>
                <a:cs typeface="Maven Pro"/>
                <a:sym typeface="Maven Pro"/>
              </a:rPr>
              <a:t>%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53" name="Google Shape;653;p30"/>
          <p:cNvSpPr txBox="1"/>
          <p:nvPr/>
        </p:nvSpPr>
        <p:spPr>
          <a:xfrm>
            <a:off x="4205875" y="2132450"/>
            <a:ext cx="46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aven Pro"/>
                <a:ea typeface="Maven Pro"/>
                <a:cs typeface="Maven Pro"/>
                <a:sym typeface="Maven Pro"/>
              </a:rPr>
              <a:t>3.73</a:t>
            </a:r>
            <a:r>
              <a:rPr lang="en" sz="700">
                <a:latin typeface="Maven Pro"/>
                <a:ea typeface="Maven Pro"/>
                <a:cs typeface="Maven Pro"/>
                <a:sym typeface="Maven Pro"/>
              </a:rPr>
              <a:t>%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54" name="Google Shape;654;p30"/>
          <p:cNvSpPr txBox="1"/>
          <p:nvPr/>
        </p:nvSpPr>
        <p:spPr>
          <a:xfrm>
            <a:off x="4837025" y="1893225"/>
            <a:ext cx="46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aven Pro"/>
                <a:ea typeface="Maven Pro"/>
                <a:cs typeface="Maven Pro"/>
                <a:sym typeface="Maven Pro"/>
              </a:rPr>
              <a:t>4.41</a:t>
            </a:r>
            <a:r>
              <a:rPr lang="en" sz="700">
                <a:latin typeface="Maven Pro"/>
                <a:ea typeface="Maven Pro"/>
                <a:cs typeface="Maven Pro"/>
                <a:sym typeface="Maven Pro"/>
              </a:rPr>
              <a:t>%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55" name="Google Shape;655;p30"/>
          <p:cNvSpPr txBox="1"/>
          <p:nvPr/>
        </p:nvSpPr>
        <p:spPr>
          <a:xfrm>
            <a:off x="5472425" y="2471175"/>
            <a:ext cx="46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aven Pro"/>
                <a:ea typeface="Maven Pro"/>
                <a:cs typeface="Maven Pro"/>
                <a:sym typeface="Maven Pro"/>
              </a:rPr>
              <a:t>2.75</a:t>
            </a:r>
            <a:r>
              <a:rPr lang="en" sz="700">
                <a:latin typeface="Maven Pro"/>
                <a:ea typeface="Maven Pro"/>
                <a:cs typeface="Maven Pro"/>
                <a:sym typeface="Maven Pro"/>
              </a:rPr>
              <a:t>%</a:t>
            </a:r>
            <a:endParaRPr sz="7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1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| Zip Code &amp; Borough Closures</a:t>
            </a:r>
            <a:endParaRPr/>
          </a:p>
        </p:txBody>
      </p:sp>
      <p:cxnSp>
        <p:nvCxnSpPr>
          <p:cNvPr id="661" name="Google Shape;661;p31"/>
          <p:cNvCxnSpPr/>
          <p:nvPr/>
        </p:nvCxnSpPr>
        <p:spPr>
          <a:xfrm>
            <a:off x="84949" y="879950"/>
            <a:ext cx="2543700" cy="220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31"/>
          <p:cNvCxnSpPr/>
          <p:nvPr/>
        </p:nvCxnSpPr>
        <p:spPr>
          <a:xfrm rot="5400000">
            <a:off x="6238129" y="1840625"/>
            <a:ext cx="2563800" cy="114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Google Shape;663;p31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1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5" name="Google Shape;665;p31"/>
          <p:cNvPicPr preferRelativeResize="0"/>
          <p:nvPr/>
        </p:nvPicPr>
        <p:blipFill rotWithShape="1">
          <a:blip r:embed="rId3">
            <a:alphaModFix/>
          </a:blip>
          <a:srcRect b="0" l="0" r="17369" t="0"/>
          <a:stretch/>
        </p:blipFill>
        <p:spPr>
          <a:xfrm>
            <a:off x="1573338" y="1058156"/>
            <a:ext cx="5997324" cy="3859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31"/>
          <p:cNvPicPr preferRelativeResize="0"/>
          <p:nvPr/>
        </p:nvPicPr>
        <p:blipFill rotWithShape="1">
          <a:blip r:embed="rId4">
            <a:alphaModFix/>
          </a:blip>
          <a:srcRect b="0" l="0" r="35081" t="0"/>
          <a:stretch/>
        </p:blipFill>
        <p:spPr>
          <a:xfrm>
            <a:off x="6667875" y="1672925"/>
            <a:ext cx="9027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