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Corbel"/>
      <p:regular r:id="rId51"/>
      <p:bold r:id="rId52"/>
      <p:italic r:id="rId53"/>
      <p:boldItalic r:id="rId54"/>
    </p:embeddedFont>
    <p:embeddedFont>
      <p:font typeface="Century Schoolbook"/>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bel-regular.fntdata"/><Relationship Id="rId50" Type="http://schemas.openxmlformats.org/officeDocument/2006/relationships/slide" Target="slides/slide45.xml"/><Relationship Id="rId53" Type="http://schemas.openxmlformats.org/officeDocument/2006/relationships/font" Target="fonts/Corbel-italic.fntdata"/><Relationship Id="rId52" Type="http://schemas.openxmlformats.org/officeDocument/2006/relationships/font" Target="fonts/Corbel-bold.fntdata"/><Relationship Id="rId11" Type="http://schemas.openxmlformats.org/officeDocument/2006/relationships/slide" Target="slides/slide6.xml"/><Relationship Id="rId55" Type="http://schemas.openxmlformats.org/officeDocument/2006/relationships/font" Target="fonts/CenturySchoolbook-regular.fntdata"/><Relationship Id="rId10" Type="http://schemas.openxmlformats.org/officeDocument/2006/relationships/slide" Target="slides/slide5.xml"/><Relationship Id="rId54" Type="http://schemas.openxmlformats.org/officeDocument/2006/relationships/font" Target="fonts/Corbel-boldItalic.fntdata"/><Relationship Id="rId13" Type="http://schemas.openxmlformats.org/officeDocument/2006/relationships/slide" Target="slides/slide8.xml"/><Relationship Id="rId57" Type="http://schemas.openxmlformats.org/officeDocument/2006/relationships/font" Target="fonts/CenturySchoolbook-italic.fntdata"/><Relationship Id="rId12" Type="http://schemas.openxmlformats.org/officeDocument/2006/relationships/slide" Target="slides/slide7.xml"/><Relationship Id="rId56" Type="http://schemas.openxmlformats.org/officeDocument/2006/relationships/font" Target="fonts/CenturySchoolbook-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CenturySchoolbook-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showMasterSp="0">
  <p:cSld name="Diapositiva de título con imagen">
    <p:bg>
      <p:bgPr>
        <a:solidFill>
          <a:schemeClr val="dk2"/>
        </a:solidFill>
      </p:bgPr>
    </p:bg>
    <p:spTree>
      <p:nvGrpSpPr>
        <p:cNvPr id="17" name="Shape 17"/>
        <p:cNvGrpSpPr/>
        <p:nvPr/>
      </p:nvGrpSpPr>
      <p:grpSpPr>
        <a:xfrm>
          <a:off x="0" y="0"/>
          <a:ext cx="0" cy="0"/>
          <a:chOff x="0" y="0"/>
          <a:chExt cx="0" cy="0"/>
        </a:xfrm>
      </p:grpSpPr>
      <p:sp>
        <p:nvSpPr>
          <p:cNvPr id="18" name="Google Shape;18;p2" title="Forma de número de página"/>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19" name="Google Shape;19;p2"/>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21" name="Google Shape;21;p2" title="Línea de regla vertical"/>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
        <p:nvSpPr>
          <p:cNvPr id="22" name="Google Shape;22;p2"/>
          <p:cNvSpPr/>
          <p:nvPr>
            <p:ph idx="2" type="pic"/>
          </p:nvPr>
        </p:nvSpPr>
        <p:spPr>
          <a:xfrm>
            <a:off x="2743615" y="1367500"/>
            <a:ext cx="2397795" cy="2397795"/>
          </a:xfrm>
          <a:prstGeom prst="ellipse">
            <a:avLst/>
          </a:prstGeom>
          <a:solidFill>
            <a:schemeClr val="dk1"/>
          </a:solidFill>
          <a:ln>
            <a:noFill/>
          </a:ln>
        </p:spPr>
      </p:sp>
    </p:spTree>
  </p:cSld>
  <p:clrMapOvr>
    <a:masterClrMapping/>
  </p:clrMapOvr>
  <p:extLst>
    <p:ext uri="{DCECCB84-F9BA-43D5-87BE-67443E8EF086}">
      <p15:sldGuideLst>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bg>
      <p:bgPr>
        <a:solidFill>
          <a:schemeClr val="dk2"/>
        </a:solidFill>
      </p:bgPr>
    </p:bg>
    <p:spTree>
      <p:nvGrpSpPr>
        <p:cNvPr id="138" name="Shape 138"/>
        <p:cNvGrpSpPr/>
        <p:nvPr/>
      </p:nvGrpSpPr>
      <p:grpSpPr>
        <a:xfrm>
          <a:off x="0" y="0"/>
          <a:ext cx="0" cy="0"/>
          <a:chOff x="0" y="0"/>
          <a:chExt cx="0" cy="0"/>
        </a:xfrm>
      </p:grpSpPr>
      <p:sp>
        <p:nvSpPr>
          <p:cNvPr id="139" name="Google Shape;139;p12" title="Forma de número de página"/>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140" name="Google Shape;140;p12"/>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2"/>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142" name="Google Shape;142;p12" title="Línea de regla vertical"/>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143" name="Shape 143"/>
        <p:cNvGrpSpPr/>
        <p:nvPr/>
      </p:nvGrpSpPr>
      <p:grpSpPr>
        <a:xfrm>
          <a:off x="0" y="0"/>
          <a:ext cx="0" cy="0"/>
          <a:chOff x="0" y="0"/>
          <a:chExt cx="0" cy="0"/>
        </a:xfrm>
      </p:grpSpPr>
      <p:sp>
        <p:nvSpPr>
          <p:cNvPr id="144" name="Google Shape;144;p13"/>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45" name="Google Shape;145;p13"/>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500"/>
              <a:buFont typeface="Century Schoolbook"/>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3"/>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3"/>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49" name="Google Shape;149;p13"/>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50" name="Google Shape;150;p13"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51" name="Google Shape;151;p13"/>
          <p:cNvSpPr txBox="1"/>
          <p:nvPr>
            <p:ph idx="2" type="body"/>
          </p:nvPr>
        </p:nvSpPr>
        <p:spPr>
          <a:xfrm>
            <a:off x="5326063" y="559678"/>
            <a:ext cx="6103937" cy="5191835"/>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p:cSld name="Imagen con leyenda">
    <p:spTree>
      <p:nvGrpSpPr>
        <p:cNvPr id="152" name="Shape 152"/>
        <p:cNvGrpSpPr/>
        <p:nvPr/>
      </p:nvGrpSpPr>
      <p:grpSpPr>
        <a:xfrm>
          <a:off x="0" y="0"/>
          <a:ext cx="0" cy="0"/>
          <a:chOff x="0" y="0"/>
          <a:chExt cx="0" cy="0"/>
        </a:xfrm>
      </p:grpSpPr>
      <p:sp>
        <p:nvSpPr>
          <p:cNvPr id="153" name="Google Shape;153;p14"/>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54" name="Google Shape;154;p14"/>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500"/>
              <a:buFont typeface="Century Schoolbook"/>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4"/>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4"/>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58" name="Google Shape;158;p14"/>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59" name="Google Shape;159;p14"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60" name="Google Shape;160;p14"/>
          <p:cNvSpPr/>
          <p:nvPr>
            <p:ph idx="2" type="pic"/>
          </p:nvPr>
        </p:nvSpPr>
        <p:spPr>
          <a:xfrm>
            <a:off x="5297488" y="559678"/>
            <a:ext cx="6132512" cy="5191835"/>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161" name="Shape 161"/>
        <p:cNvGrpSpPr/>
        <p:nvPr/>
      </p:nvGrpSpPr>
      <p:grpSpPr>
        <a:xfrm>
          <a:off x="0" y="0"/>
          <a:ext cx="0" cy="0"/>
          <a:chOff x="0" y="0"/>
          <a:chExt cx="0" cy="0"/>
        </a:xfrm>
      </p:grpSpPr>
      <p:sp>
        <p:nvSpPr>
          <p:cNvPr id="162" name="Google Shape;162;p15"/>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3" name="Google Shape;163;p15"/>
          <p:cNvSpPr txBox="1"/>
          <p:nvPr>
            <p:ph type="title"/>
          </p:nvPr>
        </p:nvSpPr>
        <p:spPr>
          <a:xfrm>
            <a:off x="762000" y="559677"/>
            <a:ext cx="3833906" cy="527492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500"/>
              <a:buFont typeface="Century Schoolbook"/>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167" name="Google Shape;167;p15"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68" name="Google Shape;168;p15"/>
          <p:cNvSpPr txBox="1"/>
          <p:nvPr>
            <p:ph idx="1" type="body"/>
          </p:nvPr>
        </p:nvSpPr>
        <p:spPr>
          <a:xfrm>
            <a:off x="5181600" y="559678"/>
            <a:ext cx="6172200" cy="5617285"/>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69" name="Shape 169"/>
        <p:cNvGrpSpPr/>
        <p:nvPr/>
      </p:nvGrpSpPr>
      <p:grpSpPr>
        <a:xfrm>
          <a:off x="0" y="0"/>
          <a:ext cx="0" cy="0"/>
          <a:chOff x="0" y="0"/>
          <a:chExt cx="0" cy="0"/>
        </a:xfrm>
      </p:grpSpPr>
      <p:sp>
        <p:nvSpPr>
          <p:cNvPr id="170" name="Google Shape;170;p16"/>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6"/>
          <p:cNvSpPr txBox="1"/>
          <p:nvPr>
            <p:ph idx="1" type="body"/>
          </p:nvPr>
        </p:nvSpPr>
        <p:spPr>
          <a:xfrm>
            <a:off x="5181600" y="540628"/>
            <a:ext cx="6248400" cy="248894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17500" lvl="4" marL="2286000" algn="l">
              <a:lnSpc>
                <a:spcPct val="112000"/>
              </a:lnSpc>
              <a:spcBef>
                <a:spcPts val="900"/>
              </a:spcBef>
              <a:spcAft>
                <a:spcPts val="0"/>
              </a:spcAft>
              <a:buClr>
                <a:srgbClr val="262626"/>
              </a:buClr>
              <a:buSzPts val="1400"/>
              <a:buChar char="•"/>
              <a:defRPr i="0"/>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72" name="Google Shape;172;p16"/>
          <p:cNvSpPr txBox="1"/>
          <p:nvPr>
            <p:ph idx="2" type="body"/>
          </p:nvPr>
        </p:nvSpPr>
        <p:spPr>
          <a:xfrm>
            <a:off x="5181600" y="3712467"/>
            <a:ext cx="6248400" cy="248222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17500" lvl="4" marL="2286000" algn="l">
              <a:lnSpc>
                <a:spcPct val="112000"/>
              </a:lnSpc>
              <a:spcBef>
                <a:spcPts val="900"/>
              </a:spcBef>
              <a:spcAft>
                <a:spcPts val="0"/>
              </a:spcAft>
              <a:buClr>
                <a:srgbClr val="262626"/>
              </a:buClr>
              <a:buSzPts val="1400"/>
              <a:buChar char="•"/>
              <a:defRPr i="0"/>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73" name="Google Shape;173;p16"/>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6"/>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6" name="Shape 176"/>
        <p:cNvGrpSpPr/>
        <p:nvPr/>
      </p:nvGrpSpPr>
      <p:grpSpPr>
        <a:xfrm>
          <a:off x="0" y="0"/>
          <a:ext cx="0" cy="0"/>
          <a:chOff x="0" y="0"/>
          <a:chExt cx="0" cy="0"/>
        </a:xfrm>
      </p:grpSpPr>
      <p:sp>
        <p:nvSpPr>
          <p:cNvPr id="177" name="Google Shape;177;p17"/>
          <p:cNvSpPr txBox="1"/>
          <p:nvPr>
            <p:ph type="title"/>
          </p:nvPr>
        </p:nvSpPr>
        <p:spPr>
          <a:xfrm>
            <a:off x="762000" y="557784"/>
            <a:ext cx="3831336" cy="49560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7"/>
          <p:cNvSpPr txBox="1"/>
          <p:nvPr>
            <p:ph idx="1" type="body"/>
          </p:nvPr>
        </p:nvSpPr>
        <p:spPr>
          <a:xfrm>
            <a:off x="5181600" y="558065"/>
            <a:ext cx="6245352"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3000"/>
              </a:lnSpc>
              <a:spcBef>
                <a:spcPts val="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179" name="Google Shape;179;p17"/>
          <p:cNvSpPr txBox="1"/>
          <p:nvPr>
            <p:ph idx="2" type="body"/>
          </p:nvPr>
        </p:nvSpPr>
        <p:spPr>
          <a:xfrm>
            <a:off x="5181600" y="1526671"/>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80" name="Google Shape;180;p17"/>
          <p:cNvSpPr txBox="1"/>
          <p:nvPr>
            <p:ph idx="3" type="body"/>
          </p:nvPr>
        </p:nvSpPr>
        <p:spPr>
          <a:xfrm>
            <a:off x="5181600" y="3700826"/>
            <a:ext cx="6248400"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2000"/>
              </a:lnSpc>
              <a:spcBef>
                <a:spcPts val="90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181" name="Google Shape;181;p17"/>
          <p:cNvSpPr txBox="1"/>
          <p:nvPr>
            <p:ph idx="4" type="body"/>
          </p:nvPr>
        </p:nvSpPr>
        <p:spPr>
          <a:xfrm>
            <a:off x="5181600" y="4669432"/>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82" name="Google Shape;182;p17"/>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7"/>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85" name="Shape 185"/>
        <p:cNvGrpSpPr/>
        <p:nvPr/>
      </p:nvGrpSpPr>
      <p:grpSpPr>
        <a:xfrm>
          <a:off x="0" y="0"/>
          <a:ext cx="0" cy="0"/>
          <a:chOff x="0" y="0"/>
          <a:chExt cx="0" cy="0"/>
        </a:xfrm>
      </p:grpSpPr>
      <p:sp>
        <p:nvSpPr>
          <p:cNvPr id="186" name="Google Shape;186;p18"/>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18"/>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8"/>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0" name="Shape 190"/>
        <p:cNvGrpSpPr/>
        <p:nvPr/>
      </p:nvGrpSpPr>
      <p:grpSpPr>
        <a:xfrm>
          <a:off x="0" y="0"/>
          <a:ext cx="0" cy="0"/>
          <a:chOff x="0" y="0"/>
          <a:chExt cx="0" cy="0"/>
        </a:xfrm>
      </p:grpSpPr>
      <p:sp>
        <p:nvSpPr>
          <p:cNvPr id="191" name="Google Shape;191;p19"/>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9"/>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mágenes / viñetas de icono claras">
  <p:cSld name="6 imágenes / viñetas de icono claras">
    <p:spTree>
      <p:nvGrpSpPr>
        <p:cNvPr id="31" name="Shape 31"/>
        <p:cNvGrpSpPr/>
        <p:nvPr/>
      </p:nvGrpSpPr>
      <p:grpSpPr>
        <a:xfrm>
          <a:off x="0" y="0"/>
          <a:ext cx="0" cy="0"/>
          <a:chOff x="0" y="0"/>
          <a:chExt cx="0" cy="0"/>
        </a:xfrm>
      </p:grpSpPr>
      <p:sp>
        <p:nvSpPr>
          <p:cNvPr id="32" name="Google Shape;32;p4"/>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3" name="Google Shape;33;p4"/>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7" name="Google Shape;37;p4"/>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38" name="Google Shape;38;p4" title="Líneas de regla horizontal"/>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
        <p:nvSpPr>
          <p:cNvPr id="39" name="Google Shape;39;p4"/>
          <p:cNvSpPr txBox="1"/>
          <p:nvPr>
            <p:ph idx="2" type="body"/>
          </p:nvPr>
        </p:nvSpPr>
        <p:spPr>
          <a:xfrm>
            <a:off x="5162550"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0" name="Google Shape;40;p4"/>
          <p:cNvSpPr txBox="1"/>
          <p:nvPr>
            <p:ph idx="3" type="body"/>
          </p:nvPr>
        </p:nvSpPr>
        <p:spPr>
          <a:xfrm>
            <a:off x="7295581"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1" name="Google Shape;41;p4"/>
          <p:cNvSpPr txBox="1"/>
          <p:nvPr>
            <p:ph idx="4" type="body"/>
          </p:nvPr>
        </p:nvSpPr>
        <p:spPr>
          <a:xfrm>
            <a:off x="9428613"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2" name="Google Shape;42;p4"/>
          <p:cNvSpPr txBox="1"/>
          <p:nvPr>
            <p:ph idx="5" type="body"/>
          </p:nvPr>
        </p:nvSpPr>
        <p:spPr>
          <a:xfrm>
            <a:off x="5162550"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3" name="Google Shape;43;p4"/>
          <p:cNvSpPr txBox="1"/>
          <p:nvPr>
            <p:ph idx="6" type="body"/>
          </p:nvPr>
        </p:nvSpPr>
        <p:spPr>
          <a:xfrm>
            <a:off x="7295356"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4" name="Google Shape;44;p4"/>
          <p:cNvSpPr txBox="1"/>
          <p:nvPr>
            <p:ph idx="7" type="body"/>
          </p:nvPr>
        </p:nvSpPr>
        <p:spPr>
          <a:xfrm>
            <a:off x="9428163"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5" name="Google Shape;45;p4"/>
          <p:cNvSpPr/>
          <p:nvPr>
            <p:ph idx="8" type="pic"/>
          </p:nvPr>
        </p:nvSpPr>
        <p:spPr>
          <a:xfrm>
            <a:off x="5648550" y="729000"/>
            <a:ext cx="972000" cy="972000"/>
          </a:xfrm>
          <a:prstGeom prst="ellipse">
            <a:avLst/>
          </a:prstGeom>
          <a:solidFill>
            <a:srgbClr val="F2F2F2"/>
          </a:solidFill>
          <a:ln>
            <a:noFill/>
          </a:ln>
        </p:spPr>
      </p:sp>
      <p:sp>
        <p:nvSpPr>
          <p:cNvPr id="46" name="Google Shape;46;p4"/>
          <p:cNvSpPr/>
          <p:nvPr>
            <p:ph idx="9" type="pic"/>
          </p:nvPr>
        </p:nvSpPr>
        <p:spPr>
          <a:xfrm>
            <a:off x="7781581" y="729000"/>
            <a:ext cx="972000" cy="972000"/>
          </a:xfrm>
          <a:prstGeom prst="ellipse">
            <a:avLst/>
          </a:prstGeom>
          <a:solidFill>
            <a:srgbClr val="F2F2F2"/>
          </a:solidFill>
          <a:ln>
            <a:noFill/>
          </a:ln>
        </p:spPr>
      </p:sp>
      <p:sp>
        <p:nvSpPr>
          <p:cNvPr id="47" name="Google Shape;47;p4"/>
          <p:cNvSpPr/>
          <p:nvPr>
            <p:ph idx="13" type="pic"/>
          </p:nvPr>
        </p:nvSpPr>
        <p:spPr>
          <a:xfrm>
            <a:off x="9914613" y="729000"/>
            <a:ext cx="972000" cy="972000"/>
          </a:xfrm>
          <a:prstGeom prst="ellipse">
            <a:avLst/>
          </a:prstGeom>
          <a:solidFill>
            <a:srgbClr val="F2F2F2"/>
          </a:solidFill>
          <a:ln>
            <a:noFill/>
          </a:ln>
        </p:spPr>
      </p:sp>
      <p:sp>
        <p:nvSpPr>
          <p:cNvPr id="48" name="Google Shape;48;p4"/>
          <p:cNvSpPr/>
          <p:nvPr>
            <p:ph idx="14" type="pic"/>
          </p:nvPr>
        </p:nvSpPr>
        <p:spPr>
          <a:xfrm>
            <a:off x="5648550" y="3598323"/>
            <a:ext cx="972000" cy="972000"/>
          </a:xfrm>
          <a:prstGeom prst="ellipse">
            <a:avLst/>
          </a:prstGeom>
          <a:solidFill>
            <a:srgbClr val="F2F2F2"/>
          </a:solidFill>
          <a:ln>
            <a:noFill/>
          </a:ln>
        </p:spPr>
      </p:sp>
      <p:sp>
        <p:nvSpPr>
          <p:cNvPr id="49" name="Google Shape;49;p4"/>
          <p:cNvSpPr/>
          <p:nvPr>
            <p:ph idx="15" type="pic"/>
          </p:nvPr>
        </p:nvSpPr>
        <p:spPr>
          <a:xfrm>
            <a:off x="7781581" y="3598323"/>
            <a:ext cx="972000" cy="972000"/>
          </a:xfrm>
          <a:prstGeom prst="ellipse">
            <a:avLst/>
          </a:prstGeom>
          <a:solidFill>
            <a:srgbClr val="F2F2F2"/>
          </a:solidFill>
          <a:ln>
            <a:noFill/>
          </a:ln>
        </p:spPr>
      </p:sp>
      <p:sp>
        <p:nvSpPr>
          <p:cNvPr id="50" name="Google Shape;50;p4"/>
          <p:cNvSpPr/>
          <p:nvPr>
            <p:ph idx="16" type="pic"/>
          </p:nvPr>
        </p:nvSpPr>
        <p:spPr>
          <a:xfrm>
            <a:off x="9914613" y="3598323"/>
            <a:ext cx="972000" cy="972000"/>
          </a:xfrm>
          <a:prstGeom prst="ellipse">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numeradas en una fila">
  <p:cSld name="Viñetas numeradas en una fila">
    <p:spTree>
      <p:nvGrpSpPr>
        <p:cNvPr id="51" name="Shape 51"/>
        <p:cNvGrpSpPr/>
        <p:nvPr/>
      </p:nvGrpSpPr>
      <p:grpSpPr>
        <a:xfrm>
          <a:off x="0" y="0"/>
          <a:ext cx="0" cy="0"/>
          <a:chOff x="0" y="0"/>
          <a:chExt cx="0" cy="0"/>
        </a:xfrm>
      </p:grpSpPr>
      <p:sp>
        <p:nvSpPr>
          <p:cNvPr id="52" name="Google Shape;52;p5"/>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5"/>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
          <p:cNvSpPr txBox="1"/>
          <p:nvPr>
            <p:ph idx="1" type="body"/>
          </p:nvPr>
        </p:nvSpPr>
        <p:spPr>
          <a:xfrm>
            <a:off x="5162550" y="2019300"/>
            <a:ext cx="19440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400"/>
              <a:buNone/>
              <a:defRPr sz="14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5" name="Google Shape;55;p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8" name="Google Shape;58;p5"/>
          <p:cNvSpPr txBox="1"/>
          <p:nvPr>
            <p:ph idx="2" type="body"/>
          </p:nvPr>
        </p:nvSpPr>
        <p:spPr>
          <a:xfrm>
            <a:off x="7295806" y="2019300"/>
            <a:ext cx="1943100" cy="2700000"/>
          </a:xfrm>
          <a:prstGeom prst="rect">
            <a:avLst/>
          </a:prstGeom>
          <a:gradFill>
            <a:gsLst>
              <a:gs pos="0">
                <a:srgbClr val="F8F0D9"/>
              </a:gs>
              <a:gs pos="99000">
                <a:srgbClr val="F8F0D9"/>
              </a:gs>
              <a:gs pos="100000">
                <a:schemeClr val="accent3"/>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400"/>
              <a:buNone/>
              <a:defRPr sz="14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9" name="Google Shape;59;p5"/>
          <p:cNvSpPr txBox="1"/>
          <p:nvPr>
            <p:ph idx="3" type="body"/>
          </p:nvPr>
        </p:nvSpPr>
        <p:spPr>
          <a:xfrm>
            <a:off x="9428163" y="2019300"/>
            <a:ext cx="1943100" cy="2700000"/>
          </a:xfrm>
          <a:prstGeom prst="rect">
            <a:avLst/>
          </a:prstGeom>
          <a:gradFill>
            <a:gsLst>
              <a:gs pos="0">
                <a:srgbClr val="E7DCE7"/>
              </a:gs>
              <a:gs pos="99000">
                <a:srgbClr val="E7DCE7"/>
              </a:gs>
              <a:gs pos="100000">
                <a:schemeClr val="accent5"/>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400"/>
              <a:buNone/>
              <a:defRPr sz="14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0" name="Google Shape;60;p5"/>
          <p:cNvSpPr/>
          <p:nvPr>
            <p:ph idx="4" type="body"/>
          </p:nvPr>
        </p:nvSpPr>
        <p:spPr>
          <a:xfrm>
            <a:off x="5720550"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00000"/>
              </a:lnSpc>
              <a:spcBef>
                <a:spcPts val="900"/>
              </a:spcBef>
              <a:spcAft>
                <a:spcPts val="0"/>
              </a:spcAft>
              <a:buClr>
                <a:schemeClr val="lt1"/>
              </a:buClr>
              <a:buSzPts val="2000"/>
              <a:buNone/>
              <a:defRPr i="1" sz="2000">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1" name="Google Shape;61;p5"/>
          <p:cNvSpPr/>
          <p:nvPr>
            <p:ph idx="5" type="body"/>
          </p:nvPr>
        </p:nvSpPr>
        <p:spPr>
          <a:xfrm>
            <a:off x="7853356"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12000"/>
              </a:lnSpc>
              <a:spcBef>
                <a:spcPts val="900"/>
              </a:spcBef>
              <a:spcAft>
                <a:spcPts val="0"/>
              </a:spcAft>
              <a:buClr>
                <a:schemeClr val="lt1"/>
              </a:buClr>
              <a:buSzPts val="2000"/>
              <a:buNone/>
              <a:defRPr i="1">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2" name="Google Shape;62;p5"/>
          <p:cNvSpPr/>
          <p:nvPr>
            <p:ph idx="6" type="body"/>
          </p:nvPr>
        </p:nvSpPr>
        <p:spPr>
          <a:xfrm>
            <a:off x="9985713"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12000"/>
              </a:lnSpc>
              <a:spcBef>
                <a:spcPts val="900"/>
              </a:spcBef>
              <a:spcAft>
                <a:spcPts val="0"/>
              </a:spcAft>
              <a:buClr>
                <a:schemeClr val="lt1"/>
              </a:buClr>
              <a:buSzPts val="2000"/>
              <a:buNone/>
              <a:defRPr i="1">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3" name="Google Shape;63;p5"/>
          <p:cNvSpPr txBox="1"/>
          <p:nvPr>
            <p:ph idx="7"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64" name="Google Shape;64;p5" title="Líneas de regla horizontal"/>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y el subtítulo">
  <p:cSld name="Solo el título y el subtítulo">
    <p:spTree>
      <p:nvGrpSpPr>
        <p:cNvPr id="65" name="Shape 65"/>
        <p:cNvGrpSpPr/>
        <p:nvPr/>
      </p:nvGrpSpPr>
      <p:grpSpPr>
        <a:xfrm>
          <a:off x="0" y="0"/>
          <a:ext cx="0" cy="0"/>
          <a:chOff x="0" y="0"/>
          <a:chExt cx="0" cy="0"/>
        </a:xfrm>
      </p:grpSpPr>
      <p:sp>
        <p:nvSpPr>
          <p:cNvPr id="66" name="Google Shape;66;p6"/>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6"/>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500"/>
              <a:buFont typeface="Century Schoolbook"/>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1" name="Google Shape;71;p6"/>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72" name="Google Shape;72;p6"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mágenes / viñetas de icono" showMasterSp="0">
  <p:cSld name="6 imágenes / viñetas de icono">
    <p:bg>
      <p:bgPr>
        <a:solidFill>
          <a:schemeClr val="lt2"/>
        </a:solidFill>
      </p:bgPr>
    </p:bg>
    <p:spTree>
      <p:nvGrpSpPr>
        <p:cNvPr id="73" name="Shape 73"/>
        <p:cNvGrpSpPr/>
        <p:nvPr/>
      </p:nvGrpSpPr>
      <p:grpSpPr>
        <a:xfrm>
          <a:off x="0" y="0"/>
          <a:ext cx="0" cy="0"/>
          <a:chOff x="0" y="0"/>
          <a:chExt cx="0" cy="0"/>
        </a:xfrm>
      </p:grpSpPr>
      <p:sp>
        <p:nvSpPr>
          <p:cNvPr id="74" name="Google Shape;74;p7" title="Forma de número de página"/>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dk1"/>
          </a:solidFill>
          <a:ln>
            <a:noFill/>
          </a:ln>
        </p:spPr>
      </p:sp>
      <p:sp>
        <p:nvSpPr>
          <p:cNvPr id="75" name="Google Shape;75;p7"/>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6" name="Google Shape;76;p7"/>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500"/>
              <a:buFont typeface="Century Schoolbook"/>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80" name="Google Shape;80;p7"/>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81" name="Google Shape;81;p7"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82" name="Google Shape;82;p7"/>
          <p:cNvSpPr txBox="1"/>
          <p:nvPr>
            <p:ph idx="2" type="body"/>
          </p:nvPr>
        </p:nvSpPr>
        <p:spPr>
          <a:xfrm>
            <a:off x="5162550"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3" name="Google Shape;83;p7"/>
          <p:cNvSpPr txBox="1"/>
          <p:nvPr>
            <p:ph idx="3" type="body"/>
          </p:nvPr>
        </p:nvSpPr>
        <p:spPr>
          <a:xfrm>
            <a:off x="7295581"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4" name="Google Shape;84;p7"/>
          <p:cNvSpPr txBox="1"/>
          <p:nvPr>
            <p:ph idx="4" type="body"/>
          </p:nvPr>
        </p:nvSpPr>
        <p:spPr>
          <a:xfrm>
            <a:off x="9428613"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5" name="Google Shape;85;p7"/>
          <p:cNvSpPr txBox="1"/>
          <p:nvPr>
            <p:ph idx="5" type="body"/>
          </p:nvPr>
        </p:nvSpPr>
        <p:spPr>
          <a:xfrm>
            <a:off x="5162550"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6" name="Google Shape;86;p7"/>
          <p:cNvSpPr txBox="1"/>
          <p:nvPr>
            <p:ph idx="6" type="body"/>
          </p:nvPr>
        </p:nvSpPr>
        <p:spPr>
          <a:xfrm>
            <a:off x="7295356"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7" name="Google Shape;87;p7"/>
          <p:cNvSpPr txBox="1"/>
          <p:nvPr>
            <p:ph idx="7" type="body"/>
          </p:nvPr>
        </p:nvSpPr>
        <p:spPr>
          <a:xfrm>
            <a:off x="9428163"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8" name="Google Shape;88;p7"/>
          <p:cNvSpPr/>
          <p:nvPr>
            <p:ph idx="8" type="pic"/>
          </p:nvPr>
        </p:nvSpPr>
        <p:spPr>
          <a:xfrm>
            <a:off x="5648550" y="729000"/>
            <a:ext cx="972000" cy="972000"/>
          </a:xfrm>
          <a:prstGeom prst="ellipse">
            <a:avLst/>
          </a:prstGeom>
          <a:solidFill>
            <a:srgbClr val="F2F2F2"/>
          </a:solidFill>
          <a:ln>
            <a:noFill/>
          </a:ln>
        </p:spPr>
      </p:sp>
      <p:sp>
        <p:nvSpPr>
          <p:cNvPr id="89" name="Google Shape;89;p7"/>
          <p:cNvSpPr/>
          <p:nvPr>
            <p:ph idx="9" type="pic"/>
          </p:nvPr>
        </p:nvSpPr>
        <p:spPr>
          <a:xfrm>
            <a:off x="7781581" y="729000"/>
            <a:ext cx="972000" cy="972000"/>
          </a:xfrm>
          <a:prstGeom prst="ellipse">
            <a:avLst/>
          </a:prstGeom>
          <a:solidFill>
            <a:srgbClr val="F2F2F2"/>
          </a:solidFill>
          <a:ln>
            <a:noFill/>
          </a:ln>
        </p:spPr>
      </p:sp>
      <p:sp>
        <p:nvSpPr>
          <p:cNvPr id="90" name="Google Shape;90;p7"/>
          <p:cNvSpPr/>
          <p:nvPr>
            <p:ph idx="13" type="pic"/>
          </p:nvPr>
        </p:nvSpPr>
        <p:spPr>
          <a:xfrm>
            <a:off x="9914613" y="729000"/>
            <a:ext cx="972000" cy="972000"/>
          </a:xfrm>
          <a:prstGeom prst="ellipse">
            <a:avLst/>
          </a:prstGeom>
          <a:solidFill>
            <a:srgbClr val="F2F2F2"/>
          </a:solidFill>
          <a:ln>
            <a:noFill/>
          </a:ln>
        </p:spPr>
      </p:sp>
      <p:sp>
        <p:nvSpPr>
          <p:cNvPr id="91" name="Google Shape;91;p7"/>
          <p:cNvSpPr/>
          <p:nvPr>
            <p:ph idx="14" type="pic"/>
          </p:nvPr>
        </p:nvSpPr>
        <p:spPr>
          <a:xfrm>
            <a:off x="5648550" y="3598323"/>
            <a:ext cx="972000" cy="972000"/>
          </a:xfrm>
          <a:prstGeom prst="ellipse">
            <a:avLst/>
          </a:prstGeom>
          <a:solidFill>
            <a:srgbClr val="F2F2F2"/>
          </a:solidFill>
          <a:ln>
            <a:noFill/>
          </a:ln>
        </p:spPr>
      </p:sp>
      <p:sp>
        <p:nvSpPr>
          <p:cNvPr id="92" name="Google Shape;92;p7"/>
          <p:cNvSpPr/>
          <p:nvPr>
            <p:ph idx="15" type="pic"/>
          </p:nvPr>
        </p:nvSpPr>
        <p:spPr>
          <a:xfrm>
            <a:off x="7781581" y="3598323"/>
            <a:ext cx="972000" cy="972000"/>
          </a:xfrm>
          <a:prstGeom prst="ellipse">
            <a:avLst/>
          </a:prstGeom>
          <a:solidFill>
            <a:srgbClr val="F2F2F2"/>
          </a:solidFill>
          <a:ln>
            <a:noFill/>
          </a:ln>
        </p:spPr>
      </p:sp>
      <p:sp>
        <p:nvSpPr>
          <p:cNvPr id="93" name="Google Shape;93;p7"/>
          <p:cNvSpPr/>
          <p:nvPr>
            <p:ph idx="16" type="pic"/>
          </p:nvPr>
        </p:nvSpPr>
        <p:spPr>
          <a:xfrm>
            <a:off x="9914613" y="3598323"/>
            <a:ext cx="972000" cy="972000"/>
          </a:xfrm>
          <a:prstGeom prst="ellipse">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lt2"/>
        </a:solidFill>
      </p:bgPr>
    </p:bg>
    <p:spTree>
      <p:nvGrpSpPr>
        <p:cNvPr id="94" name="Shape 94"/>
        <p:cNvGrpSpPr/>
        <p:nvPr/>
      </p:nvGrpSpPr>
      <p:grpSpPr>
        <a:xfrm>
          <a:off x="0" y="0"/>
          <a:ext cx="0" cy="0"/>
          <a:chOff x="0" y="0"/>
          <a:chExt cx="0" cy="0"/>
        </a:xfrm>
      </p:grpSpPr>
      <p:sp>
        <p:nvSpPr>
          <p:cNvPr id="95" name="Google Shape;95;p8" title="Forma de número de página"/>
          <p:cNvSpPr/>
          <p:nvPr/>
        </p:nvSpPr>
        <p:spPr>
          <a:xfrm>
            <a:off x="11784011" y="1393748"/>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96" name="Google Shape;96;p8"/>
          <p:cNvSpPr txBox="1"/>
          <p:nvPr>
            <p:ph type="title"/>
          </p:nvPr>
        </p:nvSpPr>
        <p:spPr>
          <a:xfrm>
            <a:off x="1947673" y="2571722"/>
            <a:ext cx="8296654" cy="3286153"/>
          </a:xfrm>
          <a:prstGeom prst="rect">
            <a:avLst/>
          </a:prstGeom>
          <a:noFill/>
          <a:ln>
            <a:noFill/>
          </a:ln>
        </p:spPr>
        <p:txBody>
          <a:bodyPr anchorCtr="0" anchor="t" bIns="45700" lIns="91425" spcFirstLastPara="1" rIns="91425" wrap="square" tIns="45700">
            <a:normAutofit/>
          </a:bodyPr>
          <a:lstStyle>
            <a:lvl1pPr lvl="0" algn="r">
              <a:lnSpc>
                <a:spcPct val="85000"/>
              </a:lnSpc>
              <a:spcBef>
                <a:spcPts val="0"/>
              </a:spcBef>
              <a:spcAft>
                <a:spcPts val="0"/>
              </a:spcAft>
              <a:buClr>
                <a:srgbClr val="262626"/>
              </a:buClr>
              <a:buSzPts val="7700"/>
              <a:buFont typeface="Century Schoolbook"/>
              <a:buNone/>
              <a:defRPr sz="77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8"/>
          <p:cNvSpPr txBox="1"/>
          <p:nvPr>
            <p:ph idx="1" type="body"/>
          </p:nvPr>
        </p:nvSpPr>
        <p:spPr>
          <a:xfrm>
            <a:off x="1947673" y="1393748"/>
            <a:ext cx="8401429" cy="819150"/>
          </a:xfrm>
          <a:prstGeom prst="rect">
            <a:avLst/>
          </a:prstGeom>
          <a:noFill/>
          <a:ln>
            <a:noFill/>
          </a:ln>
        </p:spPr>
        <p:txBody>
          <a:bodyPr anchorCtr="0" anchor="ctr" bIns="45700" lIns="91425" spcFirstLastPara="1" rIns="91425" wrap="square" tIns="45700">
            <a:normAutofit/>
          </a:bodyPr>
          <a:lstStyle>
            <a:lvl1pPr indent="-228600" lvl="0" marL="457200" algn="r">
              <a:lnSpc>
                <a:spcPct val="113000"/>
              </a:lnSpc>
              <a:spcBef>
                <a:spcPts val="0"/>
              </a:spcBef>
              <a:spcAft>
                <a:spcPts val="0"/>
              </a:spcAft>
              <a:buClr>
                <a:srgbClr val="262626"/>
              </a:buClr>
              <a:buSzPts val="2000"/>
              <a:buNone/>
              <a:defRPr b="0" i="1" sz="2000">
                <a:solidFill>
                  <a:srgbClr val="262626"/>
                </a:solidFill>
              </a:defRPr>
            </a:lvl1pPr>
            <a:lvl2pPr indent="-228600" lvl="1" marL="914400" algn="l">
              <a:lnSpc>
                <a:spcPct val="112000"/>
              </a:lnSpc>
              <a:spcBef>
                <a:spcPts val="900"/>
              </a:spcBef>
              <a:spcAft>
                <a:spcPts val="0"/>
              </a:spcAft>
              <a:buClr>
                <a:srgbClr val="888888"/>
              </a:buClr>
              <a:buSzPts val="2000"/>
              <a:buNone/>
              <a:defRPr sz="2000">
                <a:solidFill>
                  <a:srgbClr val="888888"/>
                </a:solidFill>
              </a:defRPr>
            </a:lvl2pPr>
            <a:lvl3pPr indent="-228600" lvl="2" marL="1371600" algn="l">
              <a:lnSpc>
                <a:spcPct val="112000"/>
              </a:lnSpc>
              <a:spcBef>
                <a:spcPts val="900"/>
              </a:spcBef>
              <a:spcAft>
                <a:spcPts val="0"/>
              </a:spcAft>
              <a:buClr>
                <a:srgbClr val="888888"/>
              </a:buClr>
              <a:buSzPts val="1800"/>
              <a:buNone/>
              <a:defRPr sz="1800">
                <a:solidFill>
                  <a:srgbClr val="888888"/>
                </a:solidFill>
              </a:defRPr>
            </a:lvl3pPr>
            <a:lvl4pPr indent="-228600" lvl="3" marL="1828800" algn="l">
              <a:lnSpc>
                <a:spcPct val="112000"/>
              </a:lnSpc>
              <a:spcBef>
                <a:spcPts val="900"/>
              </a:spcBef>
              <a:spcAft>
                <a:spcPts val="0"/>
              </a:spcAft>
              <a:buClr>
                <a:srgbClr val="888888"/>
              </a:buClr>
              <a:buSzPts val="1600"/>
              <a:buNone/>
              <a:defRPr sz="1600">
                <a:solidFill>
                  <a:srgbClr val="888888"/>
                </a:solidFill>
              </a:defRPr>
            </a:lvl4pPr>
            <a:lvl5pPr indent="-228600" lvl="4" marL="2286000" algn="l">
              <a:lnSpc>
                <a:spcPct val="112000"/>
              </a:lnSpc>
              <a:spcBef>
                <a:spcPts val="900"/>
              </a:spcBef>
              <a:spcAft>
                <a:spcPts val="0"/>
              </a:spcAft>
              <a:buClr>
                <a:srgbClr val="888888"/>
              </a:buClr>
              <a:buSzPts val="1600"/>
              <a:buNone/>
              <a:defRPr sz="1600">
                <a:solidFill>
                  <a:srgbClr val="888888"/>
                </a:solidFill>
              </a:defRPr>
            </a:lvl5pPr>
            <a:lvl6pPr indent="-228600" lvl="5" marL="2743200" algn="l">
              <a:lnSpc>
                <a:spcPct val="112000"/>
              </a:lnSpc>
              <a:spcBef>
                <a:spcPts val="1300"/>
              </a:spcBef>
              <a:spcAft>
                <a:spcPts val="0"/>
              </a:spcAft>
              <a:buClr>
                <a:srgbClr val="888888"/>
              </a:buClr>
              <a:buSzPts val="1600"/>
              <a:buNone/>
              <a:defRPr sz="1600">
                <a:solidFill>
                  <a:srgbClr val="888888"/>
                </a:solidFill>
              </a:defRPr>
            </a:lvl6pPr>
            <a:lvl7pPr indent="-228600" lvl="6" marL="3200400" algn="l">
              <a:lnSpc>
                <a:spcPct val="112000"/>
              </a:lnSpc>
              <a:spcBef>
                <a:spcPts val="1300"/>
              </a:spcBef>
              <a:spcAft>
                <a:spcPts val="0"/>
              </a:spcAft>
              <a:buClr>
                <a:srgbClr val="888888"/>
              </a:buClr>
              <a:buSzPts val="1600"/>
              <a:buNone/>
              <a:defRPr sz="1600">
                <a:solidFill>
                  <a:srgbClr val="888888"/>
                </a:solidFill>
              </a:defRPr>
            </a:lvl7pPr>
            <a:lvl8pPr indent="-228600" lvl="7" marL="3657600" algn="l">
              <a:lnSpc>
                <a:spcPct val="112000"/>
              </a:lnSpc>
              <a:spcBef>
                <a:spcPts val="1300"/>
              </a:spcBef>
              <a:spcAft>
                <a:spcPts val="0"/>
              </a:spcAft>
              <a:buClr>
                <a:srgbClr val="888888"/>
              </a:buClr>
              <a:buSzPts val="1600"/>
              <a:buNone/>
              <a:defRPr sz="1600">
                <a:solidFill>
                  <a:srgbClr val="888888"/>
                </a:solidFill>
              </a:defRPr>
            </a:lvl8pPr>
            <a:lvl9pPr indent="-228600" lvl="8" marL="4114800" algn="l">
              <a:lnSpc>
                <a:spcPct val="112000"/>
              </a:lnSpc>
              <a:spcBef>
                <a:spcPts val="1300"/>
              </a:spcBef>
              <a:spcAft>
                <a:spcPts val="0"/>
              </a:spcAft>
              <a:buClr>
                <a:srgbClr val="888888"/>
              </a:buClr>
              <a:buSzPts val="1600"/>
              <a:buNone/>
              <a:defRPr sz="1600">
                <a:solidFill>
                  <a:srgbClr val="888888"/>
                </a:solidFill>
              </a:defRPr>
            </a:lvl9pPr>
          </a:lstStyle>
          <a:p/>
        </p:txBody>
      </p:sp>
      <p:sp>
        <p:nvSpPr>
          <p:cNvPr id="98" name="Google Shape;98;p8"/>
          <p:cNvSpPr txBox="1"/>
          <p:nvPr>
            <p:ph idx="10" type="dt"/>
          </p:nvPr>
        </p:nvSpPr>
        <p:spPr>
          <a:xfrm>
            <a:off x="8742955" y="6314439"/>
            <a:ext cx="1596622"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1" type="ftr"/>
          </p:nvPr>
        </p:nvSpPr>
        <p:spPr>
          <a:xfrm>
            <a:off x="1947673" y="6314440"/>
            <a:ext cx="648022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b="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1" sz="1200">
                <a:solidFill>
                  <a:schemeClr val="lt2"/>
                </a:solidFill>
                <a:latin typeface="Century Schoolbook"/>
                <a:ea typeface="Century Schoolbook"/>
                <a:cs typeface="Century Schoolbook"/>
                <a:sym typeface="Century Schoolbook"/>
              </a:defRPr>
            </a:lvl1pPr>
            <a:lvl2pPr indent="0" lvl="1" marL="0" marR="0" algn="r">
              <a:spcBef>
                <a:spcPts val="0"/>
              </a:spcBef>
              <a:buNone/>
              <a:defRPr b="0" i="1" sz="1200">
                <a:solidFill>
                  <a:schemeClr val="lt2"/>
                </a:solidFill>
                <a:latin typeface="Century Schoolbook"/>
                <a:ea typeface="Century Schoolbook"/>
                <a:cs typeface="Century Schoolbook"/>
                <a:sym typeface="Century Schoolbook"/>
              </a:defRPr>
            </a:lvl2pPr>
            <a:lvl3pPr indent="0" lvl="2" marL="0" marR="0" algn="r">
              <a:spcBef>
                <a:spcPts val="0"/>
              </a:spcBef>
              <a:buNone/>
              <a:defRPr b="0" i="1" sz="1200">
                <a:solidFill>
                  <a:schemeClr val="lt2"/>
                </a:solidFill>
                <a:latin typeface="Century Schoolbook"/>
                <a:ea typeface="Century Schoolbook"/>
                <a:cs typeface="Century Schoolbook"/>
                <a:sym typeface="Century Schoolbook"/>
              </a:defRPr>
            </a:lvl3pPr>
            <a:lvl4pPr indent="0" lvl="3" marL="0" marR="0" algn="r">
              <a:spcBef>
                <a:spcPts val="0"/>
              </a:spcBef>
              <a:buNone/>
              <a:defRPr b="0" i="1" sz="1200">
                <a:solidFill>
                  <a:schemeClr val="lt2"/>
                </a:solidFill>
                <a:latin typeface="Century Schoolbook"/>
                <a:ea typeface="Century Schoolbook"/>
                <a:cs typeface="Century Schoolbook"/>
                <a:sym typeface="Century Schoolbook"/>
              </a:defRPr>
            </a:lvl4pPr>
            <a:lvl5pPr indent="0" lvl="4" marL="0" marR="0" algn="r">
              <a:spcBef>
                <a:spcPts val="0"/>
              </a:spcBef>
              <a:buNone/>
              <a:defRPr b="0" i="1" sz="1200">
                <a:solidFill>
                  <a:schemeClr val="lt2"/>
                </a:solidFill>
                <a:latin typeface="Century Schoolbook"/>
                <a:ea typeface="Century Schoolbook"/>
                <a:cs typeface="Century Schoolbook"/>
                <a:sym typeface="Century Schoolbook"/>
              </a:defRPr>
            </a:lvl5pPr>
            <a:lvl6pPr indent="0" lvl="5" marL="0" marR="0" algn="r">
              <a:spcBef>
                <a:spcPts val="0"/>
              </a:spcBef>
              <a:buNone/>
              <a:defRPr b="0" i="1" sz="1200">
                <a:solidFill>
                  <a:schemeClr val="lt2"/>
                </a:solidFill>
                <a:latin typeface="Century Schoolbook"/>
                <a:ea typeface="Century Schoolbook"/>
                <a:cs typeface="Century Schoolbook"/>
                <a:sym typeface="Century Schoolbook"/>
              </a:defRPr>
            </a:lvl6pPr>
            <a:lvl7pPr indent="0" lvl="6" marL="0" marR="0" algn="r">
              <a:spcBef>
                <a:spcPts val="0"/>
              </a:spcBef>
              <a:buNone/>
              <a:defRPr b="0" i="1" sz="1200">
                <a:solidFill>
                  <a:schemeClr val="lt2"/>
                </a:solidFill>
                <a:latin typeface="Century Schoolbook"/>
                <a:ea typeface="Century Schoolbook"/>
                <a:cs typeface="Century Schoolbook"/>
                <a:sym typeface="Century Schoolbook"/>
              </a:defRPr>
            </a:lvl7pPr>
            <a:lvl8pPr indent="0" lvl="7" marL="0" marR="0" algn="r">
              <a:spcBef>
                <a:spcPts val="0"/>
              </a:spcBef>
              <a:buNone/>
              <a:defRPr b="0" i="1" sz="1200">
                <a:solidFill>
                  <a:schemeClr val="lt2"/>
                </a:solidFill>
                <a:latin typeface="Century Schoolbook"/>
                <a:ea typeface="Century Schoolbook"/>
                <a:cs typeface="Century Schoolbook"/>
                <a:sym typeface="Century Schoolbook"/>
              </a:defRPr>
            </a:lvl8pPr>
            <a:lvl9pPr indent="0" lvl="8" marL="0" marR="0" algn="r">
              <a:spcBef>
                <a:spcPts val="0"/>
              </a:spcBef>
              <a:buNone/>
              <a:defRPr b="0" i="1" sz="1200">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s-ES"/>
              <a:t>‹#›</a:t>
            </a:fld>
            <a:endParaRPr/>
          </a:p>
        </p:txBody>
      </p:sp>
      <p:cxnSp>
        <p:nvCxnSpPr>
          <p:cNvPr id="101" name="Google Shape;101;p8" title="Líneas de regla horizontal"/>
          <p:cNvCxnSpPr/>
          <p:nvPr/>
        </p:nvCxnSpPr>
        <p:spPr>
          <a:xfrm rot="10800000">
            <a:off x="1" y="6178167"/>
            <a:ext cx="10244326"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extLst>
    <p:ext uri="{DCECCB84-F9BA-43D5-87BE-67443E8EF086}">
      <p15:sldGuideLst>
        <p15:guide id="1" pos="64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showMasterSp="0">
  <p:cSld name="Diapositiva de título con imagen">
    <p:bg>
      <p:bgPr>
        <a:solidFill>
          <a:schemeClr val="dk2"/>
        </a:solidFill>
      </p:bgPr>
    </p:bg>
    <p:spTree>
      <p:nvGrpSpPr>
        <p:cNvPr id="102" name="Shape 102"/>
        <p:cNvGrpSpPr/>
        <p:nvPr/>
      </p:nvGrpSpPr>
      <p:grpSpPr>
        <a:xfrm>
          <a:off x="0" y="0"/>
          <a:ext cx="0" cy="0"/>
          <a:chOff x="0" y="0"/>
          <a:chExt cx="0" cy="0"/>
        </a:xfrm>
      </p:grpSpPr>
      <p:sp>
        <p:nvSpPr>
          <p:cNvPr id="103" name="Google Shape;103;p9" title="Forma de número de página"/>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104" name="Google Shape;104;p9"/>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9"/>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106" name="Google Shape;106;p9" title="Línea de regla vertical"/>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
        <p:nvSpPr>
          <p:cNvPr id="107" name="Google Shape;107;p9"/>
          <p:cNvSpPr/>
          <p:nvPr>
            <p:ph idx="2" type="pic"/>
          </p:nvPr>
        </p:nvSpPr>
        <p:spPr>
          <a:xfrm>
            <a:off x="2743615" y="1367500"/>
            <a:ext cx="2397795" cy="2397795"/>
          </a:xfrm>
          <a:prstGeom prst="ellipse">
            <a:avLst/>
          </a:prstGeom>
          <a:solidFill>
            <a:schemeClr val="dk1"/>
          </a:solidFill>
          <a:ln>
            <a:noFill/>
          </a:ln>
        </p:spPr>
      </p:sp>
    </p:spTree>
  </p:cSld>
  <p:clrMapOvr>
    <a:masterClrMapping/>
  </p:clrMapOvr>
  <p:extLst>
    <p:ext uri="{DCECCB84-F9BA-43D5-87BE-67443E8EF086}">
      <p15:sldGuideLst>
        <p15:guide id="1" orient="horz" pos="7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subtítulo y contenido">
  <p:cSld name="Título, subtítulo y contenido">
    <p:spTree>
      <p:nvGrpSpPr>
        <p:cNvPr id="108" name="Shape 108"/>
        <p:cNvGrpSpPr/>
        <p:nvPr/>
      </p:nvGrpSpPr>
      <p:grpSpPr>
        <a:xfrm>
          <a:off x="0" y="0"/>
          <a:ext cx="0" cy="0"/>
          <a:chOff x="0" y="0"/>
          <a:chExt cx="0" cy="0"/>
        </a:xfrm>
      </p:grpSpPr>
      <p:sp>
        <p:nvSpPr>
          <p:cNvPr id="109" name="Google Shape;109;p10"/>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10"/>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1" name="Google Shape;111;p10"/>
          <p:cNvSpPr txBox="1"/>
          <p:nvPr>
            <p:ph idx="2"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2" name="Google Shape;112;p10"/>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0"/>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5" name="Google Shape;115;p10"/>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6" name="Google Shape;116;p10"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fotos medianas con descripciones">
  <p:cSld name="6 fotos medianas con descripciones">
    <p:spTree>
      <p:nvGrpSpPr>
        <p:cNvPr id="117" name="Shape 117"/>
        <p:cNvGrpSpPr/>
        <p:nvPr/>
      </p:nvGrpSpPr>
      <p:grpSpPr>
        <a:xfrm>
          <a:off x="0" y="0"/>
          <a:ext cx="0" cy="0"/>
          <a:chOff x="0" y="0"/>
          <a:chExt cx="0" cy="0"/>
        </a:xfrm>
      </p:grpSpPr>
      <p:sp>
        <p:nvSpPr>
          <p:cNvPr id="118" name="Google Shape;118;p11"/>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9" name="Google Shape;119;p11"/>
          <p:cNvSpPr txBox="1"/>
          <p:nvPr>
            <p:ph type="title"/>
          </p:nvPr>
        </p:nvSpPr>
        <p:spPr>
          <a:xfrm>
            <a:off x="762000" y="2831932"/>
            <a:ext cx="3833906" cy="156263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45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1"/>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1"/>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23" name="Google Shape;123;p11"/>
          <p:cNvSpPr txBox="1"/>
          <p:nvPr>
            <p:ph idx="1" type="body"/>
          </p:nvPr>
        </p:nvSpPr>
        <p:spPr>
          <a:xfrm>
            <a:off x="762000" y="4573117"/>
            <a:ext cx="3842550" cy="1178396"/>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24" name="Google Shape;124;p11" title="Líneas de regla horizontal"/>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25" name="Google Shape;125;p11"/>
          <p:cNvSpPr/>
          <p:nvPr>
            <p:ph idx="2" type="pic"/>
          </p:nvPr>
        </p:nvSpPr>
        <p:spPr>
          <a:xfrm>
            <a:off x="2424736" y="482857"/>
            <a:ext cx="2179814" cy="2179814"/>
          </a:xfrm>
          <a:prstGeom prst="ellipse">
            <a:avLst/>
          </a:prstGeom>
          <a:solidFill>
            <a:srgbClr val="F2F2F2"/>
          </a:solidFill>
          <a:ln>
            <a:noFill/>
          </a:ln>
        </p:spPr>
      </p:sp>
      <p:sp>
        <p:nvSpPr>
          <p:cNvPr id="126" name="Google Shape;126;p11"/>
          <p:cNvSpPr txBox="1"/>
          <p:nvPr>
            <p:ph idx="3" type="body"/>
          </p:nvPr>
        </p:nvSpPr>
        <p:spPr>
          <a:xfrm>
            <a:off x="5162550"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27" name="Google Shape;127;p11"/>
          <p:cNvSpPr txBox="1"/>
          <p:nvPr>
            <p:ph idx="4" type="body"/>
          </p:nvPr>
        </p:nvSpPr>
        <p:spPr>
          <a:xfrm>
            <a:off x="7295581"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28" name="Google Shape;128;p11"/>
          <p:cNvSpPr txBox="1"/>
          <p:nvPr>
            <p:ph idx="5" type="body"/>
          </p:nvPr>
        </p:nvSpPr>
        <p:spPr>
          <a:xfrm>
            <a:off x="9428613"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29" name="Google Shape;129;p11"/>
          <p:cNvSpPr txBox="1"/>
          <p:nvPr>
            <p:ph idx="6" type="body"/>
          </p:nvPr>
        </p:nvSpPr>
        <p:spPr>
          <a:xfrm>
            <a:off x="5162550"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0" name="Google Shape;130;p11"/>
          <p:cNvSpPr txBox="1"/>
          <p:nvPr>
            <p:ph idx="7" type="body"/>
          </p:nvPr>
        </p:nvSpPr>
        <p:spPr>
          <a:xfrm>
            <a:off x="7295356"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1" name="Google Shape;131;p11"/>
          <p:cNvSpPr txBox="1"/>
          <p:nvPr>
            <p:ph idx="8" type="body"/>
          </p:nvPr>
        </p:nvSpPr>
        <p:spPr>
          <a:xfrm>
            <a:off x="9428163"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400"/>
              <a:buNone/>
              <a:defRPr sz="14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2" name="Google Shape;132;p11"/>
          <p:cNvSpPr/>
          <p:nvPr>
            <p:ph idx="9" type="pic"/>
          </p:nvPr>
        </p:nvSpPr>
        <p:spPr>
          <a:xfrm>
            <a:off x="5234550" y="647388"/>
            <a:ext cx="1800000" cy="1800000"/>
          </a:xfrm>
          <a:prstGeom prst="rect">
            <a:avLst/>
          </a:prstGeom>
          <a:solidFill>
            <a:srgbClr val="F2F2F2"/>
          </a:solidFill>
          <a:ln>
            <a:noFill/>
          </a:ln>
        </p:spPr>
      </p:sp>
      <p:sp>
        <p:nvSpPr>
          <p:cNvPr id="133" name="Google Shape;133;p11"/>
          <p:cNvSpPr/>
          <p:nvPr>
            <p:ph idx="13" type="pic"/>
          </p:nvPr>
        </p:nvSpPr>
        <p:spPr>
          <a:xfrm>
            <a:off x="7367581" y="647388"/>
            <a:ext cx="1800000" cy="1800000"/>
          </a:xfrm>
          <a:prstGeom prst="rect">
            <a:avLst/>
          </a:prstGeom>
          <a:solidFill>
            <a:srgbClr val="F2F2F2"/>
          </a:solidFill>
          <a:ln>
            <a:noFill/>
          </a:ln>
        </p:spPr>
      </p:sp>
      <p:sp>
        <p:nvSpPr>
          <p:cNvPr id="134" name="Google Shape;134;p11"/>
          <p:cNvSpPr/>
          <p:nvPr>
            <p:ph idx="14" type="pic"/>
          </p:nvPr>
        </p:nvSpPr>
        <p:spPr>
          <a:xfrm>
            <a:off x="9500613" y="647388"/>
            <a:ext cx="1800000" cy="1800000"/>
          </a:xfrm>
          <a:prstGeom prst="rect">
            <a:avLst/>
          </a:prstGeom>
          <a:solidFill>
            <a:srgbClr val="F2F2F2"/>
          </a:solidFill>
          <a:ln>
            <a:noFill/>
          </a:ln>
        </p:spPr>
      </p:sp>
      <p:sp>
        <p:nvSpPr>
          <p:cNvPr id="135" name="Google Shape;135;p11"/>
          <p:cNvSpPr/>
          <p:nvPr>
            <p:ph idx="15" type="pic"/>
          </p:nvPr>
        </p:nvSpPr>
        <p:spPr>
          <a:xfrm>
            <a:off x="5234550" y="3516711"/>
            <a:ext cx="1800000" cy="1800000"/>
          </a:xfrm>
          <a:prstGeom prst="rect">
            <a:avLst/>
          </a:prstGeom>
          <a:solidFill>
            <a:srgbClr val="F2F2F2"/>
          </a:solidFill>
          <a:ln>
            <a:noFill/>
          </a:ln>
        </p:spPr>
      </p:sp>
      <p:sp>
        <p:nvSpPr>
          <p:cNvPr id="136" name="Google Shape;136;p11"/>
          <p:cNvSpPr/>
          <p:nvPr>
            <p:ph idx="16" type="pic"/>
          </p:nvPr>
        </p:nvSpPr>
        <p:spPr>
          <a:xfrm>
            <a:off x="7367581" y="3516711"/>
            <a:ext cx="1800000" cy="1800000"/>
          </a:xfrm>
          <a:prstGeom prst="rect">
            <a:avLst/>
          </a:prstGeom>
          <a:solidFill>
            <a:srgbClr val="F2F2F2"/>
          </a:solidFill>
          <a:ln>
            <a:noFill/>
          </a:ln>
        </p:spPr>
      </p:sp>
      <p:sp>
        <p:nvSpPr>
          <p:cNvPr id="137" name="Google Shape;137;p11"/>
          <p:cNvSpPr/>
          <p:nvPr>
            <p:ph idx="17" type="pic"/>
          </p:nvPr>
        </p:nvSpPr>
        <p:spPr>
          <a:xfrm>
            <a:off x="9500163" y="3516711"/>
            <a:ext cx="1800000" cy="180000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title="Forma de número de página"/>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11" name="Google Shape;11;p1"/>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4500"/>
              <a:buFont typeface="Century Schoolbook"/>
              <a:buNone/>
              <a:defRPr b="0" i="1" sz="45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13" name="Google Shape;13;p1"/>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s-ES"/>
              <a:t>‹#›</a:t>
            </a:fld>
            <a:endParaRPr/>
          </a:p>
        </p:txBody>
      </p:sp>
      <p:cxnSp>
        <p:nvCxnSpPr>
          <p:cNvPr id="16" name="Google Shape;16;p1" title="Líneas de regla horizontal"/>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 name="Shape 23"/>
        <p:cNvGrpSpPr/>
        <p:nvPr/>
      </p:nvGrpSpPr>
      <p:grpSpPr>
        <a:xfrm>
          <a:off x="0" y="0"/>
          <a:ext cx="0" cy="0"/>
          <a:chOff x="0" y="0"/>
          <a:chExt cx="0" cy="0"/>
        </a:xfrm>
      </p:grpSpPr>
      <p:sp>
        <p:nvSpPr>
          <p:cNvPr id="24" name="Google Shape;24;p3" title="Forma de número de página"/>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25" name="Google Shape;25;p3"/>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262626"/>
              </a:buClr>
              <a:buSzPts val="4500"/>
              <a:buFont typeface="Century Schoolbook"/>
              <a:buNone/>
              <a:defRPr b="0" i="1" sz="4500" u="none" cap="none" strike="noStrik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262626"/>
              </a:buClr>
              <a:buSzPts val="2000"/>
              <a:buFont typeface="Arial"/>
              <a:buChar char="•"/>
              <a:defRPr b="0" i="0" sz="2000" u="none" cap="none" strike="noStrike">
                <a:solidFill>
                  <a:srgbClr val="262626"/>
                </a:solidFill>
                <a:latin typeface="Corbel"/>
                <a:ea typeface="Corbel"/>
                <a:cs typeface="Corbel"/>
                <a:sym typeface="Corbel"/>
              </a:defRPr>
            </a:lvl1pPr>
            <a:lvl2pPr indent="-342900" lvl="1" marL="914400" marR="0" rtl="0" algn="l">
              <a:lnSpc>
                <a:spcPct val="112000"/>
              </a:lnSpc>
              <a:spcBef>
                <a:spcPts val="900"/>
              </a:spcBef>
              <a:spcAft>
                <a:spcPts val="0"/>
              </a:spcAft>
              <a:buClr>
                <a:srgbClr val="262626"/>
              </a:buClr>
              <a:buSzPts val="1800"/>
              <a:buFont typeface="Corbel"/>
              <a:buChar char="–"/>
              <a:defRPr b="0" i="0" sz="1800" u="none" cap="none" strike="noStrike">
                <a:solidFill>
                  <a:srgbClr val="262626"/>
                </a:solidFill>
                <a:latin typeface="Corbel"/>
                <a:ea typeface="Corbel"/>
                <a:cs typeface="Corbel"/>
                <a:sym typeface="Corbel"/>
              </a:defRPr>
            </a:lvl2pPr>
            <a:lvl3pPr indent="-330200" lvl="2" marL="1371600" marR="0" rtl="0" algn="l">
              <a:lnSpc>
                <a:spcPct val="112000"/>
              </a:lnSpc>
              <a:spcBef>
                <a:spcPts val="900"/>
              </a:spcBef>
              <a:spcAft>
                <a:spcPts val="0"/>
              </a:spcAft>
              <a:buClr>
                <a:srgbClr val="262626"/>
              </a:buClr>
              <a:buSzPts val="1600"/>
              <a:buFont typeface="Arial"/>
              <a:buChar char="•"/>
              <a:defRPr b="0" i="0" sz="1600" u="none" cap="none" strike="noStrike">
                <a:solidFill>
                  <a:srgbClr val="262626"/>
                </a:solidFill>
                <a:latin typeface="Corbel"/>
                <a:ea typeface="Corbel"/>
                <a:cs typeface="Corbel"/>
                <a:sym typeface="Corbel"/>
              </a:defRPr>
            </a:lvl3pPr>
            <a:lvl4pPr indent="-317500" lvl="3" marL="1828800" marR="0" rtl="0" algn="l">
              <a:lnSpc>
                <a:spcPct val="112000"/>
              </a:lnSpc>
              <a:spcBef>
                <a:spcPts val="9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4pPr>
            <a:lvl5pPr indent="-317500" lvl="4" marL="2286000" marR="0" rtl="0" algn="l">
              <a:lnSpc>
                <a:spcPct val="112000"/>
              </a:lnSpc>
              <a:spcBef>
                <a:spcPts val="9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5pPr>
            <a:lvl6pPr indent="-317500" lvl="5" marL="27432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6pPr>
            <a:lvl7pPr indent="-317500" lvl="6" marL="32004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7pPr>
            <a:lvl8pPr indent="-317500" lvl="7" marL="36576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8pPr>
            <a:lvl9pPr indent="-317500" lvl="8" marL="41148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9pPr>
          </a:lstStyle>
          <a:p/>
        </p:txBody>
      </p:sp>
      <p:sp>
        <p:nvSpPr>
          <p:cNvPr id="27" name="Google Shape;27;p3"/>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a:solidFill>
                  <a:srgbClr val="26262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8" name="Google Shape;28;p3"/>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a:solidFill>
                  <a:srgbClr val="26262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9" name="Google Shape;29;p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a:solidFill>
                  <a:schemeClr val="lt2"/>
                </a:solidFill>
                <a:latin typeface="Century Schoolbook"/>
                <a:ea typeface="Century Schoolbook"/>
                <a:cs typeface="Century Schoolbook"/>
                <a:sym typeface="Century Schoolbook"/>
              </a:defRPr>
            </a:lvl1pPr>
            <a:lvl2pPr indent="0" lvl="1" marL="0" marR="0" rtl="0" algn="r">
              <a:spcBef>
                <a:spcPts val="0"/>
              </a:spcBef>
              <a:buNone/>
              <a:defRPr b="0" i="1" sz="1200" u="none">
                <a:solidFill>
                  <a:schemeClr val="lt2"/>
                </a:solidFill>
                <a:latin typeface="Century Schoolbook"/>
                <a:ea typeface="Century Schoolbook"/>
                <a:cs typeface="Century Schoolbook"/>
                <a:sym typeface="Century Schoolbook"/>
              </a:defRPr>
            </a:lvl2pPr>
            <a:lvl3pPr indent="0" lvl="2" marL="0" marR="0" rtl="0" algn="r">
              <a:spcBef>
                <a:spcPts val="0"/>
              </a:spcBef>
              <a:buNone/>
              <a:defRPr b="0" i="1" sz="1200" u="none">
                <a:solidFill>
                  <a:schemeClr val="lt2"/>
                </a:solidFill>
                <a:latin typeface="Century Schoolbook"/>
                <a:ea typeface="Century Schoolbook"/>
                <a:cs typeface="Century Schoolbook"/>
                <a:sym typeface="Century Schoolbook"/>
              </a:defRPr>
            </a:lvl3pPr>
            <a:lvl4pPr indent="0" lvl="3" marL="0" marR="0" rtl="0" algn="r">
              <a:spcBef>
                <a:spcPts val="0"/>
              </a:spcBef>
              <a:buNone/>
              <a:defRPr b="0" i="1" sz="1200" u="none">
                <a:solidFill>
                  <a:schemeClr val="lt2"/>
                </a:solidFill>
                <a:latin typeface="Century Schoolbook"/>
                <a:ea typeface="Century Schoolbook"/>
                <a:cs typeface="Century Schoolbook"/>
                <a:sym typeface="Century Schoolbook"/>
              </a:defRPr>
            </a:lvl4pPr>
            <a:lvl5pPr indent="0" lvl="4" marL="0" marR="0" rtl="0" algn="r">
              <a:spcBef>
                <a:spcPts val="0"/>
              </a:spcBef>
              <a:buNone/>
              <a:defRPr b="0" i="1" sz="1200" u="none">
                <a:solidFill>
                  <a:schemeClr val="lt2"/>
                </a:solidFill>
                <a:latin typeface="Century Schoolbook"/>
                <a:ea typeface="Century Schoolbook"/>
                <a:cs typeface="Century Schoolbook"/>
                <a:sym typeface="Century Schoolbook"/>
              </a:defRPr>
            </a:lvl5pPr>
            <a:lvl6pPr indent="0" lvl="5" marL="0" marR="0" rtl="0" algn="r">
              <a:spcBef>
                <a:spcPts val="0"/>
              </a:spcBef>
              <a:buNone/>
              <a:defRPr b="0" i="1" sz="1200" u="none">
                <a:solidFill>
                  <a:schemeClr val="lt2"/>
                </a:solidFill>
                <a:latin typeface="Century Schoolbook"/>
                <a:ea typeface="Century Schoolbook"/>
                <a:cs typeface="Century Schoolbook"/>
                <a:sym typeface="Century Schoolbook"/>
              </a:defRPr>
            </a:lvl6pPr>
            <a:lvl7pPr indent="0" lvl="6" marL="0" marR="0" rtl="0" algn="r">
              <a:spcBef>
                <a:spcPts val="0"/>
              </a:spcBef>
              <a:buNone/>
              <a:defRPr b="0" i="1" sz="1200" u="none">
                <a:solidFill>
                  <a:schemeClr val="lt2"/>
                </a:solidFill>
                <a:latin typeface="Century Schoolbook"/>
                <a:ea typeface="Century Schoolbook"/>
                <a:cs typeface="Century Schoolbook"/>
                <a:sym typeface="Century Schoolbook"/>
              </a:defRPr>
            </a:lvl7pPr>
            <a:lvl8pPr indent="0" lvl="7" marL="0" marR="0" rtl="0" algn="r">
              <a:spcBef>
                <a:spcPts val="0"/>
              </a:spcBef>
              <a:buNone/>
              <a:defRPr b="0" i="1" sz="1200" u="none">
                <a:solidFill>
                  <a:schemeClr val="lt2"/>
                </a:solidFill>
                <a:latin typeface="Century Schoolbook"/>
                <a:ea typeface="Century Schoolbook"/>
                <a:cs typeface="Century Schoolbook"/>
                <a:sym typeface="Century Schoolbook"/>
              </a:defRPr>
            </a:lvl8pPr>
            <a:lvl9pPr indent="0" lvl="8" marL="0" marR="0" rtl="0" algn="r">
              <a:spcBef>
                <a:spcPts val="0"/>
              </a:spcBef>
              <a:buNone/>
              <a:defRPr b="0" i="1" sz="1200" u="non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s-ES"/>
              <a:t>‹#›</a:t>
            </a:fld>
            <a:endParaRPr/>
          </a:p>
        </p:txBody>
      </p:sp>
      <p:cxnSp>
        <p:nvCxnSpPr>
          <p:cNvPr id="30" name="Google Shape;30;p3" title="Líneas de regla horizontal"/>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2.png"/><Relationship Id="rId9" Type="http://schemas.openxmlformats.org/officeDocument/2006/relationships/image" Target="../media/image14.jp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8" name="Shape 198"/>
        <p:cNvGrpSpPr/>
        <p:nvPr/>
      </p:nvGrpSpPr>
      <p:grpSpPr>
        <a:xfrm>
          <a:off x="0" y="0"/>
          <a:ext cx="0" cy="0"/>
          <a:chOff x="0" y="0"/>
          <a:chExt cx="0" cy="0"/>
        </a:xfrm>
      </p:grpSpPr>
      <p:pic>
        <p:nvPicPr>
          <p:cNvPr id="199" name="Google Shape;199;p20"/>
          <p:cNvPicPr preferRelativeResize="0"/>
          <p:nvPr>
            <p:ph idx="2" type="pic"/>
          </p:nvPr>
        </p:nvPicPr>
        <p:blipFill rotWithShape="1">
          <a:blip r:embed="rId3">
            <a:alphaModFix/>
          </a:blip>
          <a:srcRect b="0" l="0" r="0" t="0"/>
          <a:stretch/>
        </p:blipFill>
        <p:spPr>
          <a:xfrm>
            <a:off x="2506995" y="1348450"/>
            <a:ext cx="2397795" cy="2397795"/>
          </a:xfrm>
          <a:prstGeom prst="ellipse">
            <a:avLst/>
          </a:prstGeom>
          <a:solidFill>
            <a:schemeClr val="dk1"/>
          </a:solidFill>
          <a:ln>
            <a:noFill/>
          </a:ln>
        </p:spPr>
      </p:pic>
      <p:sp>
        <p:nvSpPr>
          <p:cNvPr id="200" name="Google Shape;200;p20"/>
          <p:cNvSpPr/>
          <p:nvPr/>
        </p:nvSpPr>
        <p:spPr>
          <a:xfrm>
            <a:off x="6689098" y="1348449"/>
            <a:ext cx="2397795" cy="2397795"/>
          </a:xfrm>
          <a:prstGeom prst="ellipse">
            <a:avLst/>
          </a:prstGeom>
          <a:blipFill rotWithShape="1">
            <a:blip r:embed="rId4">
              <a:alphaModFix/>
            </a:blip>
            <a:stretch>
              <a:fillRect b="0" l="0" r="0" t="0"/>
            </a:stretch>
          </a:blip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1" name="Google Shape;201;p20"/>
          <p:cNvSpPr/>
          <p:nvPr/>
        </p:nvSpPr>
        <p:spPr>
          <a:xfrm>
            <a:off x="11287125" y="0"/>
            <a:ext cx="904875" cy="1057275"/>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2" name="Google Shape;202;p20"/>
          <p:cNvSpPr/>
          <p:nvPr/>
        </p:nvSpPr>
        <p:spPr>
          <a:xfrm>
            <a:off x="5990000" y="1057275"/>
            <a:ext cx="142541" cy="4714219"/>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3" name="Google Shape;203;p20"/>
          <p:cNvSpPr/>
          <p:nvPr/>
        </p:nvSpPr>
        <p:spPr>
          <a:xfrm>
            <a:off x="5455364" y="1086505"/>
            <a:ext cx="142541" cy="4684990"/>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4" name="Google Shape;204;p20"/>
          <p:cNvSpPr txBox="1"/>
          <p:nvPr/>
        </p:nvSpPr>
        <p:spPr>
          <a:xfrm>
            <a:off x="3066172" y="3922991"/>
            <a:ext cx="1279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lt1"/>
                </a:solidFill>
                <a:latin typeface="Corbel"/>
                <a:ea typeface="Corbel"/>
                <a:cs typeface="Corbel"/>
                <a:sym typeface="Corbel"/>
              </a:rPr>
              <a:t>ShadoWeb</a:t>
            </a:r>
            <a:endParaRPr sz="1800">
              <a:solidFill>
                <a:schemeClr val="lt1"/>
              </a:solidFill>
              <a:latin typeface="Corbel"/>
              <a:ea typeface="Corbel"/>
              <a:cs typeface="Corbel"/>
              <a:sym typeface="Corbel"/>
            </a:endParaRPr>
          </a:p>
        </p:txBody>
      </p:sp>
      <p:sp>
        <p:nvSpPr>
          <p:cNvPr id="205" name="Google Shape;205;p20"/>
          <p:cNvSpPr txBox="1"/>
          <p:nvPr/>
        </p:nvSpPr>
        <p:spPr>
          <a:xfrm>
            <a:off x="6683115" y="3950257"/>
            <a:ext cx="24704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orbel"/>
                <a:ea typeface="Corbel"/>
                <a:cs typeface="Corbel"/>
                <a:sym typeface="Corbel"/>
              </a:rPr>
              <a:t>Marcelino´s Photografy </a:t>
            </a:r>
            <a:endParaRPr/>
          </a:p>
        </p:txBody>
      </p:sp>
      <p:cxnSp>
        <p:nvCxnSpPr>
          <p:cNvPr id="206" name="Google Shape;206;p20"/>
          <p:cNvCxnSpPr/>
          <p:nvPr/>
        </p:nvCxnSpPr>
        <p:spPr>
          <a:xfrm>
            <a:off x="0" y="6115050"/>
            <a:ext cx="12192000" cy="0"/>
          </a:xfrm>
          <a:prstGeom prst="straightConnector1">
            <a:avLst/>
          </a:prstGeom>
          <a:noFill/>
          <a:ln cap="flat" cmpd="sng" w="76200">
            <a:solidFill>
              <a:schemeClr val="accent1"/>
            </a:solidFill>
            <a:prstDash val="solid"/>
            <a:round/>
            <a:headEnd len="sm" w="sm" type="none"/>
            <a:tailEnd len="sm" w="sm" type="none"/>
          </a:ln>
        </p:spPr>
      </p:cxnSp>
      <p:sp>
        <p:nvSpPr>
          <p:cNvPr id="207" name="Google Shape;207;p20"/>
          <p:cNvSpPr txBox="1"/>
          <p:nvPr/>
        </p:nvSpPr>
        <p:spPr>
          <a:xfrm>
            <a:off x="-977462" y="6319062"/>
            <a:ext cx="129802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orbel"/>
                <a:ea typeface="Corbel"/>
                <a:cs typeface="Corbel"/>
                <a:sym typeface="Corbel"/>
              </a:rPr>
              <a:t>                           ShadoWeb              x          Marcelino´s Photografy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11" name="Google Shape;311;p29"/>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312" name="Google Shape;312;p29"/>
          <p:cNvPicPr preferRelativeResize="0"/>
          <p:nvPr/>
        </p:nvPicPr>
        <p:blipFill rotWithShape="1">
          <a:blip r:embed="rId3">
            <a:alphaModFix/>
          </a:blip>
          <a:srcRect b="0" l="0" r="0" t="0"/>
          <a:stretch/>
        </p:blipFill>
        <p:spPr>
          <a:xfrm>
            <a:off x="5011502" y="1419708"/>
            <a:ext cx="7083507" cy="4018583"/>
          </a:xfrm>
          <a:prstGeom prst="rect">
            <a:avLst/>
          </a:prstGeom>
          <a:noFill/>
          <a:ln>
            <a:noFill/>
          </a:ln>
          <a:effectLst>
            <a:outerShdw blurRad="292100" rotWithShape="0" algn="tl" dir="2700000" dist="139700">
              <a:srgbClr val="333333">
                <a:alpha val="64705"/>
              </a:srgbClr>
            </a:outerShdw>
          </a:effectLst>
        </p:spPr>
      </p:pic>
      <p:sp>
        <p:nvSpPr>
          <p:cNvPr id="313" name="Google Shape;313;p29"/>
          <p:cNvSpPr txBox="1"/>
          <p:nvPr/>
        </p:nvSpPr>
        <p:spPr>
          <a:xfrm>
            <a:off x="286966" y="1881745"/>
            <a:ext cx="440176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Arial"/>
                <a:ea typeface="Arial"/>
                <a:cs typeface="Arial"/>
                <a:sym typeface="Arial"/>
              </a:rPr>
              <a:t>Diagrama Lógico 2 </a:t>
            </a:r>
            <a:endParaRPr/>
          </a:p>
          <a:p>
            <a:pPr indent="0" lvl="0" marL="0" marR="0" rtl="0" algn="ctr">
              <a:spcBef>
                <a:spcPts val="0"/>
              </a:spcBef>
              <a:spcAft>
                <a:spcPts val="0"/>
              </a:spcAft>
              <a:buNone/>
            </a:pPr>
            <a:r>
              <a:rPr lang="es-ES" sz="2800">
                <a:solidFill>
                  <a:schemeClr val="lt1"/>
                </a:solidFill>
                <a:latin typeface="Arial"/>
                <a:ea typeface="Arial"/>
                <a:cs typeface="Arial"/>
                <a:sym typeface="Arial"/>
              </a:rPr>
              <a:t>(Cliente)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p:nvPr/>
        </p:nvSpPr>
        <p:spPr>
          <a:xfrm>
            <a:off x="5084731" y="1011677"/>
            <a:ext cx="7006346" cy="3881336"/>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19" name="Google Shape;319;p3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20" name="Google Shape;320;p30"/>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321" name="Google Shape;321;p30"/>
          <p:cNvPicPr preferRelativeResize="0"/>
          <p:nvPr/>
        </p:nvPicPr>
        <p:blipFill rotWithShape="1">
          <a:blip r:embed="rId3">
            <a:alphaModFix/>
          </a:blip>
          <a:srcRect b="0" l="0" r="0" t="0"/>
          <a:stretch/>
        </p:blipFill>
        <p:spPr>
          <a:xfrm>
            <a:off x="5084731" y="1575881"/>
            <a:ext cx="7208190" cy="3229583"/>
          </a:xfrm>
          <a:prstGeom prst="rect">
            <a:avLst/>
          </a:prstGeom>
          <a:noFill/>
          <a:ln>
            <a:noFill/>
          </a:ln>
        </p:spPr>
      </p:pic>
      <p:sp>
        <p:nvSpPr>
          <p:cNvPr id="322" name="Google Shape;322;p30"/>
          <p:cNvSpPr txBox="1"/>
          <p:nvPr/>
        </p:nvSpPr>
        <p:spPr>
          <a:xfrm>
            <a:off x="214008" y="1883658"/>
            <a:ext cx="4377447"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Arial"/>
                <a:ea typeface="Arial"/>
                <a:cs typeface="Arial"/>
                <a:sym typeface="Arial"/>
              </a:rPr>
              <a:t>Diagrama Lógico 2 </a:t>
            </a:r>
            <a:endParaRPr/>
          </a:p>
          <a:p>
            <a:pPr indent="0" lvl="0" marL="0" marR="0" rtl="0" algn="ctr">
              <a:spcBef>
                <a:spcPts val="0"/>
              </a:spcBef>
              <a:spcAft>
                <a:spcPts val="0"/>
              </a:spcAft>
              <a:buNone/>
            </a:pPr>
            <a:r>
              <a:rPr lang="es-ES" sz="3200">
                <a:solidFill>
                  <a:schemeClr val="lt1"/>
                </a:solidFill>
                <a:latin typeface="Arial"/>
                <a:ea typeface="Arial"/>
                <a:cs typeface="Arial"/>
                <a:sym typeface="Arial"/>
              </a:rPr>
              <a:t>(Distribuidor)</a:t>
            </a:r>
            <a:endParaRPr/>
          </a:p>
          <a:p>
            <a:pPr indent="0" lvl="0" marL="0" marR="0" rtl="0" algn="l">
              <a:spcBef>
                <a:spcPts val="0"/>
              </a:spcBef>
              <a:spcAft>
                <a:spcPts val="0"/>
              </a:spcAft>
              <a:buNone/>
            </a:pPr>
            <a:r>
              <a:t/>
            </a:r>
            <a:endParaRPr sz="3600">
              <a:solidFill>
                <a:schemeClr val="dk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28" name="Google Shape;328;p31"/>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sp>
        <p:nvSpPr>
          <p:cNvPr id="329" name="Google Shape;329;p31"/>
          <p:cNvSpPr txBox="1"/>
          <p:nvPr/>
        </p:nvSpPr>
        <p:spPr>
          <a:xfrm>
            <a:off x="228322" y="2155850"/>
            <a:ext cx="445068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Arial"/>
                <a:ea typeface="Arial"/>
                <a:cs typeface="Arial"/>
                <a:sym typeface="Arial"/>
              </a:rPr>
              <a:t>Diagrama Lógico 3 </a:t>
            </a:r>
            <a:endParaRPr/>
          </a:p>
          <a:p>
            <a:pPr indent="0" lvl="0" marL="0" marR="0" rtl="0" algn="ctr">
              <a:spcBef>
                <a:spcPts val="0"/>
              </a:spcBef>
              <a:spcAft>
                <a:spcPts val="0"/>
              </a:spcAft>
              <a:buNone/>
            </a:pPr>
            <a:r>
              <a:rPr lang="es-ES" sz="2800">
                <a:solidFill>
                  <a:schemeClr val="lt1"/>
                </a:solidFill>
                <a:latin typeface="Arial"/>
                <a:ea typeface="Arial"/>
                <a:cs typeface="Arial"/>
                <a:sym typeface="Arial"/>
              </a:rPr>
              <a:t>(Cliente)</a:t>
            </a:r>
            <a:endParaRPr/>
          </a:p>
        </p:txBody>
      </p:sp>
      <p:pic>
        <p:nvPicPr>
          <p:cNvPr id="330" name="Google Shape;330;p31"/>
          <p:cNvPicPr preferRelativeResize="0"/>
          <p:nvPr/>
        </p:nvPicPr>
        <p:blipFill rotWithShape="1">
          <a:blip r:embed="rId3">
            <a:alphaModFix/>
          </a:blip>
          <a:srcRect b="0" l="0" r="0" t="0"/>
          <a:stretch/>
        </p:blipFill>
        <p:spPr>
          <a:xfrm>
            <a:off x="4921512" y="1277842"/>
            <a:ext cx="7270487" cy="391045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p:nvPr/>
        </p:nvSpPr>
        <p:spPr>
          <a:xfrm>
            <a:off x="4867274" y="0"/>
            <a:ext cx="1228725" cy="6858000"/>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36" name="Google Shape;336;p3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37" name="Google Shape;337;p32"/>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338" name="Google Shape;338;p32"/>
          <p:cNvPicPr preferRelativeResize="0"/>
          <p:nvPr/>
        </p:nvPicPr>
        <p:blipFill rotWithShape="1">
          <a:blip r:embed="rId3">
            <a:alphaModFix/>
          </a:blip>
          <a:srcRect b="0" l="0" r="0" t="0"/>
          <a:stretch/>
        </p:blipFill>
        <p:spPr>
          <a:xfrm>
            <a:off x="389107" y="1274323"/>
            <a:ext cx="11215990" cy="4441201"/>
          </a:xfrm>
          <a:prstGeom prst="rect">
            <a:avLst/>
          </a:prstGeom>
          <a:noFill/>
          <a:ln>
            <a:noFill/>
          </a:ln>
          <a:effectLst>
            <a:outerShdw blurRad="292100" rotWithShape="0" algn="tl" dir="2700000" dist="139700">
              <a:srgbClr val="333333">
                <a:alpha val="64705"/>
              </a:srgbClr>
            </a:outerShdw>
          </a:effectLst>
        </p:spPr>
      </p:pic>
      <p:sp>
        <p:nvSpPr>
          <p:cNvPr id="339" name="Google Shape;339;p32"/>
          <p:cNvSpPr txBox="1"/>
          <p:nvPr/>
        </p:nvSpPr>
        <p:spPr>
          <a:xfrm>
            <a:off x="586902" y="233463"/>
            <a:ext cx="3404681"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Diagrama Lógico 3 </a:t>
            </a:r>
            <a:endParaRPr/>
          </a:p>
          <a:p>
            <a:pPr indent="0" lvl="0" marL="0" marR="0" rtl="0" algn="ctr">
              <a:spcBef>
                <a:spcPts val="0"/>
              </a:spcBef>
              <a:spcAft>
                <a:spcPts val="0"/>
              </a:spcAft>
              <a:buNone/>
            </a:pPr>
            <a:r>
              <a:rPr lang="es-ES" sz="2000">
                <a:solidFill>
                  <a:schemeClr val="lt1"/>
                </a:solidFill>
                <a:latin typeface="Arial"/>
                <a:ea typeface="Arial"/>
                <a:cs typeface="Arial"/>
                <a:sym typeface="Arial"/>
              </a:rPr>
              <a:t>(Distribuidor)</a:t>
            </a:r>
            <a:endParaRPr/>
          </a:p>
          <a:p>
            <a:pPr indent="0" lvl="0" marL="0" marR="0" rtl="0" algn="l">
              <a:spcBef>
                <a:spcPts val="0"/>
              </a:spcBef>
              <a:spcAft>
                <a:spcPts val="0"/>
              </a:spcAft>
              <a:buNone/>
            </a:pPr>
            <a:r>
              <a:t/>
            </a:r>
            <a:endParaRPr sz="24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p:nvPr/>
        </p:nvSpPr>
        <p:spPr>
          <a:xfrm>
            <a:off x="0" y="0"/>
            <a:ext cx="12192000" cy="6858000"/>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5" name="Google Shape;345;p33"/>
          <p:cNvSpPr txBox="1"/>
          <p:nvPr>
            <p:ph type="title"/>
          </p:nvPr>
        </p:nvSpPr>
        <p:spPr>
          <a:xfrm>
            <a:off x="1947673" y="2571722"/>
            <a:ext cx="8296654" cy="3286153"/>
          </a:xfrm>
          <a:prstGeom prst="rect">
            <a:avLst/>
          </a:prstGeom>
          <a:noFill/>
          <a:ln>
            <a:noFill/>
          </a:ln>
        </p:spPr>
        <p:txBody>
          <a:bodyPr anchorCtr="0" anchor="t" bIns="45700" lIns="91425" spcFirstLastPara="1" rIns="91425" wrap="square" tIns="45700">
            <a:normAutofit fontScale="90000"/>
          </a:bodyPr>
          <a:lstStyle/>
          <a:p>
            <a:pPr indent="-342900" lvl="0" marL="342900" rtl="0" algn="l">
              <a:lnSpc>
                <a:spcPct val="107000"/>
              </a:lnSpc>
              <a:spcBef>
                <a:spcPts val="0"/>
              </a:spcBef>
              <a:spcAft>
                <a:spcPts val="0"/>
              </a:spcAft>
              <a:buClr>
                <a:schemeClr val="lt1"/>
              </a:buClr>
              <a:buSzPct val="100000"/>
              <a:buFont typeface="Arial"/>
              <a:buChar char="•"/>
            </a:pPr>
            <a:r>
              <a:rPr lang="es-ES" sz="2200">
                <a:solidFill>
                  <a:schemeClr val="lt1"/>
                </a:solidFill>
                <a:latin typeface="Calibri"/>
                <a:ea typeface="Calibri"/>
                <a:cs typeface="Calibri"/>
                <a:sym typeface="Calibri"/>
              </a:rPr>
              <a:t>Elemento dato</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 </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Flujo de datos</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 </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Proceso</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 </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Almacén</a:t>
            </a:r>
            <a:br>
              <a:rPr lang="es-ES" sz="1800">
                <a:latin typeface="Calibri"/>
                <a:ea typeface="Calibri"/>
                <a:cs typeface="Calibri"/>
                <a:sym typeface="Calibri"/>
              </a:rPr>
            </a:br>
            <a:endParaRPr/>
          </a:p>
        </p:txBody>
      </p:sp>
      <p:sp>
        <p:nvSpPr>
          <p:cNvPr id="346" name="Google Shape;346;p33"/>
          <p:cNvSpPr txBox="1"/>
          <p:nvPr>
            <p:ph idx="1" type="body"/>
          </p:nvPr>
        </p:nvSpPr>
        <p:spPr>
          <a:xfrm>
            <a:off x="1947673" y="1104523"/>
            <a:ext cx="8401429" cy="1108375"/>
          </a:xfrm>
          <a:prstGeom prst="rect">
            <a:avLst/>
          </a:prstGeom>
          <a:noFill/>
          <a:ln>
            <a:noFill/>
          </a:ln>
        </p:spPr>
        <p:txBody>
          <a:bodyPr anchorCtr="0" anchor="ctr" bIns="45700" lIns="91425" spcFirstLastPara="1" rIns="91425" wrap="square" tIns="45700">
            <a:normAutofit lnSpcReduction="10000"/>
          </a:bodyPr>
          <a:lstStyle/>
          <a:p>
            <a:pPr indent="0" lvl="0" marL="0" rtl="0" algn="ctr">
              <a:lnSpc>
                <a:spcPct val="113000"/>
              </a:lnSpc>
              <a:spcBef>
                <a:spcPts val="0"/>
              </a:spcBef>
              <a:spcAft>
                <a:spcPts val="0"/>
              </a:spcAft>
              <a:buClr>
                <a:schemeClr val="lt1"/>
              </a:buClr>
              <a:buSzPts val="3200"/>
              <a:buNone/>
            </a:pPr>
            <a:r>
              <a:rPr b="1" i="0" lang="es-ES" sz="3200">
                <a:solidFill>
                  <a:schemeClr val="lt1"/>
                </a:solidFill>
                <a:latin typeface="Arial"/>
                <a:ea typeface="Arial"/>
                <a:cs typeface="Arial"/>
                <a:sym typeface="Arial"/>
              </a:rPr>
              <a:t>Diccionario diagrama físico nivel 2. (Distribuidor)</a:t>
            </a:r>
            <a:endParaRPr b="1" i="0" sz="3200">
              <a:solidFill>
                <a:schemeClr val="lt1"/>
              </a:solidFill>
              <a:latin typeface="Arial"/>
              <a:ea typeface="Arial"/>
              <a:cs typeface="Arial"/>
              <a:sym typeface="Arial"/>
            </a:endParaRPr>
          </a:p>
        </p:txBody>
      </p:sp>
      <p:sp>
        <p:nvSpPr>
          <p:cNvPr id="347" name="Google Shape;347;p3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53" name="Google Shape;353;p34"/>
          <p:cNvSpPr txBox="1"/>
          <p:nvPr>
            <p:ph type="title"/>
          </p:nvPr>
        </p:nvSpPr>
        <p:spPr>
          <a:xfrm>
            <a:off x="1212574" y="1705391"/>
            <a:ext cx="9031753" cy="415248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chemeClr val="lt1"/>
              </a:buClr>
              <a:buSzPct val="100000"/>
              <a:buFont typeface="Calibri"/>
              <a:buNone/>
            </a:pPr>
            <a:r>
              <a:rPr b="1" i="0" lang="es-ES" sz="2200">
                <a:solidFill>
                  <a:schemeClr val="lt1"/>
                </a:solidFill>
                <a:latin typeface="Calibri"/>
                <a:ea typeface="Calibri"/>
                <a:cs typeface="Calibri"/>
                <a:sym typeface="Calibri"/>
              </a:rPr>
              <a:t>Nombre del flujo: </a:t>
            </a:r>
            <a:r>
              <a:rPr i="0" lang="es-ES" sz="2200">
                <a:solidFill>
                  <a:schemeClr val="lt1"/>
                </a:solidFill>
                <a:latin typeface="Calibri"/>
                <a:ea typeface="Calibri"/>
                <a:cs typeface="Calibri"/>
                <a:sym typeface="Calibri"/>
              </a:rPr>
              <a:t>Factura</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b="1" i="0" lang="es-ES" sz="2200">
                <a:solidFill>
                  <a:schemeClr val="lt1"/>
                </a:solidFill>
                <a:latin typeface="Calibri"/>
                <a:ea typeface="Calibri"/>
                <a:cs typeface="Calibri"/>
                <a:sym typeface="Calibri"/>
              </a:rPr>
              <a:t>Descripción: </a:t>
            </a:r>
            <a:r>
              <a:rPr i="0" lang="es-ES" sz="2200">
                <a:solidFill>
                  <a:schemeClr val="lt1"/>
                </a:solidFill>
                <a:latin typeface="Calibri"/>
                <a:ea typeface="Calibri"/>
                <a:cs typeface="Calibri"/>
                <a:sym typeface="Calibri"/>
              </a:rPr>
              <a:t>Es el elemento que se encarga de mostrar los detalles de pago que el distribuidor</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b="1" i="0" lang="es-ES" sz="2200">
                <a:solidFill>
                  <a:schemeClr val="lt1"/>
                </a:solidFill>
                <a:latin typeface="Calibri"/>
                <a:ea typeface="Calibri"/>
                <a:cs typeface="Calibri"/>
                <a:sym typeface="Calibri"/>
              </a:rPr>
              <a:t>Proveniente de los procesos: </a:t>
            </a:r>
            <a:r>
              <a:rPr i="0" lang="es-ES" sz="2200">
                <a:solidFill>
                  <a:schemeClr val="lt1"/>
                </a:solidFill>
                <a:latin typeface="Calibri"/>
                <a:ea typeface="Calibri"/>
                <a:cs typeface="Calibri"/>
                <a:sym typeface="Calibri"/>
              </a:rPr>
              <a:t>N/P (Distribuidor)</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b="1" i="0" lang="es-ES" sz="2200">
                <a:solidFill>
                  <a:schemeClr val="lt1"/>
                </a:solidFill>
                <a:latin typeface="Calibri"/>
                <a:ea typeface="Calibri"/>
                <a:cs typeface="Calibri"/>
                <a:sym typeface="Calibri"/>
              </a:rPr>
              <a:t>Para los procesos: </a:t>
            </a:r>
            <a:r>
              <a:rPr i="0" lang="es-ES" sz="2200">
                <a:solidFill>
                  <a:schemeClr val="lt1"/>
                </a:solidFill>
                <a:latin typeface="Calibri"/>
                <a:ea typeface="Calibri"/>
                <a:cs typeface="Calibri"/>
                <a:sym typeface="Calibri"/>
              </a:rPr>
              <a:t>(Autorización de la factura 1.0)</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b="1" i="0" lang="es-ES" sz="2200">
                <a:solidFill>
                  <a:schemeClr val="lt1"/>
                </a:solidFill>
                <a:latin typeface="Calibri"/>
                <a:ea typeface="Calibri"/>
                <a:cs typeface="Calibri"/>
                <a:sym typeface="Calibri"/>
              </a:rPr>
              <a:t>Estructuras de datos: </a:t>
            </a:r>
            <a:r>
              <a:rPr i="0" lang="es-ES" sz="2200">
                <a:solidFill>
                  <a:schemeClr val="lt1"/>
                </a:solidFill>
                <a:latin typeface="Calibri"/>
                <a:ea typeface="Calibri"/>
                <a:cs typeface="Calibri"/>
                <a:sym typeface="Calibri"/>
              </a:rPr>
              <a:t>Factura</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-Información del distribuidor</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-Información de la empresa</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-Detalles del servicio</a:t>
            </a:r>
            <a:br>
              <a:rPr lang="es-ES" sz="1800">
                <a:latin typeface="Calibri"/>
                <a:ea typeface="Calibri"/>
                <a:cs typeface="Calibri"/>
                <a:sym typeface="Calibri"/>
              </a:rPr>
            </a:br>
            <a:endParaRPr/>
          </a:p>
        </p:txBody>
      </p:sp>
      <p:sp>
        <p:nvSpPr>
          <p:cNvPr id="354" name="Google Shape;354;p34"/>
          <p:cNvSpPr txBox="1"/>
          <p:nvPr>
            <p:ph idx="1" type="body"/>
          </p:nvPr>
        </p:nvSpPr>
        <p:spPr>
          <a:xfrm>
            <a:off x="860079" y="741671"/>
            <a:ext cx="10266629" cy="819150"/>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113000"/>
              </a:lnSpc>
              <a:spcBef>
                <a:spcPts val="0"/>
              </a:spcBef>
              <a:spcAft>
                <a:spcPts val="0"/>
              </a:spcAft>
              <a:buClr>
                <a:schemeClr val="lt1"/>
              </a:buClr>
              <a:buSzPct val="100000"/>
              <a:buNone/>
            </a:pPr>
            <a:r>
              <a:rPr b="1" lang="es-ES" sz="2400">
                <a:solidFill>
                  <a:schemeClr val="lt1"/>
                </a:solidFill>
                <a:latin typeface="Calibri"/>
                <a:ea typeface="Calibri"/>
                <a:cs typeface="Calibri"/>
                <a:sym typeface="Calibri"/>
              </a:rPr>
              <a:t>Diccionario de flujo de datos del diagrama físico nivel 2.</a:t>
            </a:r>
            <a:endParaRPr b="1" sz="2400">
              <a:solidFill>
                <a:schemeClr val="lt1"/>
              </a:solidFill>
              <a:latin typeface="Calibri"/>
              <a:ea typeface="Calibri"/>
              <a:cs typeface="Calibri"/>
              <a:sym typeface="Calibri"/>
            </a:endParaRPr>
          </a:p>
          <a:p>
            <a:pPr indent="0" lvl="0" marL="0" rtl="0" algn="r">
              <a:lnSpc>
                <a:spcPct val="113000"/>
              </a:lnSpc>
              <a:spcBef>
                <a:spcPts val="0"/>
              </a:spcBef>
              <a:spcAft>
                <a:spcPts val="0"/>
              </a:spcAft>
              <a:buClr>
                <a:srgbClr val="262626"/>
              </a:buClr>
              <a:buSzPct val="100000"/>
              <a:buNone/>
            </a:pPr>
            <a:r>
              <a:t/>
            </a:r>
            <a:endParaRPr/>
          </a:p>
        </p:txBody>
      </p:sp>
      <p:sp>
        <p:nvSpPr>
          <p:cNvPr id="355" name="Google Shape;355;p34"/>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356" name="Google Shape;356;p34"/>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357" name="Google Shape;357;p34"/>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358" name="Google Shape;358;p34"/>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64" name="Google Shape;364;p35"/>
          <p:cNvSpPr txBox="1"/>
          <p:nvPr>
            <p:ph type="title"/>
          </p:nvPr>
        </p:nvSpPr>
        <p:spPr>
          <a:xfrm>
            <a:off x="1212574" y="688063"/>
            <a:ext cx="9031753" cy="5169813"/>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Nombre del flujo: Informe de disponibilidad del servicio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Es el informe que resulta para administrar los pedidos que ha hecho la empresa, es decir las órdenes de compra que hemos realizado, de esta forma se tiene claro si tenemos la disponibilidad de adquirir el servicio a pedir del distribuidor, en este caso, una compra. Esto con el objetivo de evitar compra de materiales innecesarios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N/P (Órdenes de compra)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(Autorización de la factura 1.0)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Informe de disponibilidad del servicio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-Balance de materiales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-Elementos del almacén físico (Para no pedir demás)</a:t>
            </a:r>
            <a:br>
              <a:rPr lang="es-ES" sz="2000">
                <a:latin typeface="Calibri"/>
                <a:ea typeface="Calibri"/>
                <a:cs typeface="Calibri"/>
                <a:sym typeface="Calibri"/>
              </a:rPr>
            </a:br>
            <a:endParaRPr sz="8000"/>
          </a:p>
        </p:txBody>
      </p:sp>
      <p:sp>
        <p:nvSpPr>
          <p:cNvPr id="365" name="Google Shape;365;p35"/>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366" name="Google Shape;366;p35"/>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367" name="Google Shape;367;p35"/>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368" name="Google Shape;368;p35"/>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36"/>
          <p:cNvSpPr txBox="1"/>
          <p:nvPr>
            <p:ph type="title"/>
          </p:nvPr>
        </p:nvSpPr>
        <p:spPr>
          <a:xfrm>
            <a:off x="1212574" y="832919"/>
            <a:ext cx="9031753" cy="502495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rgbClr val="262626"/>
              </a:buClr>
              <a:buSzPct val="100000"/>
              <a:buFont typeface="Calibri"/>
              <a:buNone/>
            </a:pPr>
            <a:br>
              <a:rPr lang="es-ES" sz="1800">
                <a:latin typeface="Calibri"/>
                <a:ea typeface="Calibri"/>
                <a:cs typeface="Calibri"/>
                <a:sym typeface="Calibri"/>
              </a:rPr>
            </a:br>
            <a:r>
              <a:rPr i="0" lang="es-ES" sz="2200">
                <a:solidFill>
                  <a:schemeClr val="lt1"/>
                </a:solidFill>
                <a:latin typeface="Calibri"/>
                <a:ea typeface="Calibri"/>
                <a:cs typeface="Calibri"/>
                <a:sym typeface="Calibri"/>
              </a:rPr>
              <a:t>Nombre del flujo: Talón de pago </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Descripción: Es un cheque que entrega la empresa con una compensación monetaria. (Para comprar)</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Proveniente de los procesos: (Autorización de la factura 1.0)</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Para los procesos: N/P (Almacén de facturas), Revisión del adeudo en la cuenta 2.0</a:t>
            </a:r>
            <a:br>
              <a:rPr i="0" lang="es-ES" sz="2200">
                <a:solidFill>
                  <a:schemeClr val="lt1"/>
                </a:solidFill>
                <a:latin typeface="Calibri"/>
                <a:ea typeface="Calibri"/>
                <a:cs typeface="Calibri"/>
                <a:sym typeface="Calibri"/>
              </a:rPr>
            </a:b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Estructuras de datos: Talón de pago</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-Información de la empresa</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-Firma de gerente</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-Cantidad a compensar</a:t>
            </a:r>
            <a:br>
              <a:rPr i="0" lang="es-ES" sz="2200">
                <a:solidFill>
                  <a:schemeClr val="lt1"/>
                </a:solidFill>
                <a:latin typeface="Calibri"/>
                <a:ea typeface="Calibri"/>
                <a:cs typeface="Calibri"/>
                <a:sym typeface="Calibri"/>
              </a:rPr>
            </a:br>
            <a:r>
              <a:rPr i="0" lang="es-ES" sz="2200">
                <a:solidFill>
                  <a:schemeClr val="lt1"/>
                </a:solidFill>
                <a:latin typeface="Calibri"/>
                <a:ea typeface="Calibri"/>
                <a:cs typeface="Calibri"/>
                <a:sym typeface="Calibri"/>
              </a:rPr>
              <a:t> </a:t>
            </a:r>
            <a:br>
              <a:rPr lang="es-ES" sz="1800">
                <a:latin typeface="Calibri"/>
                <a:ea typeface="Calibri"/>
                <a:cs typeface="Calibri"/>
                <a:sym typeface="Calibri"/>
              </a:rPr>
            </a:br>
            <a:r>
              <a:rPr lang="es-ES" sz="1800">
                <a:solidFill>
                  <a:srgbClr val="595959"/>
                </a:solidFill>
                <a:latin typeface="Calibri"/>
                <a:ea typeface="Calibri"/>
                <a:cs typeface="Calibri"/>
                <a:sym typeface="Calibri"/>
              </a:rPr>
              <a:t> </a:t>
            </a:r>
            <a:br>
              <a:rPr lang="es-ES" sz="1800">
                <a:latin typeface="Calibri"/>
                <a:ea typeface="Calibri"/>
                <a:cs typeface="Calibri"/>
                <a:sym typeface="Calibri"/>
              </a:rPr>
            </a:br>
            <a:endParaRPr/>
          </a:p>
        </p:txBody>
      </p:sp>
      <p:sp>
        <p:nvSpPr>
          <p:cNvPr id="375" name="Google Shape;375;p36"/>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376" name="Google Shape;376;p36"/>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377" name="Google Shape;377;p36"/>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378" name="Google Shape;378;p36"/>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37"/>
          <p:cNvSpPr txBox="1"/>
          <p:nvPr>
            <p:ph type="title"/>
          </p:nvPr>
        </p:nvSpPr>
        <p:spPr>
          <a:xfrm>
            <a:off x="1067718" y="772497"/>
            <a:ext cx="9031753" cy="4958243"/>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Nombre del flujo: Lote de facturas</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Conjunto de facturas que normalmente se acumulan con el fin de procesar y revisar varias facturas a la vez (Sucede el cúmulo de facturas por la cantidad de compras que se deben realizar en las semanas)</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Almacén de facturas (Autorización de la factura 1.0)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Revisión del adeudo de en la cuenta 2.0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Lote de facturas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-Cúmulo de facturas (En caso especial factura individual)</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-Fecha de emisión de las facturas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endParaRPr sz="8000">
              <a:solidFill>
                <a:schemeClr val="lt1"/>
              </a:solidFill>
            </a:endParaRPr>
          </a:p>
        </p:txBody>
      </p:sp>
      <p:sp>
        <p:nvSpPr>
          <p:cNvPr id="385" name="Google Shape;385;p37"/>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386" name="Google Shape;386;p37"/>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387" name="Google Shape;387;p37"/>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388" name="Google Shape;388;p37"/>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4" name="Google Shape;394;p38"/>
          <p:cNvSpPr txBox="1"/>
          <p:nvPr>
            <p:ph type="title"/>
          </p:nvPr>
        </p:nvSpPr>
        <p:spPr>
          <a:xfrm>
            <a:off x="1212574" y="995881"/>
            <a:ext cx="9031753" cy="486199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Nombre del flujo: Consulta del adeudo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Consulta que se realiza con el fin de obtener un informe con el balance del adeudo que posee actualmente la empresa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Revisión del adeudo en la cuenta 2.0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N/P (Cuentas del distribuidor) Revisión del adeudo en la cuenta 2.</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Consulta del adeudo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-Consulta del balance de la cuenta bancaria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Consulta de la información sobre las deudas de la empresa.</a:t>
            </a:r>
            <a:br>
              <a:rPr lang="es-ES" sz="2000">
                <a:solidFill>
                  <a:schemeClr val="lt1"/>
                </a:solidFill>
                <a:latin typeface="Calibri"/>
                <a:ea typeface="Calibri"/>
                <a:cs typeface="Calibri"/>
                <a:sym typeface="Calibri"/>
              </a:rPr>
            </a:br>
            <a:endParaRPr sz="8000">
              <a:solidFill>
                <a:schemeClr val="lt1"/>
              </a:solidFill>
            </a:endParaRPr>
          </a:p>
        </p:txBody>
      </p:sp>
      <p:sp>
        <p:nvSpPr>
          <p:cNvPr id="395" name="Google Shape;395;p3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396" name="Google Shape;396;p38"/>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397" name="Google Shape;397;p38"/>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398" name="Google Shape;398;p38"/>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p:nvPr/>
        </p:nvSpPr>
        <p:spPr>
          <a:xfrm>
            <a:off x="0" y="0"/>
            <a:ext cx="4897821" cy="6858000"/>
          </a:xfrm>
          <a:prstGeom prst="rect">
            <a:avLst/>
          </a:prstGeom>
          <a:solidFill>
            <a:schemeClr val="lt1"/>
          </a:solidFill>
          <a:ln cap="flat" cmpd="sng" w="12700">
            <a:solidFill>
              <a:srgbClr val="3073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4" name="Google Shape;214;p21"/>
          <p:cNvSpPr/>
          <p:nvPr/>
        </p:nvSpPr>
        <p:spPr>
          <a:xfrm>
            <a:off x="4897821" y="0"/>
            <a:ext cx="7294178"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5" name="Google Shape;215;p21"/>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4500"/>
              <a:buFont typeface="Century Schoolbook"/>
              <a:buNone/>
            </a:pPr>
            <a:r>
              <a:rPr lang="es-ES"/>
              <a:t>Marcelino´s Photografy</a:t>
            </a:r>
            <a:endParaRPr/>
          </a:p>
        </p:txBody>
      </p:sp>
      <p:sp>
        <p:nvSpPr>
          <p:cNvPr id="216" name="Google Shape;216;p21"/>
          <p:cNvSpPr txBox="1"/>
          <p:nvPr>
            <p:ph idx="1" type="body"/>
          </p:nvPr>
        </p:nvSpPr>
        <p:spPr>
          <a:xfrm>
            <a:off x="310057" y="2895599"/>
            <a:ext cx="4293476" cy="2855913"/>
          </a:xfrm>
          <a:prstGeom prst="rect">
            <a:avLst/>
          </a:prstGeom>
          <a:noFill/>
          <a:ln>
            <a:noFill/>
          </a:ln>
        </p:spPr>
        <p:txBody>
          <a:bodyPr anchorCtr="0" anchor="t" bIns="45700" lIns="91425" spcFirstLastPara="1" rIns="91425" wrap="square" tIns="45700">
            <a:normAutofit/>
          </a:bodyPr>
          <a:lstStyle/>
          <a:p>
            <a:pPr indent="0" lvl="0" marL="0" rtl="0" algn="just">
              <a:lnSpc>
                <a:spcPct val="112000"/>
              </a:lnSpc>
              <a:spcBef>
                <a:spcPts val="0"/>
              </a:spcBef>
              <a:spcAft>
                <a:spcPts val="0"/>
              </a:spcAft>
              <a:buClr>
                <a:srgbClr val="262626"/>
              </a:buClr>
              <a:buSzPts val="2000"/>
              <a:buNone/>
            </a:pPr>
            <a:r>
              <a:rPr lang="es-ES"/>
              <a:t>Una Empresa nueva dentro del mercado de la fotografía y marketing digital en las redes sociales que aporta un gran rendimiento en este mercado.</a:t>
            </a:r>
            <a:endParaRPr/>
          </a:p>
        </p:txBody>
      </p:sp>
      <p:sp>
        <p:nvSpPr>
          <p:cNvPr id="217" name="Google Shape;217;p2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18" name="Google Shape;218;p21"/>
          <p:cNvSpPr/>
          <p:nvPr/>
        </p:nvSpPr>
        <p:spPr>
          <a:xfrm>
            <a:off x="11489721" y="5325844"/>
            <a:ext cx="996568" cy="851337"/>
          </a:xfrm>
          <a:prstGeom prst="ellipse">
            <a:avLst/>
          </a:prstGeom>
          <a:solidFill>
            <a:schemeClr val="lt1"/>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rbel"/>
                <a:ea typeface="Corbel"/>
                <a:cs typeface="Corbel"/>
                <a:sym typeface="Corbel"/>
              </a:rPr>
              <a:t>1</a:t>
            </a:r>
            <a:endParaRPr/>
          </a:p>
        </p:txBody>
      </p:sp>
      <p:cxnSp>
        <p:nvCxnSpPr>
          <p:cNvPr id="219" name="Google Shape;219;p21"/>
          <p:cNvCxnSpPr/>
          <p:nvPr/>
        </p:nvCxnSpPr>
        <p:spPr>
          <a:xfrm>
            <a:off x="0" y="6453352"/>
            <a:ext cx="4897821" cy="0"/>
          </a:xfrm>
          <a:prstGeom prst="straightConnector1">
            <a:avLst/>
          </a:prstGeom>
          <a:noFill/>
          <a:ln cap="flat" cmpd="sng" w="9525">
            <a:solidFill>
              <a:srgbClr val="25AED4"/>
            </a:solidFill>
            <a:prstDash val="solid"/>
            <a:round/>
            <a:headEnd len="sm" w="sm" type="none"/>
            <a:tailEnd len="sm" w="sm" type="none"/>
          </a:ln>
        </p:spPr>
      </p:cxnSp>
      <p:sp>
        <p:nvSpPr>
          <p:cNvPr id="220" name="Google Shape;220;p21"/>
          <p:cNvSpPr/>
          <p:nvPr/>
        </p:nvSpPr>
        <p:spPr>
          <a:xfrm>
            <a:off x="5993523" y="1347951"/>
            <a:ext cx="5102773" cy="4162097"/>
          </a:xfrm>
          <a:prstGeom prst="rect">
            <a:avLst/>
          </a:prstGeom>
          <a:solidFill>
            <a:srgbClr val="D9EDEB"/>
          </a:solidFill>
          <a:ln cap="flat" cmpd="sng" w="12700">
            <a:solidFill>
              <a:srgbClr val="3073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a:p>
            <a:pPr indent="0" lvl="0" marL="0" marR="0" rtl="0" algn="just">
              <a:spcBef>
                <a:spcPts val="0"/>
              </a:spcBef>
              <a:spcAft>
                <a:spcPts val="0"/>
              </a:spcAft>
              <a:buNone/>
            </a:pPr>
            <a:r>
              <a:t/>
            </a:r>
            <a:endParaRPr sz="1600">
              <a:solidFill>
                <a:schemeClr val="lt1"/>
              </a:solidFill>
              <a:latin typeface="Corbel"/>
              <a:ea typeface="Corbel"/>
              <a:cs typeface="Corbel"/>
              <a:sym typeface="Corbel"/>
            </a:endParaRPr>
          </a:p>
          <a:p>
            <a:pPr indent="0" lvl="0" marL="0" marR="0" rtl="0" algn="just">
              <a:spcBef>
                <a:spcPts val="0"/>
              </a:spcBef>
              <a:spcAft>
                <a:spcPts val="0"/>
              </a:spcAft>
              <a:buNone/>
            </a:pPr>
            <a:r>
              <a:t/>
            </a:r>
            <a:endParaRPr sz="1600">
              <a:solidFill>
                <a:schemeClr val="lt1"/>
              </a:solidFill>
              <a:latin typeface="Corbel"/>
              <a:ea typeface="Corbel"/>
              <a:cs typeface="Corbel"/>
              <a:sym typeface="Corbel"/>
            </a:endParaRPr>
          </a:p>
          <a:p>
            <a:pPr indent="0" lvl="0" marL="0" marR="0" rtl="0" algn="just">
              <a:spcBef>
                <a:spcPts val="0"/>
              </a:spcBef>
              <a:spcAft>
                <a:spcPts val="0"/>
              </a:spcAft>
              <a:buNone/>
            </a:pPr>
            <a:r>
              <a:t/>
            </a:r>
            <a:endParaRPr sz="1600">
              <a:solidFill>
                <a:schemeClr val="lt1"/>
              </a:solidFill>
              <a:latin typeface="Corbel"/>
              <a:ea typeface="Corbel"/>
              <a:cs typeface="Corbel"/>
              <a:sym typeface="Corbel"/>
            </a:endParaRPr>
          </a:p>
          <a:p>
            <a:pPr indent="0" lvl="0" marL="0" marR="0" rtl="0" algn="just">
              <a:spcBef>
                <a:spcPts val="0"/>
              </a:spcBef>
              <a:spcAft>
                <a:spcPts val="0"/>
              </a:spcAft>
              <a:buNone/>
            </a:pPr>
            <a:r>
              <a:t/>
            </a:r>
            <a:endParaRPr sz="1600">
              <a:solidFill>
                <a:schemeClr val="lt1"/>
              </a:solidFill>
              <a:latin typeface="Corbel"/>
              <a:ea typeface="Corbel"/>
              <a:cs typeface="Corbel"/>
              <a:sym typeface="Corbel"/>
            </a:endParaRPr>
          </a:p>
          <a:p>
            <a:pPr indent="0" lvl="0" marL="0" marR="0" rtl="0" algn="ctr">
              <a:spcBef>
                <a:spcPts val="0"/>
              </a:spcBef>
              <a:spcAft>
                <a:spcPts val="0"/>
              </a:spcAft>
              <a:buNone/>
            </a:pPr>
            <a:r>
              <a:t/>
            </a:r>
            <a:endParaRPr b="1" sz="1200">
              <a:solidFill>
                <a:schemeClr val="dk1"/>
              </a:solidFill>
              <a:latin typeface="Corbel"/>
              <a:ea typeface="Corbel"/>
              <a:cs typeface="Corbel"/>
              <a:sym typeface="Corbel"/>
            </a:endParaRPr>
          </a:p>
          <a:p>
            <a:pPr indent="0" lvl="0" marL="0" marR="0" rtl="0" algn="ctr">
              <a:spcBef>
                <a:spcPts val="0"/>
              </a:spcBef>
              <a:spcAft>
                <a:spcPts val="0"/>
              </a:spcAft>
              <a:buNone/>
            </a:pPr>
            <a:r>
              <a:t/>
            </a:r>
            <a:endParaRPr b="1" sz="1400">
              <a:solidFill>
                <a:schemeClr val="dk1"/>
              </a:solidFill>
              <a:latin typeface="Corbel"/>
              <a:ea typeface="Corbel"/>
              <a:cs typeface="Corbel"/>
              <a:sym typeface="Corbel"/>
            </a:endParaRPr>
          </a:p>
          <a:p>
            <a:pPr indent="0" lvl="0" marL="0" marR="0" rtl="0" algn="ctr">
              <a:spcBef>
                <a:spcPts val="0"/>
              </a:spcBef>
              <a:spcAft>
                <a:spcPts val="0"/>
              </a:spcAft>
              <a:buNone/>
            </a:pPr>
            <a:r>
              <a:t/>
            </a:r>
            <a:endParaRPr b="1" sz="1400">
              <a:solidFill>
                <a:schemeClr val="dk1"/>
              </a:solidFill>
              <a:latin typeface="Corbel"/>
              <a:ea typeface="Corbel"/>
              <a:cs typeface="Corbel"/>
              <a:sym typeface="Corbel"/>
            </a:endParaRPr>
          </a:p>
          <a:p>
            <a:pPr indent="0" lvl="0" marL="0" marR="0" rtl="0" algn="ctr">
              <a:spcBef>
                <a:spcPts val="0"/>
              </a:spcBef>
              <a:spcAft>
                <a:spcPts val="0"/>
              </a:spcAft>
              <a:buNone/>
            </a:pPr>
            <a:r>
              <a:rPr b="1" lang="es-ES" sz="2000">
                <a:solidFill>
                  <a:schemeClr val="dk1"/>
                </a:solidFill>
                <a:latin typeface="Corbel"/>
                <a:ea typeface="Corbel"/>
                <a:cs typeface="Corbel"/>
                <a:sym typeface="Corbel"/>
              </a:rPr>
              <a:t>Marcelino Marte</a:t>
            </a:r>
            <a:endParaRPr/>
          </a:p>
          <a:p>
            <a:pPr indent="0" lvl="0" marL="0" marR="0" rtl="0" algn="ctr">
              <a:spcBef>
                <a:spcPts val="0"/>
              </a:spcBef>
              <a:spcAft>
                <a:spcPts val="0"/>
              </a:spcAft>
              <a:buNone/>
            </a:pPr>
            <a:r>
              <a:t/>
            </a:r>
            <a:endParaRPr b="1" sz="2000">
              <a:solidFill>
                <a:schemeClr val="dk1"/>
              </a:solidFill>
              <a:latin typeface="Corbel"/>
              <a:ea typeface="Corbel"/>
              <a:cs typeface="Corbel"/>
              <a:sym typeface="Corbel"/>
            </a:endParaRPr>
          </a:p>
          <a:p>
            <a:pPr indent="0" lvl="0" marL="0" marR="0" rtl="0" algn="ctr">
              <a:spcBef>
                <a:spcPts val="0"/>
              </a:spcBef>
              <a:spcAft>
                <a:spcPts val="0"/>
              </a:spcAft>
              <a:buNone/>
            </a:pPr>
            <a:r>
              <a:rPr lang="es-ES" sz="1800">
                <a:solidFill>
                  <a:schemeClr val="dk1"/>
                </a:solidFill>
                <a:latin typeface="Corbel"/>
                <a:ea typeface="Corbel"/>
                <a:cs typeface="Corbel"/>
                <a:sym typeface="Corbel"/>
              </a:rPr>
              <a:t>Presidente Ejecutivo</a:t>
            </a:r>
            <a:endParaRPr/>
          </a:p>
          <a:p>
            <a:pPr indent="0" lvl="0" marL="0" marR="0" rtl="0" algn="ctr">
              <a:spcBef>
                <a:spcPts val="0"/>
              </a:spcBef>
              <a:spcAft>
                <a:spcPts val="0"/>
              </a:spcAft>
              <a:buNone/>
            </a:pPr>
            <a:r>
              <a:rPr lang="es-ES" sz="1800">
                <a:solidFill>
                  <a:schemeClr val="dk1"/>
                </a:solidFill>
                <a:latin typeface="Corbel"/>
                <a:ea typeface="Corbel"/>
                <a:cs typeface="Corbel"/>
                <a:sym typeface="Corbel"/>
              </a:rPr>
              <a:t> x</a:t>
            </a:r>
            <a:endParaRPr/>
          </a:p>
          <a:p>
            <a:pPr indent="0" lvl="0" marL="0" marR="0" rtl="0" algn="ctr">
              <a:spcBef>
                <a:spcPts val="0"/>
              </a:spcBef>
              <a:spcAft>
                <a:spcPts val="0"/>
              </a:spcAft>
              <a:buNone/>
            </a:pPr>
            <a:r>
              <a:rPr lang="es-ES" sz="2000">
                <a:solidFill>
                  <a:schemeClr val="lt1"/>
                </a:solidFill>
                <a:latin typeface="Corbel"/>
                <a:ea typeface="Corbel"/>
                <a:cs typeface="Corbel"/>
                <a:sym typeface="Corbel"/>
              </a:rPr>
              <a:t> </a:t>
            </a:r>
            <a:r>
              <a:rPr lang="es-ES" sz="1800">
                <a:solidFill>
                  <a:schemeClr val="dk1"/>
                </a:solidFill>
                <a:latin typeface="Corbel"/>
                <a:ea typeface="Corbel"/>
                <a:cs typeface="Corbel"/>
                <a:sym typeface="Corbel"/>
              </a:rPr>
              <a:t>Marcelino´s Photografy</a:t>
            </a:r>
            <a:endParaRPr sz="1800">
              <a:solidFill>
                <a:schemeClr val="dk1"/>
              </a:solidFill>
              <a:latin typeface="Corbel"/>
              <a:ea typeface="Corbel"/>
              <a:cs typeface="Corbel"/>
              <a:sym typeface="Corbel"/>
            </a:endParaRPr>
          </a:p>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1" name="Google Shape;221;p21"/>
          <p:cNvSpPr/>
          <p:nvPr/>
        </p:nvSpPr>
        <p:spPr>
          <a:xfrm>
            <a:off x="7859108" y="1847723"/>
            <a:ext cx="1371602" cy="1400504"/>
          </a:xfrm>
          <a:prstGeom prst="ellipse">
            <a:avLst/>
          </a:prstGeom>
          <a:blipFill rotWithShape="1">
            <a:blip r:embed="rId3">
              <a:alphaModFix/>
            </a:blip>
            <a:stretch>
              <a:fillRect b="0" l="0" r="0" t="0"/>
            </a:stretch>
          </a:blipFill>
          <a:ln cap="flat" cmpd="sng" w="12700">
            <a:solidFill>
              <a:srgbClr val="D8EB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04" name="Google Shape;404;p39"/>
          <p:cNvSpPr txBox="1"/>
          <p:nvPr>
            <p:ph type="title"/>
          </p:nvPr>
        </p:nvSpPr>
        <p:spPr>
          <a:xfrm>
            <a:off x="1264961" y="746420"/>
            <a:ext cx="9031753" cy="438216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Nombre del flujo: Informe del adeudo</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Descripción: Es el informe que pasa el total de los datos con respecto al adeudo que posee la empresa</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Proveniente de los procesos: N/P (Revisión del adeudo en la cuenta 2.0)</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Para los procesos: (Revisión del adeudo en la cuenta 2.0)</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Estructuras de datos: Informe del adeudo</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-Balance de la cuenta bancaria</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-Información sobre las deudas de la empresa</a:t>
            </a:r>
            <a:r>
              <a:rPr lang="es-ES" sz="1800">
                <a:solidFill>
                  <a:schemeClr val="lt1"/>
                </a:solidFill>
                <a:latin typeface="Calibri"/>
                <a:ea typeface="Calibri"/>
                <a:cs typeface="Calibri"/>
                <a:sym typeface="Calibri"/>
              </a:rPr>
              <a:t>.</a:t>
            </a:r>
            <a:br>
              <a:rPr lang="es-ES" sz="1800">
                <a:solidFill>
                  <a:schemeClr val="lt1"/>
                </a:solidFill>
                <a:latin typeface="Calibri"/>
                <a:ea typeface="Calibri"/>
                <a:cs typeface="Calibri"/>
                <a:sym typeface="Calibri"/>
              </a:rPr>
            </a:br>
            <a:endParaRPr sz="7200">
              <a:solidFill>
                <a:schemeClr val="lt1"/>
              </a:solidFill>
            </a:endParaRPr>
          </a:p>
        </p:txBody>
      </p:sp>
      <p:sp>
        <p:nvSpPr>
          <p:cNvPr id="405" name="Google Shape;405;p39"/>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06" name="Google Shape;406;p39"/>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07" name="Google Shape;407;p39"/>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08" name="Google Shape;408;p39"/>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14" name="Google Shape;414;p40"/>
          <p:cNvSpPr txBox="1"/>
          <p:nvPr>
            <p:ph type="title"/>
          </p:nvPr>
        </p:nvSpPr>
        <p:spPr>
          <a:xfrm>
            <a:off x="1212574" y="606582"/>
            <a:ext cx="9859814" cy="5251294"/>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400"/>
              <a:buFont typeface="Calibri"/>
              <a:buNone/>
            </a:pP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Nombre del flujo: Adeudo en las cuentas</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Descripción: Información completa sobre el adeudo que tiene la empresa.</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Proveniente de los procesos: Revisión del adeudo en la cuenta 2.0</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Para los procesos: (Elaboración de cheques para los vendedores. 3.0)</a:t>
            </a:r>
            <a:br>
              <a:rPr lang="es-ES" sz="2400">
                <a:solidFill>
                  <a:schemeClr val="lt1"/>
                </a:solidFill>
                <a:latin typeface="Calibri"/>
                <a:ea typeface="Calibri"/>
                <a:cs typeface="Calibri"/>
                <a:sym typeface="Calibri"/>
              </a:rPr>
            </a:b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Estructuras de datos: Adeudo en las cuentas.</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-Balance de la cuenta bancaria</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-Información sobre las deudas de la empresa</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 </a:t>
            </a:r>
            <a:br>
              <a:rPr lang="es-ES" sz="2400">
                <a:solidFill>
                  <a:schemeClr val="lt1"/>
                </a:solidFill>
                <a:latin typeface="Calibri"/>
                <a:ea typeface="Calibri"/>
                <a:cs typeface="Calibri"/>
                <a:sym typeface="Calibri"/>
              </a:rPr>
            </a:br>
            <a:endParaRPr sz="2400">
              <a:solidFill>
                <a:schemeClr val="lt1"/>
              </a:solidFill>
            </a:endParaRPr>
          </a:p>
        </p:txBody>
      </p:sp>
      <p:sp>
        <p:nvSpPr>
          <p:cNvPr id="415" name="Google Shape;415;p40"/>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16" name="Google Shape;416;p40"/>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17" name="Google Shape;417;p40"/>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18" name="Google Shape;418;p40"/>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24" name="Google Shape;424;p41"/>
          <p:cNvSpPr txBox="1"/>
          <p:nvPr>
            <p:ph type="title"/>
          </p:nvPr>
        </p:nvSpPr>
        <p:spPr>
          <a:xfrm>
            <a:off x="1212574" y="1231272"/>
            <a:ext cx="9031753" cy="4626604"/>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Informe con las deudas de la empresa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Este es un documento, en forma de informe con las cuentas por pagar que tiene la empresa, es decir sus deudas.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N/P, (Cuentas por pagar)</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Elaboración de cheques para los vendedores 3.0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Informe con las deudas de la empresa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-Cuentas por pagar</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-Facturas por pagar</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-Fecha de las deudas a pagar.</a:t>
            </a:r>
            <a:endParaRPr sz="2000">
              <a:solidFill>
                <a:schemeClr val="lt1"/>
              </a:solidFill>
              <a:latin typeface="Calibri"/>
              <a:ea typeface="Calibri"/>
              <a:cs typeface="Calibri"/>
              <a:sym typeface="Calibri"/>
            </a:endParaRPr>
          </a:p>
        </p:txBody>
      </p:sp>
      <p:sp>
        <p:nvSpPr>
          <p:cNvPr id="425" name="Google Shape;425;p41"/>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26" name="Google Shape;426;p41"/>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27" name="Google Shape;427;p41"/>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28" name="Google Shape;428;p41"/>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34" name="Google Shape;434;p42"/>
          <p:cNvSpPr txBox="1"/>
          <p:nvPr>
            <p:ph type="title"/>
          </p:nvPr>
        </p:nvSpPr>
        <p:spPr>
          <a:xfrm>
            <a:off x="1212574" y="1321806"/>
            <a:ext cx="9031753" cy="4536070"/>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Monto total de pago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Es un flujo de datos que envía el monto total a pagar por el almacenamiento de cuentas por pagar que posee la empresa.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Elaboración de cheques para los vendedores 3.0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N/P (Cuenta bancaria de la empresa)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Monto total de pago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-Cantidad de dinero a entregar al distribuidor por el servicio.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sp>
        <p:nvSpPr>
          <p:cNvPr id="435" name="Google Shape;435;p42"/>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36" name="Google Shape;436;p42"/>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37" name="Google Shape;437;p42"/>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38" name="Google Shape;438;p42"/>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44" name="Google Shape;444;p43"/>
          <p:cNvSpPr txBox="1"/>
          <p:nvPr>
            <p:ph type="title"/>
          </p:nvPr>
        </p:nvSpPr>
        <p:spPr>
          <a:xfrm>
            <a:off x="1264961" y="1097590"/>
            <a:ext cx="9031753" cy="476000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400"/>
              <a:buFont typeface="Calibri"/>
              <a:buNone/>
            </a:pPr>
            <a:br>
              <a:rPr lang="es-ES" sz="24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Nombre del flujo: Balance de la cuenta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Es la cantidad de dinero que posee la empresa, con el fin de saber si existe la posibilidad de pago al distribuidor.</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Elaboración de cheques 3.0 (Cuenta bancaria de la empresa)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Elaboración de cheques para los vendedores 3.0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Estructuras de datos: Balance de la cuenta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-Monto de dinero que posee la empresa para realizar pagos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-Fecha de la realización del balance</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p:txBody>
      </p:sp>
      <p:sp>
        <p:nvSpPr>
          <p:cNvPr id="445" name="Google Shape;445;p4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46" name="Google Shape;446;p43"/>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47" name="Google Shape;447;p43"/>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48" name="Google Shape;448;p43"/>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54" name="Google Shape;454;p44"/>
          <p:cNvSpPr txBox="1"/>
          <p:nvPr>
            <p:ph type="title"/>
          </p:nvPr>
        </p:nvSpPr>
        <p:spPr>
          <a:xfrm>
            <a:off x="1342733" y="1050202"/>
            <a:ext cx="9031753" cy="453607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chemeClr val="lt1"/>
              </a:buClr>
              <a:buSzPct val="100000"/>
              <a:buFont typeface="Calibri"/>
              <a:buNone/>
            </a:pPr>
            <a:br>
              <a:rPr lang="es-ES" sz="27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Nombre del flujo: Cheque</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Descripción: Método de pago final que se le entrega al distribuidor con el fin de saldar la deuda que tiene por medio de un pacto o trato.</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Proveniente de los procesos: Elaboración de los cheques para los vendedores</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Para los procesos: N/P (Distribuidor)</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Estructuras de datos: Cheque</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-Información del distribuidor</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-Información de la empresa</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-Monto a pagar</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-Firma del gerente</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 </a:t>
            </a:r>
            <a:br>
              <a:rPr lang="es-ES" sz="2200">
                <a:solidFill>
                  <a:schemeClr val="lt1"/>
                </a:solidFill>
                <a:latin typeface="Calibri"/>
                <a:ea typeface="Calibri"/>
                <a:cs typeface="Calibri"/>
                <a:sym typeface="Calibri"/>
              </a:rPr>
            </a:br>
            <a:r>
              <a:rPr lang="es-ES" sz="1800">
                <a:solidFill>
                  <a:srgbClr val="595959"/>
                </a:solidFill>
                <a:latin typeface="Calibri"/>
                <a:ea typeface="Calibri"/>
                <a:cs typeface="Calibri"/>
                <a:sym typeface="Calibri"/>
              </a:rPr>
              <a:t> </a:t>
            </a:r>
            <a:br>
              <a:rPr lang="es-ES" sz="1800">
                <a:latin typeface="Calibri"/>
                <a:ea typeface="Calibri"/>
                <a:cs typeface="Calibri"/>
                <a:sym typeface="Calibri"/>
              </a:rPr>
            </a:br>
            <a:r>
              <a:rPr lang="es-ES" sz="1800">
                <a:solidFill>
                  <a:srgbClr val="595959"/>
                </a:solidFill>
                <a:latin typeface="Calibri"/>
                <a:ea typeface="Calibri"/>
                <a:cs typeface="Calibri"/>
                <a:sym typeface="Calibri"/>
              </a:rPr>
              <a:t> </a:t>
            </a:r>
            <a:br>
              <a:rPr lang="es-ES" sz="1800">
                <a:latin typeface="Calibri"/>
                <a:ea typeface="Calibri"/>
                <a:cs typeface="Calibri"/>
                <a:sym typeface="Calibri"/>
              </a:rPr>
            </a:br>
            <a:endParaRPr sz="2000">
              <a:solidFill>
                <a:schemeClr val="lt1"/>
              </a:solidFill>
              <a:latin typeface="Calibri"/>
              <a:ea typeface="Calibri"/>
              <a:cs typeface="Calibri"/>
              <a:sym typeface="Calibri"/>
            </a:endParaRPr>
          </a:p>
        </p:txBody>
      </p:sp>
      <p:sp>
        <p:nvSpPr>
          <p:cNvPr id="455" name="Google Shape;455;p44"/>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56" name="Google Shape;456;p44"/>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57" name="Google Shape;457;p44"/>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58" name="Google Shape;458;p44"/>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64" name="Google Shape;464;p45"/>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65" name="Google Shape;465;p45"/>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66" name="Google Shape;466;p45"/>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67" name="Google Shape;467;p45"/>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468" name="Google Shape;468;p45"/>
          <p:cNvSpPr txBox="1"/>
          <p:nvPr>
            <p:ph type="title"/>
          </p:nvPr>
        </p:nvSpPr>
        <p:spPr>
          <a:xfrm>
            <a:off x="1542860" y="2534423"/>
            <a:ext cx="8296654" cy="3286153"/>
          </a:xfrm>
          <a:prstGeom prst="rect">
            <a:avLst/>
          </a:prstGeom>
          <a:noFill/>
          <a:ln>
            <a:noFill/>
          </a:ln>
        </p:spPr>
        <p:txBody>
          <a:bodyPr anchorCtr="0" anchor="t" bIns="45700" lIns="91425" spcFirstLastPara="1" rIns="91425" wrap="square" tIns="45700">
            <a:noAutofit/>
          </a:bodyPr>
          <a:lstStyle/>
          <a:p>
            <a:pPr indent="-457200" lvl="0" marL="457200" rtl="0" algn="l">
              <a:lnSpc>
                <a:spcPct val="85000"/>
              </a:lnSpc>
              <a:spcBef>
                <a:spcPts val="0"/>
              </a:spcBef>
              <a:spcAft>
                <a:spcPts val="0"/>
              </a:spcAft>
              <a:buClr>
                <a:schemeClr val="lt1"/>
              </a:buClr>
              <a:buSzPts val="2400"/>
              <a:buFont typeface="Arial"/>
              <a:buChar char="•"/>
            </a:pPr>
            <a:r>
              <a:rPr lang="es-ES" sz="2400">
                <a:solidFill>
                  <a:schemeClr val="lt1"/>
                </a:solidFill>
                <a:latin typeface="Calibri"/>
                <a:ea typeface="Calibri"/>
                <a:cs typeface="Calibri"/>
                <a:sym typeface="Calibri"/>
              </a:rPr>
              <a:t>Elemento dato</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 </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Flujo de datos</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 </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Proceso</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 </a:t>
            </a:r>
            <a:br>
              <a:rPr lang="es-ES" sz="2400">
                <a:solidFill>
                  <a:schemeClr val="lt1"/>
                </a:solidFill>
                <a:latin typeface="Calibri"/>
                <a:ea typeface="Calibri"/>
                <a:cs typeface="Calibri"/>
                <a:sym typeface="Calibri"/>
              </a:rPr>
            </a:br>
            <a:r>
              <a:rPr lang="es-ES" sz="2400">
                <a:solidFill>
                  <a:schemeClr val="lt1"/>
                </a:solidFill>
                <a:latin typeface="Calibri"/>
                <a:ea typeface="Calibri"/>
                <a:cs typeface="Calibri"/>
                <a:sym typeface="Calibri"/>
              </a:rPr>
              <a:t>Almacén</a:t>
            </a:r>
            <a:endParaRPr sz="2400"/>
          </a:p>
        </p:txBody>
      </p:sp>
      <p:sp>
        <p:nvSpPr>
          <p:cNvPr id="469" name="Google Shape;469;p45"/>
          <p:cNvSpPr txBox="1"/>
          <p:nvPr/>
        </p:nvSpPr>
        <p:spPr>
          <a:xfrm>
            <a:off x="2585888" y="1154888"/>
            <a:ext cx="661223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Diccionario de flujo de datos nivel 2</a:t>
            </a:r>
            <a:endParaRPr/>
          </a:p>
          <a:p>
            <a:pPr indent="0" lvl="0" marL="0" marR="0" rtl="0" algn="ctr">
              <a:spcBef>
                <a:spcPts val="0"/>
              </a:spcBef>
              <a:spcAft>
                <a:spcPts val="0"/>
              </a:spcAft>
              <a:buNone/>
            </a:pPr>
            <a:r>
              <a:rPr lang="es-ES" sz="2400">
                <a:solidFill>
                  <a:schemeClr val="lt1"/>
                </a:solidFill>
                <a:latin typeface="Arial"/>
                <a:ea typeface="Arial"/>
                <a:cs typeface="Arial"/>
                <a:sym typeface="Arial"/>
              </a:rPr>
              <a:t>(Cliente)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75" name="Google Shape;475;p46"/>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76" name="Google Shape;476;p46"/>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77" name="Google Shape;477;p46"/>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78" name="Google Shape;478;p46"/>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479" name="Google Shape;479;p46"/>
          <p:cNvSpPr txBox="1"/>
          <p:nvPr>
            <p:ph type="title"/>
          </p:nvPr>
        </p:nvSpPr>
        <p:spPr>
          <a:xfrm>
            <a:off x="1222218" y="1267486"/>
            <a:ext cx="9022109" cy="459039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chemeClr val="lt1"/>
              </a:buClr>
              <a:buSzPct val="100000"/>
              <a:buFont typeface="Calibri"/>
              <a:buNone/>
            </a:pPr>
            <a:r>
              <a:rPr lang="es-ES" sz="2000">
                <a:solidFill>
                  <a:schemeClr val="lt1"/>
                </a:solidFill>
                <a:latin typeface="Calibri"/>
                <a:ea typeface="Calibri"/>
                <a:cs typeface="Calibri"/>
                <a:sym typeface="Calibri"/>
              </a:rPr>
              <a:t>Nombre del flujo de datos: Pedido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Envío de información del servicio solicitado/requerido por el cliente, por medio del sitio web.</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N/P (Cliente)</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(Procesador de pedidos 1.0)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Pedido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-Servicio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-Día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-Extras solicitados (Opcional)</a:t>
            </a:r>
            <a:br>
              <a:rPr lang="es-ES" sz="2000">
                <a:solidFill>
                  <a:schemeClr val="lt1"/>
                </a:solidFill>
                <a:latin typeface="Calibri"/>
                <a:ea typeface="Calibri"/>
                <a:cs typeface="Calibri"/>
                <a:sym typeface="Calibri"/>
              </a:rPr>
            </a:br>
            <a:endParaRPr sz="80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7"/>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85" name="Google Shape;485;p47"/>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86" name="Google Shape;486;p47"/>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87" name="Google Shape;487;p47"/>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88" name="Google Shape;488;p47"/>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489" name="Google Shape;489;p47"/>
          <p:cNvSpPr txBox="1"/>
          <p:nvPr>
            <p:ph type="title"/>
          </p:nvPr>
        </p:nvSpPr>
        <p:spPr>
          <a:xfrm>
            <a:off x="1276539" y="1180987"/>
            <a:ext cx="8650917" cy="4336893"/>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de datos: Datos de los servicios</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Información de los servicios con el fin de procesar mejor el pedido y redireccionarlo a las demás partes del proceso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N/P (Base de datos del sitio web)</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(Procesador de pedido 1.0)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Datos de los servicios</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-Disponibilidad del servicio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-Información del servicio</a:t>
            </a:r>
            <a:endParaRPr sz="2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95" name="Google Shape;495;p4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496" name="Google Shape;496;p48"/>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497" name="Google Shape;497;p48"/>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498" name="Google Shape;498;p48"/>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499" name="Google Shape;499;p48"/>
          <p:cNvSpPr txBox="1"/>
          <p:nvPr>
            <p:ph type="title"/>
          </p:nvPr>
        </p:nvSpPr>
        <p:spPr>
          <a:xfrm>
            <a:off x="1339914" y="1059255"/>
            <a:ext cx="8904414" cy="479862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de datos: Pedido no revisado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El pedido luego de pasar por el procesador de pedido, se encuentra no revisado, puesto que solo envió al proceso de revisión.</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(Procesador de pedido 1.0)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Almacén de facturas (Revisión de pedido 2.0)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Pedido no revisado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-Servicio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-Día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-Extras solicitados (Opcional)</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(Todos los datos están sin revisar)</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endParaRPr sz="8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43493" y="0"/>
            <a:ext cx="5036640"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p22"/>
          <p:cNvSpPr txBox="1"/>
          <p:nvPr>
            <p:ph type="title"/>
          </p:nvPr>
        </p:nvSpPr>
        <p:spPr>
          <a:xfrm>
            <a:off x="-358758" y="673978"/>
            <a:ext cx="4108357" cy="222162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500"/>
              <a:buFont typeface="Century Schoolbook"/>
              <a:buNone/>
            </a:pPr>
            <a:r>
              <a:rPr b="1" lang="es-ES">
                <a:solidFill>
                  <a:schemeClr val="lt1"/>
                </a:solidFill>
              </a:rPr>
              <a:t> ShadoWeb</a:t>
            </a:r>
            <a:endParaRPr b="1">
              <a:solidFill>
                <a:schemeClr val="lt1"/>
              </a:solidFill>
            </a:endParaRPr>
          </a:p>
        </p:txBody>
      </p:sp>
      <p:sp>
        <p:nvSpPr>
          <p:cNvPr id="229" name="Google Shape;229;p22"/>
          <p:cNvSpPr txBox="1"/>
          <p:nvPr>
            <p:ph idx="1" type="body"/>
          </p:nvPr>
        </p:nvSpPr>
        <p:spPr>
          <a:xfrm>
            <a:off x="5182060" y="559678"/>
            <a:ext cx="19431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p>
            <a:pPr indent="0" lvl="0" marL="0" rtl="0" algn="ctr">
              <a:lnSpc>
                <a:spcPct val="100000"/>
              </a:lnSpc>
              <a:spcBef>
                <a:spcPts val="0"/>
              </a:spcBef>
              <a:spcAft>
                <a:spcPts val="0"/>
              </a:spcAft>
              <a:buClr>
                <a:srgbClr val="262626"/>
              </a:buClr>
              <a:buSzPts val="1400"/>
              <a:buNone/>
            </a:pPr>
            <a:r>
              <a:rPr b="1" lang="es-ES"/>
              <a:t>Gabriel Rosario</a:t>
            </a:r>
            <a:endParaRPr/>
          </a:p>
          <a:p>
            <a:pPr indent="0" lvl="0" marL="0" rtl="0" algn="ctr">
              <a:lnSpc>
                <a:spcPct val="100000"/>
              </a:lnSpc>
              <a:spcBef>
                <a:spcPts val="900"/>
              </a:spcBef>
              <a:spcAft>
                <a:spcPts val="0"/>
              </a:spcAft>
              <a:buClr>
                <a:srgbClr val="262626"/>
              </a:buClr>
              <a:buSzPts val="1400"/>
              <a:buNone/>
            </a:pPr>
            <a:r>
              <a:rPr lang="es-ES"/>
              <a:t>#31</a:t>
            </a:r>
            <a:endParaRPr/>
          </a:p>
          <a:p>
            <a:pPr indent="0" lvl="0" marL="0" rtl="0" algn="ctr">
              <a:lnSpc>
                <a:spcPct val="100000"/>
              </a:lnSpc>
              <a:spcBef>
                <a:spcPts val="900"/>
              </a:spcBef>
              <a:spcAft>
                <a:spcPts val="0"/>
              </a:spcAft>
              <a:buClr>
                <a:srgbClr val="262626"/>
              </a:buClr>
              <a:buSzPts val="1400"/>
              <a:buNone/>
            </a:pPr>
            <a:r>
              <a:rPr lang="es-ES"/>
              <a:t>Presidente Ejecutivo </a:t>
            </a:r>
            <a:endParaRPr/>
          </a:p>
          <a:p>
            <a:pPr indent="0" lvl="0" marL="0" rtl="0" algn="ctr">
              <a:lnSpc>
                <a:spcPct val="100000"/>
              </a:lnSpc>
              <a:spcBef>
                <a:spcPts val="900"/>
              </a:spcBef>
              <a:spcAft>
                <a:spcPts val="0"/>
              </a:spcAft>
              <a:buClr>
                <a:srgbClr val="262626"/>
              </a:buClr>
              <a:buSzPts val="1400"/>
              <a:buNone/>
            </a:pPr>
            <a:r>
              <a:rPr lang="es-ES"/>
              <a:t>ShadoWeb</a:t>
            </a:r>
            <a:endParaRPr/>
          </a:p>
        </p:txBody>
      </p:sp>
      <p:sp>
        <p:nvSpPr>
          <p:cNvPr id="230" name="Google Shape;230;p22"/>
          <p:cNvSpPr txBox="1"/>
          <p:nvPr>
            <p:ph idx="3" type="body"/>
          </p:nvPr>
        </p:nvSpPr>
        <p:spPr>
          <a:xfrm>
            <a:off x="9486900" y="582398"/>
            <a:ext cx="1943100" cy="2700000"/>
          </a:xfrm>
          <a:prstGeom prst="rect">
            <a:avLst/>
          </a:prstGeom>
          <a:gradFill>
            <a:gsLst>
              <a:gs pos="0">
                <a:srgbClr val="E7DCE7"/>
              </a:gs>
              <a:gs pos="99000">
                <a:srgbClr val="E7DCE7"/>
              </a:gs>
              <a:gs pos="100000">
                <a:schemeClr val="accent5"/>
              </a:gs>
            </a:gsLst>
            <a:lin ang="5400000" scaled="0"/>
          </a:gradFill>
          <a:ln>
            <a:noFill/>
          </a:ln>
        </p:spPr>
        <p:txBody>
          <a:bodyPr anchorCtr="0" anchor="t" bIns="0" lIns="0" spcFirstLastPara="1" rIns="0" wrap="square" tIns="1332000">
            <a:noAutofit/>
          </a:bodyPr>
          <a:lstStyle/>
          <a:p>
            <a:pPr indent="0" lvl="0" marL="0" rtl="0" algn="ctr">
              <a:lnSpc>
                <a:spcPct val="112000"/>
              </a:lnSpc>
              <a:spcBef>
                <a:spcPts val="0"/>
              </a:spcBef>
              <a:spcAft>
                <a:spcPts val="0"/>
              </a:spcAft>
              <a:buClr>
                <a:srgbClr val="262626"/>
              </a:buClr>
              <a:buSzPts val="1400"/>
              <a:buNone/>
            </a:pPr>
            <a:r>
              <a:rPr b="1" lang="es-ES"/>
              <a:t>Javier Razón</a:t>
            </a:r>
            <a:endParaRPr/>
          </a:p>
          <a:p>
            <a:pPr indent="0" lvl="0" marL="0" rtl="0" algn="ctr">
              <a:lnSpc>
                <a:spcPct val="112000"/>
              </a:lnSpc>
              <a:spcBef>
                <a:spcPts val="900"/>
              </a:spcBef>
              <a:spcAft>
                <a:spcPts val="0"/>
              </a:spcAft>
              <a:buClr>
                <a:srgbClr val="262626"/>
              </a:buClr>
              <a:buSzPts val="1400"/>
              <a:buNone/>
            </a:pPr>
            <a:r>
              <a:rPr lang="es-ES"/>
              <a:t>#27</a:t>
            </a:r>
            <a:endParaRPr/>
          </a:p>
          <a:p>
            <a:pPr indent="0" lvl="0" marL="0" rtl="0" algn="ctr">
              <a:lnSpc>
                <a:spcPct val="112000"/>
              </a:lnSpc>
              <a:spcBef>
                <a:spcPts val="900"/>
              </a:spcBef>
              <a:spcAft>
                <a:spcPts val="0"/>
              </a:spcAft>
              <a:buClr>
                <a:srgbClr val="262626"/>
              </a:buClr>
              <a:buSzPts val="1400"/>
              <a:buNone/>
            </a:pPr>
            <a:r>
              <a:rPr lang="es-ES"/>
              <a:t>Programador </a:t>
            </a:r>
            <a:endParaRPr/>
          </a:p>
        </p:txBody>
      </p:sp>
      <p:sp>
        <p:nvSpPr>
          <p:cNvPr id="231" name="Google Shape;231;p22"/>
          <p:cNvSpPr/>
          <p:nvPr>
            <p:ph idx="5" type="body"/>
          </p:nvPr>
        </p:nvSpPr>
        <p:spPr>
          <a:xfrm>
            <a:off x="7912093" y="887198"/>
            <a:ext cx="828000" cy="828000"/>
          </a:xfrm>
          <a:prstGeom prst="ellipse">
            <a:avLst/>
          </a:prstGeom>
          <a:solidFill>
            <a:srgbClr val="262626"/>
          </a:solidFill>
          <a:ln>
            <a:noFill/>
          </a:ln>
        </p:spPr>
        <p:txBody>
          <a:bodyPr anchorCtr="0" anchor="ctr" bIns="0" lIns="0" spcFirstLastPara="1" rIns="0" wrap="square" tIns="0">
            <a:normAutofit/>
          </a:bodyPr>
          <a:lstStyle/>
          <a:p>
            <a:pPr indent="0" lvl="0" marL="0" rtl="0" algn="ctr">
              <a:lnSpc>
                <a:spcPct val="112000"/>
              </a:lnSpc>
              <a:spcBef>
                <a:spcPts val="0"/>
              </a:spcBef>
              <a:spcAft>
                <a:spcPts val="0"/>
              </a:spcAft>
              <a:buClr>
                <a:schemeClr val="lt1"/>
              </a:buClr>
              <a:buSzPts val="2000"/>
              <a:buNone/>
            </a:pPr>
            <a:r>
              <a:rPr lang="es-ES"/>
              <a:t>2</a:t>
            </a:r>
            <a:endParaRPr/>
          </a:p>
        </p:txBody>
      </p:sp>
      <p:sp>
        <p:nvSpPr>
          <p:cNvPr id="232" name="Google Shape;232;p22"/>
          <p:cNvSpPr txBox="1"/>
          <p:nvPr>
            <p:ph idx="7" type="body"/>
          </p:nvPr>
        </p:nvSpPr>
        <p:spPr>
          <a:xfrm>
            <a:off x="454752" y="2895600"/>
            <a:ext cx="4231147" cy="2855913"/>
          </a:xfrm>
          <a:prstGeom prst="rect">
            <a:avLst/>
          </a:prstGeom>
          <a:noFill/>
          <a:ln>
            <a:noFill/>
          </a:ln>
        </p:spPr>
        <p:txBody>
          <a:bodyPr anchorCtr="0" anchor="t" bIns="45700" lIns="91425" spcFirstLastPara="1" rIns="91425" wrap="square" tIns="45700">
            <a:normAutofit/>
          </a:bodyPr>
          <a:lstStyle/>
          <a:p>
            <a:pPr indent="0" lvl="0" marL="0" rtl="0" algn="just">
              <a:lnSpc>
                <a:spcPct val="112000"/>
              </a:lnSpc>
              <a:spcBef>
                <a:spcPts val="0"/>
              </a:spcBef>
              <a:spcAft>
                <a:spcPts val="0"/>
              </a:spcAft>
              <a:buClr>
                <a:schemeClr val="lt1"/>
              </a:buClr>
              <a:buSzPts val="2000"/>
              <a:buNone/>
            </a:pPr>
            <a:r>
              <a:rPr lang="es-ES">
                <a:solidFill>
                  <a:schemeClr val="lt1"/>
                </a:solidFill>
              </a:rPr>
              <a:t>Grupo de Analistas, Programadores y desarrolladores de automatización de empresas y paginas Webs.</a:t>
            </a:r>
            <a:endParaRPr/>
          </a:p>
        </p:txBody>
      </p:sp>
      <p:sp>
        <p:nvSpPr>
          <p:cNvPr id="233" name="Google Shape;233;p2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4" name="Google Shape;234;p22"/>
          <p:cNvSpPr txBox="1"/>
          <p:nvPr>
            <p:ph idx="2" type="body"/>
          </p:nvPr>
        </p:nvSpPr>
        <p:spPr>
          <a:xfrm>
            <a:off x="7354887" y="582398"/>
            <a:ext cx="1943100" cy="2700338"/>
          </a:xfrm>
          <a:prstGeom prst="rect">
            <a:avLst/>
          </a:prstGeom>
          <a:gradFill>
            <a:gsLst>
              <a:gs pos="0">
                <a:srgbClr val="F8F0D9"/>
              </a:gs>
              <a:gs pos="99000">
                <a:srgbClr val="F8F0D9"/>
              </a:gs>
              <a:gs pos="100000">
                <a:schemeClr val="accent3"/>
              </a:gs>
            </a:gsLst>
            <a:lin ang="5400000" scaled="0"/>
          </a:gradFill>
          <a:ln>
            <a:noFill/>
          </a:ln>
        </p:spPr>
        <p:txBody>
          <a:bodyPr anchorCtr="0" anchor="t" bIns="0" lIns="0" spcFirstLastPara="1" rIns="0" wrap="square" tIns="1332000">
            <a:noAutofit/>
          </a:bodyPr>
          <a:lstStyle/>
          <a:p>
            <a:pPr indent="0" lvl="0" marL="0" rtl="0" algn="ctr">
              <a:lnSpc>
                <a:spcPct val="112000"/>
              </a:lnSpc>
              <a:spcBef>
                <a:spcPts val="0"/>
              </a:spcBef>
              <a:spcAft>
                <a:spcPts val="0"/>
              </a:spcAft>
              <a:buClr>
                <a:srgbClr val="262626"/>
              </a:buClr>
              <a:buSzPts val="1400"/>
              <a:buNone/>
            </a:pPr>
            <a:r>
              <a:rPr b="1" lang="es-ES"/>
              <a:t>Benjamin Marte</a:t>
            </a:r>
            <a:endParaRPr/>
          </a:p>
          <a:p>
            <a:pPr indent="0" lvl="0" marL="0" rtl="0" algn="ctr">
              <a:lnSpc>
                <a:spcPct val="112000"/>
              </a:lnSpc>
              <a:spcBef>
                <a:spcPts val="900"/>
              </a:spcBef>
              <a:spcAft>
                <a:spcPts val="0"/>
              </a:spcAft>
              <a:buClr>
                <a:srgbClr val="262626"/>
              </a:buClr>
              <a:buSzPts val="1400"/>
              <a:buNone/>
            </a:pPr>
            <a:r>
              <a:rPr lang="es-ES"/>
              <a:t>#16</a:t>
            </a:r>
            <a:endParaRPr/>
          </a:p>
          <a:p>
            <a:pPr indent="0" lvl="0" marL="0" rtl="0" algn="ctr">
              <a:lnSpc>
                <a:spcPct val="112000"/>
              </a:lnSpc>
              <a:spcBef>
                <a:spcPts val="900"/>
              </a:spcBef>
              <a:spcAft>
                <a:spcPts val="0"/>
              </a:spcAft>
              <a:buClr>
                <a:srgbClr val="262626"/>
              </a:buClr>
              <a:buSzPts val="1400"/>
              <a:buNone/>
            </a:pPr>
            <a:r>
              <a:rPr lang="es-ES"/>
              <a:t>Programador </a:t>
            </a:r>
            <a:endParaRPr/>
          </a:p>
        </p:txBody>
      </p:sp>
      <p:sp>
        <p:nvSpPr>
          <p:cNvPr id="235" name="Google Shape;235;p22"/>
          <p:cNvSpPr txBox="1"/>
          <p:nvPr/>
        </p:nvSpPr>
        <p:spPr>
          <a:xfrm>
            <a:off x="5213152" y="3545504"/>
            <a:ext cx="19431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p>
            <a:pPr indent="0" lvl="0" marL="0" marR="0" rtl="0" algn="ctr">
              <a:lnSpc>
                <a:spcPct val="112000"/>
              </a:lnSpc>
              <a:spcBef>
                <a:spcPts val="0"/>
              </a:spcBef>
              <a:spcAft>
                <a:spcPts val="0"/>
              </a:spcAft>
              <a:buClr>
                <a:srgbClr val="262626"/>
              </a:buClr>
              <a:buSzPts val="1400"/>
              <a:buFont typeface="Arial"/>
              <a:buNone/>
            </a:pPr>
            <a:r>
              <a:rPr b="1" lang="es-ES" sz="1400">
                <a:solidFill>
                  <a:srgbClr val="262626"/>
                </a:solidFill>
                <a:latin typeface="Corbel"/>
                <a:ea typeface="Corbel"/>
                <a:cs typeface="Corbel"/>
                <a:sym typeface="Corbel"/>
              </a:rPr>
              <a:t>Helbert García</a:t>
            </a:r>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#11</a:t>
            </a:r>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Analista </a:t>
            </a:r>
            <a:endParaRPr/>
          </a:p>
        </p:txBody>
      </p:sp>
      <p:sp>
        <p:nvSpPr>
          <p:cNvPr id="236" name="Google Shape;236;p22"/>
          <p:cNvSpPr txBox="1"/>
          <p:nvPr/>
        </p:nvSpPr>
        <p:spPr>
          <a:xfrm>
            <a:off x="9486900" y="3545504"/>
            <a:ext cx="1943100" cy="2700000"/>
          </a:xfrm>
          <a:prstGeom prst="rect">
            <a:avLst/>
          </a:prstGeom>
          <a:gradFill>
            <a:gsLst>
              <a:gs pos="0">
                <a:srgbClr val="E7DCE7"/>
              </a:gs>
              <a:gs pos="99000">
                <a:srgbClr val="E7DCE7"/>
              </a:gs>
              <a:gs pos="100000">
                <a:schemeClr val="accent5"/>
              </a:gs>
            </a:gsLst>
            <a:lin ang="5400000" scaled="0"/>
          </a:gradFill>
          <a:ln>
            <a:noFill/>
          </a:ln>
        </p:spPr>
        <p:txBody>
          <a:bodyPr anchorCtr="0" anchor="t" bIns="0" lIns="0" spcFirstLastPara="1" rIns="0" wrap="square" tIns="1332000">
            <a:noAutofit/>
          </a:bodyPr>
          <a:lstStyle/>
          <a:p>
            <a:pPr indent="0" lvl="0" marL="0" marR="0" rtl="0" algn="ctr">
              <a:lnSpc>
                <a:spcPct val="112000"/>
              </a:lnSpc>
              <a:spcBef>
                <a:spcPts val="0"/>
              </a:spcBef>
              <a:spcAft>
                <a:spcPts val="0"/>
              </a:spcAft>
              <a:buClr>
                <a:srgbClr val="262626"/>
              </a:buClr>
              <a:buSzPts val="1400"/>
              <a:buFont typeface="Arial"/>
              <a:buNone/>
            </a:pPr>
            <a:r>
              <a:rPr b="1" lang="es-ES" sz="1400">
                <a:solidFill>
                  <a:srgbClr val="262626"/>
                </a:solidFill>
                <a:latin typeface="Corbel"/>
                <a:ea typeface="Corbel"/>
                <a:cs typeface="Corbel"/>
                <a:sym typeface="Corbel"/>
              </a:rPr>
              <a:t>Erick Pérez</a:t>
            </a:r>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#23</a:t>
            </a:r>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Analista</a:t>
            </a:r>
            <a:endParaRPr/>
          </a:p>
        </p:txBody>
      </p:sp>
      <p:sp>
        <p:nvSpPr>
          <p:cNvPr id="237" name="Google Shape;237;p22"/>
          <p:cNvSpPr/>
          <p:nvPr/>
        </p:nvSpPr>
        <p:spPr>
          <a:xfrm>
            <a:off x="7912093" y="3850304"/>
            <a:ext cx="828000" cy="828000"/>
          </a:xfrm>
          <a:prstGeom prst="ellipse">
            <a:avLst/>
          </a:prstGeom>
          <a:solidFill>
            <a:srgbClr val="262626"/>
          </a:solidFill>
          <a:ln>
            <a:noFill/>
          </a:ln>
        </p:spPr>
        <p:txBody>
          <a:bodyPr anchorCtr="0" anchor="ctr" bIns="0" lIns="0" spcFirstLastPara="1" rIns="0" wrap="square" tIns="0">
            <a:noAutofit/>
          </a:bodyPr>
          <a:lstStyle/>
          <a:p>
            <a:pPr indent="0" lvl="0" marL="0" marR="0" rtl="0" algn="ctr">
              <a:lnSpc>
                <a:spcPct val="112000"/>
              </a:lnSpc>
              <a:spcBef>
                <a:spcPts val="0"/>
              </a:spcBef>
              <a:spcAft>
                <a:spcPts val="0"/>
              </a:spcAft>
              <a:buClr>
                <a:schemeClr val="lt1"/>
              </a:buClr>
              <a:buSzPts val="2000"/>
              <a:buFont typeface="Arial"/>
              <a:buNone/>
            </a:pPr>
            <a:r>
              <a:rPr i="1" lang="es-ES" sz="2000">
                <a:solidFill>
                  <a:schemeClr val="lt1"/>
                </a:solidFill>
                <a:latin typeface="Century Schoolbook"/>
                <a:ea typeface="Century Schoolbook"/>
                <a:cs typeface="Century Schoolbook"/>
                <a:sym typeface="Century Schoolbook"/>
              </a:rPr>
              <a:t>2</a:t>
            </a:r>
            <a:endParaRPr/>
          </a:p>
        </p:txBody>
      </p:sp>
      <p:sp>
        <p:nvSpPr>
          <p:cNvPr id="238" name="Google Shape;238;p22"/>
          <p:cNvSpPr txBox="1"/>
          <p:nvPr/>
        </p:nvSpPr>
        <p:spPr>
          <a:xfrm>
            <a:off x="7354887" y="3545504"/>
            <a:ext cx="1943100" cy="2700338"/>
          </a:xfrm>
          <a:prstGeom prst="rect">
            <a:avLst/>
          </a:prstGeom>
          <a:gradFill>
            <a:gsLst>
              <a:gs pos="0">
                <a:srgbClr val="F8F0D9"/>
              </a:gs>
              <a:gs pos="99000">
                <a:srgbClr val="F8F0D9"/>
              </a:gs>
              <a:gs pos="100000">
                <a:schemeClr val="accent3"/>
              </a:gs>
            </a:gsLst>
            <a:lin ang="5400000" scaled="0"/>
          </a:gradFill>
          <a:ln>
            <a:noFill/>
          </a:ln>
        </p:spPr>
        <p:txBody>
          <a:bodyPr anchorCtr="0" anchor="t" bIns="0" lIns="0" spcFirstLastPara="1" rIns="0" wrap="square" tIns="1332000">
            <a:noAutofit/>
          </a:bodyPr>
          <a:lstStyle/>
          <a:p>
            <a:pPr indent="0" lvl="0" marL="0" marR="0" rtl="0" algn="ctr">
              <a:lnSpc>
                <a:spcPct val="112000"/>
              </a:lnSpc>
              <a:spcBef>
                <a:spcPts val="0"/>
              </a:spcBef>
              <a:spcAft>
                <a:spcPts val="0"/>
              </a:spcAft>
              <a:buClr>
                <a:srgbClr val="262626"/>
              </a:buClr>
              <a:buSzPts val="1400"/>
              <a:buFont typeface="Arial"/>
              <a:buNone/>
            </a:pPr>
            <a:r>
              <a:rPr b="1" lang="es-ES" sz="1400">
                <a:solidFill>
                  <a:srgbClr val="262626"/>
                </a:solidFill>
                <a:latin typeface="Corbel"/>
                <a:ea typeface="Corbel"/>
                <a:cs typeface="Corbel"/>
                <a:sym typeface="Corbel"/>
              </a:rPr>
              <a:t>Christopher Tamao</a:t>
            </a:r>
            <a:endParaRPr b="1" sz="1400">
              <a:solidFill>
                <a:srgbClr val="262626"/>
              </a:solidFill>
              <a:latin typeface="Corbel"/>
              <a:ea typeface="Corbel"/>
              <a:cs typeface="Corbel"/>
              <a:sym typeface="Corbel"/>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#33</a:t>
            </a:r>
            <a:endParaRPr/>
          </a:p>
          <a:p>
            <a:pPr indent="0" lvl="0" marL="0" marR="0" rtl="0" algn="ctr">
              <a:lnSpc>
                <a:spcPct val="112000"/>
              </a:lnSpc>
              <a:spcBef>
                <a:spcPts val="900"/>
              </a:spcBef>
              <a:spcAft>
                <a:spcPts val="0"/>
              </a:spcAft>
              <a:buClr>
                <a:srgbClr val="262626"/>
              </a:buClr>
              <a:buSzPts val="1400"/>
              <a:buFont typeface="Arial"/>
              <a:buNone/>
            </a:pPr>
            <a:r>
              <a:rPr lang="es-ES" sz="1400">
                <a:solidFill>
                  <a:srgbClr val="262626"/>
                </a:solidFill>
                <a:latin typeface="Corbel"/>
                <a:ea typeface="Corbel"/>
                <a:cs typeface="Corbel"/>
                <a:sym typeface="Corbel"/>
              </a:rPr>
              <a:t>Analista</a:t>
            </a:r>
            <a:endParaRPr/>
          </a:p>
          <a:p>
            <a:pPr indent="0" lvl="0" marL="0" marR="0" rtl="0" algn="ctr">
              <a:lnSpc>
                <a:spcPct val="112000"/>
              </a:lnSpc>
              <a:spcBef>
                <a:spcPts val="900"/>
              </a:spcBef>
              <a:spcAft>
                <a:spcPts val="0"/>
              </a:spcAft>
              <a:buClr>
                <a:srgbClr val="262626"/>
              </a:buClr>
              <a:buSzPts val="1400"/>
              <a:buFont typeface="Arial"/>
              <a:buNone/>
            </a:pPr>
            <a:r>
              <a:t/>
            </a:r>
            <a:endParaRPr sz="1400">
              <a:solidFill>
                <a:srgbClr val="262626"/>
              </a:solidFill>
              <a:latin typeface="Corbel"/>
              <a:ea typeface="Corbel"/>
              <a:cs typeface="Corbel"/>
              <a:sym typeface="Corbel"/>
            </a:endParaRPr>
          </a:p>
        </p:txBody>
      </p:sp>
      <p:pic>
        <p:nvPicPr>
          <p:cNvPr descr="Remo en agua" id="239" name="Google Shape;239;p22"/>
          <p:cNvPicPr preferRelativeResize="0"/>
          <p:nvPr/>
        </p:nvPicPr>
        <p:blipFill rotWithShape="1">
          <a:blip r:embed="rId3">
            <a:alphaModFix/>
          </a:blip>
          <a:srcRect b="0" l="0" r="0" t="0"/>
          <a:stretch/>
        </p:blipFill>
        <p:spPr>
          <a:xfrm>
            <a:off x="7840318" y="742060"/>
            <a:ext cx="971550" cy="973138"/>
          </a:xfrm>
          <a:prstGeom prst="ellipse">
            <a:avLst/>
          </a:prstGeom>
          <a:noFill/>
          <a:ln>
            <a:noFill/>
          </a:ln>
        </p:spPr>
      </p:pic>
      <p:pic>
        <p:nvPicPr>
          <p:cNvPr id="240" name="Google Shape;240;p22"/>
          <p:cNvPicPr preferRelativeResize="0"/>
          <p:nvPr/>
        </p:nvPicPr>
        <p:blipFill rotWithShape="1">
          <a:blip r:embed="rId4">
            <a:alphaModFix/>
          </a:blip>
          <a:srcRect b="0" l="0" r="0" t="0"/>
          <a:stretch/>
        </p:blipFill>
        <p:spPr>
          <a:xfrm>
            <a:off x="5602141" y="735787"/>
            <a:ext cx="1130819" cy="1130819"/>
          </a:xfrm>
          <a:prstGeom prst="rect">
            <a:avLst/>
          </a:prstGeom>
          <a:noFill/>
          <a:ln>
            <a:noFill/>
          </a:ln>
          <a:effectLst>
            <a:outerShdw blurRad="292100" rotWithShape="0" algn="tl" dir="2700000" dist="139700">
              <a:srgbClr val="333333">
                <a:alpha val="64705"/>
              </a:srgbClr>
            </a:outerShdw>
          </a:effectLst>
        </p:spPr>
      </p:pic>
      <p:pic>
        <p:nvPicPr>
          <p:cNvPr id="241" name="Google Shape;241;p22"/>
          <p:cNvPicPr preferRelativeResize="0"/>
          <p:nvPr/>
        </p:nvPicPr>
        <p:blipFill rotWithShape="1">
          <a:blip r:embed="rId5">
            <a:alphaModFix/>
          </a:blip>
          <a:srcRect b="0" l="0" r="0" t="0"/>
          <a:stretch/>
        </p:blipFill>
        <p:spPr>
          <a:xfrm>
            <a:off x="7740620" y="735788"/>
            <a:ext cx="1130819" cy="1130819"/>
          </a:xfrm>
          <a:prstGeom prst="rect">
            <a:avLst/>
          </a:prstGeom>
          <a:noFill/>
          <a:ln>
            <a:noFill/>
          </a:ln>
          <a:effectLst>
            <a:outerShdw blurRad="292100" rotWithShape="0" algn="tl" dir="2700000" dist="139700">
              <a:srgbClr val="333333">
                <a:alpha val="64705"/>
              </a:srgbClr>
            </a:outerShdw>
          </a:effectLst>
        </p:spPr>
      </p:pic>
      <p:pic>
        <p:nvPicPr>
          <p:cNvPr id="242" name="Google Shape;242;p22"/>
          <p:cNvPicPr preferRelativeResize="0"/>
          <p:nvPr/>
        </p:nvPicPr>
        <p:blipFill rotWithShape="1">
          <a:blip r:embed="rId6">
            <a:alphaModFix/>
          </a:blip>
          <a:srcRect b="0" l="0" r="0" t="0"/>
          <a:stretch/>
        </p:blipFill>
        <p:spPr>
          <a:xfrm>
            <a:off x="9868075" y="3673929"/>
            <a:ext cx="1180750" cy="1180750"/>
          </a:xfrm>
          <a:prstGeom prst="rect">
            <a:avLst/>
          </a:prstGeom>
          <a:noFill/>
          <a:ln>
            <a:noFill/>
          </a:ln>
          <a:effectLst>
            <a:outerShdw blurRad="292100" rotWithShape="0" algn="tl" dir="2700000" dist="139700">
              <a:srgbClr val="333333">
                <a:alpha val="64705"/>
              </a:srgbClr>
            </a:outerShdw>
          </a:effectLst>
        </p:spPr>
      </p:pic>
      <p:pic>
        <p:nvPicPr>
          <p:cNvPr id="243" name="Google Shape;243;p22"/>
          <p:cNvPicPr preferRelativeResize="0"/>
          <p:nvPr/>
        </p:nvPicPr>
        <p:blipFill rotWithShape="1">
          <a:blip r:embed="rId7">
            <a:alphaModFix/>
          </a:blip>
          <a:srcRect b="0" l="0" r="0" t="0"/>
          <a:stretch/>
        </p:blipFill>
        <p:spPr>
          <a:xfrm>
            <a:off x="5602141" y="3673929"/>
            <a:ext cx="1180750" cy="1180750"/>
          </a:xfrm>
          <a:prstGeom prst="rect">
            <a:avLst/>
          </a:prstGeom>
          <a:noFill/>
          <a:ln>
            <a:noFill/>
          </a:ln>
          <a:effectLst>
            <a:outerShdw blurRad="292100" rotWithShape="0" algn="tl" dir="2700000" dist="139700">
              <a:srgbClr val="333333">
                <a:alpha val="64705"/>
              </a:srgbClr>
            </a:outerShdw>
          </a:effectLst>
        </p:spPr>
      </p:pic>
      <p:pic>
        <p:nvPicPr>
          <p:cNvPr id="244" name="Google Shape;244;p22"/>
          <p:cNvPicPr preferRelativeResize="0"/>
          <p:nvPr/>
        </p:nvPicPr>
        <p:blipFill rotWithShape="1">
          <a:blip r:embed="rId8">
            <a:alphaModFix/>
          </a:blip>
          <a:srcRect b="0" l="0" r="0" t="0"/>
          <a:stretch/>
        </p:blipFill>
        <p:spPr>
          <a:xfrm>
            <a:off x="7740620" y="3673929"/>
            <a:ext cx="1186069" cy="1180750"/>
          </a:xfrm>
          <a:prstGeom prst="rect">
            <a:avLst/>
          </a:prstGeom>
          <a:noFill/>
          <a:ln>
            <a:noFill/>
          </a:ln>
          <a:effectLst>
            <a:outerShdw blurRad="292100" rotWithShape="0" algn="tl" dir="2700000" dist="139700">
              <a:srgbClr val="333333">
                <a:alpha val="64705"/>
              </a:srgbClr>
            </a:outerShdw>
          </a:effectLst>
        </p:spPr>
      </p:pic>
      <p:sp>
        <p:nvSpPr>
          <p:cNvPr id="245" name="Google Shape;245;p22"/>
          <p:cNvSpPr txBox="1"/>
          <p:nvPr/>
        </p:nvSpPr>
        <p:spPr>
          <a:xfrm>
            <a:off x="1695421" y="6396335"/>
            <a:ext cx="16217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lt1"/>
                </a:solidFill>
                <a:latin typeface="Arial"/>
                <a:ea typeface="Arial"/>
                <a:cs typeface="Arial"/>
                <a:sym typeface="Arial"/>
              </a:rPr>
              <a:t>ShadoWeb</a:t>
            </a:r>
            <a:r>
              <a:rPr lang="es-ES" sz="2400">
                <a:solidFill>
                  <a:schemeClr val="lt1"/>
                </a:solidFill>
                <a:latin typeface="Corbel"/>
                <a:ea typeface="Corbel"/>
                <a:cs typeface="Corbel"/>
                <a:sym typeface="Corbel"/>
              </a:rPr>
              <a:t> </a:t>
            </a:r>
            <a:endParaRPr/>
          </a:p>
        </p:txBody>
      </p:sp>
      <p:pic>
        <p:nvPicPr>
          <p:cNvPr id="246" name="Google Shape;246;p22"/>
          <p:cNvPicPr preferRelativeResize="0"/>
          <p:nvPr/>
        </p:nvPicPr>
        <p:blipFill rotWithShape="1">
          <a:blip r:embed="rId9">
            <a:alphaModFix/>
          </a:blip>
          <a:srcRect b="0" l="0" r="0" t="0"/>
          <a:stretch/>
        </p:blipFill>
        <p:spPr>
          <a:xfrm>
            <a:off x="9893040" y="673978"/>
            <a:ext cx="1130819" cy="1130819"/>
          </a:xfrm>
          <a:prstGeom prst="rect">
            <a:avLst/>
          </a:prstGeom>
          <a:noFill/>
          <a:ln>
            <a:noFill/>
          </a:ln>
          <a:effectLst>
            <a:outerShdw blurRad="292100" rotWithShape="0" algn="tl" dir="2700000" dist="139700">
              <a:srgbClr val="333333">
                <a:alpha val="64705"/>
              </a:srgbClr>
            </a:outerShdw>
          </a:effectLst>
        </p:spPr>
      </p:pic>
      <p:cxnSp>
        <p:nvCxnSpPr>
          <p:cNvPr id="247" name="Google Shape;247;p22"/>
          <p:cNvCxnSpPr/>
          <p:nvPr/>
        </p:nvCxnSpPr>
        <p:spPr>
          <a:xfrm>
            <a:off x="-43493" y="6396335"/>
            <a:ext cx="5036640" cy="0"/>
          </a:xfrm>
          <a:prstGeom prst="straightConnector1">
            <a:avLst/>
          </a:prstGeom>
          <a:noFill/>
          <a:ln cap="flat" cmpd="sng" w="9525">
            <a:solidFill>
              <a:srgbClr val="FFFF00"/>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9"/>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05" name="Google Shape;505;p49"/>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06" name="Google Shape;506;p49"/>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07" name="Google Shape;507;p49"/>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08" name="Google Shape;508;p49"/>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09" name="Google Shape;509;p49"/>
          <p:cNvSpPr txBox="1"/>
          <p:nvPr>
            <p:ph type="title"/>
          </p:nvPr>
        </p:nvSpPr>
        <p:spPr>
          <a:xfrm>
            <a:off x="1204110" y="1104523"/>
            <a:ext cx="8931575" cy="4907261"/>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lt1"/>
              </a:buClr>
              <a:buSzPts val="1800"/>
              <a:buFont typeface="Calibri"/>
              <a:buNone/>
            </a:pPr>
            <a:r>
              <a:rPr lang="es-ES" sz="1800">
                <a:solidFill>
                  <a:schemeClr val="lt1"/>
                </a:solidFill>
                <a:latin typeface="Calibri"/>
                <a:ea typeface="Calibri"/>
                <a:cs typeface="Calibri"/>
                <a:sym typeface="Calibri"/>
              </a:rPr>
              <a:t>Nombre del flujo de datos: Lote de pedidos no revisados</a:t>
            </a:r>
            <a:br>
              <a:rPr lang="es-ES" sz="1800">
                <a:solidFill>
                  <a:schemeClr val="lt1"/>
                </a:solidFill>
                <a:latin typeface="Calibri"/>
                <a:ea typeface="Calibri"/>
                <a:cs typeface="Calibri"/>
                <a:sym typeface="Calibri"/>
              </a:rPr>
            </a:b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a:t>
            </a:r>
            <a:r>
              <a:rPr lang="es-ES" sz="2000">
                <a:solidFill>
                  <a:schemeClr val="lt1"/>
                </a:solidFill>
                <a:latin typeface="Calibri"/>
                <a:ea typeface="Calibri"/>
                <a:cs typeface="Calibri"/>
                <a:sym typeface="Calibri"/>
              </a:rPr>
              <a:t>Conjunto</a:t>
            </a:r>
            <a:r>
              <a:rPr lang="es-ES" sz="1800">
                <a:solidFill>
                  <a:schemeClr val="lt1"/>
                </a:solidFill>
                <a:latin typeface="Calibri"/>
                <a:ea typeface="Calibri"/>
                <a:cs typeface="Calibri"/>
                <a:sym typeface="Calibri"/>
              </a:rPr>
              <a:t> de pedidos que normalmente se acumulan con el fin de procesar y revisar varios pedidos a la vez (Sucede el cúmulo de pedidos por la cantidad de compras que se realizan en las semanas)</a:t>
            </a:r>
            <a:br>
              <a:rPr lang="es-ES" sz="1800">
                <a:solidFill>
                  <a:schemeClr val="lt1"/>
                </a:solidFill>
                <a:latin typeface="Calibri"/>
                <a:ea typeface="Calibri"/>
                <a:cs typeface="Calibri"/>
                <a:sym typeface="Calibri"/>
              </a:rPr>
            </a:b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Proveniente de los procesos: Almacén de facturas (Procesador de pedidos)</a:t>
            </a:r>
            <a:br>
              <a:rPr lang="es-ES" sz="1800">
                <a:solidFill>
                  <a:schemeClr val="lt1"/>
                </a:solidFill>
                <a:latin typeface="Calibri"/>
                <a:ea typeface="Calibri"/>
                <a:cs typeface="Calibri"/>
                <a:sym typeface="Calibri"/>
              </a:rPr>
            </a:b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Para los procesos: (Revisión de pedidos 2.0)</a:t>
            </a:r>
            <a:br>
              <a:rPr lang="es-ES" sz="1800">
                <a:solidFill>
                  <a:schemeClr val="lt1"/>
                </a:solidFill>
                <a:latin typeface="Calibri"/>
                <a:ea typeface="Calibri"/>
                <a:cs typeface="Calibri"/>
                <a:sym typeface="Calibri"/>
              </a:rPr>
            </a:b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Estructura de datos: Lote de pedidos no revisados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-Cúmulo de pedidos no revisados (En caso especial pedido no revisado)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-Fecha de emisión de los pedidos</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0"/>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15" name="Google Shape;515;p50"/>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16" name="Google Shape;516;p50"/>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17" name="Google Shape;517;p50"/>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18" name="Google Shape;518;p50"/>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19" name="Google Shape;519;p50"/>
          <p:cNvSpPr txBox="1"/>
          <p:nvPr>
            <p:ph type="title"/>
          </p:nvPr>
        </p:nvSpPr>
        <p:spPr>
          <a:xfrm>
            <a:off x="1140736" y="907468"/>
            <a:ext cx="9103590" cy="5043063"/>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de datos: Datos del cliente</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Información del cliente para poder confirmar que el pedido a verificar tenga los datos correspondientes con respecto al cliente.</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N/P (Almacén de datos)</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Revisión de pedido 2.0 </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Datos del cliente</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-Datos personales del cliente</a:t>
            </a:r>
            <a:endParaRPr sz="80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1"/>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25" name="Google Shape;525;p51"/>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26" name="Google Shape;526;p51"/>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27" name="Google Shape;527;p51"/>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28" name="Google Shape;528;p51"/>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29" name="Google Shape;529;p51"/>
          <p:cNvSpPr txBox="1"/>
          <p:nvPr>
            <p:ph type="title"/>
          </p:nvPr>
        </p:nvSpPr>
        <p:spPr>
          <a:xfrm>
            <a:off x="1138803" y="1102118"/>
            <a:ext cx="9157911" cy="4653764"/>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de datos: Pedido comprobado</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Es el pedido finalmente comprobado, listo para procesarse por completo la factura. Con todos los procesos de revisión y autorización necesaria.</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(Revisión de pedido 2.0)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(Elaboración de facturas para los clientes 3.0)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Pedido comprobado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-Servicio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-Día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-Extras solicitados (Opcional)</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endParaRPr sz="80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2"/>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35" name="Google Shape;535;p52"/>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36" name="Google Shape;536;p52"/>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37" name="Google Shape;537;p52"/>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38" name="Google Shape;538;p52"/>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39" name="Google Shape;539;p52"/>
          <p:cNvSpPr txBox="1"/>
          <p:nvPr>
            <p:ph type="title"/>
          </p:nvPr>
        </p:nvSpPr>
        <p:spPr>
          <a:xfrm>
            <a:off x="1140737" y="1244361"/>
            <a:ext cx="8949681" cy="416487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chemeClr val="lt1"/>
              </a:buClr>
              <a:buSzPct val="100000"/>
              <a:buFont typeface="Calibri"/>
              <a:buNone/>
            </a:pPr>
            <a:r>
              <a:rPr lang="es-ES" sz="2200">
                <a:solidFill>
                  <a:schemeClr val="lt1"/>
                </a:solidFill>
                <a:latin typeface="Calibri"/>
                <a:ea typeface="Calibri"/>
                <a:cs typeface="Calibri"/>
                <a:sym typeface="Calibri"/>
              </a:rPr>
              <a:t>Nombre del flujo de datos: Día solicitado</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Descripción: Se envía la información sobre el día en que el cliente ha solicitado su servicio, con el fin de apartar en la agenda dicho día</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Proveniente de los procesos: Elaboración de facturas para los clientes 3.0</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Para los procesos: N/P (Registros de agenda)</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Estructura de datos:  Día solicitado</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-Dato que indica el 00/00/0000</a:t>
            </a:r>
            <a:br>
              <a:rPr lang="es-ES" sz="1800">
                <a:solidFill>
                  <a:schemeClr val="lt1"/>
                </a:solidFill>
                <a:latin typeface="Calibri"/>
                <a:ea typeface="Calibri"/>
                <a:cs typeface="Calibri"/>
                <a:sym typeface="Calibri"/>
              </a:rPr>
            </a:br>
            <a:endParaRPr sz="60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45" name="Google Shape;545;p5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46" name="Google Shape;546;p53"/>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47" name="Google Shape;547;p53"/>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48" name="Google Shape;548;p53"/>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49" name="Google Shape;549;p53"/>
          <p:cNvSpPr txBox="1"/>
          <p:nvPr>
            <p:ph type="title"/>
          </p:nvPr>
        </p:nvSpPr>
        <p:spPr>
          <a:xfrm>
            <a:off x="990929" y="1285593"/>
            <a:ext cx="9305785" cy="40854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7000"/>
              </a:lnSpc>
              <a:spcBef>
                <a:spcPts val="0"/>
              </a:spcBef>
              <a:spcAft>
                <a:spcPts val="0"/>
              </a:spcAft>
              <a:buClr>
                <a:schemeClr val="lt1"/>
              </a:buClr>
              <a:buSzPct val="100000"/>
              <a:buFont typeface="Calibri"/>
              <a:buNone/>
            </a:pPr>
            <a:r>
              <a:rPr lang="es-ES" sz="2200">
                <a:solidFill>
                  <a:schemeClr val="lt1"/>
                </a:solidFill>
                <a:latin typeface="Calibri"/>
                <a:ea typeface="Calibri"/>
                <a:cs typeface="Calibri"/>
                <a:sym typeface="Calibri"/>
              </a:rPr>
              <a:t>Nombre del flujo de datos: Disponibilidad de la agenda</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Descripción: Es un Informe Que se envía directo a la elaboración de las facturas, indicando si el día solicitado se encuentra disponible o no</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Proveniente de los procesos: N/P (Registros de la agenda) </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Para los procesos: (Elaboración de facturas para los clientes 3.0)</a:t>
            </a:r>
            <a:br>
              <a:rPr lang="es-ES" sz="2200">
                <a:solidFill>
                  <a:schemeClr val="lt1"/>
                </a:solidFill>
                <a:latin typeface="Calibri"/>
                <a:ea typeface="Calibri"/>
                <a:cs typeface="Calibri"/>
                <a:sym typeface="Calibri"/>
              </a:rPr>
            </a:b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Estructura de datos:  Disponibilidad de la agenda</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-Información sobre el día disponible para el servicio</a:t>
            </a:r>
            <a:br>
              <a:rPr lang="es-ES" sz="2200">
                <a:solidFill>
                  <a:schemeClr val="lt1"/>
                </a:solidFill>
                <a:latin typeface="Calibri"/>
                <a:ea typeface="Calibri"/>
                <a:cs typeface="Calibri"/>
                <a:sym typeface="Calibri"/>
              </a:rPr>
            </a:br>
            <a:r>
              <a:rPr lang="es-ES" sz="2200">
                <a:solidFill>
                  <a:schemeClr val="lt1"/>
                </a:solidFill>
                <a:latin typeface="Calibri"/>
                <a:ea typeface="Calibri"/>
                <a:cs typeface="Calibri"/>
                <a:sym typeface="Calibri"/>
              </a:rPr>
              <a:t>-Confirmación o denegación del día</a:t>
            </a:r>
            <a:br>
              <a:rPr lang="es-ES" sz="1800">
                <a:solidFill>
                  <a:schemeClr val="lt1"/>
                </a:solidFill>
                <a:latin typeface="Calibri"/>
                <a:ea typeface="Calibri"/>
                <a:cs typeface="Calibri"/>
                <a:sym typeface="Calibri"/>
              </a:rPr>
            </a:br>
            <a:endParaRPr sz="60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55" name="Google Shape;555;p54"/>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56" name="Google Shape;556;p54"/>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57" name="Google Shape;557;p54"/>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58" name="Google Shape;558;p54"/>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59" name="Google Shape;559;p54"/>
          <p:cNvSpPr txBox="1"/>
          <p:nvPr>
            <p:ph type="title"/>
          </p:nvPr>
        </p:nvSpPr>
        <p:spPr>
          <a:xfrm>
            <a:off x="981629" y="889361"/>
            <a:ext cx="9411408" cy="5079277"/>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r>
              <a:rPr lang="es-ES" sz="2000">
                <a:solidFill>
                  <a:schemeClr val="lt1"/>
                </a:solidFill>
                <a:latin typeface="Calibri"/>
                <a:ea typeface="Calibri"/>
                <a:cs typeface="Calibri"/>
                <a:sym typeface="Calibri"/>
              </a:rPr>
              <a:t>Nombre del flujo de datos: Factura (X)</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Factura finalizada, revisada y autorizada que se le entrega al cliente para finalizar la compra (Normalmente en formato voucher digital)</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Proveniente de los procesos: (Elaboración de facturas para los clientes 3.0)</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Para los procesos: N/P (Cliente)</a:t>
            </a:r>
            <a:br>
              <a:rPr lang="es-ES" sz="2000">
                <a:solidFill>
                  <a:schemeClr val="lt1"/>
                </a:solidFill>
                <a:latin typeface="Calibri"/>
                <a:ea typeface="Calibri"/>
                <a:cs typeface="Calibri"/>
                <a:sym typeface="Calibri"/>
              </a:rPr>
            </a:b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Estructura de datos: Factura (X)</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-Servicio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-Día solicitado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-Extras solicitados (Opcional)</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-Firma del cliente</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-Información del cliente</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-Fecha de emisión</a:t>
            </a:r>
            <a:br>
              <a:rPr lang="es-ES" sz="2000">
                <a:solidFill>
                  <a:schemeClr val="lt1"/>
                </a:solidFill>
                <a:latin typeface="Calibri"/>
                <a:ea typeface="Calibri"/>
                <a:cs typeface="Calibri"/>
                <a:sym typeface="Calibri"/>
              </a:rPr>
            </a:br>
            <a:endParaRPr sz="80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5"/>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65" name="Google Shape;565;p55"/>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66" name="Google Shape;566;p55"/>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67" name="Google Shape;567;p55"/>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68" name="Google Shape;568;p55"/>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69" name="Google Shape;569;p55"/>
          <p:cNvSpPr txBox="1"/>
          <p:nvPr>
            <p:ph type="title"/>
          </p:nvPr>
        </p:nvSpPr>
        <p:spPr>
          <a:xfrm>
            <a:off x="1240325" y="2082298"/>
            <a:ext cx="9004002" cy="377557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400"/>
              <a:buFont typeface="Calibri"/>
              <a:buNone/>
            </a:pPr>
            <a:r>
              <a:rPr lang="es-ES" sz="1400">
                <a:solidFill>
                  <a:schemeClr val="lt1"/>
                </a:solidFill>
                <a:latin typeface="Calibri"/>
                <a:ea typeface="Calibri"/>
                <a:cs typeface="Calibri"/>
                <a:sym typeface="Calibri"/>
              </a:rPr>
              <a:t>Almacén de datos: Órdenes de compra.</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Descripción:  Es el almacén de ordenes destinados a la adquisición de productos necesarios para el flujo de la empresa.</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Flujos de datos recibidos: (n/a)</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Flujo de datos proporcionados: informe de disponibilidad del servicio.</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Descripción de datos: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datos del comprador, servicio solicitado, fecha de realización, fecha de expiración, total de monto a pagar, firma del gerente o encargado.</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Volumen: 1 orden de compra mensual, 12 compras al año, con un incremento gradual dependiendo de la necesidad de la empresa.</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 </a:t>
            </a:r>
            <a:br>
              <a:rPr lang="es-ES" sz="1400">
                <a:solidFill>
                  <a:schemeClr val="lt1"/>
                </a:solidFill>
                <a:latin typeface="Calibri"/>
                <a:ea typeface="Calibri"/>
                <a:cs typeface="Calibri"/>
                <a:sym typeface="Calibri"/>
              </a:rPr>
            </a:br>
            <a:r>
              <a:rPr lang="es-ES" sz="1400">
                <a:solidFill>
                  <a:schemeClr val="lt1"/>
                </a:solidFill>
                <a:latin typeface="Calibri"/>
                <a:ea typeface="Calibri"/>
                <a:cs typeface="Calibri"/>
                <a:sym typeface="Calibri"/>
              </a:rPr>
              <a:t>Acceso: el encargado de administración del sitio web.</a:t>
            </a:r>
            <a:br>
              <a:rPr lang="es-ES" sz="1400">
                <a:solidFill>
                  <a:schemeClr val="lt1"/>
                </a:solidFill>
                <a:latin typeface="Calibri"/>
                <a:ea typeface="Calibri"/>
                <a:cs typeface="Calibri"/>
                <a:sym typeface="Calibri"/>
              </a:rPr>
            </a:br>
            <a:endParaRPr sz="6600">
              <a:solidFill>
                <a:schemeClr val="lt1"/>
              </a:solidFill>
            </a:endParaRPr>
          </a:p>
        </p:txBody>
      </p:sp>
      <p:sp>
        <p:nvSpPr>
          <p:cNvPr id="570" name="Google Shape;570;p55"/>
          <p:cNvSpPr txBox="1"/>
          <p:nvPr/>
        </p:nvSpPr>
        <p:spPr>
          <a:xfrm>
            <a:off x="1059255" y="1139010"/>
            <a:ext cx="9918402" cy="865173"/>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s-ES" sz="2400">
                <a:solidFill>
                  <a:schemeClr val="lt1"/>
                </a:solidFill>
                <a:latin typeface="Calibri"/>
                <a:ea typeface="Calibri"/>
                <a:cs typeface="Calibri"/>
                <a:sym typeface="Calibri"/>
              </a:rPr>
              <a:t>Diccionario de datos de almacén de datos nivel 2 distribuidor</a:t>
            </a:r>
            <a:endParaRPr sz="24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6"/>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76" name="Google Shape;576;p56"/>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77" name="Google Shape;577;p56"/>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78" name="Google Shape;578;p56"/>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79" name="Google Shape;579;p56"/>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80" name="Google Shape;580;p56"/>
          <p:cNvSpPr txBox="1"/>
          <p:nvPr>
            <p:ph type="title"/>
          </p:nvPr>
        </p:nvSpPr>
        <p:spPr>
          <a:xfrm>
            <a:off x="1743679" y="942099"/>
            <a:ext cx="8296654" cy="3286153"/>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r>
              <a:rPr lang="es-ES" sz="1800">
                <a:solidFill>
                  <a:schemeClr val="lt1"/>
                </a:solidFill>
                <a:latin typeface="Calibri"/>
                <a:ea typeface="Calibri"/>
                <a:cs typeface="Calibri"/>
                <a:sym typeface="Calibri"/>
              </a:rPr>
              <a:t>Almacén de datos: almacén de facturas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es el almacén en encargado de guardar todas las facturas de compras previas en la empresa, con el costo de cada artículo, y la firma del distribuidor que entrega dicha mercancía.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Flujos de datos recibidos: talón de pago.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proporcionado: lote de facturas.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fecha de emisión, facturas.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1 una factura proveniente del distribuidor por cada compra, 12 compras al año, con un incremento gradual dependiendo de la necesidad de la empresa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el encargado de la empresa es el único que tiene acceso a dicha información.</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endParaRPr sz="72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7"/>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86" name="Google Shape;586;p57"/>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87" name="Google Shape;587;p57"/>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88" name="Google Shape;588;p57"/>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589" name="Google Shape;589;p57"/>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590" name="Google Shape;590;p57"/>
          <p:cNvSpPr txBox="1"/>
          <p:nvPr>
            <p:ph type="title"/>
          </p:nvPr>
        </p:nvSpPr>
        <p:spPr>
          <a:xfrm>
            <a:off x="1222217" y="1149790"/>
            <a:ext cx="9022109" cy="470808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endParaRPr sz="7200">
              <a:solidFill>
                <a:schemeClr val="lt1"/>
              </a:solidFill>
            </a:endParaRPr>
          </a:p>
        </p:txBody>
      </p:sp>
      <p:sp>
        <p:nvSpPr>
          <p:cNvPr id="591" name="Google Shape;591;p57"/>
          <p:cNvSpPr txBox="1"/>
          <p:nvPr/>
        </p:nvSpPr>
        <p:spPr>
          <a:xfrm>
            <a:off x="1145924" y="526647"/>
            <a:ext cx="9150790" cy="56612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s-ES" sz="1600">
                <a:solidFill>
                  <a:schemeClr val="lt1"/>
                </a:solidFill>
                <a:latin typeface="Calibri"/>
                <a:ea typeface="Calibri"/>
                <a:cs typeface="Calibri"/>
                <a:sym typeface="Calibri"/>
              </a:rPr>
              <a:t>Almacén de datos: cuentas del distribuidor</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Descripción: es la cuenta en la cual se almacenan todos los datos, se realizan las transacciones, y se solicita cualquier tipo de contacto con los mismos.</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Flujos de datos recibidos: consulta de adeudo.</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Flujo de datos proporcionado: informe del adeudo.</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Descripción de datos: adeudo con el distribuidor, información transaccional empresa/distribuido.</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Volumen: se usa en un intervalo de 3-4 veces por mes, desde consultas, al año se hacen hasta 36 entradas anuales, con un incremento gradual dependiendo de la necesidad de la empresa</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Acceso: El director de la empresa de la empresa es el único que tiene acceso a dicha información.</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s-ES" sz="1600">
                <a:solidFill>
                  <a:schemeClr val="lt1"/>
                </a:solidFill>
                <a:latin typeface="Calibri"/>
                <a:ea typeface="Calibri"/>
                <a:cs typeface="Calibri"/>
                <a:sym typeface="Calibri"/>
              </a:rPr>
              <a:t> </a:t>
            </a:r>
            <a:endParaRPr sz="105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8"/>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97" name="Google Shape;597;p5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598" name="Google Shape;598;p58"/>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599" name="Google Shape;599;p58"/>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00" name="Google Shape;600;p58"/>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01" name="Google Shape;601;p58"/>
          <p:cNvSpPr txBox="1"/>
          <p:nvPr>
            <p:ph type="title"/>
          </p:nvPr>
        </p:nvSpPr>
        <p:spPr>
          <a:xfrm>
            <a:off x="1147857" y="715224"/>
            <a:ext cx="9148857" cy="5278453"/>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2000"/>
              <a:buFont typeface="Calibri"/>
              <a:buNone/>
            </a:pP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Almacén de datos: Cuentas por pagar.</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Almacenaje de las cuentas por pagar y deudas de la empresa.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Flujos de datos recibidos: N/A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Flujo de datos proporcionado: Informe con las deudas de la empresa.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Descripción de datos: Balance en deuda, distribuidores a pagar, fecha de pago.</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Volumen: Se usa en un intervalo de 1 vez por mes, 12 deudas anuales, con un incremento gradual dependiendo de la necesidad de la empresa</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 </a:t>
            </a:r>
            <a:br>
              <a:rPr lang="es-ES" sz="2000">
                <a:solidFill>
                  <a:schemeClr val="lt1"/>
                </a:solidFill>
                <a:latin typeface="Calibri"/>
                <a:ea typeface="Calibri"/>
                <a:cs typeface="Calibri"/>
                <a:sym typeface="Calibri"/>
              </a:rPr>
            </a:br>
            <a:r>
              <a:rPr lang="es-ES" sz="2000">
                <a:solidFill>
                  <a:schemeClr val="lt1"/>
                </a:solidFill>
                <a:latin typeface="Calibri"/>
                <a:ea typeface="Calibri"/>
                <a:cs typeface="Calibri"/>
                <a:sym typeface="Calibri"/>
              </a:rPr>
              <a:t>Acceso: El gerente de la empresa es quien administra esta cuenta.</a:t>
            </a:r>
            <a:br>
              <a:rPr lang="es-ES" sz="2000">
                <a:solidFill>
                  <a:schemeClr val="lt1"/>
                </a:solidFill>
                <a:latin typeface="Calibri"/>
                <a:ea typeface="Calibri"/>
                <a:cs typeface="Calibri"/>
                <a:sym typeface="Calibri"/>
              </a:rPr>
            </a:br>
            <a:endParaRPr sz="8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2" name="Shape 252"/>
        <p:cNvGrpSpPr/>
        <p:nvPr/>
      </p:nvGrpSpPr>
      <p:grpSpPr>
        <a:xfrm>
          <a:off x="0" y="0"/>
          <a:ext cx="0" cy="0"/>
          <a:chOff x="0" y="0"/>
          <a:chExt cx="0" cy="0"/>
        </a:xfrm>
      </p:grpSpPr>
      <p:sp>
        <p:nvSpPr>
          <p:cNvPr id="253" name="Google Shape;253;p23"/>
          <p:cNvSpPr/>
          <p:nvPr/>
        </p:nvSpPr>
        <p:spPr>
          <a:xfrm>
            <a:off x="4812832" y="0"/>
            <a:ext cx="64163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54" name="Google Shape;254;p2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55" name="Google Shape;255;p23"/>
          <p:cNvSpPr txBox="1"/>
          <p:nvPr/>
        </p:nvSpPr>
        <p:spPr>
          <a:xfrm>
            <a:off x="404699" y="2095500"/>
            <a:ext cx="4532489" cy="15881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Arial"/>
                <a:ea typeface="Arial"/>
                <a:cs typeface="Arial"/>
                <a:sym typeface="Arial"/>
              </a:rPr>
              <a:t>Diagrama de Flujo 0</a:t>
            </a:r>
            <a:endParaRPr/>
          </a:p>
          <a:p>
            <a:pPr indent="0" lvl="0" marL="0" marR="0" rtl="0" algn="ctr">
              <a:spcBef>
                <a:spcPts val="0"/>
              </a:spcBef>
              <a:spcAft>
                <a:spcPts val="0"/>
              </a:spcAft>
              <a:buNone/>
            </a:pPr>
            <a:r>
              <a:rPr lang="es-ES" sz="2400">
                <a:solidFill>
                  <a:schemeClr val="lt1"/>
                </a:solidFill>
                <a:latin typeface="Arial"/>
                <a:ea typeface="Arial"/>
                <a:cs typeface="Arial"/>
                <a:sym typeface="Arial"/>
              </a:rPr>
              <a:t>Cliente/Distribuidor</a:t>
            </a:r>
            <a:endParaRPr/>
          </a:p>
          <a:p>
            <a:pPr indent="0" lvl="0" marL="0" marR="0" rtl="0" algn="l">
              <a:spcBef>
                <a:spcPts val="0"/>
              </a:spcBef>
              <a:spcAft>
                <a:spcPts val="0"/>
              </a:spcAft>
              <a:buNone/>
            </a:pPr>
            <a:r>
              <a:t/>
            </a:r>
            <a:endParaRPr sz="3600">
              <a:solidFill>
                <a:schemeClr val="lt1"/>
              </a:solidFill>
              <a:latin typeface="Arial"/>
              <a:ea typeface="Arial"/>
              <a:cs typeface="Arial"/>
              <a:sym typeface="Arial"/>
            </a:endParaRPr>
          </a:p>
        </p:txBody>
      </p:sp>
      <p:sp>
        <p:nvSpPr>
          <p:cNvPr id="256" name="Google Shape;256;p23"/>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sp>
        <p:nvSpPr>
          <p:cNvPr id="257" name="Google Shape;257;p23"/>
          <p:cNvSpPr/>
          <p:nvPr/>
        </p:nvSpPr>
        <p:spPr>
          <a:xfrm>
            <a:off x="4832753" y="0"/>
            <a:ext cx="544280" cy="6743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258" name="Google Shape;258;p23"/>
          <p:cNvPicPr preferRelativeResize="0"/>
          <p:nvPr/>
        </p:nvPicPr>
        <p:blipFill rotWithShape="1">
          <a:blip r:embed="rId3">
            <a:alphaModFix/>
          </a:blip>
          <a:srcRect b="0" l="0" r="0" t="0"/>
          <a:stretch/>
        </p:blipFill>
        <p:spPr>
          <a:xfrm>
            <a:off x="5552486" y="1987859"/>
            <a:ext cx="6538846" cy="236944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9"/>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07" name="Google Shape;607;p59"/>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08" name="Google Shape;608;p59"/>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609" name="Google Shape;609;p59"/>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10" name="Google Shape;610;p59"/>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11" name="Google Shape;611;p59"/>
          <p:cNvSpPr txBox="1"/>
          <p:nvPr>
            <p:ph type="title"/>
          </p:nvPr>
        </p:nvSpPr>
        <p:spPr>
          <a:xfrm>
            <a:off x="1238392" y="688063"/>
            <a:ext cx="9058322" cy="514265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Almacén de datos: Cuenta bancaria de la empresa.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En esta se almacena toda la información del balance monetario de la empresa.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Flujos de datos recibidos: Monto total de pago.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proporcionado: Balance de la cuenta.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Balance monetario de la empresa, registro de transacciones.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Se usa en un intervalo de 1 vez por mes, 12 deudas anuales, con un incremento gradual dependiendo de la necesidad de la empresa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El director de la empresa de la empresa es el único que tiene acceso a dicha información.</a:t>
            </a:r>
            <a:br>
              <a:rPr lang="es-ES" sz="1800">
                <a:solidFill>
                  <a:schemeClr val="lt1"/>
                </a:solidFill>
                <a:latin typeface="Calibri"/>
                <a:ea typeface="Calibri"/>
                <a:cs typeface="Calibri"/>
                <a:sym typeface="Calibri"/>
              </a:rPr>
            </a:br>
            <a:endParaRPr sz="72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0"/>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17" name="Google Shape;617;p60"/>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18" name="Google Shape;618;p60"/>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619" name="Google Shape;619;p60"/>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20" name="Google Shape;620;p60"/>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21" name="Google Shape;621;p60"/>
          <p:cNvSpPr txBox="1"/>
          <p:nvPr>
            <p:ph type="title"/>
          </p:nvPr>
        </p:nvSpPr>
        <p:spPr>
          <a:xfrm>
            <a:off x="1222217" y="1563774"/>
            <a:ext cx="9022109" cy="470808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Almacén de datos: Base de datos del sitio web</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En esta base de datos se almacenan los datos de las solicitudes formuladas por el cliente en la página web.</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recibidos: N/A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proporcionados: Datos de los servicios.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Nombre del cliente, correo electrónico, contacto, servicio que requiere, fecha que requiere.</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270 Formularios completados al mes, 3,240 Formularios completado anualmente, El porcentaje de aumento de cliente anualmente es del 10%.</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El administrador de la pagina web.</a:t>
            </a:r>
            <a:br>
              <a:rPr lang="es-ES" sz="1800">
                <a:solidFill>
                  <a:schemeClr val="lt1"/>
                </a:solidFill>
                <a:latin typeface="Calibri"/>
                <a:ea typeface="Calibri"/>
                <a:cs typeface="Calibri"/>
                <a:sym typeface="Calibri"/>
              </a:rPr>
            </a:br>
            <a:br>
              <a:rPr lang="es-ES" sz="1800">
                <a:solidFill>
                  <a:schemeClr val="lt1"/>
                </a:solidFill>
                <a:latin typeface="Calibri"/>
                <a:ea typeface="Calibri"/>
                <a:cs typeface="Calibri"/>
                <a:sym typeface="Calibri"/>
              </a:rPr>
            </a:br>
            <a:endParaRPr sz="7200">
              <a:solidFill>
                <a:schemeClr val="lt1"/>
              </a:solidFill>
            </a:endParaRPr>
          </a:p>
        </p:txBody>
      </p:sp>
      <p:sp>
        <p:nvSpPr>
          <p:cNvPr id="622" name="Google Shape;622;p60"/>
          <p:cNvSpPr txBox="1"/>
          <p:nvPr/>
        </p:nvSpPr>
        <p:spPr>
          <a:xfrm>
            <a:off x="2562225" y="783774"/>
            <a:ext cx="7067550" cy="94994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s-ES" sz="2400">
                <a:solidFill>
                  <a:srgbClr val="D0CECE"/>
                </a:solidFill>
                <a:latin typeface="Arial"/>
                <a:ea typeface="Arial"/>
                <a:cs typeface="Arial"/>
                <a:sym typeface="Arial"/>
              </a:rPr>
              <a:t>Diccionario de datos almacén nivel 2</a:t>
            </a:r>
            <a:endParaRPr/>
          </a:p>
          <a:p>
            <a:pPr indent="0" lvl="0" marL="0" marR="0" rtl="0" algn="ctr">
              <a:lnSpc>
                <a:spcPct val="107000"/>
              </a:lnSpc>
              <a:spcBef>
                <a:spcPts val="800"/>
              </a:spcBef>
              <a:spcAft>
                <a:spcPts val="0"/>
              </a:spcAft>
              <a:buNone/>
            </a:pPr>
            <a:r>
              <a:rPr b="1" lang="es-ES" sz="2400">
                <a:solidFill>
                  <a:srgbClr val="D0CECE"/>
                </a:solidFill>
                <a:latin typeface="Arial"/>
                <a:ea typeface="Arial"/>
                <a:cs typeface="Arial"/>
                <a:sym typeface="Arial"/>
              </a:rPr>
              <a:t>(Cliente)</a:t>
            </a:r>
            <a:endParaRPr b="1" sz="2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1"/>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8" name="Google Shape;628;p61"/>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29" name="Google Shape;629;p61"/>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630" name="Google Shape;630;p61"/>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31" name="Google Shape;631;p61"/>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32" name="Google Shape;632;p61"/>
          <p:cNvSpPr txBox="1"/>
          <p:nvPr>
            <p:ph type="title"/>
          </p:nvPr>
        </p:nvSpPr>
        <p:spPr>
          <a:xfrm>
            <a:off x="1133475" y="666750"/>
            <a:ext cx="9110851" cy="519112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Almacén de datos: Almacén de datos.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En este se almacenan todos los registros de clientes anteriores y nuevos en el flujo de la empresa.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recibidos: N/A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proporcionados: Datos del cliente.</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Nombre del cliente, correo electrónico, contacto, servicio que requiere, fecha que requiere.</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270 clientes registrados al mes, 3,240 clientes registrados anualmente, El porcentaje de aumento de cliente anualmente es del 10%.</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El gerente de la empresa es el único con acceso.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endParaRPr sz="72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2"/>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38" name="Google Shape;638;p62"/>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39" name="Google Shape;639;p62"/>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640" name="Google Shape;640;p62"/>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41" name="Google Shape;641;p62"/>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42" name="Google Shape;642;p62"/>
          <p:cNvSpPr txBox="1"/>
          <p:nvPr>
            <p:ph type="title"/>
          </p:nvPr>
        </p:nvSpPr>
        <p:spPr>
          <a:xfrm>
            <a:off x="1104821" y="742950"/>
            <a:ext cx="9574370" cy="53721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Almacén de datos: Almacén de facturas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Es el almacenamiento en donde se guardan los pedidos no revisados, puesto que pasan por este proceso para poder tomarse en cuenta como una factura y luego sacar el lote de pedidos no revisados, básicamente, es una copia de una factura más informal pero que se almacena allí mismo.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Flujos de datos recibidos: Pedido no revisado.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Flujos de datos proporcionados: Lote de pedidos no revisados.</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Almacén de facturas, Facturas, Pedidos no revisados (Asegurados como facturas, pero menos informal)</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al día 9 , a la semana 63, al mes 252</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Gerente del sitio web y líder ejecutivo de la empresa.</a:t>
            </a:r>
            <a:br>
              <a:rPr lang="es-ES" sz="1800">
                <a:solidFill>
                  <a:schemeClr val="lt1"/>
                </a:solidFill>
                <a:latin typeface="Calibri"/>
                <a:ea typeface="Calibri"/>
                <a:cs typeface="Calibri"/>
                <a:sym typeface="Calibri"/>
              </a:rPr>
            </a:br>
            <a:endParaRPr sz="72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3"/>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8" name="Google Shape;648;p6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49" name="Google Shape;649;p63"/>
          <p:cNvPicPr preferRelativeResize="0"/>
          <p:nvPr/>
        </p:nvPicPr>
        <p:blipFill rotWithShape="1">
          <a:blip r:embed="rId3">
            <a:alphaModFix/>
          </a:blip>
          <a:srcRect b="0" l="0" r="0" t="0"/>
          <a:stretch/>
        </p:blipFill>
        <p:spPr>
          <a:xfrm>
            <a:off x="7861628" y="5730740"/>
            <a:ext cx="914400" cy="914400"/>
          </a:xfrm>
          <a:prstGeom prst="rect">
            <a:avLst/>
          </a:prstGeom>
          <a:noFill/>
          <a:ln>
            <a:noFill/>
          </a:ln>
        </p:spPr>
      </p:pic>
      <p:pic>
        <p:nvPicPr>
          <p:cNvPr descr="Libros" id="650" name="Google Shape;650;p63"/>
          <p:cNvPicPr preferRelativeResize="0"/>
          <p:nvPr/>
        </p:nvPicPr>
        <p:blipFill rotWithShape="1">
          <a:blip r:embed="rId4">
            <a:alphaModFix/>
          </a:blip>
          <a:srcRect b="0" l="0" r="0" t="0"/>
          <a:stretch/>
        </p:blipFill>
        <p:spPr>
          <a:xfrm>
            <a:off x="9382314" y="5730740"/>
            <a:ext cx="914400" cy="914400"/>
          </a:xfrm>
          <a:prstGeom prst="rect">
            <a:avLst/>
          </a:prstGeom>
          <a:noFill/>
          <a:ln>
            <a:noFill/>
          </a:ln>
        </p:spPr>
      </p:pic>
      <p:pic>
        <p:nvPicPr>
          <p:cNvPr descr="Libros en estantería" id="651" name="Google Shape;651;p63"/>
          <p:cNvPicPr preferRelativeResize="0"/>
          <p:nvPr/>
        </p:nvPicPr>
        <p:blipFill rotWithShape="1">
          <a:blip r:embed="rId5">
            <a:alphaModFix/>
          </a:blip>
          <a:srcRect b="0" l="0" r="0" t="0"/>
          <a:stretch/>
        </p:blipFill>
        <p:spPr>
          <a:xfrm>
            <a:off x="10760963" y="5730740"/>
            <a:ext cx="914400" cy="914400"/>
          </a:xfrm>
          <a:prstGeom prst="rect">
            <a:avLst/>
          </a:prstGeom>
          <a:noFill/>
          <a:ln>
            <a:noFill/>
          </a:ln>
        </p:spPr>
      </p:pic>
      <p:sp>
        <p:nvSpPr>
          <p:cNvPr id="652" name="Google Shape;652;p63"/>
          <p:cNvSpPr txBox="1"/>
          <p:nvPr>
            <p:ph type="title"/>
          </p:nvPr>
        </p:nvSpPr>
        <p:spPr>
          <a:xfrm>
            <a:off x="1057275" y="828675"/>
            <a:ext cx="9345786" cy="4954367"/>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Almacén de datos: Registros de agenda.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En este se almacena la disponibilidad agendaría de la empresa para pautar correctamente la fecha en que se realizará el ejercicio.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recibidos: Día solicitado.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Flujo de datos proporcionados: Disponibilidad de la agenda.</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Descripción de datos: Fecha pautada para el servicio.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Volumen: 270 clientes registrados al mes, 3,240 clientes registrados anualmente, El porcentaje de aumento de cliente anualmente es del 10%.</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Acceso: El gerente de la empresa es el único con acceso.</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endParaRPr sz="72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4"/>
          <p:cNvSpPr/>
          <p:nvPr/>
        </p:nvSpPr>
        <p:spPr>
          <a:xfrm>
            <a:off x="1" y="0"/>
            <a:ext cx="12191999" cy="6858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58" name="Google Shape;658;p64"/>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Libro abierto" id="659" name="Google Shape;659;p64"/>
          <p:cNvPicPr preferRelativeResize="0"/>
          <p:nvPr/>
        </p:nvPicPr>
        <p:blipFill rotWithShape="1">
          <a:blip r:embed="rId3">
            <a:alphaModFix/>
          </a:blip>
          <a:srcRect b="0" l="0" r="0" t="0"/>
          <a:stretch/>
        </p:blipFill>
        <p:spPr>
          <a:xfrm>
            <a:off x="10989563" y="106430"/>
            <a:ext cx="914400" cy="914400"/>
          </a:xfrm>
          <a:prstGeom prst="rect">
            <a:avLst/>
          </a:prstGeom>
          <a:noFill/>
          <a:ln>
            <a:noFill/>
          </a:ln>
        </p:spPr>
      </p:pic>
      <p:pic>
        <p:nvPicPr>
          <p:cNvPr descr="Libros" id="660" name="Google Shape;660;p64"/>
          <p:cNvPicPr preferRelativeResize="0"/>
          <p:nvPr/>
        </p:nvPicPr>
        <p:blipFill rotWithShape="1">
          <a:blip r:embed="rId4">
            <a:alphaModFix/>
          </a:blip>
          <a:srcRect b="0" l="0" r="0" t="0"/>
          <a:stretch/>
        </p:blipFill>
        <p:spPr>
          <a:xfrm>
            <a:off x="10989563" y="5819020"/>
            <a:ext cx="914400" cy="914400"/>
          </a:xfrm>
          <a:prstGeom prst="rect">
            <a:avLst/>
          </a:prstGeom>
          <a:noFill/>
          <a:ln>
            <a:noFill/>
          </a:ln>
        </p:spPr>
      </p:pic>
      <p:sp>
        <p:nvSpPr>
          <p:cNvPr id="661" name="Google Shape;661;p64"/>
          <p:cNvSpPr txBox="1"/>
          <p:nvPr>
            <p:ph type="title"/>
          </p:nvPr>
        </p:nvSpPr>
        <p:spPr>
          <a:xfrm>
            <a:off x="765018" y="886580"/>
            <a:ext cx="10453145" cy="493244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lt1"/>
              </a:buClr>
              <a:buSzPts val="1800"/>
              <a:buFont typeface="Calibri"/>
              <a:buNone/>
            </a:pP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 </a:t>
            </a:r>
            <a:br>
              <a:rPr lang="es-ES" sz="1800">
                <a:solidFill>
                  <a:schemeClr val="lt1"/>
                </a:solidFill>
                <a:latin typeface="Calibri"/>
                <a:ea typeface="Calibri"/>
                <a:cs typeface="Calibri"/>
                <a:sym typeface="Calibri"/>
              </a:rPr>
            </a:br>
            <a:r>
              <a:rPr lang="es-ES" sz="1800">
                <a:solidFill>
                  <a:schemeClr val="lt1"/>
                </a:solidFill>
                <a:latin typeface="Calibri"/>
                <a:ea typeface="Calibri"/>
                <a:cs typeface="Calibri"/>
                <a:sym typeface="Calibri"/>
              </a:rPr>
              <a:t>En conclusión, la empresa cumple con un funcionamiento adecuado y nivelado para la cantidad de trabajo que la misma recibe. Esta, tiene una cantidad de procesos, diagramas y representaciones gráficas bastante grande, puesto que, como se indicó en el informe anterior, la empresa ha estado teniendo un auge bastante grande conforme han pasado los años. Nosotros como un equipo desarrollador nos encargamos de representar todo de la mejor manera posible, para que cualquiera que pueda empezar a trabajar en nuestro puesto o en su defecto, con nosotros, pueda estar perfectamente orientado, facilitando así, el trabajo que se realizará a lo largo del tiempo; destacando, los diccionarios de datos, los cuales contienen la información necesaria para poder entender mejor todos los procesos, cosa que no solo nos servirá a nosotros los desarrolladores, programadores y analistas en diseños de sistemas, sino, que también le servirá al presidente ejecutivo de la empresa de forma que entenderá mejor el funcionamiento de la misma. Por último, pero no menos importante nos hemos divertidos bastante en este trabajo, teniendo nuestros altibajos, pero aún así, logrando superarlos y demostrando la calidad de nuestro equipo desarrollador en cooperación para el proyecto/trabajo a realizar de Marcelino Photography’s. Un agradecimiento especial, para el profesor Camilo y la empresa que nos ha permitido tener esta oportunidad.</a:t>
            </a:r>
            <a:endParaRPr sz="7200">
              <a:solidFill>
                <a:schemeClr val="lt1"/>
              </a:solidFill>
            </a:endParaRPr>
          </a:p>
        </p:txBody>
      </p:sp>
      <p:pic>
        <p:nvPicPr>
          <p:cNvPr descr="Equipo" id="662" name="Google Shape;662;p64"/>
          <p:cNvPicPr preferRelativeResize="0"/>
          <p:nvPr/>
        </p:nvPicPr>
        <p:blipFill rotWithShape="1">
          <a:blip r:embed="rId5">
            <a:alphaModFix/>
          </a:blip>
          <a:srcRect b="0" l="0" r="0" t="0"/>
          <a:stretch/>
        </p:blipFill>
        <p:spPr>
          <a:xfrm>
            <a:off x="344720" y="5863160"/>
            <a:ext cx="826120" cy="826120"/>
          </a:xfrm>
          <a:prstGeom prst="rect">
            <a:avLst/>
          </a:prstGeom>
          <a:noFill/>
          <a:ln>
            <a:noFill/>
          </a:ln>
        </p:spPr>
      </p:pic>
      <p:pic>
        <p:nvPicPr>
          <p:cNvPr descr="Portátil" id="663" name="Google Shape;663;p64"/>
          <p:cNvPicPr preferRelativeResize="0"/>
          <p:nvPr/>
        </p:nvPicPr>
        <p:blipFill rotWithShape="1">
          <a:blip r:embed="rId6">
            <a:alphaModFix/>
          </a:blip>
          <a:srcRect b="0" l="0" r="0" t="0"/>
          <a:stretch/>
        </p:blipFill>
        <p:spPr>
          <a:xfrm>
            <a:off x="351958" y="150570"/>
            <a:ext cx="826120" cy="826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04503" y="507427"/>
            <a:ext cx="4700409" cy="22216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i="0" lang="es-ES" sz="4000">
                <a:latin typeface="Arial"/>
                <a:ea typeface="Arial"/>
                <a:cs typeface="Arial"/>
                <a:sym typeface="Arial"/>
              </a:rPr>
              <a:t>Diagrama</a:t>
            </a:r>
            <a:r>
              <a:rPr i="0" lang="es-ES" sz="4000"/>
              <a:t> </a:t>
            </a:r>
            <a:r>
              <a:rPr i="0" lang="es-ES" sz="4000">
                <a:latin typeface="Arial"/>
                <a:ea typeface="Arial"/>
                <a:cs typeface="Arial"/>
                <a:sym typeface="Arial"/>
              </a:rPr>
              <a:t>de Flujo 1</a:t>
            </a:r>
            <a:endParaRPr/>
          </a:p>
        </p:txBody>
      </p:sp>
      <p:sp>
        <p:nvSpPr>
          <p:cNvPr id="264" name="Google Shape;264;p2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65" name="Google Shape;265;p24"/>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p>
            <a:pPr indent="0" lvl="0" marL="0" rtl="0" algn="l">
              <a:lnSpc>
                <a:spcPct val="112000"/>
              </a:lnSpc>
              <a:spcBef>
                <a:spcPts val="0"/>
              </a:spcBef>
              <a:spcAft>
                <a:spcPts val="0"/>
              </a:spcAft>
              <a:buClr>
                <a:schemeClr val="lt1"/>
              </a:buClr>
              <a:buSzPts val="2000"/>
              <a:buNone/>
            </a:pPr>
            <a:r>
              <a:rPr lang="es-ES"/>
              <a:t>1- Distribuidor </a:t>
            </a:r>
            <a:endParaRPr/>
          </a:p>
          <a:p>
            <a:pPr indent="0" lvl="0" marL="0" rtl="0" algn="l">
              <a:lnSpc>
                <a:spcPct val="112000"/>
              </a:lnSpc>
              <a:spcBef>
                <a:spcPts val="900"/>
              </a:spcBef>
              <a:spcAft>
                <a:spcPts val="0"/>
              </a:spcAft>
              <a:buClr>
                <a:schemeClr val="lt1"/>
              </a:buClr>
              <a:buSzPts val="2000"/>
              <a:buNone/>
            </a:pPr>
            <a:r>
              <a:rPr lang="es-ES"/>
              <a:t>2- Cliente</a:t>
            </a:r>
            <a:endParaRPr/>
          </a:p>
        </p:txBody>
      </p:sp>
      <p:sp>
        <p:nvSpPr>
          <p:cNvPr id="266" name="Google Shape;266;p24"/>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267" name="Google Shape;267;p24"/>
          <p:cNvPicPr preferRelativeResize="0"/>
          <p:nvPr/>
        </p:nvPicPr>
        <p:blipFill rotWithShape="1">
          <a:blip r:embed="rId3">
            <a:alphaModFix/>
          </a:blip>
          <a:srcRect b="0" l="0" r="0" t="0"/>
          <a:stretch/>
        </p:blipFill>
        <p:spPr>
          <a:xfrm>
            <a:off x="6096000" y="401899"/>
            <a:ext cx="4315427" cy="2649344"/>
          </a:xfrm>
          <a:prstGeom prst="rect">
            <a:avLst/>
          </a:prstGeom>
          <a:noFill/>
          <a:ln>
            <a:noFill/>
          </a:ln>
          <a:effectLst>
            <a:outerShdw blurRad="190500" rotWithShape="0" algn="tl">
              <a:srgbClr val="000000">
                <a:alpha val="69803"/>
              </a:srgbClr>
            </a:outerShdw>
          </a:effectLst>
        </p:spPr>
      </p:pic>
      <p:sp>
        <p:nvSpPr>
          <p:cNvPr id="268" name="Google Shape;268;p24"/>
          <p:cNvSpPr txBox="1"/>
          <p:nvPr/>
        </p:nvSpPr>
        <p:spPr>
          <a:xfrm>
            <a:off x="5259759" y="922789"/>
            <a:ext cx="5873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rbel"/>
                <a:ea typeface="Corbel"/>
                <a:cs typeface="Corbel"/>
                <a:sym typeface="Corbel"/>
              </a:rPr>
              <a:t>1-</a:t>
            </a:r>
            <a:endParaRPr/>
          </a:p>
        </p:txBody>
      </p:sp>
      <p:sp>
        <p:nvSpPr>
          <p:cNvPr id="269" name="Google Shape;269;p24"/>
          <p:cNvSpPr txBox="1"/>
          <p:nvPr/>
        </p:nvSpPr>
        <p:spPr>
          <a:xfrm>
            <a:off x="5058561" y="4253218"/>
            <a:ext cx="536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rbel"/>
                <a:ea typeface="Corbel"/>
                <a:cs typeface="Corbel"/>
                <a:sym typeface="Corbel"/>
              </a:rPr>
              <a:t>2-</a:t>
            </a:r>
            <a:endParaRPr/>
          </a:p>
        </p:txBody>
      </p:sp>
      <p:pic>
        <p:nvPicPr>
          <p:cNvPr id="270" name="Google Shape;270;p24"/>
          <p:cNvPicPr preferRelativeResize="0"/>
          <p:nvPr/>
        </p:nvPicPr>
        <p:blipFill rotWithShape="1">
          <a:blip r:embed="rId4">
            <a:alphaModFix/>
          </a:blip>
          <a:srcRect b="0" l="0" r="0" t="0"/>
          <a:stretch/>
        </p:blipFill>
        <p:spPr>
          <a:xfrm>
            <a:off x="6096000" y="3324397"/>
            <a:ext cx="4315427" cy="2648320"/>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7" name="Google Shape;277;p25"/>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sp>
        <p:nvSpPr>
          <p:cNvPr id="278" name="Google Shape;278;p25"/>
          <p:cNvSpPr txBox="1"/>
          <p:nvPr/>
        </p:nvSpPr>
        <p:spPr>
          <a:xfrm>
            <a:off x="82131" y="1260504"/>
            <a:ext cx="460660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Diagrama de Flujo Físico nivel 2</a:t>
            </a:r>
            <a:endParaRPr/>
          </a:p>
          <a:p>
            <a:pPr indent="0" lvl="0" marL="0" marR="0" rtl="0" algn="ctr">
              <a:spcBef>
                <a:spcPts val="0"/>
              </a:spcBef>
              <a:spcAft>
                <a:spcPts val="0"/>
              </a:spcAft>
              <a:buNone/>
            </a:pPr>
            <a:r>
              <a:rPr lang="es-ES" sz="2400">
                <a:solidFill>
                  <a:schemeClr val="lt1"/>
                </a:solidFill>
                <a:latin typeface="Arial"/>
                <a:ea typeface="Arial"/>
                <a:cs typeface="Arial"/>
                <a:sym typeface="Arial"/>
              </a:rPr>
              <a:t>(Cliente)</a:t>
            </a:r>
            <a:endParaRPr/>
          </a:p>
        </p:txBody>
      </p:sp>
      <p:pic>
        <p:nvPicPr>
          <p:cNvPr id="279" name="Google Shape;279;p25"/>
          <p:cNvPicPr preferRelativeResize="0"/>
          <p:nvPr/>
        </p:nvPicPr>
        <p:blipFill rotWithShape="1">
          <a:blip r:embed="rId3">
            <a:alphaModFix/>
          </a:blip>
          <a:srcRect b="0" l="0" r="0" t="0"/>
          <a:stretch/>
        </p:blipFill>
        <p:spPr>
          <a:xfrm>
            <a:off x="4950528" y="977562"/>
            <a:ext cx="7159342" cy="4387267"/>
          </a:xfrm>
          <a:prstGeom prst="rect">
            <a:avLst/>
          </a:prstGeom>
          <a:noFill/>
          <a:ln>
            <a:noFill/>
          </a:ln>
          <a:effectLst>
            <a:outerShdw blurRad="190500" rotWithShape="0" algn="tl">
              <a:srgbClr val="000000">
                <a:alpha val="69803"/>
              </a:srgbClr>
            </a:outerShdw>
          </a:effectLst>
        </p:spPr>
      </p:pic>
      <p:sp>
        <p:nvSpPr>
          <p:cNvPr id="280" name="Google Shape;280;p25"/>
          <p:cNvSpPr/>
          <p:nvPr/>
        </p:nvSpPr>
        <p:spPr>
          <a:xfrm>
            <a:off x="5259759" y="1085316"/>
            <a:ext cx="1200862" cy="350377"/>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12" type="sldNum"/>
          </p:nvPr>
        </p:nvSpPr>
        <p:spPr>
          <a:xfrm>
            <a:off x="11784012" y="5790154"/>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86" name="Google Shape;286;p26"/>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287" name="Google Shape;287;p26"/>
          <p:cNvPicPr preferRelativeResize="0"/>
          <p:nvPr/>
        </p:nvPicPr>
        <p:blipFill rotWithShape="1">
          <a:blip r:embed="rId3">
            <a:alphaModFix/>
          </a:blip>
          <a:srcRect b="0" l="0" r="0" t="0"/>
          <a:stretch/>
        </p:blipFill>
        <p:spPr>
          <a:xfrm>
            <a:off x="5033474" y="885283"/>
            <a:ext cx="7039544" cy="4824951"/>
          </a:xfrm>
          <a:prstGeom prst="rect">
            <a:avLst/>
          </a:prstGeom>
          <a:noFill/>
          <a:ln>
            <a:noFill/>
          </a:ln>
          <a:effectLst>
            <a:outerShdw blurRad="190500" rotWithShape="0" algn="tl">
              <a:srgbClr val="000000">
                <a:alpha val="69803"/>
              </a:srgbClr>
            </a:outerShdw>
          </a:effectLst>
        </p:spPr>
      </p:pic>
      <p:sp>
        <p:nvSpPr>
          <p:cNvPr id="288" name="Google Shape;288;p26"/>
          <p:cNvSpPr txBox="1"/>
          <p:nvPr/>
        </p:nvSpPr>
        <p:spPr>
          <a:xfrm>
            <a:off x="118982" y="1204957"/>
            <a:ext cx="470018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2400">
                <a:solidFill>
                  <a:schemeClr val="lt1"/>
                </a:solidFill>
                <a:latin typeface="Arial"/>
                <a:ea typeface="Arial"/>
                <a:cs typeface="Arial"/>
                <a:sym typeface="Arial"/>
              </a:rPr>
              <a:t>Diagrama de Flujo Físico nivel 2 (Distribuidor)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94" name="Google Shape;294;p27"/>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295" name="Google Shape;295;p27"/>
          <p:cNvPicPr preferRelativeResize="0"/>
          <p:nvPr/>
        </p:nvPicPr>
        <p:blipFill rotWithShape="1">
          <a:blip r:embed="rId3">
            <a:alphaModFix/>
          </a:blip>
          <a:srcRect b="0" l="0" r="0" t="0"/>
          <a:stretch/>
        </p:blipFill>
        <p:spPr>
          <a:xfrm>
            <a:off x="4951379" y="1527243"/>
            <a:ext cx="7130374" cy="3500719"/>
          </a:xfrm>
          <a:prstGeom prst="rect">
            <a:avLst/>
          </a:prstGeom>
          <a:noFill/>
          <a:ln>
            <a:noFill/>
          </a:ln>
          <a:effectLst>
            <a:outerShdw blurRad="292100" rotWithShape="0" algn="tl" dir="2700000" dist="139700">
              <a:srgbClr val="333333">
                <a:alpha val="64705"/>
              </a:srgbClr>
            </a:outerShdw>
          </a:effectLst>
        </p:spPr>
      </p:pic>
      <p:sp>
        <p:nvSpPr>
          <p:cNvPr id="296" name="Google Shape;296;p27"/>
          <p:cNvSpPr txBox="1"/>
          <p:nvPr/>
        </p:nvSpPr>
        <p:spPr>
          <a:xfrm>
            <a:off x="233462" y="2077273"/>
            <a:ext cx="4542817"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3600">
                <a:solidFill>
                  <a:schemeClr val="lt1"/>
                </a:solidFill>
                <a:latin typeface="Arial"/>
                <a:ea typeface="Arial"/>
                <a:cs typeface="Arial"/>
                <a:sym typeface="Arial"/>
              </a:rPr>
              <a:t>Diagrama Lógico 1 </a:t>
            </a:r>
            <a:endParaRPr/>
          </a:p>
          <a:p>
            <a:pPr indent="0" lvl="0" marL="0" marR="0" rtl="0" algn="ctr">
              <a:spcBef>
                <a:spcPts val="0"/>
              </a:spcBef>
              <a:spcAft>
                <a:spcPts val="0"/>
              </a:spcAft>
              <a:buNone/>
            </a:pPr>
            <a:r>
              <a:rPr lang="es-ES" sz="2800">
                <a:solidFill>
                  <a:schemeClr val="lt1"/>
                </a:solidFill>
                <a:latin typeface="Arial"/>
                <a:ea typeface="Arial"/>
                <a:cs typeface="Arial"/>
                <a:sym typeface="Arial"/>
              </a:rPr>
              <a:t>(Cliente)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p:nvPr/>
        </p:nvSpPr>
        <p:spPr>
          <a:xfrm>
            <a:off x="4844374" y="0"/>
            <a:ext cx="1251626" cy="6858000"/>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02" name="Google Shape;302;p2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03" name="Google Shape;303;p28"/>
          <p:cNvSpPr txBox="1"/>
          <p:nvPr/>
        </p:nvSpPr>
        <p:spPr>
          <a:xfrm>
            <a:off x="82130" y="6435923"/>
            <a:ext cx="51776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lt1"/>
                </a:solidFill>
                <a:latin typeface="Corbel"/>
                <a:ea typeface="Corbel"/>
                <a:cs typeface="Corbel"/>
                <a:sym typeface="Corbel"/>
              </a:rPr>
              <a:t>Shadoweb     x     Marcelino´s Photografy</a:t>
            </a:r>
            <a:endParaRPr sz="1400">
              <a:solidFill>
                <a:schemeClr val="lt1"/>
              </a:solidFill>
              <a:latin typeface="Corbel"/>
              <a:ea typeface="Corbel"/>
              <a:cs typeface="Corbel"/>
              <a:sym typeface="Corbel"/>
            </a:endParaRPr>
          </a:p>
        </p:txBody>
      </p:sp>
      <p:pic>
        <p:nvPicPr>
          <p:cNvPr id="304" name="Google Shape;304;p28"/>
          <p:cNvPicPr preferRelativeResize="0"/>
          <p:nvPr/>
        </p:nvPicPr>
        <p:blipFill rotWithShape="1">
          <a:blip r:embed="rId3">
            <a:alphaModFix/>
          </a:blip>
          <a:srcRect b="0" l="0" r="0" t="0"/>
          <a:stretch/>
        </p:blipFill>
        <p:spPr>
          <a:xfrm>
            <a:off x="1009589" y="1040860"/>
            <a:ext cx="10012429" cy="5009678"/>
          </a:xfrm>
          <a:prstGeom prst="rect">
            <a:avLst/>
          </a:prstGeom>
          <a:noFill/>
          <a:ln>
            <a:noFill/>
          </a:ln>
          <a:effectLst>
            <a:outerShdw blurRad="292100" rotWithShape="0" algn="tl" dir="2700000" dist="139700">
              <a:srgbClr val="333333">
                <a:alpha val="64705"/>
              </a:srgbClr>
            </a:outerShdw>
          </a:effectLst>
        </p:spPr>
      </p:pic>
      <p:sp>
        <p:nvSpPr>
          <p:cNvPr id="305" name="Google Shape;305;p28"/>
          <p:cNvSpPr txBox="1"/>
          <p:nvPr/>
        </p:nvSpPr>
        <p:spPr>
          <a:xfrm>
            <a:off x="1009589" y="233398"/>
            <a:ext cx="352898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lt1"/>
                </a:solidFill>
                <a:latin typeface="Arial"/>
                <a:ea typeface="Arial"/>
                <a:cs typeface="Arial"/>
                <a:sym typeface="Arial"/>
              </a:rPr>
              <a:t>Diagrama Lógico 1 </a:t>
            </a:r>
            <a:endParaRPr/>
          </a:p>
          <a:p>
            <a:pPr indent="0" lvl="0" marL="0" marR="0" rtl="0" algn="ctr">
              <a:spcBef>
                <a:spcPts val="0"/>
              </a:spcBef>
              <a:spcAft>
                <a:spcPts val="0"/>
              </a:spcAft>
              <a:buNone/>
            </a:pPr>
            <a:r>
              <a:rPr lang="es-ES" sz="1800">
                <a:solidFill>
                  <a:schemeClr val="lt1"/>
                </a:solidFill>
                <a:latin typeface="Arial"/>
                <a:ea typeface="Arial"/>
                <a:cs typeface="Arial"/>
                <a:sym typeface="Arial"/>
              </a:rPr>
              <a:t>(Distribuidor)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ular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ular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