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9" r:id="rId1"/>
  </p:sldMasterIdLst>
  <p:notesMasterIdLst>
    <p:notesMasterId r:id="rId10"/>
  </p:notesMasterIdLst>
  <p:handoutMasterIdLst>
    <p:handoutMasterId r:id="rId11"/>
  </p:handoutMasterIdLst>
  <p:sldIdLst>
    <p:sldId id="265" r:id="rId2"/>
    <p:sldId id="266" r:id="rId3"/>
    <p:sldId id="270" r:id="rId4"/>
    <p:sldId id="269" r:id="rId5"/>
    <p:sldId id="273" r:id="rId6"/>
    <p:sldId id="274" r:id="rId7"/>
    <p:sldId id="271" r:id="rId8"/>
    <p:sldId id="272" r:id="rId9"/>
  </p:sldIdLst>
  <p:sldSz cx="9144000" cy="6858000" type="letter"/>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5pPr>
    <a:lvl6pPr marL="2286000" algn="l" defTabSz="914400" rtl="0" eaLnBrk="1" latinLnBrk="0" hangingPunct="1">
      <a:defRPr sz="1400" kern="1200">
        <a:solidFill>
          <a:schemeClr val="tx1"/>
        </a:solidFill>
        <a:latin typeface="Trebuchet MS" pitchFamily="34" charset="0"/>
        <a:ea typeface="宋体" pitchFamily="2" charset="-122"/>
        <a:cs typeface="+mn-cs"/>
      </a:defRPr>
    </a:lvl6pPr>
    <a:lvl7pPr marL="2743200" algn="l" defTabSz="914400" rtl="0" eaLnBrk="1" latinLnBrk="0" hangingPunct="1">
      <a:defRPr sz="1400" kern="1200">
        <a:solidFill>
          <a:schemeClr val="tx1"/>
        </a:solidFill>
        <a:latin typeface="Trebuchet MS" pitchFamily="34" charset="0"/>
        <a:ea typeface="宋体" pitchFamily="2" charset="-122"/>
        <a:cs typeface="+mn-cs"/>
      </a:defRPr>
    </a:lvl7pPr>
    <a:lvl8pPr marL="3200400" algn="l" defTabSz="914400" rtl="0" eaLnBrk="1" latinLnBrk="0" hangingPunct="1">
      <a:defRPr sz="1400" kern="1200">
        <a:solidFill>
          <a:schemeClr val="tx1"/>
        </a:solidFill>
        <a:latin typeface="Trebuchet MS" pitchFamily="34" charset="0"/>
        <a:ea typeface="宋体" pitchFamily="2" charset="-122"/>
        <a:cs typeface="+mn-cs"/>
      </a:defRPr>
    </a:lvl8pPr>
    <a:lvl9pPr marL="3657600" algn="l" defTabSz="914400" rtl="0" eaLnBrk="1" latinLnBrk="0" hangingPunct="1">
      <a:defRPr sz="1400" kern="1200">
        <a:solidFill>
          <a:schemeClr val="tx1"/>
        </a:solidFill>
        <a:latin typeface="Trebuchet MS"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FFFF"/>
    <a:srgbClr val="F7F7F7"/>
    <a:srgbClr val="CCCCCC"/>
    <a:srgbClr val="999999"/>
    <a:srgbClr val="666666"/>
    <a:srgbClr val="333333"/>
    <a:srgbClr val="EE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9" autoAdjust="0"/>
    <p:restoredTop sz="84948" autoAdjust="0"/>
  </p:normalViewPr>
  <p:slideViewPr>
    <p:cSldViewPr>
      <p:cViewPr>
        <p:scale>
          <a:sx n="80" d="100"/>
          <a:sy n="80" d="100"/>
        </p:scale>
        <p:origin x="-1194"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E4C70299-48EA-4EEB-8475-B12BBEECBB8C}" type="slidenum">
              <a:rPr lang="en-GB" altLang="zh-CN"/>
              <a:pPr>
                <a:defRPr/>
              </a:pPr>
              <a:t>‹#›</a:t>
            </a:fld>
            <a:endParaRPr lang="en-GB" altLang="zh-CN"/>
          </a:p>
        </p:txBody>
      </p:sp>
    </p:spTree>
    <p:extLst>
      <p:ext uri="{BB962C8B-B14F-4D97-AF65-F5344CB8AC3E}">
        <p14:creationId xmlns:p14="http://schemas.microsoft.com/office/powerpoint/2010/main" val="3391916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smtClean="0"/>
              <a:t>Muokkaa tekstin perustyylejä napsauttamalla</a:t>
            </a:r>
          </a:p>
          <a:p>
            <a:pPr lvl="1"/>
            <a:r>
              <a:rPr lang="fi-FI" noProof="0" smtClean="0"/>
              <a:t>toinen taso</a:t>
            </a:r>
          </a:p>
          <a:p>
            <a:pPr lvl="2"/>
            <a:r>
              <a:rPr lang="fi-FI" noProof="0" smtClean="0"/>
              <a:t>kolmas taso</a:t>
            </a:r>
          </a:p>
          <a:p>
            <a:pPr lvl="3"/>
            <a:r>
              <a:rPr lang="fi-FI" noProof="0" smtClean="0"/>
              <a:t>neljäs taso</a:t>
            </a:r>
          </a:p>
          <a:p>
            <a:pPr lvl="4"/>
            <a:r>
              <a:rPr lang="fi-FI" noProof="0" smtClean="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046CB37E-9823-4113-8356-29E88B1C3884}" type="slidenum">
              <a:rPr lang="fi-FI" altLang="zh-CN"/>
              <a:pPr>
                <a:defRPr/>
              </a:pPr>
              <a:t>‹#›</a:t>
            </a:fld>
            <a:endParaRPr lang="fi-FI" altLang="zh-CN"/>
          </a:p>
        </p:txBody>
      </p:sp>
    </p:spTree>
    <p:extLst>
      <p:ext uri="{BB962C8B-B14F-4D97-AF65-F5344CB8AC3E}">
        <p14:creationId xmlns:p14="http://schemas.microsoft.com/office/powerpoint/2010/main" val="1881360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46CB37E-9823-4113-8356-29E88B1C3884}" type="slidenum">
              <a:rPr lang="fi-FI" altLang="zh-CN" smtClean="0"/>
              <a:pPr>
                <a:defRPr/>
              </a:pPr>
              <a:t>1</a:t>
            </a:fld>
            <a:endParaRPr lang="fi-FI"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5937250"/>
            <a:ext cx="2447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w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3038" y="5507038"/>
            <a:ext cx="1350962" cy="135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866527"/>
          </a:xfrm>
        </p:spPr>
        <p:txBody>
          <a:bodyPr/>
          <a:lstStyle>
            <a:lvl1pPr algn="l">
              <a:defRPr sz="4000" b="1">
                <a:solidFill>
                  <a:schemeClr val="bg1"/>
                </a:solidFill>
              </a:defRPr>
            </a:lvl1pPr>
          </a:lstStyle>
          <a:p>
            <a:r>
              <a:rPr lang="zh-CN" altLang="en-US" smtClean="0"/>
              <a:t>单击此处编辑母版标题样式</a:t>
            </a:r>
            <a:endParaRPr lang="zh-CN" altLang="en-US" dirty="0"/>
          </a:p>
        </p:txBody>
      </p:sp>
      <p:sp>
        <p:nvSpPr>
          <p:cNvPr id="3" name="Subtitle 2"/>
          <p:cNvSpPr>
            <a:spLocks noGrp="1"/>
          </p:cNvSpPr>
          <p:nvPr>
            <p:ph type="subTitle" idx="1"/>
          </p:nvPr>
        </p:nvSpPr>
        <p:spPr>
          <a:xfrm>
            <a:off x="683568" y="2996952"/>
            <a:ext cx="6400800" cy="1152128"/>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02989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a:p>
        </p:txBody>
      </p:sp>
      <p:pic>
        <p:nvPicPr>
          <p:cNvPr id="5" name="Picture 7" descr="图片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88088"/>
            <a:ext cx="9144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0"/>
            <a:ext cx="2133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p:nvSpPr>
        <p:spPr bwMode="auto">
          <a:xfrm>
            <a:off x="5286375" y="6380163"/>
            <a:ext cx="2592388" cy="955675"/>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pPr algn="r">
              <a:defRPr/>
            </a:pPr>
            <a:r>
              <a:rPr lang="en-US" altLang="zh-CN" sz="1600">
                <a:latin typeface="Arial" charset="0"/>
              </a:rPr>
              <a:t>www.bjsxt.com</a:t>
            </a:r>
          </a:p>
          <a:p>
            <a:pPr algn="r">
              <a:defRPr/>
            </a:pPr>
            <a:r>
              <a:rPr lang="en-US" altLang="zh-CN" sz="1600">
                <a:latin typeface="Arial" charset="0"/>
              </a:rPr>
              <a:t>400-009-1906 </a:t>
            </a:r>
          </a:p>
          <a:p>
            <a:pPr>
              <a:spcBef>
                <a:spcPct val="50000"/>
              </a:spcBef>
              <a:defRPr/>
            </a:pPr>
            <a:endParaRPr lang="zh-CN" altLang="en-US" sz="1600">
              <a:latin typeface="Arial" charset="0"/>
            </a:endParaRPr>
          </a:p>
        </p:txBody>
      </p:sp>
      <p:pic>
        <p:nvPicPr>
          <p:cNvPr id="8" name="Picture 7" descr="w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9563" y="5643563"/>
            <a:ext cx="121443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Placeholder 1"/>
          <p:cNvSpPr>
            <a:spLocks noGrp="1"/>
          </p:cNvSpPr>
          <p:nvPr>
            <p:ph type="title"/>
          </p:nvPr>
        </p:nvSpPr>
        <p:spPr>
          <a:xfrm>
            <a:off x="0" y="0"/>
            <a:ext cx="7072330" cy="857232"/>
          </a:xfrm>
          <a:prstGeom prst="rect">
            <a:avLst/>
          </a:prstGeom>
          <a:solidFill>
            <a:srgbClr val="0070C0"/>
          </a:solidFill>
        </p:spPr>
        <p:txBody>
          <a:bodyPr rtlCol="0">
            <a:noAutofit/>
          </a:bodyPr>
          <a:lstStyle>
            <a:lvl1pPr algn="l">
              <a:defRPr sz="2800" b="1">
                <a:solidFill>
                  <a:schemeClr val="bg1"/>
                </a:solidFill>
              </a:defRPr>
            </a:lvl1pPr>
          </a:lstStyle>
          <a:p>
            <a:r>
              <a:rPr lang="zh-CN" altLang="en-US" smtClean="0"/>
              <a:t>单击此处编辑母版标题样式</a:t>
            </a:r>
            <a:endParaRPr lang="zh-CN" altLang="en-US" dirty="0"/>
          </a:p>
        </p:txBody>
      </p:sp>
      <p:sp>
        <p:nvSpPr>
          <p:cNvPr id="9" name="Content Placeholder 2"/>
          <p:cNvSpPr>
            <a:spLocks noGrp="1"/>
          </p:cNvSpPr>
          <p:nvPr>
            <p:ph idx="1"/>
          </p:nvPr>
        </p:nvSpPr>
        <p:spPr>
          <a:xfrm>
            <a:off x="142844" y="1000108"/>
            <a:ext cx="8786874"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6444725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pic>
        <p:nvPicPr>
          <p:cNvPr id="4" name="Picture 7" descr="图片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61100"/>
            <a:ext cx="9144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未标题-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563" y="0"/>
            <a:ext cx="23574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5357813" y="6284913"/>
            <a:ext cx="2447925" cy="1144587"/>
          </a:xfrm>
          <a:prstGeom prst="rect">
            <a:avLst/>
          </a:prstGeom>
          <a:noFill/>
          <a:ln w="9525">
            <a:noFill/>
            <a:miter lim="800000"/>
            <a:headEnd/>
            <a:tailEnd/>
          </a:ln>
          <a:effectLst>
            <a:prstShdw prst="shdw13" dist="53882" dir="13500000">
              <a:schemeClr val="bg2">
                <a:alpha val="50000"/>
              </a:schemeClr>
            </a:prstShdw>
          </a:effectLst>
        </p:spPr>
        <p:txBody>
          <a:bodyPr>
            <a:spAutoFit/>
          </a:bodyPr>
          <a:lstStyle/>
          <a:p>
            <a:pPr algn="r">
              <a:defRPr/>
            </a:pPr>
            <a:r>
              <a:rPr lang="en-US" altLang="zh-CN" sz="1600">
                <a:latin typeface="Arial" charset="0"/>
              </a:rPr>
              <a:t>www.bjsxt.com</a:t>
            </a:r>
          </a:p>
          <a:p>
            <a:pPr algn="r">
              <a:defRPr/>
            </a:pPr>
            <a:r>
              <a:rPr lang="en-US" altLang="zh-CN" sz="1600">
                <a:latin typeface="Arial" charset="0"/>
              </a:rPr>
              <a:t>400-009-1906 </a:t>
            </a:r>
          </a:p>
          <a:p>
            <a:pPr algn="r">
              <a:defRPr/>
            </a:pPr>
            <a:endParaRPr lang="zh-CN" altLang="en-US" sz="1600">
              <a:latin typeface="Arial" charset="0"/>
            </a:endParaRPr>
          </a:p>
          <a:p>
            <a:pPr>
              <a:spcBef>
                <a:spcPct val="50000"/>
              </a:spcBef>
              <a:defRPr/>
            </a:pPr>
            <a:endParaRPr lang="zh-CN" altLang="en-US">
              <a:latin typeface="Arial" charset="0"/>
            </a:endParaRPr>
          </a:p>
        </p:txBody>
      </p:sp>
      <p:pic>
        <p:nvPicPr>
          <p:cNvPr id="7" name="Picture 7" descr="w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9563" y="5643563"/>
            <a:ext cx="1214437"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Placeholder 1"/>
          <p:cNvSpPr>
            <a:spLocks noGrp="1"/>
          </p:cNvSpPr>
          <p:nvPr>
            <p:ph type="title"/>
          </p:nvPr>
        </p:nvSpPr>
        <p:spPr>
          <a:xfrm>
            <a:off x="0" y="0"/>
            <a:ext cx="6786578" cy="857232"/>
          </a:xfrm>
          <a:prstGeom prst="rect">
            <a:avLst/>
          </a:prstGeom>
          <a:solidFill>
            <a:srgbClr val="0070C0"/>
          </a:solidFill>
        </p:spPr>
        <p:txBody>
          <a:bodyPr rtlCol="0">
            <a:noAutofit/>
          </a:bodyPr>
          <a:lstStyle>
            <a:lvl1pPr algn="l">
              <a:defRPr sz="2800" b="1">
                <a:solidFill>
                  <a:schemeClr val="bg1"/>
                </a:solidFill>
              </a:defRPr>
            </a:lvl1pPr>
          </a:lstStyle>
          <a:p>
            <a:r>
              <a:rPr lang="zh-CN" altLang="en-US" smtClean="0"/>
              <a:t>单击此处编辑母版标题样式</a:t>
            </a:r>
            <a:endParaRPr lang="zh-CN" altLang="en-US" dirty="0"/>
          </a:p>
        </p:txBody>
      </p:sp>
      <p:sp>
        <p:nvSpPr>
          <p:cNvPr id="9" name="Content Placeholder 2"/>
          <p:cNvSpPr>
            <a:spLocks noGrp="1"/>
          </p:cNvSpPr>
          <p:nvPr>
            <p:ph idx="1"/>
          </p:nvPr>
        </p:nvSpPr>
        <p:spPr>
          <a:xfrm>
            <a:off x="142844" y="1000108"/>
            <a:ext cx="8786874"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78655838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1400">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panose="020B0604020202020204" pitchFamily="34" charset="0"/>
              <a:buNone/>
              <a:defRPr/>
            </a:lvl1pPr>
          </a:lstStyle>
          <a:p>
            <a:pPr>
              <a:defRPr/>
            </a:pPr>
            <a:r>
              <a:rPr lang="en-GB" altLang="zh-CN" smtClean="0"/>
              <a:t>www.globalintelligence.com – </a:t>
            </a:r>
            <a:r>
              <a:rPr lang="en-GB" altLang="zh-CN" smtClean="0">
                <a:solidFill>
                  <a:schemeClr val="bg2"/>
                </a:solidFill>
              </a:rPr>
              <a:t>page </a:t>
            </a:r>
            <a:fld id="{667316F3-598F-45D2-A2FE-F598C034CEC5}" type="slidenum">
              <a:rPr lang="en-GB" altLang="zh-CN" smtClean="0">
                <a:solidFill>
                  <a:schemeClr val="bg2"/>
                </a:solidFill>
              </a:rPr>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spect="1" noChangeArrowheads="1"/>
          </p:cNvSpPr>
          <p:nvPr>
            <p:ph type="ctrTitle"/>
          </p:nvPr>
        </p:nvSpPr>
        <p:spPr/>
        <p:txBody>
          <a:bodyPr/>
          <a:lstStyle/>
          <a:p>
            <a:r>
              <a:rPr lang="zh-CN" altLang="en-US" dirty="0" smtClean="0"/>
              <a:t>分布式云平台</a:t>
            </a:r>
            <a:endParaRPr lang="en-US" dirty="0" smtClean="0"/>
          </a:p>
        </p:txBody>
      </p:sp>
      <p:sp>
        <p:nvSpPr>
          <p:cNvPr id="4099" name="Rectangle 3"/>
          <p:cNvSpPr>
            <a:spLocks noGrp="1" noChangeArrowheads="1"/>
          </p:cNvSpPr>
          <p:nvPr>
            <p:ph type="subTitle" idx="1"/>
          </p:nvPr>
        </p:nvSpPr>
        <p:spPr>
          <a:xfrm>
            <a:off x="6286512" y="3071810"/>
            <a:ext cx="2857488" cy="1152128"/>
          </a:xfrm>
        </p:spPr>
        <p:txBody>
          <a:bodyPr/>
          <a:lstStyle/>
          <a:p>
            <a:pPr eaLnBrk="1" hangingPunct="1"/>
            <a:r>
              <a:rPr lang="zh-CN" altLang="en-US" dirty="0" smtClean="0"/>
              <a:t>讲师：</a:t>
            </a:r>
            <a:r>
              <a:rPr lang="zh-CN" altLang="en-US" dirty="0"/>
              <a:t>肖斌</a:t>
            </a:r>
            <a:endParaRPr lang="en-US" altLang="zh-CN"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计算</a:t>
            </a:r>
            <a:endParaRPr lang="zh-CN" altLang="en-US" dirty="0"/>
          </a:p>
        </p:txBody>
      </p:sp>
      <p:sp>
        <p:nvSpPr>
          <p:cNvPr id="3" name="内容占位符 2"/>
          <p:cNvSpPr>
            <a:spLocks noGrp="1"/>
          </p:cNvSpPr>
          <p:nvPr>
            <p:ph idx="1"/>
          </p:nvPr>
        </p:nvSpPr>
        <p:spPr/>
        <p:txBody>
          <a:bodyPr/>
          <a:lstStyle/>
          <a:p>
            <a:r>
              <a:rPr lang="zh-CN" altLang="en-US" dirty="0" smtClean="0"/>
              <a:t>什么是</a:t>
            </a:r>
            <a:r>
              <a:rPr lang="en-US" altLang="zh-CN" dirty="0" err="1" smtClean="0"/>
              <a:t>pagerank</a:t>
            </a:r>
            <a:endParaRPr lang="en-US" altLang="zh-CN" dirty="0" smtClean="0"/>
          </a:p>
          <a:p>
            <a:pPr lvl="1"/>
            <a:r>
              <a:rPr lang="en-US" altLang="zh-CN" dirty="0"/>
              <a:t>PageRank</a:t>
            </a:r>
            <a:r>
              <a:rPr lang="zh-CN" altLang="en-US" dirty="0"/>
              <a:t>是</a:t>
            </a:r>
            <a:r>
              <a:rPr lang="en-US" altLang="zh-CN" dirty="0"/>
              <a:t>Google</a:t>
            </a:r>
            <a:r>
              <a:rPr lang="zh-CN" altLang="en-US" dirty="0"/>
              <a:t>专有的算法，用于衡量特定网页相对于搜索引擎索引中的其他网页而言的重要程度</a:t>
            </a:r>
            <a:r>
              <a:rPr lang="zh-CN" altLang="en-US" dirty="0" smtClean="0"/>
              <a:t>。</a:t>
            </a:r>
            <a:endParaRPr lang="en-US" altLang="zh-CN" dirty="0" smtClean="0"/>
          </a:p>
          <a:p>
            <a:pPr lvl="1"/>
            <a:r>
              <a:rPr lang="zh-CN" altLang="en-US" dirty="0"/>
              <a:t>是</a:t>
            </a:r>
            <a:r>
              <a:rPr lang="en-US" altLang="zh-CN" dirty="0"/>
              <a:t>Google</a:t>
            </a:r>
            <a:r>
              <a:rPr lang="zh-CN" altLang="en-US" dirty="0"/>
              <a:t>创始人拉里</a:t>
            </a:r>
            <a:r>
              <a:rPr lang="en-US" altLang="zh-CN" dirty="0"/>
              <a:t>·</a:t>
            </a:r>
            <a:r>
              <a:rPr lang="zh-CN" altLang="en-US" dirty="0"/>
              <a:t>佩奇和谢尔盖</a:t>
            </a:r>
            <a:r>
              <a:rPr lang="en-US" altLang="zh-CN" dirty="0"/>
              <a:t>·</a:t>
            </a:r>
            <a:r>
              <a:rPr lang="zh-CN" altLang="en-US" dirty="0"/>
              <a:t>布林于</a:t>
            </a:r>
            <a:r>
              <a:rPr lang="en-US" altLang="zh-CN" dirty="0"/>
              <a:t>1997</a:t>
            </a:r>
            <a:r>
              <a:rPr lang="zh-CN" altLang="en-US" dirty="0" smtClean="0"/>
              <a:t>年创造的</a:t>
            </a:r>
            <a:endParaRPr lang="en-US" altLang="zh-CN" dirty="0" smtClean="0"/>
          </a:p>
          <a:p>
            <a:pPr lvl="1"/>
            <a:r>
              <a:rPr lang="en-US" altLang="zh-CN" dirty="0"/>
              <a:t>PageRank</a:t>
            </a:r>
            <a:r>
              <a:rPr lang="zh-CN" altLang="en-US" dirty="0"/>
              <a:t>实现了将</a:t>
            </a:r>
            <a:r>
              <a:rPr lang="zh-CN" altLang="en-US" dirty="0">
                <a:solidFill>
                  <a:srgbClr val="FF0000"/>
                </a:solidFill>
              </a:rPr>
              <a:t>链接价值概念</a:t>
            </a:r>
            <a:r>
              <a:rPr lang="zh-CN" altLang="en-US" dirty="0"/>
              <a:t>作为排名因素。</a:t>
            </a:r>
            <a:endParaRPr lang="en-US" altLang="zh-CN" dirty="0" smtClean="0"/>
          </a:p>
          <a:p>
            <a:r>
              <a:rPr lang="zh-CN" altLang="en-US" dirty="0" smtClean="0"/>
              <a:t>计算环境</a:t>
            </a:r>
            <a:endParaRPr lang="en-US" altLang="zh-CN" dirty="0" smtClean="0"/>
          </a:p>
          <a:p>
            <a:pPr lvl="1"/>
            <a:r>
              <a:rPr lang="en-US" altLang="zh-CN" dirty="0" smtClean="0"/>
              <a:t>Hadoop-2.5.2</a:t>
            </a:r>
          </a:p>
          <a:p>
            <a:pPr lvl="1"/>
            <a:r>
              <a:rPr lang="zh-CN" altLang="en-US" dirty="0" smtClean="0"/>
              <a:t>四台主机</a:t>
            </a:r>
            <a:endParaRPr lang="en-US" altLang="zh-CN" dirty="0" smtClean="0"/>
          </a:p>
          <a:p>
            <a:pPr lvl="1"/>
            <a:r>
              <a:rPr lang="zh-CN" altLang="en-US" dirty="0" smtClean="0"/>
              <a:t>两台</a:t>
            </a:r>
            <a:r>
              <a:rPr lang="en-US" altLang="zh-CN" dirty="0" smtClean="0"/>
              <a:t>NN</a:t>
            </a:r>
            <a:r>
              <a:rPr lang="zh-CN" altLang="en-US" dirty="0" smtClean="0"/>
              <a:t>的</a:t>
            </a:r>
            <a:r>
              <a:rPr lang="en-US" altLang="zh-CN" dirty="0" smtClean="0"/>
              <a:t>HA</a:t>
            </a:r>
          </a:p>
          <a:p>
            <a:pPr lvl="1"/>
            <a:r>
              <a:rPr lang="zh-CN" altLang="en-US" dirty="0"/>
              <a:t>两</a:t>
            </a:r>
            <a:r>
              <a:rPr lang="zh-CN" altLang="en-US" dirty="0" smtClean="0"/>
              <a:t>台</a:t>
            </a:r>
            <a:r>
              <a:rPr lang="en-US" altLang="zh-CN" dirty="0" smtClean="0"/>
              <a:t>RM</a:t>
            </a:r>
            <a:r>
              <a:rPr lang="zh-CN" altLang="en-US" dirty="0" smtClean="0"/>
              <a:t>的</a:t>
            </a:r>
            <a:r>
              <a:rPr lang="en-US" altLang="zh-CN" dirty="0" smtClean="0"/>
              <a:t>HA</a:t>
            </a:r>
          </a:p>
          <a:p>
            <a:pPr lvl="1"/>
            <a:r>
              <a:rPr lang="zh-CN" altLang="en-US" dirty="0" smtClean="0"/>
              <a:t>离线计算框架</a:t>
            </a:r>
            <a:r>
              <a:rPr lang="en-US" altLang="zh-CN" dirty="0" err="1" smtClean="0"/>
              <a:t>MapReduce</a:t>
            </a:r>
            <a:endParaRPr lang="en-US" altLang="zh-CN" dirty="0" smtClean="0"/>
          </a:p>
          <a:p>
            <a:pPr lvl="1">
              <a:buNone/>
            </a:pPr>
            <a:endParaRPr lang="en-US" altLang="zh-CN" dirty="0" smtClean="0"/>
          </a:p>
          <a:p>
            <a:pPr lvl="1">
              <a:buNone/>
            </a:pP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计算</a:t>
            </a:r>
            <a:endParaRPr lang="zh-CN" altLang="en-US" dirty="0"/>
          </a:p>
        </p:txBody>
      </p:sp>
      <p:sp>
        <p:nvSpPr>
          <p:cNvPr id="3" name="内容占位符 2"/>
          <p:cNvSpPr>
            <a:spLocks noGrp="1"/>
          </p:cNvSpPr>
          <p:nvPr>
            <p:ph idx="1"/>
          </p:nvPr>
        </p:nvSpPr>
        <p:spPr/>
        <p:txBody>
          <a:bodyPr/>
          <a:lstStyle/>
          <a:p>
            <a:r>
              <a:rPr lang="zh-CN" altLang="en-US" dirty="0" smtClean="0"/>
              <a:t>算法原理（</a:t>
            </a:r>
            <a:r>
              <a:rPr lang="en-US" altLang="zh-CN" dirty="0" smtClean="0"/>
              <a:t>1</a:t>
            </a:r>
            <a:r>
              <a:rPr lang="zh-CN" altLang="en-US" dirty="0" smtClean="0"/>
              <a:t>）</a:t>
            </a:r>
            <a:endParaRPr lang="en-US" altLang="zh-CN" dirty="0" smtClean="0"/>
          </a:p>
          <a:p>
            <a:pPr lvl="1"/>
            <a:r>
              <a:rPr lang="zh-CN" altLang="en-US" dirty="0"/>
              <a:t>入</a:t>
            </a:r>
            <a:r>
              <a:rPr lang="zh-CN" altLang="en-US" dirty="0" smtClean="0"/>
              <a:t>链 </a:t>
            </a:r>
            <a:r>
              <a:rPr lang="en-US" altLang="zh-CN" dirty="0" smtClean="0"/>
              <a:t>====</a:t>
            </a:r>
            <a:r>
              <a:rPr lang="zh-CN" altLang="en-US" dirty="0" smtClean="0"/>
              <a:t>投票</a:t>
            </a:r>
            <a:endParaRPr lang="en-US" altLang="zh-CN" dirty="0" smtClean="0"/>
          </a:p>
          <a:p>
            <a:pPr lvl="2"/>
            <a:r>
              <a:rPr lang="en-US" altLang="zh-CN" dirty="0"/>
              <a:t>PageRank</a:t>
            </a:r>
            <a:r>
              <a:rPr lang="zh-CN" altLang="en-US" dirty="0"/>
              <a:t>让链接</a:t>
            </a:r>
            <a:r>
              <a:rPr lang="zh-CN" altLang="en-US" dirty="0" smtClean="0"/>
              <a:t>来</a:t>
            </a:r>
            <a:r>
              <a:rPr lang="en-US" altLang="zh-CN" dirty="0" smtClean="0"/>
              <a:t>“</a:t>
            </a:r>
            <a:r>
              <a:rPr lang="zh-CN" altLang="en-US" dirty="0" smtClean="0"/>
              <a:t>投票</a:t>
            </a:r>
            <a:r>
              <a:rPr lang="en-US" altLang="zh-CN" dirty="0" smtClean="0"/>
              <a:t>“</a:t>
            </a:r>
            <a:r>
              <a:rPr lang="zh-CN" altLang="en-US" dirty="0"/>
              <a:t>，到一个页面的超链接相当于对该页投一</a:t>
            </a:r>
            <a:r>
              <a:rPr lang="zh-CN" altLang="en-US" dirty="0" smtClean="0"/>
              <a:t>票。</a:t>
            </a:r>
            <a:endParaRPr lang="en-US" altLang="zh-CN" dirty="0" smtClean="0"/>
          </a:p>
          <a:p>
            <a:pPr lvl="1"/>
            <a:r>
              <a:rPr lang="zh-CN" altLang="en-US" dirty="0" smtClean="0"/>
              <a:t>入链数量</a:t>
            </a:r>
            <a:endParaRPr lang="en-US" altLang="zh-CN" dirty="0" smtClean="0"/>
          </a:p>
          <a:p>
            <a:pPr lvl="2"/>
            <a:r>
              <a:rPr lang="zh-CN" altLang="en-US" dirty="0"/>
              <a:t>如果一个页面节点接收到的其他网页指向的入链数量越多，那么这个页面越重要。</a:t>
            </a:r>
            <a:endParaRPr lang="en-US" altLang="zh-CN" dirty="0" smtClean="0"/>
          </a:p>
          <a:p>
            <a:pPr lvl="1"/>
            <a:r>
              <a:rPr lang="zh-CN" altLang="en-US" dirty="0" smtClean="0"/>
              <a:t>入链质量</a:t>
            </a:r>
            <a:endParaRPr lang="en-US" altLang="zh-CN" dirty="0" smtClean="0"/>
          </a:p>
          <a:p>
            <a:pPr lvl="2"/>
            <a:r>
              <a:rPr lang="zh-CN" altLang="en-US" dirty="0"/>
              <a:t>指向页面</a:t>
            </a:r>
            <a:r>
              <a:rPr lang="en-US" altLang="zh-CN" dirty="0"/>
              <a:t>A</a:t>
            </a:r>
            <a:r>
              <a:rPr lang="zh-CN" altLang="en-US" dirty="0"/>
              <a:t>的入链质量不同，质量高的页面会通过链接向其他页面传递更多的权重。所以越是质量高的页面指向页面</a:t>
            </a:r>
            <a:r>
              <a:rPr lang="en-US" altLang="zh-CN" dirty="0"/>
              <a:t>A</a:t>
            </a:r>
            <a:r>
              <a:rPr lang="zh-CN" altLang="en-US" dirty="0"/>
              <a:t>，则页面</a:t>
            </a:r>
            <a:r>
              <a:rPr lang="en-US" altLang="zh-CN" dirty="0"/>
              <a:t>A</a:t>
            </a:r>
            <a:r>
              <a:rPr lang="zh-CN" altLang="en-US" dirty="0"/>
              <a:t>越重要。</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计算</a:t>
            </a:r>
            <a:endParaRPr lang="zh-CN" altLang="en-US" dirty="0"/>
          </a:p>
        </p:txBody>
      </p:sp>
      <p:sp>
        <p:nvSpPr>
          <p:cNvPr id="3" name="内容占位符 2"/>
          <p:cNvSpPr>
            <a:spLocks noGrp="1"/>
          </p:cNvSpPr>
          <p:nvPr>
            <p:ph idx="1"/>
          </p:nvPr>
        </p:nvSpPr>
        <p:spPr/>
        <p:txBody>
          <a:bodyPr/>
          <a:lstStyle/>
          <a:p>
            <a:r>
              <a:rPr lang="zh-CN" altLang="en-US" dirty="0" smtClean="0"/>
              <a:t>网络上各个页面的链接图</a:t>
            </a:r>
            <a:endParaRPr lang="en-US" altLang="zh-CN" dirty="0" smtClean="0"/>
          </a:p>
          <a:p>
            <a:endParaRPr lang="zh-CN" altLang="en-US" dirty="0"/>
          </a:p>
        </p:txBody>
      </p:sp>
      <p:sp>
        <p:nvSpPr>
          <p:cNvPr id="7" name="圆角矩形 6"/>
          <p:cNvSpPr/>
          <p:nvPr/>
        </p:nvSpPr>
        <p:spPr>
          <a:xfrm>
            <a:off x="2555776" y="2420888"/>
            <a:ext cx="5760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lumMod val="50000"/>
                    <a:lumOff val="50000"/>
                  </a:schemeClr>
                </a:solidFill>
              </a:rPr>
              <a:t>A</a:t>
            </a:r>
            <a:endParaRPr lang="zh-CN" altLang="en-US" sz="3200" dirty="0">
              <a:solidFill>
                <a:schemeClr val="tx1">
                  <a:lumMod val="50000"/>
                  <a:lumOff val="50000"/>
                </a:schemeClr>
              </a:solidFill>
            </a:endParaRPr>
          </a:p>
        </p:txBody>
      </p:sp>
      <p:sp>
        <p:nvSpPr>
          <p:cNvPr id="9" name="圆角矩形 8"/>
          <p:cNvSpPr/>
          <p:nvPr/>
        </p:nvSpPr>
        <p:spPr>
          <a:xfrm>
            <a:off x="5856269" y="2420888"/>
            <a:ext cx="5760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lumMod val="50000"/>
                    <a:lumOff val="50000"/>
                  </a:schemeClr>
                </a:solidFill>
              </a:rPr>
              <a:t>B</a:t>
            </a:r>
            <a:endParaRPr lang="zh-CN" altLang="en-US" sz="3200" dirty="0">
              <a:solidFill>
                <a:schemeClr val="tx1">
                  <a:lumMod val="50000"/>
                  <a:lumOff val="50000"/>
                </a:schemeClr>
              </a:solidFill>
            </a:endParaRPr>
          </a:p>
        </p:txBody>
      </p:sp>
      <p:sp>
        <p:nvSpPr>
          <p:cNvPr id="10" name="圆角矩形 9"/>
          <p:cNvSpPr/>
          <p:nvPr/>
        </p:nvSpPr>
        <p:spPr>
          <a:xfrm>
            <a:off x="2535806" y="4437112"/>
            <a:ext cx="5760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lumMod val="50000"/>
                    <a:lumOff val="50000"/>
                  </a:schemeClr>
                </a:solidFill>
              </a:rPr>
              <a:t>C</a:t>
            </a:r>
            <a:endParaRPr lang="zh-CN" altLang="en-US" sz="3200" dirty="0">
              <a:solidFill>
                <a:schemeClr val="tx1">
                  <a:lumMod val="50000"/>
                  <a:lumOff val="50000"/>
                </a:schemeClr>
              </a:solidFill>
            </a:endParaRPr>
          </a:p>
        </p:txBody>
      </p:sp>
      <p:sp>
        <p:nvSpPr>
          <p:cNvPr id="11" name="圆角矩形 10"/>
          <p:cNvSpPr/>
          <p:nvPr/>
        </p:nvSpPr>
        <p:spPr>
          <a:xfrm>
            <a:off x="5856269" y="4425938"/>
            <a:ext cx="5760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lumMod val="50000"/>
                    <a:lumOff val="50000"/>
                  </a:schemeClr>
                </a:solidFill>
              </a:rPr>
              <a:t>D</a:t>
            </a:r>
            <a:endParaRPr lang="zh-CN" altLang="en-US" sz="3200" dirty="0">
              <a:solidFill>
                <a:schemeClr val="tx1">
                  <a:lumMod val="50000"/>
                  <a:lumOff val="50000"/>
                </a:schemeClr>
              </a:solidFill>
            </a:endParaRPr>
          </a:p>
        </p:txBody>
      </p:sp>
      <p:cxnSp>
        <p:nvCxnSpPr>
          <p:cNvPr id="12" name="直接箭头连接符 11"/>
          <p:cNvCxnSpPr>
            <a:stCxn id="7" idx="3"/>
            <a:endCxn id="9" idx="1"/>
          </p:cNvCxnSpPr>
          <p:nvPr/>
        </p:nvCxnSpPr>
        <p:spPr>
          <a:xfrm>
            <a:off x="3131840" y="2708920"/>
            <a:ext cx="2724429"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6" name="直接箭头连接符 15"/>
          <p:cNvCxnSpPr/>
          <p:nvPr/>
        </p:nvCxnSpPr>
        <p:spPr>
          <a:xfrm>
            <a:off x="3111870" y="2996952"/>
            <a:ext cx="2744399" cy="158417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直接箭头连接符 18"/>
          <p:cNvCxnSpPr/>
          <p:nvPr/>
        </p:nvCxnSpPr>
        <p:spPr>
          <a:xfrm flipH="1">
            <a:off x="3131840" y="2996952"/>
            <a:ext cx="2724429" cy="158417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2" name="直接箭头连接符 21"/>
          <p:cNvCxnSpPr>
            <a:stCxn id="10" idx="0"/>
            <a:endCxn id="7" idx="2"/>
          </p:cNvCxnSpPr>
          <p:nvPr/>
        </p:nvCxnSpPr>
        <p:spPr>
          <a:xfrm flipV="1">
            <a:off x="2823838" y="2996952"/>
            <a:ext cx="19970" cy="144016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5" name="直接箭头连接符 24"/>
          <p:cNvCxnSpPr/>
          <p:nvPr/>
        </p:nvCxnSpPr>
        <p:spPr>
          <a:xfrm flipV="1">
            <a:off x="3111870" y="2852936"/>
            <a:ext cx="2744399" cy="15730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8" name="直接箭头连接符 27"/>
          <p:cNvCxnSpPr>
            <a:stCxn id="11" idx="1"/>
            <a:endCxn id="10" idx="3"/>
          </p:cNvCxnSpPr>
          <p:nvPr/>
        </p:nvCxnSpPr>
        <p:spPr>
          <a:xfrm flipH="1">
            <a:off x="3111870" y="4713970"/>
            <a:ext cx="2744399" cy="1117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1" name="直接箭头连接符 30"/>
          <p:cNvCxnSpPr>
            <a:stCxn id="11" idx="0"/>
            <a:endCxn id="9" idx="2"/>
          </p:cNvCxnSpPr>
          <p:nvPr/>
        </p:nvCxnSpPr>
        <p:spPr>
          <a:xfrm flipV="1">
            <a:off x="6144301" y="2996952"/>
            <a:ext cx="0" cy="14289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计算</a:t>
            </a:r>
            <a:endParaRPr lang="zh-CN" altLang="en-US" dirty="0"/>
          </a:p>
        </p:txBody>
      </p:sp>
      <p:sp>
        <p:nvSpPr>
          <p:cNvPr id="3" name="内容占位符 2"/>
          <p:cNvSpPr>
            <a:spLocks noGrp="1"/>
          </p:cNvSpPr>
          <p:nvPr>
            <p:ph idx="1"/>
          </p:nvPr>
        </p:nvSpPr>
        <p:spPr/>
        <p:txBody>
          <a:bodyPr/>
          <a:lstStyle/>
          <a:p>
            <a:r>
              <a:rPr lang="zh-CN" altLang="en-US" dirty="0" smtClean="0"/>
              <a:t>算法原理（</a:t>
            </a:r>
            <a:r>
              <a:rPr lang="en-US" altLang="zh-CN" dirty="0"/>
              <a:t>2</a:t>
            </a:r>
            <a:r>
              <a:rPr lang="zh-CN" altLang="en-US" dirty="0" smtClean="0"/>
              <a:t>）</a:t>
            </a:r>
            <a:endParaRPr lang="en-US" altLang="zh-CN" dirty="0" smtClean="0"/>
          </a:p>
          <a:p>
            <a:pPr lvl="1"/>
            <a:r>
              <a:rPr lang="zh-CN" altLang="en-US" dirty="0" smtClean="0"/>
              <a:t>初始值</a:t>
            </a:r>
            <a:endParaRPr lang="en-US" altLang="zh-CN" dirty="0" smtClean="0"/>
          </a:p>
          <a:p>
            <a:pPr lvl="2"/>
            <a:r>
              <a:rPr lang="zh-CN" altLang="en-US" dirty="0"/>
              <a:t>每个页面设置相同</a:t>
            </a:r>
            <a:r>
              <a:rPr lang="zh-CN" altLang="en-US" dirty="0" smtClean="0"/>
              <a:t>的</a:t>
            </a:r>
            <a:r>
              <a:rPr lang="en-US" altLang="zh-CN" dirty="0" smtClean="0"/>
              <a:t>PR</a:t>
            </a:r>
            <a:r>
              <a:rPr lang="zh-CN" altLang="en-US" dirty="0" smtClean="0"/>
              <a:t>值</a:t>
            </a:r>
            <a:endParaRPr lang="en-US" altLang="zh-CN" dirty="0" smtClean="0"/>
          </a:p>
          <a:p>
            <a:pPr lvl="2"/>
            <a:r>
              <a:rPr lang="en-US" altLang="zh-CN" dirty="0" smtClean="0"/>
              <a:t>Google</a:t>
            </a:r>
            <a:r>
              <a:rPr lang="zh-CN" altLang="en-US" dirty="0" smtClean="0"/>
              <a:t>的</a:t>
            </a:r>
            <a:r>
              <a:rPr lang="en-US" altLang="zh-CN" dirty="0" err="1" smtClean="0"/>
              <a:t>pagerank</a:t>
            </a:r>
            <a:r>
              <a:rPr lang="zh-CN" altLang="en-US" dirty="0" smtClean="0"/>
              <a:t>算法给每个页面的</a:t>
            </a:r>
            <a:r>
              <a:rPr lang="en-US" altLang="zh-CN" dirty="0" smtClean="0"/>
              <a:t>PR</a:t>
            </a:r>
            <a:r>
              <a:rPr lang="zh-CN" altLang="en-US" dirty="0" smtClean="0"/>
              <a:t>初始值为</a:t>
            </a:r>
            <a:r>
              <a:rPr lang="en-US" altLang="zh-CN" dirty="0" smtClean="0"/>
              <a:t>1</a:t>
            </a:r>
            <a:r>
              <a:rPr lang="zh-CN" altLang="en-US" dirty="0" smtClean="0"/>
              <a:t>。</a:t>
            </a:r>
            <a:endParaRPr lang="en-US" altLang="zh-CN" dirty="0" smtClean="0"/>
          </a:p>
          <a:p>
            <a:pPr lvl="1"/>
            <a:r>
              <a:rPr lang="zh-CN" altLang="en-US" dirty="0"/>
              <a:t>迭代递归</a:t>
            </a:r>
            <a:r>
              <a:rPr lang="zh-CN" altLang="en-US" dirty="0" smtClean="0"/>
              <a:t>计算（收敛）</a:t>
            </a:r>
            <a:endParaRPr lang="en-US" altLang="zh-CN" dirty="0" smtClean="0"/>
          </a:p>
          <a:p>
            <a:pPr lvl="2"/>
            <a:r>
              <a:rPr lang="en-US" altLang="zh-CN" dirty="0"/>
              <a:t>Google</a:t>
            </a:r>
            <a:r>
              <a:rPr lang="zh-CN" altLang="en-US" dirty="0"/>
              <a:t>不断的重复计算每个页面的</a:t>
            </a:r>
            <a:r>
              <a:rPr lang="en-US" altLang="zh-CN" dirty="0"/>
              <a:t>PageRank</a:t>
            </a:r>
            <a:r>
              <a:rPr lang="zh-CN" altLang="en-US" dirty="0" smtClean="0"/>
              <a:t>。那么</a:t>
            </a:r>
            <a:r>
              <a:rPr lang="zh-CN" altLang="en-US" dirty="0"/>
              <a:t>经过不断的重复计算，这些页面的</a:t>
            </a:r>
            <a:r>
              <a:rPr lang="en-US" altLang="zh-CN" dirty="0"/>
              <a:t>PR</a:t>
            </a:r>
            <a:r>
              <a:rPr lang="zh-CN" altLang="en-US" dirty="0"/>
              <a:t>值会趋向于稳定，也就是收敛的状态</a:t>
            </a:r>
            <a:r>
              <a:rPr lang="zh-CN" altLang="en-US" dirty="0" smtClean="0"/>
              <a:t>。</a:t>
            </a:r>
            <a:endParaRPr lang="en-US" altLang="zh-CN" dirty="0"/>
          </a:p>
          <a:p>
            <a:pPr lvl="2"/>
            <a:r>
              <a:rPr lang="zh-CN" altLang="en-US" dirty="0" smtClean="0"/>
              <a:t>在具体企业应用中怎么样确定收敛标准？</a:t>
            </a:r>
            <a:endParaRPr lang="en-US" altLang="zh-CN" dirty="0" smtClean="0"/>
          </a:p>
          <a:p>
            <a:pPr lvl="3"/>
            <a:r>
              <a:rPr lang="en-US" altLang="zh-CN" dirty="0" smtClean="0"/>
              <a:t>1</a:t>
            </a:r>
            <a:r>
              <a:rPr lang="zh-CN" altLang="en-US" dirty="0" smtClean="0"/>
              <a:t>、每个页面的</a:t>
            </a:r>
            <a:r>
              <a:rPr lang="en-US" altLang="zh-CN" dirty="0" smtClean="0"/>
              <a:t>PR</a:t>
            </a:r>
            <a:r>
              <a:rPr lang="zh-CN" altLang="en-US" dirty="0" smtClean="0"/>
              <a:t>值和上一次计算的</a:t>
            </a:r>
            <a:r>
              <a:rPr lang="en-US" altLang="zh-CN" dirty="0" smtClean="0"/>
              <a:t>PR</a:t>
            </a:r>
            <a:r>
              <a:rPr lang="zh-CN" altLang="en-US" dirty="0" smtClean="0"/>
              <a:t>相等</a:t>
            </a:r>
            <a:endParaRPr lang="en-US" altLang="zh-CN" dirty="0" smtClean="0"/>
          </a:p>
          <a:p>
            <a:pPr lvl="3"/>
            <a:r>
              <a:rPr lang="en-US" altLang="zh-CN" dirty="0" smtClean="0"/>
              <a:t>2</a:t>
            </a:r>
            <a:r>
              <a:rPr lang="zh-CN" altLang="en-US" dirty="0" smtClean="0"/>
              <a:t>、设定一个差值指标（</a:t>
            </a:r>
            <a:r>
              <a:rPr lang="en-US" altLang="zh-CN" dirty="0" smtClean="0"/>
              <a:t>0.0001</a:t>
            </a:r>
            <a:r>
              <a:rPr lang="zh-CN" altLang="en-US" dirty="0" smtClean="0"/>
              <a:t>）。当所有页面和上一次计算的</a:t>
            </a:r>
            <a:r>
              <a:rPr lang="en-US" altLang="zh-CN" dirty="0" smtClean="0"/>
              <a:t>PR</a:t>
            </a:r>
            <a:r>
              <a:rPr lang="zh-CN" altLang="en-US" dirty="0" smtClean="0"/>
              <a:t>差值平均小于该标准时，则收敛。</a:t>
            </a:r>
            <a:endParaRPr lang="en-US" altLang="zh-CN" dirty="0" smtClean="0"/>
          </a:p>
          <a:p>
            <a:pPr lvl="3"/>
            <a:r>
              <a:rPr lang="en-US" altLang="zh-CN" dirty="0"/>
              <a:t>3</a:t>
            </a:r>
            <a:r>
              <a:rPr lang="zh-CN" altLang="en-US" dirty="0" smtClean="0"/>
              <a:t>、设定一个百分比（</a:t>
            </a:r>
            <a:r>
              <a:rPr lang="en-US" altLang="zh-CN" dirty="0" smtClean="0"/>
              <a:t>99%</a:t>
            </a:r>
            <a:r>
              <a:rPr lang="zh-CN" altLang="en-US" dirty="0" smtClean="0"/>
              <a:t>），当</a:t>
            </a:r>
            <a:r>
              <a:rPr lang="en-US" altLang="zh-CN" dirty="0" smtClean="0"/>
              <a:t>99%</a:t>
            </a:r>
            <a:r>
              <a:rPr lang="zh-CN" altLang="en-US" dirty="0" smtClean="0"/>
              <a:t>的页面和上一次计算的</a:t>
            </a:r>
            <a:r>
              <a:rPr lang="en-US" altLang="zh-CN" dirty="0" smtClean="0"/>
              <a:t>PR</a:t>
            </a:r>
            <a:r>
              <a:rPr lang="zh-CN" altLang="en-US" dirty="0" smtClean="0"/>
              <a:t>相等</a:t>
            </a:r>
            <a:endParaRPr lang="en-US" altLang="zh-CN" dirty="0" smtClean="0"/>
          </a:p>
          <a:p>
            <a:pPr lvl="2"/>
            <a:endParaRPr lang="en-US" altLang="zh-CN" dirty="0" smtClean="0"/>
          </a:p>
        </p:txBody>
      </p:sp>
    </p:spTree>
    <p:extLst>
      <p:ext uri="{BB962C8B-B14F-4D97-AF65-F5344CB8AC3E}">
        <p14:creationId xmlns:p14="http://schemas.microsoft.com/office/powerpoint/2010/main" val="252891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计算</a:t>
            </a:r>
            <a:endParaRPr lang="zh-CN" altLang="en-US" dirty="0"/>
          </a:p>
        </p:txBody>
      </p:sp>
      <p:sp>
        <p:nvSpPr>
          <p:cNvPr id="3" name="内容占位符 2"/>
          <p:cNvSpPr>
            <a:spLocks noGrp="1"/>
          </p:cNvSpPr>
          <p:nvPr>
            <p:ph idx="1"/>
          </p:nvPr>
        </p:nvSpPr>
        <p:spPr/>
        <p:txBody>
          <a:bodyPr/>
          <a:lstStyle/>
          <a:p>
            <a:r>
              <a:rPr lang="zh-CN" altLang="en-US" dirty="0" smtClean="0"/>
              <a:t>算法原理（</a:t>
            </a:r>
            <a:r>
              <a:rPr lang="en-US" altLang="zh-CN" dirty="0" smtClean="0"/>
              <a:t>3</a:t>
            </a:r>
            <a:r>
              <a:rPr lang="zh-CN" altLang="en-US" dirty="0" smtClean="0"/>
              <a:t>）</a:t>
            </a:r>
            <a:endParaRPr lang="en-US" altLang="zh-CN" dirty="0" smtClean="0"/>
          </a:p>
          <a:p>
            <a:pPr lvl="1"/>
            <a:r>
              <a:rPr lang="zh-CN" altLang="en-US" dirty="0" smtClean="0"/>
              <a:t>修正</a:t>
            </a:r>
            <a:r>
              <a:rPr lang="en-US" altLang="zh-CN" dirty="0" smtClean="0"/>
              <a:t>PageRank</a:t>
            </a:r>
            <a:r>
              <a:rPr lang="zh-CN" altLang="en-US" dirty="0"/>
              <a:t>计算</a:t>
            </a:r>
            <a:r>
              <a:rPr lang="zh-CN" altLang="en-US" dirty="0" smtClean="0"/>
              <a:t>公式</a:t>
            </a:r>
            <a:endParaRPr lang="en-US" altLang="zh-CN" dirty="0" smtClean="0"/>
          </a:p>
          <a:p>
            <a:pPr lvl="2"/>
            <a:r>
              <a:rPr lang="zh-CN" altLang="en-US" dirty="0"/>
              <a:t> 由于存在一些出链为</a:t>
            </a:r>
            <a:r>
              <a:rPr lang="en-US" altLang="zh-CN" dirty="0"/>
              <a:t>0</a:t>
            </a:r>
            <a:r>
              <a:rPr lang="zh-CN" altLang="en-US" dirty="0"/>
              <a:t>，也就是那些不链接任何其他网页的网， 也称为孤立网页，使得很多网页能被访问到。因此需要对 </a:t>
            </a:r>
            <a:r>
              <a:rPr lang="en-US" altLang="zh-CN" dirty="0"/>
              <a:t>PageRank</a:t>
            </a:r>
            <a:r>
              <a:rPr lang="zh-CN" altLang="en-US" dirty="0"/>
              <a:t>公式进行修正，即在简单公式的基础上增加了阻尼系数（</a:t>
            </a:r>
            <a:r>
              <a:rPr lang="en-US" altLang="zh-CN" dirty="0"/>
              <a:t>damping factor</a:t>
            </a:r>
            <a:r>
              <a:rPr lang="zh-CN" altLang="en-US" dirty="0"/>
              <a:t>）</a:t>
            </a:r>
            <a:r>
              <a:rPr lang="en-US" altLang="zh-CN" dirty="0"/>
              <a:t>q</a:t>
            </a:r>
            <a:r>
              <a:rPr lang="zh-CN" altLang="en-US" dirty="0"/>
              <a:t>， </a:t>
            </a:r>
            <a:r>
              <a:rPr lang="en-US" altLang="zh-CN" dirty="0"/>
              <a:t>q</a:t>
            </a:r>
            <a:r>
              <a:rPr lang="zh-CN" altLang="en-US" dirty="0"/>
              <a:t>一般取值</a:t>
            </a:r>
            <a:r>
              <a:rPr lang="en-US" altLang="zh-CN" dirty="0"/>
              <a:t>q=0.85</a:t>
            </a:r>
            <a:r>
              <a:rPr lang="zh-CN" altLang="en-US" dirty="0"/>
              <a:t>。</a:t>
            </a:r>
            <a:endParaRPr lang="en-US" altLang="zh-CN" dirty="0" smtClean="0"/>
          </a:p>
          <a:p>
            <a:pPr lvl="2"/>
            <a:endParaRPr lang="en-US" altLang="zh-CN" dirty="0" smtClean="0"/>
          </a:p>
          <a:p>
            <a:pPr lvl="1"/>
            <a:r>
              <a:rPr lang="zh-CN" altLang="en-US" dirty="0" smtClean="0"/>
              <a:t>完整</a:t>
            </a:r>
            <a:r>
              <a:rPr lang="en-US" altLang="zh-CN" dirty="0" smtClean="0"/>
              <a:t>PageRank</a:t>
            </a:r>
            <a:r>
              <a:rPr lang="zh-CN" altLang="en-US" dirty="0" smtClean="0"/>
              <a:t>计算公式</a:t>
            </a:r>
            <a:endParaRPr lang="en-US" altLang="zh-CN" dirty="0" smtClean="0"/>
          </a:p>
          <a:p>
            <a:pPr lvl="2"/>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46674"/>
            <a:ext cx="38481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750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PageRank</a:t>
            </a:r>
            <a:r>
              <a:rPr lang="zh-CN" altLang="en-US" dirty="0" smtClean="0"/>
              <a:t>计算</a:t>
            </a:r>
            <a:endParaRPr lang="zh-CN" altLang="en-US" dirty="0"/>
          </a:p>
        </p:txBody>
      </p:sp>
      <p:sp>
        <p:nvSpPr>
          <p:cNvPr id="3" name="内容占位符 2"/>
          <p:cNvSpPr>
            <a:spLocks noGrp="1"/>
          </p:cNvSpPr>
          <p:nvPr>
            <p:ph idx="1"/>
          </p:nvPr>
        </p:nvSpPr>
        <p:spPr/>
        <p:txBody>
          <a:bodyPr/>
          <a:lstStyle/>
          <a:p>
            <a:r>
              <a:rPr lang="en-US" altLang="zh-CN" dirty="0" err="1" smtClean="0"/>
              <a:t>Mapredece</a:t>
            </a:r>
            <a:r>
              <a:rPr lang="zh-CN" altLang="en-US" dirty="0" smtClean="0"/>
              <a:t>源码分析</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课程介绍</a:t>
            </a:r>
            <a:endParaRPr lang="zh-CN" altLang="en-US" dirty="0"/>
          </a:p>
        </p:txBody>
      </p:sp>
      <p:sp>
        <p:nvSpPr>
          <p:cNvPr id="3" name="内容占位符 2"/>
          <p:cNvSpPr>
            <a:spLocks noGrp="1"/>
          </p:cNvSpPr>
          <p:nvPr>
            <p:ph idx="1"/>
          </p:nvPr>
        </p:nvSpPr>
        <p:spPr/>
        <p:txBody>
          <a:bodyPr/>
          <a:lstStyle/>
          <a:p>
            <a:r>
              <a:rPr lang="zh-CN" altLang="en-US" dirty="0" smtClean="0"/>
              <a:t>课程大纲</a:t>
            </a:r>
            <a:endParaRPr lang="en-US" altLang="zh-CN" dirty="0" smtClean="0"/>
          </a:p>
          <a:p>
            <a:endParaRPr lang="en-US" altLang="zh-CN" dirty="0" smtClean="0"/>
          </a:p>
          <a:p>
            <a:r>
              <a:rPr lang="zh-CN" altLang="en-US" dirty="0" smtClean="0">
                <a:solidFill>
                  <a:srgbClr val="FF0000"/>
                </a:solidFill>
              </a:rPr>
              <a:t>三大计算框架</a:t>
            </a:r>
            <a:endParaRPr lang="en-US" altLang="zh-CN" dirty="0" smtClean="0">
              <a:solidFill>
                <a:srgbClr val="FF0000"/>
              </a:solidFill>
            </a:endParaRPr>
          </a:p>
          <a:p>
            <a:endParaRPr lang="en-US" altLang="zh-CN" dirty="0" smtClean="0"/>
          </a:p>
          <a:p>
            <a:r>
              <a:rPr lang="zh-CN" altLang="en-US" dirty="0" smtClean="0"/>
              <a:t>服务器分布式，集群，虚拟化技术。</a:t>
            </a: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xt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sxt2</Template>
  <TotalTime>1743</TotalTime>
  <Words>443</Words>
  <Application>Microsoft Office PowerPoint</Application>
  <PresentationFormat>信纸(8.5x11 英寸)</PresentationFormat>
  <Paragraphs>54</Paragraphs>
  <Slides>8</Slides>
  <Notes>1</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sxt2</vt:lpstr>
      <vt:lpstr>分布式云平台</vt:lpstr>
      <vt:lpstr>PageRank计算</vt:lpstr>
      <vt:lpstr>PageRank计算</vt:lpstr>
      <vt:lpstr>PageRank计算</vt:lpstr>
      <vt:lpstr>PageRank计算</vt:lpstr>
      <vt:lpstr>PageRank计算</vt:lpstr>
      <vt:lpstr>PageRank计算</vt:lpstr>
      <vt:lpstr>课程介绍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1_Objective-基本数据类型</dc:title>
  <dc:creator>XWVSYN</dc:creator>
  <cp:lastModifiedBy>admin</cp:lastModifiedBy>
  <cp:revision>293</cp:revision>
  <dcterms:created xsi:type="dcterms:W3CDTF">2013-06-19T03:35:00Z</dcterms:created>
  <dcterms:modified xsi:type="dcterms:W3CDTF">2015-12-03T10:02:30Z</dcterms:modified>
</cp:coreProperties>
</file>