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21"/>
  </p:notesMasterIdLst>
  <p:handoutMasterIdLst>
    <p:handoutMasterId r:id="rId22"/>
  </p:handoutMasterIdLst>
  <p:sldIdLst>
    <p:sldId id="312" r:id="rId2"/>
    <p:sldId id="337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38" r:id="rId11"/>
    <p:sldId id="347" r:id="rId12"/>
    <p:sldId id="349" r:id="rId13"/>
    <p:sldId id="350" r:id="rId14"/>
    <p:sldId id="351" r:id="rId15"/>
    <p:sldId id="352" r:id="rId16"/>
    <p:sldId id="353" r:id="rId17"/>
    <p:sldId id="354" r:id="rId18"/>
    <p:sldId id="348" r:id="rId19"/>
    <p:sldId id="346" r:id="rId20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337"/>
            <p14:sldId id="339"/>
            <p14:sldId id="340"/>
            <p14:sldId id="341"/>
            <p14:sldId id="342"/>
            <p14:sldId id="343"/>
            <p14:sldId id="344"/>
            <p14:sldId id="345"/>
            <p14:sldId id="338"/>
            <p14:sldId id="347"/>
            <p14:sldId id="349"/>
            <p14:sldId id="350"/>
            <p14:sldId id="351"/>
            <p14:sldId id="352"/>
            <p14:sldId id="353"/>
            <p14:sldId id="354"/>
            <p14:sldId id="348"/>
            <p14:sldId id="346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0C1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5" autoAdjust="0"/>
    <p:restoredTop sz="94424" autoAdjust="0"/>
  </p:normalViewPr>
  <p:slideViewPr>
    <p:cSldViewPr>
      <p:cViewPr varScale="1">
        <p:scale>
          <a:sx n="87" d="100"/>
          <a:sy n="87" d="100"/>
        </p:scale>
        <p:origin x="11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2016/1/1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9200/_cluster/setting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251520" y="2132856"/>
            <a:ext cx="7416824" cy="1226567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elasticsearch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sz="4400" dirty="0" smtClean="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Elasticsearch</a:t>
            </a:r>
            <a:r>
              <a:rPr lang="zh-CN" altLang="en-US" sz="2000" b="1" dirty="0" smtClean="0"/>
              <a:t>  </a:t>
            </a:r>
            <a:r>
              <a:rPr lang="en-US" altLang="zh-CN" sz="2000" b="1" dirty="0" smtClean="0"/>
              <a:t>XPUT</a:t>
            </a:r>
          </a:p>
          <a:p>
            <a:pPr lvl="1"/>
            <a:r>
              <a:rPr lang="zh-CN" altLang="en-US" sz="1600" b="1" dirty="0" smtClean="0"/>
              <a:t>动态修改配置</a:t>
            </a:r>
            <a:endParaRPr lang="en-US" altLang="zh-CN" sz="1600" b="1" dirty="0" smtClean="0"/>
          </a:p>
          <a:p>
            <a:pPr lvl="1"/>
            <a:r>
              <a:rPr lang="en-US" altLang="zh-CN" sz="1600" b="1" dirty="0" smtClean="0"/>
              <a:t>Curl –XPUT </a:t>
            </a:r>
            <a:r>
              <a:rPr lang="en-US" altLang="zh-CN" sz="1600" b="1" dirty="0" smtClean="0">
                <a:hlinkClick r:id="rId2"/>
              </a:rPr>
              <a:t>http://127.0.0.1:9200/_cluster/settings</a:t>
            </a:r>
            <a:r>
              <a:rPr lang="en-US" altLang="zh-CN" sz="1600" b="1" dirty="0" smtClean="0"/>
              <a:t> -d </a:t>
            </a:r>
            <a:r>
              <a:rPr lang="en-US" altLang="zh-CN" sz="1600" b="1" dirty="0" smtClean="0">
                <a:latin typeface="Candara" pitchFamily="34" charset="0"/>
              </a:rPr>
              <a:t>‘</a:t>
            </a:r>
          </a:p>
          <a:p>
            <a:pPr lvl="1"/>
            <a:r>
              <a:rPr lang="en-US" altLang="zh-CN" sz="1600" b="1" dirty="0" smtClean="0"/>
              <a:t>{</a:t>
            </a:r>
          </a:p>
          <a:p>
            <a:pPr lvl="1"/>
            <a:r>
              <a:rPr lang="en-US" altLang="zh-CN" sz="1600" b="1" dirty="0" smtClean="0"/>
              <a:t>  “persistent”:{</a:t>
            </a:r>
          </a:p>
          <a:p>
            <a:pPr lvl="1"/>
            <a:r>
              <a:rPr lang="en-US" altLang="zh-CN" sz="1600" b="1" dirty="0" smtClean="0"/>
              <a:t> 	      “</a:t>
            </a:r>
            <a:r>
              <a:rPr lang="en-US" altLang="zh-CN" sz="1600" b="1" dirty="0" err="1" smtClean="0"/>
              <a:t>indices.store.throttle.max_bytes_per_sec</a:t>
            </a:r>
            <a:r>
              <a:rPr lang="en-US" altLang="zh-CN" sz="1600" b="1" dirty="0" smtClean="0"/>
              <a:t>”: “100mb”</a:t>
            </a:r>
          </a:p>
          <a:p>
            <a:pPr lvl="1"/>
            <a:r>
              <a:rPr lang="en-US" altLang="zh-CN" sz="1600" b="1" dirty="0" smtClean="0"/>
              <a:t> 	}</a:t>
            </a:r>
          </a:p>
          <a:p>
            <a:pPr lvl="1"/>
            <a:r>
              <a:rPr lang="en-US" altLang="zh-CN" sz="1600" b="1" dirty="0" smtClean="0"/>
              <a:t>}</a:t>
            </a:r>
            <a:r>
              <a:rPr lang="en-US" altLang="zh-CN" sz="1600" b="1" dirty="0" smtClean="0">
                <a:latin typeface="Candara" pitchFamily="34" charset="0"/>
              </a:rPr>
              <a:t>’</a:t>
            </a:r>
            <a:endParaRPr lang="zh-CN" altLang="zh-CN" sz="12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Elasticsearch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routing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replica</a:t>
            </a:r>
            <a:r>
              <a:rPr lang="zh-CN" altLang="en-US" sz="2000" b="1" dirty="0" smtClean="0"/>
              <a:t>的读写过程</a:t>
            </a:r>
            <a:endParaRPr lang="en-US" altLang="zh-CN" sz="2000" b="1" dirty="0" smtClean="0"/>
          </a:p>
          <a:p>
            <a:r>
              <a:rPr lang="zh-CN" altLang="en-US" sz="2000" dirty="0" smtClean="0">
                <a:latin typeface="Candara" pitchFamily="34" charset="0"/>
              </a:rPr>
              <a:t>路由计算</a:t>
            </a:r>
            <a:endParaRPr lang="en-US" altLang="zh-CN" sz="2000" dirty="0" smtClean="0">
              <a:latin typeface="Candara" pitchFamily="34" charset="0"/>
            </a:endParaRPr>
          </a:p>
          <a:p>
            <a:pPr lvl="1"/>
            <a:r>
              <a:rPr lang="en-US" altLang="zh-CN" sz="1600" dirty="0" smtClean="0">
                <a:latin typeface="Candara" pitchFamily="34" charset="0"/>
              </a:rPr>
              <a:t>Shard=hash</a:t>
            </a:r>
            <a:r>
              <a:rPr lang="zh-CN" altLang="en-US" sz="1600" dirty="0" smtClean="0">
                <a:latin typeface="Candara" pitchFamily="34" charset="0"/>
              </a:rPr>
              <a:t>（</a:t>
            </a:r>
            <a:r>
              <a:rPr lang="en-US" altLang="zh-CN" sz="1600" dirty="0" smtClean="0">
                <a:latin typeface="Candara" pitchFamily="34" charset="0"/>
              </a:rPr>
              <a:t>routing</a:t>
            </a:r>
            <a:r>
              <a:rPr lang="zh-CN" altLang="en-US" sz="1600" dirty="0" smtClean="0">
                <a:latin typeface="Candara" pitchFamily="34" charset="0"/>
              </a:rPr>
              <a:t>）</a:t>
            </a:r>
            <a:r>
              <a:rPr lang="en-US" altLang="zh-CN" sz="1600" dirty="0" smtClean="0">
                <a:latin typeface="Candara" pitchFamily="34" charset="0"/>
              </a:rPr>
              <a:t>%</a:t>
            </a:r>
            <a:r>
              <a:rPr lang="en-US" altLang="zh-CN" sz="1600" dirty="0" err="1" smtClean="0">
                <a:latin typeface="Candara" pitchFamily="34" charset="0"/>
              </a:rPr>
              <a:t>number_of_primary_shards</a:t>
            </a:r>
            <a:endParaRPr lang="en-US" altLang="zh-CN" sz="1600" dirty="0" smtClean="0">
              <a:latin typeface="Candara" pitchFamily="34" charset="0"/>
            </a:endParaRPr>
          </a:p>
          <a:p>
            <a:r>
              <a:rPr lang="zh-CN" altLang="en-US" dirty="0" smtClean="0">
                <a:latin typeface="Candara" pitchFamily="34" charset="0"/>
              </a:rPr>
              <a:t>副本一致性</a:t>
            </a:r>
            <a:endParaRPr lang="en-US" altLang="zh-CN" dirty="0" smtClean="0">
              <a:latin typeface="Candara" pitchFamily="34" charset="0"/>
            </a:endParaRPr>
          </a:p>
          <a:p>
            <a:pPr lvl="1"/>
            <a:r>
              <a:rPr lang="zh-CN" altLang="en-US" sz="1600" dirty="0" smtClean="0">
                <a:latin typeface="Candara" pitchFamily="34" charset="0"/>
              </a:rPr>
              <a:t>请求的</a:t>
            </a:r>
            <a:r>
              <a:rPr lang="en-US" altLang="zh-CN" sz="1600" dirty="0" err="1" smtClean="0">
                <a:latin typeface="Candara" pitchFamily="34" charset="0"/>
              </a:rPr>
              <a:t>url</a:t>
            </a:r>
            <a:r>
              <a:rPr lang="zh-CN" altLang="en-US" sz="1600" dirty="0" smtClean="0">
                <a:latin typeface="Candara" pitchFamily="34" charset="0"/>
              </a:rPr>
              <a:t>加上</a:t>
            </a:r>
            <a:r>
              <a:rPr lang="en-US" altLang="zh-CN" sz="1600" dirty="0" smtClean="0">
                <a:latin typeface="Candara" pitchFamily="34" charset="0"/>
              </a:rPr>
              <a:t>replication=</a:t>
            </a:r>
            <a:r>
              <a:rPr lang="en-US" altLang="zh-CN" sz="1600" dirty="0" err="1" smtClean="0">
                <a:latin typeface="Candara" pitchFamily="34" charset="0"/>
              </a:rPr>
              <a:t>async</a:t>
            </a:r>
            <a:r>
              <a:rPr lang="zh-CN" altLang="en-US" sz="1600" dirty="0" smtClean="0">
                <a:latin typeface="Candara" pitchFamily="34" charset="0"/>
              </a:rPr>
              <a:t>，已经标记废弃</a:t>
            </a:r>
            <a:endParaRPr lang="en-US" altLang="zh-CN" sz="1600" dirty="0" smtClean="0">
              <a:latin typeface="Candara" pitchFamily="34" charset="0"/>
            </a:endParaRPr>
          </a:p>
          <a:p>
            <a:pPr lvl="1"/>
            <a:endParaRPr lang="zh-CN" altLang="zh-CN" sz="16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Elasticsearch</a:t>
            </a:r>
            <a:r>
              <a:rPr lang="zh-CN" altLang="en-US" sz="2000" b="1" dirty="0" smtClean="0"/>
              <a:t>的</a:t>
            </a:r>
            <a:r>
              <a:rPr lang="zh-CN" altLang="en-US" sz="2000" b="1" dirty="0" smtClean="0"/>
              <a:t>分片为自动分片，触发场景：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新索引生成</a:t>
            </a:r>
            <a:endParaRPr lang="en-US" altLang="zh-CN" sz="1600" b="1" dirty="0" smtClean="0"/>
          </a:p>
          <a:p>
            <a:pPr lvl="1"/>
            <a:r>
              <a:rPr lang="zh-CN" altLang="en-US" sz="1600" b="1" dirty="0" smtClean="0"/>
              <a:t>索引删除</a:t>
            </a:r>
            <a:endParaRPr lang="en-US" altLang="zh-CN" sz="1600" b="1" dirty="0" smtClean="0"/>
          </a:p>
          <a:p>
            <a:pPr lvl="1"/>
            <a:r>
              <a:rPr lang="zh-CN" altLang="en-US" sz="1600" b="1" dirty="0" smtClean="0"/>
              <a:t>新增副本分片</a:t>
            </a:r>
            <a:endParaRPr lang="en-US" altLang="zh-CN" sz="1600" b="1" dirty="0" smtClean="0"/>
          </a:p>
          <a:p>
            <a:pPr lvl="1"/>
            <a:r>
              <a:rPr lang="zh-CN" altLang="en-US" sz="1600" b="1" dirty="0" smtClean="0"/>
              <a:t>节点增减</a:t>
            </a:r>
            <a:endParaRPr lang="en-US" altLang="zh-CN" sz="1600" b="1" dirty="0" smtClean="0"/>
          </a:p>
          <a:p>
            <a:pPr marL="457200" lvl="1" indent="0">
              <a:buNone/>
            </a:pPr>
            <a:r>
              <a:rPr lang="zh-CN" altLang="en-US" sz="1600" b="1" dirty="0"/>
              <a:t>都</a:t>
            </a:r>
            <a:r>
              <a:rPr lang="zh-CN" altLang="en-US" sz="1600" b="1" dirty="0" smtClean="0"/>
              <a:t>可以通过一些参数来控制</a:t>
            </a:r>
            <a:endParaRPr lang="en-US" altLang="zh-CN" sz="1600" b="1" dirty="0" smtClean="0"/>
          </a:p>
          <a:p>
            <a:r>
              <a:rPr lang="zh-CN" altLang="en-US" sz="2000" b="1" dirty="0">
                <a:latin typeface="Candara" pitchFamily="34" charset="0"/>
              </a:rPr>
              <a:t>热</a:t>
            </a:r>
            <a:r>
              <a:rPr lang="zh-CN" altLang="en-US" sz="2000" b="1" dirty="0" smtClean="0">
                <a:latin typeface="Candara" pitchFamily="34" charset="0"/>
              </a:rPr>
              <a:t>索引分片不均问题，可以通过配置单节点分片限额</a:t>
            </a:r>
            <a:endParaRPr lang="zh-CN" altLang="zh-CN" sz="16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Elasticsearch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reroute</a:t>
            </a:r>
            <a:r>
              <a:rPr lang="zh-CN" altLang="en-US" sz="2000" b="1" dirty="0" smtClean="0"/>
              <a:t>接口控制</a:t>
            </a:r>
            <a:endParaRPr lang="en-US" altLang="zh-CN" sz="2000" b="1" dirty="0" smtClean="0"/>
          </a:p>
          <a:p>
            <a:pPr lvl="1"/>
            <a:r>
              <a:rPr lang="en-US" altLang="zh-CN" sz="1800" dirty="0" smtClean="0">
                <a:latin typeface="Candara" pitchFamily="34" charset="0"/>
              </a:rPr>
              <a:t>a</a:t>
            </a:r>
            <a:r>
              <a:rPr lang="en-US" altLang="zh-CN" sz="1800" dirty="0" smtClean="0">
                <a:latin typeface="Candara" pitchFamily="34" charset="0"/>
              </a:rPr>
              <a:t>llocate</a:t>
            </a:r>
            <a:r>
              <a:rPr lang="zh-CN" altLang="en-US" sz="1800" dirty="0" smtClean="0">
                <a:latin typeface="Candara" pitchFamily="34" charset="0"/>
              </a:rPr>
              <a:t>：配置</a:t>
            </a:r>
            <a:r>
              <a:rPr lang="en-US" altLang="zh-CN" sz="1800" dirty="0" err="1" smtClean="0">
                <a:latin typeface="Candara" pitchFamily="34" charset="0"/>
              </a:rPr>
              <a:t>allow_primary</a:t>
            </a:r>
            <a:r>
              <a:rPr lang="zh-CN" altLang="en-US" sz="1800" dirty="0" smtClean="0">
                <a:latin typeface="Candara" pitchFamily="34" charset="0"/>
              </a:rPr>
              <a:t>为</a:t>
            </a:r>
            <a:r>
              <a:rPr lang="en-US" altLang="zh-CN" sz="1800" dirty="0" smtClean="0">
                <a:latin typeface="Candara" pitchFamily="34" charset="0"/>
              </a:rPr>
              <a:t>true</a:t>
            </a:r>
          </a:p>
          <a:p>
            <a:pPr lvl="1"/>
            <a:r>
              <a:rPr lang="en-US" altLang="zh-CN" sz="1800" dirty="0" smtClean="0">
                <a:latin typeface="Candara" pitchFamily="34" charset="0"/>
              </a:rPr>
              <a:t>m</a:t>
            </a:r>
            <a:r>
              <a:rPr lang="en-US" altLang="zh-CN" sz="1800" dirty="0" smtClean="0">
                <a:latin typeface="Candara" pitchFamily="34" charset="0"/>
              </a:rPr>
              <a:t>ove</a:t>
            </a:r>
            <a:r>
              <a:rPr lang="zh-CN" altLang="en-US" sz="1800" dirty="0" smtClean="0">
                <a:latin typeface="Candara" pitchFamily="34" charset="0"/>
              </a:rPr>
              <a:t>：分片从指定节点移到另外节点</a:t>
            </a:r>
            <a:endParaRPr lang="en-US" altLang="zh-CN" sz="1800" dirty="0" smtClean="0">
              <a:latin typeface="Candara" pitchFamily="34" charset="0"/>
            </a:endParaRPr>
          </a:p>
          <a:p>
            <a:pPr lvl="1"/>
            <a:r>
              <a:rPr lang="en-US" altLang="zh-CN" sz="1800" dirty="0" smtClean="0">
                <a:latin typeface="Candara" pitchFamily="34" charset="0"/>
              </a:rPr>
              <a:t>Cancel</a:t>
            </a:r>
            <a:r>
              <a:rPr lang="zh-CN" altLang="en-US" sz="1800" dirty="0" smtClean="0">
                <a:latin typeface="Candara" pitchFamily="34" charset="0"/>
              </a:rPr>
              <a:t>：较少用</a:t>
            </a:r>
            <a:endParaRPr lang="en-US" altLang="zh-CN" sz="1800" dirty="0" smtClean="0">
              <a:latin typeface="Candara" pitchFamily="34" charset="0"/>
            </a:endParaRPr>
          </a:p>
          <a:p>
            <a:pPr marL="457200" lvl="1" indent="0">
              <a:buNone/>
            </a:pPr>
            <a:endParaRPr lang="zh-CN" altLang="zh-CN" sz="18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Elasticsearch</a:t>
            </a:r>
            <a:r>
              <a:rPr lang="zh-CN" altLang="en-US" sz="2000" b="1" dirty="0" smtClean="0"/>
              <a:t>冷热数据读写分离</a:t>
            </a:r>
            <a:endParaRPr lang="en-US" altLang="zh-CN" sz="2000" b="1" dirty="0" smtClean="0"/>
          </a:p>
          <a:p>
            <a:pPr lvl="1"/>
            <a:r>
              <a:rPr lang="zh-CN" altLang="en-US" sz="1400" b="1" dirty="0" smtClean="0">
                <a:latin typeface="Candara" pitchFamily="34" charset="0"/>
              </a:rPr>
              <a:t>在</a:t>
            </a:r>
            <a:r>
              <a:rPr lang="en-US" altLang="zh-CN" sz="1400" b="1" dirty="0" err="1" smtClean="0">
                <a:latin typeface="Candara" pitchFamily="34" charset="0"/>
              </a:rPr>
              <a:t>elasticsearch.yml</a:t>
            </a:r>
            <a:r>
              <a:rPr lang="zh-CN" altLang="en-US" sz="1400" b="1" dirty="0" smtClean="0">
                <a:latin typeface="Candara" pitchFamily="34" charset="0"/>
              </a:rPr>
              <a:t>中配置</a:t>
            </a:r>
            <a:r>
              <a:rPr lang="en-US" altLang="zh-CN" sz="1400" b="1" dirty="0" err="1" smtClean="0">
                <a:latin typeface="Candara" pitchFamily="34" charset="0"/>
              </a:rPr>
              <a:t>node.tag</a:t>
            </a:r>
            <a:r>
              <a:rPr lang="en-US" altLang="zh-CN" sz="1400" b="1" dirty="0" smtClean="0">
                <a:latin typeface="Candara" pitchFamily="34" charset="0"/>
              </a:rPr>
              <a:t>: hot</a:t>
            </a:r>
            <a:r>
              <a:rPr lang="zh-CN" altLang="en-US" sz="1400" b="1" dirty="0" smtClean="0">
                <a:latin typeface="Candara" pitchFamily="34" charset="0"/>
              </a:rPr>
              <a:t>或者</a:t>
            </a:r>
            <a:r>
              <a:rPr lang="en-US" altLang="zh-CN" sz="1400" b="1" dirty="0" err="1">
                <a:latin typeface="Candara" pitchFamily="34" charset="0"/>
              </a:rPr>
              <a:t>node.tag</a:t>
            </a:r>
            <a:r>
              <a:rPr lang="en-US" altLang="zh-CN" sz="1400" b="1" dirty="0">
                <a:latin typeface="Candara" pitchFamily="34" charset="0"/>
              </a:rPr>
              <a:t>: stale</a:t>
            </a:r>
            <a:endParaRPr lang="zh-CN" altLang="zh-CN" sz="1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Elasticsearch</a:t>
            </a:r>
            <a:r>
              <a:rPr lang="zh-CN" altLang="en-US" sz="2000" b="1" dirty="0" smtClean="0"/>
              <a:t>遵循</a:t>
            </a:r>
            <a:r>
              <a:rPr lang="en-US" altLang="zh-CN" sz="2000" b="1" dirty="0" smtClean="0"/>
              <a:t>gossip</a:t>
            </a:r>
            <a:r>
              <a:rPr lang="zh-CN" altLang="en-US" sz="2000" b="1" dirty="0" smtClean="0"/>
              <a:t>协议，一种最终一致性协议</a:t>
            </a:r>
            <a:endParaRPr lang="en-US" altLang="zh-CN" sz="2000" b="1" dirty="0" smtClean="0"/>
          </a:p>
          <a:p>
            <a:r>
              <a:rPr lang="zh-CN" altLang="en-US" sz="2000" b="1" dirty="0" smtClean="0">
                <a:latin typeface="Candara" pitchFamily="34" charset="0"/>
              </a:rPr>
              <a:t>通过自动发现的集群配置，相同的</a:t>
            </a:r>
            <a:r>
              <a:rPr lang="en-US" altLang="zh-CN" sz="2000" b="1" dirty="0" smtClean="0">
                <a:latin typeface="Candara" pitchFamily="34" charset="0"/>
              </a:rPr>
              <a:t>cluster.name</a:t>
            </a:r>
            <a:r>
              <a:rPr lang="zh-CN" altLang="en-US" sz="2000" b="1" dirty="0" smtClean="0">
                <a:latin typeface="Candara" pitchFamily="34" charset="0"/>
              </a:rPr>
              <a:t>就被发现为同一集群</a:t>
            </a:r>
            <a:endParaRPr lang="zh-CN" altLang="zh-CN" sz="1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Elasticsearch</a:t>
            </a:r>
            <a:r>
              <a:rPr lang="zh-CN" altLang="en-US" sz="2000" b="1" dirty="0" smtClean="0"/>
              <a:t>聚合请求</a:t>
            </a:r>
            <a:r>
              <a:rPr lang="en-US" altLang="zh-CN" sz="2000" b="1" dirty="0" smtClean="0"/>
              <a:t>aggregation</a:t>
            </a:r>
            <a:r>
              <a:rPr lang="zh-CN" altLang="en-US" sz="2000" b="1" dirty="0" smtClean="0"/>
              <a:t>，参见官方文档聚合请求列表</a:t>
            </a:r>
            <a:endParaRPr lang="zh-CN" altLang="zh-CN" sz="1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Elasticsearch</a:t>
            </a:r>
            <a:r>
              <a:rPr lang="zh-CN" altLang="en-US" sz="2000" b="1" dirty="0" smtClean="0"/>
              <a:t>超大并发多集群互联</a:t>
            </a:r>
            <a:r>
              <a:rPr lang="en-US" altLang="zh-CN" sz="2000" b="1" dirty="0" smtClean="0"/>
              <a:t>tribe</a:t>
            </a:r>
            <a:r>
              <a:rPr lang="zh-CN" altLang="en-US" sz="2000" b="1" dirty="0" smtClean="0"/>
              <a:t>方案</a:t>
            </a:r>
            <a:endParaRPr lang="zh-CN" altLang="zh-CN" sz="1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Elasticsearch</a:t>
            </a:r>
            <a:r>
              <a:rPr lang="zh-CN" altLang="en-US" sz="2000" b="1" dirty="0" smtClean="0"/>
              <a:t>连接</a:t>
            </a:r>
            <a:r>
              <a:rPr lang="en-US" altLang="zh-CN" sz="2000" b="1" dirty="0" err="1" smtClean="0"/>
              <a:t>kibana</a:t>
            </a:r>
            <a:r>
              <a:rPr lang="zh-CN" altLang="en-US" sz="2000" b="1" dirty="0" smtClean="0"/>
              <a:t>，安装</a:t>
            </a:r>
            <a:r>
              <a:rPr lang="en-US" altLang="zh-CN" sz="2000" b="1" dirty="0" err="1" smtClean="0"/>
              <a:t>mavrel</a:t>
            </a:r>
            <a:r>
              <a:rPr lang="zh-CN" altLang="en-US" sz="2000" b="1" dirty="0" smtClean="0"/>
              <a:t>，监控集群状态</a:t>
            </a:r>
            <a:endParaRPr lang="zh-CN" altLang="zh-CN" sz="16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Elasticsearch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javaAPI</a:t>
            </a:r>
            <a:endParaRPr lang="en-US" altLang="zh-CN" sz="2000" b="1" dirty="0" smtClean="0"/>
          </a:p>
          <a:p>
            <a:pPr lvl="1"/>
            <a:r>
              <a:rPr lang="zh-CN" altLang="en-US" sz="1800" b="1" smtClean="0">
                <a:latin typeface="Candara" pitchFamily="34" charset="0"/>
              </a:rPr>
              <a:t>见附件</a:t>
            </a:r>
            <a:endParaRPr lang="zh-CN" altLang="zh-CN" sz="18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 smtClean="0"/>
              <a:t>什么是</a:t>
            </a:r>
            <a:r>
              <a:rPr lang="en-US" altLang="zh-CN" sz="2000" b="1" dirty="0" err="1" smtClean="0"/>
              <a:t>Elasticsearch</a:t>
            </a:r>
            <a:r>
              <a:rPr lang="zh-CN" altLang="en-US" sz="2000" b="1" dirty="0" smtClean="0"/>
              <a:t>，和</a:t>
            </a:r>
            <a:r>
              <a:rPr lang="en-US" altLang="zh-CN" sz="2000" b="1" dirty="0" err="1" smtClean="0"/>
              <a:t>lucene</a:t>
            </a:r>
            <a:r>
              <a:rPr lang="zh-CN" altLang="en-US" sz="2000" b="1" dirty="0" smtClean="0"/>
              <a:t>以及</a:t>
            </a:r>
            <a:r>
              <a:rPr lang="en-US" altLang="zh-CN" sz="2000" b="1" dirty="0" err="1" smtClean="0"/>
              <a:t>solr</a:t>
            </a:r>
            <a:r>
              <a:rPr lang="zh-CN" altLang="en-US" sz="2000" b="1" dirty="0" smtClean="0"/>
              <a:t>的关系？</a:t>
            </a:r>
            <a:endParaRPr lang="en-US" altLang="zh-CN" sz="2000" b="1" dirty="0" smtClean="0"/>
          </a:p>
          <a:p>
            <a:r>
              <a:rPr lang="zh-CN" altLang="en-US" sz="2000" b="1" dirty="0"/>
              <a:t>官</a:t>
            </a:r>
            <a:r>
              <a:rPr lang="zh-CN" altLang="en-US" sz="2000" b="1" dirty="0" smtClean="0"/>
              <a:t>网</a:t>
            </a:r>
            <a:r>
              <a:rPr lang="en-US" altLang="zh-CN" sz="2000" dirty="0"/>
              <a:t>https://www.elastic.co/products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特点：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动态</a:t>
            </a:r>
            <a:endParaRPr lang="en-US" altLang="zh-CN" sz="1600" b="1" dirty="0" smtClean="0"/>
          </a:p>
          <a:p>
            <a:pPr lvl="1"/>
            <a:r>
              <a:rPr lang="zh-CN" altLang="en-US" sz="1600" b="1" dirty="0"/>
              <a:t>分布式</a:t>
            </a:r>
            <a:endParaRPr lang="en-US" altLang="zh-CN" sz="1600" b="1" dirty="0" smtClean="0"/>
          </a:p>
          <a:p>
            <a:pPr>
              <a:buNone/>
            </a:pPr>
            <a:endParaRPr lang="zh-CN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Elasticsearch</a:t>
            </a:r>
            <a:r>
              <a:rPr lang="zh-CN" altLang="en-US" sz="2000" b="1" dirty="0" smtClean="0"/>
              <a:t>数据流向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动态更新</a:t>
            </a:r>
            <a:r>
              <a:rPr lang="en-US" altLang="zh-CN" sz="1600" b="1" dirty="0" err="1" smtClean="0"/>
              <a:t>lucene</a:t>
            </a:r>
            <a:r>
              <a:rPr lang="zh-CN" altLang="en-US" sz="1600" b="1" dirty="0" smtClean="0"/>
              <a:t>索引，规则：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新收到的数据写入到新的索引文件里面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/>
              <a:t>步骤：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每次生成的倒排索引叫一个段（</a:t>
            </a:r>
            <a:r>
              <a:rPr lang="en-US" altLang="zh-CN" sz="1600" b="1" dirty="0" smtClean="0"/>
              <a:t>segment</a:t>
            </a:r>
            <a:r>
              <a:rPr lang="zh-CN" altLang="en-US" sz="1600" b="1" dirty="0" smtClean="0"/>
              <a:t>）然后另外使用一个</a:t>
            </a:r>
            <a:r>
              <a:rPr lang="en-US" altLang="zh-CN" sz="1600" b="1" dirty="0" smtClean="0"/>
              <a:t>commit</a:t>
            </a:r>
            <a:r>
              <a:rPr lang="zh-CN" altLang="en-US" sz="1600" b="1" dirty="0" smtClean="0"/>
              <a:t>文件记录索引内所有的</a:t>
            </a:r>
            <a:r>
              <a:rPr lang="en-US" altLang="zh-CN" sz="1600" b="1" dirty="0" smtClean="0"/>
              <a:t>segment</a:t>
            </a:r>
            <a:r>
              <a:rPr lang="zh-CN" altLang="en-US" sz="1600" b="1" dirty="0" smtClean="0"/>
              <a:t>，生成</a:t>
            </a:r>
            <a:r>
              <a:rPr lang="en-US" altLang="zh-CN" sz="1600" b="1" dirty="0" smtClean="0"/>
              <a:t>segment</a:t>
            </a:r>
            <a:r>
              <a:rPr lang="zh-CN" altLang="en-US" sz="1600" b="1" dirty="0" smtClean="0"/>
              <a:t>的数据来源是内存</a:t>
            </a:r>
            <a:r>
              <a:rPr lang="en-US" altLang="zh-CN" sz="1600" b="1" dirty="0" smtClean="0"/>
              <a:t>buffer</a:t>
            </a:r>
          </a:p>
          <a:p>
            <a:pPr>
              <a:buNone/>
            </a:pPr>
            <a:endParaRPr lang="zh-CN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0201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5229200"/>
            <a:ext cx="740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默认每隔一秒刷一次到文件系统缓存，文件系统缓存再到磁盘，可以调用</a:t>
            </a:r>
            <a:r>
              <a:rPr lang="en-US" altLang="zh-CN" dirty="0" smtClean="0"/>
              <a:t>/_refresh</a:t>
            </a:r>
            <a:r>
              <a:rPr lang="zh-CN" altLang="en-US" dirty="0" smtClean="0"/>
              <a:t>手动刷新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 smtClean="0"/>
              <a:t>思考：既然每隔一秒只是写到文件系统缓存，辣么最后一步写到实际磁盘是什么来控制的？如果</a:t>
            </a:r>
            <a:r>
              <a:rPr lang="zh-CN" altLang="en-US" sz="2000" b="1" dirty="0"/>
              <a:t>中间</a:t>
            </a:r>
            <a:r>
              <a:rPr lang="zh-CN" altLang="en-US" sz="2000" b="1" dirty="0" smtClean="0"/>
              <a:t>出现主机错误、硬件故障等异常，数据会不会丢失呢？</a:t>
            </a:r>
            <a:endParaRPr lang="en-US" altLang="zh-CN" sz="2000" b="1" dirty="0" smtClean="0"/>
          </a:p>
          <a:p>
            <a:pPr>
              <a:buNone/>
            </a:pPr>
            <a:endParaRPr lang="zh-CN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Translog</a:t>
            </a:r>
            <a:r>
              <a:rPr lang="zh-CN" altLang="en-US" sz="2000" b="1" dirty="0" smtClean="0"/>
              <a:t>提供磁盘同步控制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数据写入内存</a:t>
            </a:r>
            <a:r>
              <a:rPr lang="en-US" altLang="zh-CN" sz="1600" b="1" dirty="0" smtClean="0"/>
              <a:t>buffer</a:t>
            </a:r>
            <a:r>
              <a:rPr lang="zh-CN" altLang="en-US" sz="1600" b="1" dirty="0" smtClean="0"/>
              <a:t>同时记录了一个</a:t>
            </a:r>
            <a:r>
              <a:rPr lang="en-US" altLang="zh-CN" sz="1600" b="1" dirty="0" err="1" smtClean="0"/>
              <a:t>translog</a:t>
            </a:r>
            <a:r>
              <a:rPr lang="zh-CN" altLang="en-US" sz="1600" b="1" dirty="0" smtClean="0"/>
              <a:t>日志</a:t>
            </a:r>
            <a:endParaRPr lang="en-US" altLang="zh-CN" sz="1600" b="1" dirty="0" smtClean="0"/>
          </a:p>
          <a:p>
            <a:pPr>
              <a:buNone/>
            </a:pPr>
            <a:endParaRPr lang="zh-CN" altLang="zh-CN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88963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Translog</a:t>
            </a:r>
            <a:r>
              <a:rPr lang="zh-CN" altLang="en-US" sz="2000" b="1" dirty="0" smtClean="0"/>
              <a:t>提供磁盘同步控制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等到</a:t>
            </a:r>
            <a:r>
              <a:rPr lang="en-US" altLang="zh-CN" sz="1600" b="1" dirty="0" smtClean="0"/>
              <a:t>commit</a:t>
            </a:r>
            <a:r>
              <a:rPr lang="zh-CN" altLang="en-US" sz="1600" b="1" dirty="0" smtClean="0"/>
              <a:t>文件更新的时候，</a:t>
            </a:r>
            <a:r>
              <a:rPr lang="en-US" altLang="zh-CN" sz="1600" b="1" dirty="0" err="1" smtClean="0"/>
              <a:t>translog</a:t>
            </a:r>
            <a:r>
              <a:rPr lang="zh-CN" altLang="en-US" sz="1600" b="1" dirty="0" smtClean="0"/>
              <a:t>才清空，这一步叫做</a:t>
            </a:r>
            <a:r>
              <a:rPr lang="en-US" altLang="zh-CN" sz="1600" b="1" dirty="0" smtClean="0"/>
              <a:t>flush</a:t>
            </a:r>
            <a:r>
              <a:rPr lang="zh-CN" altLang="en-US" sz="1600" b="1" dirty="0" smtClean="0"/>
              <a:t>，默认每半小时刷新一次，也可以手动调用</a:t>
            </a:r>
            <a:endParaRPr lang="en-US" altLang="zh-CN" sz="1600" b="1" dirty="0" smtClean="0"/>
          </a:p>
          <a:p>
            <a:pPr lvl="1"/>
            <a:r>
              <a:rPr lang="zh-CN" altLang="en-US" sz="1600" b="1" dirty="0" smtClean="0"/>
              <a:t>也可以通过配置</a:t>
            </a:r>
            <a:r>
              <a:rPr lang="en-US" altLang="zh-CN" sz="1600" b="1" dirty="0" err="1" smtClean="0"/>
              <a:t>index.translog.flush_threshold_ops</a:t>
            </a:r>
            <a:r>
              <a:rPr lang="zh-CN" altLang="en-US" sz="1600" b="1" dirty="0" smtClean="0"/>
              <a:t>参数，控制每多少条刷新一次</a:t>
            </a:r>
            <a:endParaRPr lang="en-US" altLang="zh-CN" sz="1600" b="1" dirty="0" smtClean="0"/>
          </a:p>
          <a:p>
            <a:pPr>
              <a:buNone/>
            </a:pPr>
            <a:endParaRPr lang="zh-CN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smtClean="0"/>
              <a:t>Segment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merge</a:t>
            </a:r>
          </a:p>
          <a:p>
            <a:pPr lvl="1"/>
            <a:r>
              <a:rPr lang="zh-CN" altLang="en-US" sz="1600" b="1" dirty="0" smtClean="0"/>
              <a:t>独立线程做</a:t>
            </a:r>
            <a:r>
              <a:rPr lang="en-US" altLang="zh-CN" sz="1600" b="1" dirty="0" smtClean="0"/>
              <a:t>merge</a:t>
            </a:r>
            <a:r>
              <a:rPr lang="zh-CN" altLang="en-US" sz="1600" b="1" dirty="0" smtClean="0"/>
              <a:t>工作</a:t>
            </a:r>
            <a:endParaRPr lang="en-US" altLang="zh-CN" sz="1600" b="1" dirty="0" smtClean="0"/>
          </a:p>
          <a:p>
            <a:pPr>
              <a:buNone/>
            </a:pPr>
            <a:endParaRPr lang="zh-CN" altLang="zh-CN" sz="16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89916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elasticsearch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smtClean="0"/>
              <a:t>Segment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merge</a:t>
            </a:r>
          </a:p>
          <a:p>
            <a:pPr lvl="1"/>
            <a:r>
              <a:rPr lang="zh-CN" altLang="en-US" sz="1600" b="1" dirty="0" smtClean="0"/>
              <a:t>可以通过</a:t>
            </a:r>
            <a:r>
              <a:rPr lang="en-US" altLang="zh-CN" sz="1600" b="1" dirty="0" err="1" smtClean="0"/>
              <a:t>indices.store.throttle.max_bytes_per_sec</a:t>
            </a:r>
            <a:r>
              <a:rPr lang="zh-CN" altLang="en-US" sz="1600" b="1" dirty="0" smtClean="0"/>
              <a:t>设置调整速度限制，比如</a:t>
            </a:r>
            <a:r>
              <a:rPr lang="en-US" altLang="zh-CN" sz="1600" b="1" dirty="0" smtClean="0"/>
              <a:t>SSD</a:t>
            </a:r>
            <a:r>
              <a:rPr lang="zh-CN" altLang="en-US" sz="1600" b="1" dirty="0" smtClean="0"/>
              <a:t>可以调整到</a:t>
            </a:r>
            <a:r>
              <a:rPr lang="en-US" altLang="zh-CN" sz="1600" b="1" dirty="0" smtClean="0"/>
              <a:t>100mb</a:t>
            </a:r>
          </a:p>
          <a:p>
            <a:pPr lvl="1"/>
            <a:r>
              <a:rPr lang="zh-CN" altLang="en-US" sz="1600" b="1" dirty="0" smtClean="0"/>
              <a:t>线程数公式</a:t>
            </a:r>
            <a:r>
              <a:rPr lang="en-US" altLang="zh-CN" sz="1600" b="1" dirty="0" err="1" smtClean="0"/>
              <a:t>Math.min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3,Runtime.getRuntime().</a:t>
            </a:r>
            <a:r>
              <a:rPr lang="en-US" altLang="zh-CN" sz="1600" b="1" dirty="0" err="1" smtClean="0"/>
              <a:t>availableProcessors</a:t>
            </a:r>
            <a:r>
              <a:rPr lang="en-US" altLang="zh-CN" sz="1600" b="1" dirty="0" smtClean="0"/>
              <a:t>()/2</a:t>
            </a:r>
            <a:r>
              <a:rPr lang="zh-CN" altLang="en-US" sz="1600" b="1" dirty="0" smtClean="0"/>
              <a:t>）</a:t>
            </a:r>
            <a:endParaRPr lang="en-US" altLang="zh-CN" sz="1600" b="1" dirty="0" smtClean="0"/>
          </a:p>
          <a:p>
            <a:pPr lvl="1"/>
            <a:r>
              <a:rPr lang="zh-CN" altLang="en-US" sz="1600" b="1" dirty="0" smtClean="0"/>
              <a:t>也可以调整</a:t>
            </a:r>
            <a:r>
              <a:rPr lang="en-US" altLang="zh-CN" sz="1600" b="1" dirty="0" err="1" smtClean="0"/>
              <a:t>index.merge.scheduler.max_thread_count</a:t>
            </a:r>
            <a:r>
              <a:rPr lang="zh-CN" altLang="en-US" sz="1600" b="1" dirty="0" smtClean="0"/>
              <a:t>来配置</a:t>
            </a:r>
            <a:endParaRPr lang="en-US" altLang="zh-CN" sz="1600" b="1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endParaRPr lang="zh-CN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16879</TotalTime>
  <Words>454</Words>
  <Application>Microsoft Office PowerPoint</Application>
  <PresentationFormat>信纸(8.5x11 英寸)</PresentationFormat>
  <Paragraphs>76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Candara</vt:lpstr>
      <vt:lpstr>Trebuchet MS</vt:lpstr>
      <vt:lpstr>ppt新模板</vt:lpstr>
      <vt:lpstr>elasticsearch 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</vt:vector>
  </TitlesOfParts>
  <Company>Global Intelligence Alliance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Administrator</cp:lastModifiedBy>
  <cp:revision>1650</cp:revision>
  <dcterms:created xsi:type="dcterms:W3CDTF">2007-09-26T12:04:45Z</dcterms:created>
  <dcterms:modified xsi:type="dcterms:W3CDTF">2016-01-01T17:19:31Z</dcterms:modified>
</cp:coreProperties>
</file>