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6"/>
  </p:notesMasterIdLst>
  <p:sldIdLst>
    <p:sldId id="256" r:id="rId2"/>
    <p:sldId id="275" r:id="rId3"/>
    <p:sldId id="276" r:id="rId4"/>
    <p:sldId id="277" r:id="rId5"/>
    <p:sldId id="274" r:id="rId6"/>
    <p:sldId id="258" r:id="rId7"/>
    <p:sldId id="259" r:id="rId8"/>
    <p:sldId id="261" r:id="rId9"/>
    <p:sldId id="278" r:id="rId10"/>
    <p:sldId id="260" r:id="rId11"/>
    <p:sldId id="265" r:id="rId12"/>
    <p:sldId id="263" r:id="rId13"/>
    <p:sldId id="26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89296"/>
  </p:normalViewPr>
  <p:slideViewPr>
    <p:cSldViewPr snapToGrid="0">
      <p:cViewPr varScale="1">
        <p:scale>
          <a:sx n="110" d="100"/>
          <a:sy n="110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4A9441-3FC3-4E47-B63F-5EB8C60A6D6F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FD0A59A-0F8A-487F-BBFA-6A343B89D4F7}">
      <dgm:prSet custT="1"/>
      <dgm:spPr/>
      <dgm:t>
        <a:bodyPr/>
        <a:lstStyle/>
        <a:p>
          <a:pPr>
            <a:defRPr cap="all"/>
          </a:pPr>
          <a:r>
            <a:rPr lang="en-US" sz="1600"/>
            <a:t>Size</a:t>
          </a:r>
        </a:p>
      </dgm:t>
    </dgm:pt>
    <dgm:pt modelId="{25DC6B60-391D-4816-B62D-AD1D92BC490D}" type="parTrans" cxnId="{F384A64E-89C8-45EA-8511-421B5087ADE5}">
      <dgm:prSet/>
      <dgm:spPr/>
      <dgm:t>
        <a:bodyPr/>
        <a:lstStyle/>
        <a:p>
          <a:endParaRPr lang="en-US"/>
        </a:p>
      </dgm:t>
    </dgm:pt>
    <dgm:pt modelId="{CC6DD243-D46A-4940-9FCE-0BBAED9D7183}" type="sibTrans" cxnId="{F384A64E-89C8-45EA-8511-421B5087ADE5}">
      <dgm:prSet/>
      <dgm:spPr/>
      <dgm:t>
        <a:bodyPr/>
        <a:lstStyle/>
        <a:p>
          <a:endParaRPr lang="en-US"/>
        </a:p>
      </dgm:t>
    </dgm:pt>
    <dgm:pt modelId="{A4C0031C-AAFE-4C4D-9A1F-CF2FA587C8B2}">
      <dgm:prSet custT="1"/>
      <dgm:spPr/>
      <dgm:t>
        <a:bodyPr/>
        <a:lstStyle/>
        <a:p>
          <a:pPr>
            <a:defRPr cap="all"/>
          </a:pPr>
          <a:r>
            <a:rPr lang="en-US" sz="1600" dirty="0"/>
            <a:t>Variety/Ratio of types</a:t>
          </a:r>
        </a:p>
      </dgm:t>
    </dgm:pt>
    <dgm:pt modelId="{1F9FC060-B7F5-47A9-98A6-C6C478A64511}" type="parTrans" cxnId="{0EC31431-CF77-44BD-B678-2E0069F18B2A}">
      <dgm:prSet/>
      <dgm:spPr/>
      <dgm:t>
        <a:bodyPr/>
        <a:lstStyle/>
        <a:p>
          <a:endParaRPr lang="en-US"/>
        </a:p>
      </dgm:t>
    </dgm:pt>
    <dgm:pt modelId="{2BD2D7EC-B222-4D01-89EA-1010373831C4}" type="sibTrans" cxnId="{0EC31431-CF77-44BD-B678-2E0069F18B2A}">
      <dgm:prSet/>
      <dgm:spPr/>
      <dgm:t>
        <a:bodyPr/>
        <a:lstStyle/>
        <a:p>
          <a:endParaRPr lang="en-US"/>
        </a:p>
      </dgm:t>
    </dgm:pt>
    <dgm:pt modelId="{CA4F9643-FE14-4F21-8D09-BECDF90C1DD2}">
      <dgm:prSet custT="1"/>
      <dgm:spPr/>
      <dgm:t>
        <a:bodyPr/>
        <a:lstStyle/>
        <a:p>
          <a:pPr>
            <a:defRPr cap="all"/>
          </a:pPr>
          <a:r>
            <a:rPr lang="en-US" sz="1600" dirty="0"/>
            <a:t>Materia expertise</a:t>
          </a:r>
        </a:p>
      </dgm:t>
    </dgm:pt>
    <dgm:pt modelId="{AC500C72-5562-4F8E-9AF4-80B7FD19CB75}" type="parTrans" cxnId="{90829501-2D6C-41AD-830A-A38C9E76357A}">
      <dgm:prSet/>
      <dgm:spPr/>
      <dgm:t>
        <a:bodyPr/>
        <a:lstStyle/>
        <a:p>
          <a:endParaRPr lang="en-US"/>
        </a:p>
      </dgm:t>
    </dgm:pt>
    <dgm:pt modelId="{1967EA2E-4CBF-4E72-B99F-DBF9E6187341}" type="sibTrans" cxnId="{90829501-2D6C-41AD-830A-A38C9E76357A}">
      <dgm:prSet/>
      <dgm:spPr/>
      <dgm:t>
        <a:bodyPr/>
        <a:lstStyle/>
        <a:p>
          <a:endParaRPr lang="en-US"/>
        </a:p>
      </dgm:t>
    </dgm:pt>
    <dgm:pt modelId="{FE782A1E-5D5C-44DB-8600-C9B60AC42FDC}">
      <dgm:prSet custT="1"/>
      <dgm:spPr/>
      <dgm:t>
        <a:bodyPr/>
        <a:lstStyle/>
        <a:p>
          <a:pPr>
            <a:defRPr cap="all"/>
          </a:pPr>
          <a:r>
            <a:rPr lang="en-US" sz="1600" dirty="0"/>
            <a:t>History/Relevance</a:t>
          </a:r>
        </a:p>
      </dgm:t>
    </dgm:pt>
    <dgm:pt modelId="{312AEC5C-BD14-482E-A324-6B09B7CFF22E}" type="parTrans" cxnId="{6E036A52-A396-4646-B239-1AE9BC41A2F2}">
      <dgm:prSet/>
      <dgm:spPr/>
      <dgm:t>
        <a:bodyPr/>
        <a:lstStyle/>
        <a:p>
          <a:endParaRPr lang="en-US"/>
        </a:p>
      </dgm:t>
    </dgm:pt>
    <dgm:pt modelId="{7F2FB68A-7D33-4182-A088-A0EE31F007B1}" type="sibTrans" cxnId="{6E036A52-A396-4646-B239-1AE9BC41A2F2}">
      <dgm:prSet/>
      <dgm:spPr/>
      <dgm:t>
        <a:bodyPr/>
        <a:lstStyle/>
        <a:p>
          <a:endParaRPr lang="en-US"/>
        </a:p>
      </dgm:t>
    </dgm:pt>
    <dgm:pt modelId="{60D69BCD-83EE-45F4-B0D5-08CDAE02A5C5}">
      <dgm:prSet custT="1"/>
      <dgm:spPr/>
      <dgm:t>
        <a:bodyPr/>
        <a:lstStyle/>
        <a:p>
          <a:pPr>
            <a:defRPr cap="all"/>
          </a:pPr>
          <a:r>
            <a:rPr lang="en-US" sz="1600"/>
            <a:t>Transformable</a:t>
          </a:r>
        </a:p>
      </dgm:t>
    </dgm:pt>
    <dgm:pt modelId="{CFC5981A-9BBC-4384-A341-0349102A628B}" type="parTrans" cxnId="{6AE416A6-8CF1-4FF8-A1A2-67FBBD37E490}">
      <dgm:prSet/>
      <dgm:spPr/>
      <dgm:t>
        <a:bodyPr/>
        <a:lstStyle/>
        <a:p>
          <a:endParaRPr lang="en-US"/>
        </a:p>
      </dgm:t>
    </dgm:pt>
    <dgm:pt modelId="{5F8F6BAB-9C2A-48E1-931D-BBC083CDBA3D}" type="sibTrans" cxnId="{6AE416A6-8CF1-4FF8-A1A2-67FBBD37E490}">
      <dgm:prSet/>
      <dgm:spPr/>
      <dgm:t>
        <a:bodyPr/>
        <a:lstStyle/>
        <a:p>
          <a:endParaRPr lang="en-US"/>
        </a:p>
      </dgm:t>
    </dgm:pt>
    <dgm:pt modelId="{5D20F204-0271-4000-8C20-66F1315D268F}" type="pres">
      <dgm:prSet presAssocID="{FC4A9441-3FC3-4E47-B63F-5EB8C60A6D6F}" presName="root" presStyleCnt="0">
        <dgm:presLayoutVars>
          <dgm:dir/>
          <dgm:resizeHandles val="exact"/>
        </dgm:presLayoutVars>
      </dgm:prSet>
      <dgm:spPr/>
    </dgm:pt>
    <dgm:pt modelId="{27335738-98E8-44C0-B3DA-43BD58E7AF23}" type="pres">
      <dgm:prSet presAssocID="{9FD0A59A-0F8A-487F-BBFA-6A343B89D4F7}" presName="compNode" presStyleCnt="0"/>
      <dgm:spPr/>
    </dgm:pt>
    <dgm:pt modelId="{032B3BF1-A056-4C75-9A71-0EC40B258CDD}" type="pres">
      <dgm:prSet presAssocID="{9FD0A59A-0F8A-487F-BBFA-6A343B89D4F7}" presName="iconBgRect" presStyleLbl="bgShp" presStyleIdx="0" presStyleCnt="5"/>
      <dgm:spPr/>
    </dgm:pt>
    <dgm:pt modelId="{4297AFB8-8C89-407F-8CB8-08182A1177F5}" type="pres">
      <dgm:prSet presAssocID="{9FD0A59A-0F8A-487F-BBFA-6A343B89D4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BA2A68F-2418-461F-B85A-3C510141F09D}" type="pres">
      <dgm:prSet presAssocID="{9FD0A59A-0F8A-487F-BBFA-6A343B89D4F7}" presName="spaceRect" presStyleCnt="0"/>
      <dgm:spPr/>
    </dgm:pt>
    <dgm:pt modelId="{B763603B-1456-423A-A037-304088419698}" type="pres">
      <dgm:prSet presAssocID="{9FD0A59A-0F8A-487F-BBFA-6A343B89D4F7}" presName="textRect" presStyleLbl="revTx" presStyleIdx="0" presStyleCnt="5">
        <dgm:presLayoutVars>
          <dgm:chMax val="1"/>
          <dgm:chPref val="1"/>
        </dgm:presLayoutVars>
      </dgm:prSet>
      <dgm:spPr/>
    </dgm:pt>
    <dgm:pt modelId="{FE7F3447-7D3F-4A9D-B6C6-5494F5024C82}" type="pres">
      <dgm:prSet presAssocID="{CC6DD243-D46A-4940-9FCE-0BBAED9D7183}" presName="sibTrans" presStyleCnt="0"/>
      <dgm:spPr/>
    </dgm:pt>
    <dgm:pt modelId="{80D4A5BB-AA6D-4861-AEB6-21EF1076036E}" type="pres">
      <dgm:prSet presAssocID="{A4C0031C-AAFE-4C4D-9A1F-CF2FA587C8B2}" presName="compNode" presStyleCnt="0"/>
      <dgm:spPr/>
    </dgm:pt>
    <dgm:pt modelId="{1FF50983-7F3A-4C14-BFB4-34941A39C229}" type="pres">
      <dgm:prSet presAssocID="{A4C0031C-AAFE-4C4D-9A1F-CF2FA587C8B2}" presName="iconBgRect" presStyleLbl="bgShp" presStyleIdx="1" presStyleCnt="5"/>
      <dgm:spPr/>
    </dgm:pt>
    <dgm:pt modelId="{15A1D8F5-5186-43EB-BD88-3E4F3E616B81}" type="pres">
      <dgm:prSet presAssocID="{A4C0031C-AAFE-4C4D-9A1F-CF2FA587C8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4B3AFDE-AC79-4F68-B373-3A7BD79E6A05}" type="pres">
      <dgm:prSet presAssocID="{A4C0031C-AAFE-4C4D-9A1F-CF2FA587C8B2}" presName="spaceRect" presStyleCnt="0"/>
      <dgm:spPr/>
    </dgm:pt>
    <dgm:pt modelId="{B8AD9661-56A0-498A-B9B1-3522B248DE2D}" type="pres">
      <dgm:prSet presAssocID="{A4C0031C-AAFE-4C4D-9A1F-CF2FA587C8B2}" presName="textRect" presStyleLbl="revTx" presStyleIdx="1" presStyleCnt="5">
        <dgm:presLayoutVars>
          <dgm:chMax val="1"/>
          <dgm:chPref val="1"/>
        </dgm:presLayoutVars>
      </dgm:prSet>
      <dgm:spPr/>
    </dgm:pt>
    <dgm:pt modelId="{AFEA58C5-9435-419E-9372-305ECEE72130}" type="pres">
      <dgm:prSet presAssocID="{2BD2D7EC-B222-4D01-89EA-1010373831C4}" presName="sibTrans" presStyleCnt="0"/>
      <dgm:spPr/>
    </dgm:pt>
    <dgm:pt modelId="{0F271CF3-6575-4F54-9542-6FA42CEF308A}" type="pres">
      <dgm:prSet presAssocID="{CA4F9643-FE14-4F21-8D09-BECDF90C1DD2}" presName="compNode" presStyleCnt="0"/>
      <dgm:spPr/>
    </dgm:pt>
    <dgm:pt modelId="{612299F9-CBC2-4CA7-B31D-8F99E6F7D005}" type="pres">
      <dgm:prSet presAssocID="{CA4F9643-FE14-4F21-8D09-BECDF90C1DD2}" presName="iconBgRect" presStyleLbl="bgShp" presStyleIdx="2" presStyleCnt="5"/>
      <dgm:spPr/>
    </dgm:pt>
    <dgm:pt modelId="{A03C7B89-17CE-4867-9486-37CFA79394D2}" type="pres">
      <dgm:prSet presAssocID="{CA4F9643-FE14-4F21-8D09-BECDF90C1D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8241814-A45C-46DA-86E8-D5AC39C878A4}" type="pres">
      <dgm:prSet presAssocID="{CA4F9643-FE14-4F21-8D09-BECDF90C1DD2}" presName="spaceRect" presStyleCnt="0"/>
      <dgm:spPr/>
    </dgm:pt>
    <dgm:pt modelId="{F382821E-4B92-4672-82C8-827D0CEA94D2}" type="pres">
      <dgm:prSet presAssocID="{CA4F9643-FE14-4F21-8D09-BECDF90C1DD2}" presName="textRect" presStyleLbl="revTx" presStyleIdx="2" presStyleCnt="5">
        <dgm:presLayoutVars>
          <dgm:chMax val="1"/>
          <dgm:chPref val="1"/>
        </dgm:presLayoutVars>
      </dgm:prSet>
      <dgm:spPr/>
    </dgm:pt>
    <dgm:pt modelId="{E027367E-D16D-49EB-98C4-CFBE34461A19}" type="pres">
      <dgm:prSet presAssocID="{1967EA2E-4CBF-4E72-B99F-DBF9E6187341}" presName="sibTrans" presStyleCnt="0"/>
      <dgm:spPr/>
    </dgm:pt>
    <dgm:pt modelId="{3AC7E421-843B-4FE7-B7A6-16EFF85100AA}" type="pres">
      <dgm:prSet presAssocID="{FE782A1E-5D5C-44DB-8600-C9B60AC42FDC}" presName="compNode" presStyleCnt="0"/>
      <dgm:spPr/>
    </dgm:pt>
    <dgm:pt modelId="{00BBA51F-A1F6-414B-9008-88080E90861E}" type="pres">
      <dgm:prSet presAssocID="{FE782A1E-5D5C-44DB-8600-C9B60AC42FDC}" presName="iconBgRect" presStyleLbl="bgShp" presStyleIdx="3" presStyleCnt="5"/>
      <dgm:spPr/>
    </dgm:pt>
    <dgm:pt modelId="{670C7AC3-CD8C-4934-A388-EDA902EFA8E9}" type="pres">
      <dgm:prSet presAssocID="{FE782A1E-5D5C-44DB-8600-C9B60AC42F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38F6617-3471-47C9-A855-A81D887E8322}" type="pres">
      <dgm:prSet presAssocID="{FE782A1E-5D5C-44DB-8600-C9B60AC42FDC}" presName="spaceRect" presStyleCnt="0"/>
      <dgm:spPr/>
    </dgm:pt>
    <dgm:pt modelId="{5287E209-1A1D-43A9-9BCA-E973F97C48DC}" type="pres">
      <dgm:prSet presAssocID="{FE782A1E-5D5C-44DB-8600-C9B60AC42FDC}" presName="textRect" presStyleLbl="revTx" presStyleIdx="3" presStyleCnt="5" custScaleX="124501">
        <dgm:presLayoutVars>
          <dgm:chMax val="1"/>
          <dgm:chPref val="1"/>
        </dgm:presLayoutVars>
      </dgm:prSet>
      <dgm:spPr/>
    </dgm:pt>
    <dgm:pt modelId="{FE7B4931-EB8D-48A0-B346-DC2380FEB6E1}" type="pres">
      <dgm:prSet presAssocID="{7F2FB68A-7D33-4182-A088-A0EE31F007B1}" presName="sibTrans" presStyleCnt="0"/>
      <dgm:spPr/>
    </dgm:pt>
    <dgm:pt modelId="{81E0559C-C889-4E51-BFE2-73B07B708E1C}" type="pres">
      <dgm:prSet presAssocID="{60D69BCD-83EE-45F4-B0D5-08CDAE02A5C5}" presName="compNode" presStyleCnt="0"/>
      <dgm:spPr/>
    </dgm:pt>
    <dgm:pt modelId="{3D0D46BD-DD6D-42B6-A534-6819F1B183C6}" type="pres">
      <dgm:prSet presAssocID="{60D69BCD-83EE-45F4-B0D5-08CDAE02A5C5}" presName="iconBgRect" presStyleLbl="bgShp" presStyleIdx="4" presStyleCnt="5"/>
      <dgm:spPr/>
    </dgm:pt>
    <dgm:pt modelId="{99997BF4-D724-4E92-9364-9AFEF0E3E456}" type="pres">
      <dgm:prSet presAssocID="{60D69BCD-83EE-45F4-B0D5-08CDAE02A5C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244F019-C67E-4A18-9D70-792D4B088D7A}" type="pres">
      <dgm:prSet presAssocID="{60D69BCD-83EE-45F4-B0D5-08CDAE02A5C5}" presName="spaceRect" presStyleCnt="0"/>
      <dgm:spPr/>
    </dgm:pt>
    <dgm:pt modelId="{7712968F-122F-4DB6-ADAC-9218C8CC2221}" type="pres">
      <dgm:prSet presAssocID="{60D69BCD-83EE-45F4-B0D5-08CDAE02A5C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829501-2D6C-41AD-830A-A38C9E76357A}" srcId="{FC4A9441-3FC3-4E47-B63F-5EB8C60A6D6F}" destId="{CA4F9643-FE14-4F21-8D09-BECDF90C1DD2}" srcOrd="2" destOrd="0" parTransId="{AC500C72-5562-4F8E-9AF4-80B7FD19CB75}" sibTransId="{1967EA2E-4CBF-4E72-B99F-DBF9E6187341}"/>
    <dgm:cxn modelId="{2C9B4104-A626-4FE2-897F-434BD70ACC9B}" type="presOf" srcId="{A4C0031C-AAFE-4C4D-9A1F-CF2FA587C8B2}" destId="{B8AD9661-56A0-498A-B9B1-3522B248DE2D}" srcOrd="0" destOrd="0" presId="urn:microsoft.com/office/officeart/2018/5/layout/IconCircleLabelList"/>
    <dgm:cxn modelId="{0B081C0C-6268-4CF8-832D-FE3365954427}" type="presOf" srcId="{FE782A1E-5D5C-44DB-8600-C9B60AC42FDC}" destId="{5287E209-1A1D-43A9-9BCA-E973F97C48DC}" srcOrd="0" destOrd="0" presId="urn:microsoft.com/office/officeart/2018/5/layout/IconCircleLabelList"/>
    <dgm:cxn modelId="{0EC31431-CF77-44BD-B678-2E0069F18B2A}" srcId="{FC4A9441-3FC3-4E47-B63F-5EB8C60A6D6F}" destId="{A4C0031C-AAFE-4C4D-9A1F-CF2FA587C8B2}" srcOrd="1" destOrd="0" parTransId="{1F9FC060-B7F5-47A9-98A6-C6C478A64511}" sibTransId="{2BD2D7EC-B222-4D01-89EA-1010373831C4}"/>
    <dgm:cxn modelId="{F384A64E-89C8-45EA-8511-421B5087ADE5}" srcId="{FC4A9441-3FC3-4E47-B63F-5EB8C60A6D6F}" destId="{9FD0A59A-0F8A-487F-BBFA-6A343B89D4F7}" srcOrd="0" destOrd="0" parTransId="{25DC6B60-391D-4816-B62D-AD1D92BC490D}" sibTransId="{CC6DD243-D46A-4940-9FCE-0BBAED9D7183}"/>
    <dgm:cxn modelId="{6E036A52-A396-4646-B239-1AE9BC41A2F2}" srcId="{FC4A9441-3FC3-4E47-B63F-5EB8C60A6D6F}" destId="{FE782A1E-5D5C-44DB-8600-C9B60AC42FDC}" srcOrd="3" destOrd="0" parTransId="{312AEC5C-BD14-482E-A324-6B09B7CFF22E}" sibTransId="{7F2FB68A-7D33-4182-A088-A0EE31F007B1}"/>
    <dgm:cxn modelId="{6BF6A960-4304-4CF9-AA6C-0404F4E5FBA2}" type="presOf" srcId="{60D69BCD-83EE-45F4-B0D5-08CDAE02A5C5}" destId="{7712968F-122F-4DB6-ADAC-9218C8CC2221}" srcOrd="0" destOrd="0" presId="urn:microsoft.com/office/officeart/2018/5/layout/IconCircleLabelList"/>
    <dgm:cxn modelId="{C4BDF767-D5EE-4B70-A701-89C7C0AC8CD0}" type="presOf" srcId="{9FD0A59A-0F8A-487F-BBFA-6A343B89D4F7}" destId="{B763603B-1456-423A-A037-304088419698}" srcOrd="0" destOrd="0" presId="urn:microsoft.com/office/officeart/2018/5/layout/IconCircleLabelList"/>
    <dgm:cxn modelId="{226EB588-DF5B-4717-AB40-7CC4439AF3F6}" type="presOf" srcId="{FC4A9441-3FC3-4E47-B63F-5EB8C60A6D6F}" destId="{5D20F204-0271-4000-8C20-66F1315D268F}" srcOrd="0" destOrd="0" presId="urn:microsoft.com/office/officeart/2018/5/layout/IconCircleLabelList"/>
    <dgm:cxn modelId="{6AE416A6-8CF1-4FF8-A1A2-67FBBD37E490}" srcId="{FC4A9441-3FC3-4E47-B63F-5EB8C60A6D6F}" destId="{60D69BCD-83EE-45F4-B0D5-08CDAE02A5C5}" srcOrd="4" destOrd="0" parTransId="{CFC5981A-9BBC-4384-A341-0349102A628B}" sibTransId="{5F8F6BAB-9C2A-48E1-931D-BBC083CDBA3D}"/>
    <dgm:cxn modelId="{C43FA8D2-7264-4CBB-8852-E46E80B88B04}" type="presOf" srcId="{CA4F9643-FE14-4F21-8D09-BECDF90C1DD2}" destId="{F382821E-4B92-4672-82C8-827D0CEA94D2}" srcOrd="0" destOrd="0" presId="urn:microsoft.com/office/officeart/2018/5/layout/IconCircleLabelList"/>
    <dgm:cxn modelId="{D2849775-0363-4734-AF2B-F421DFE757F8}" type="presParOf" srcId="{5D20F204-0271-4000-8C20-66F1315D268F}" destId="{27335738-98E8-44C0-B3DA-43BD58E7AF23}" srcOrd="0" destOrd="0" presId="urn:microsoft.com/office/officeart/2018/5/layout/IconCircleLabelList"/>
    <dgm:cxn modelId="{4C32A808-D8A8-4EA2-91B7-8D118EEB2B6E}" type="presParOf" srcId="{27335738-98E8-44C0-B3DA-43BD58E7AF23}" destId="{032B3BF1-A056-4C75-9A71-0EC40B258CDD}" srcOrd="0" destOrd="0" presId="urn:microsoft.com/office/officeart/2018/5/layout/IconCircleLabelList"/>
    <dgm:cxn modelId="{49E86BA4-C050-4683-8C6B-ABB9810B673B}" type="presParOf" srcId="{27335738-98E8-44C0-B3DA-43BD58E7AF23}" destId="{4297AFB8-8C89-407F-8CB8-08182A1177F5}" srcOrd="1" destOrd="0" presId="urn:microsoft.com/office/officeart/2018/5/layout/IconCircleLabelList"/>
    <dgm:cxn modelId="{05E5B0D8-5139-4C68-BD67-6C26B5A6F736}" type="presParOf" srcId="{27335738-98E8-44C0-B3DA-43BD58E7AF23}" destId="{6BA2A68F-2418-461F-B85A-3C510141F09D}" srcOrd="2" destOrd="0" presId="urn:microsoft.com/office/officeart/2018/5/layout/IconCircleLabelList"/>
    <dgm:cxn modelId="{B82C2209-48CC-4F89-9B9A-D122613FE85A}" type="presParOf" srcId="{27335738-98E8-44C0-B3DA-43BD58E7AF23}" destId="{B763603B-1456-423A-A037-304088419698}" srcOrd="3" destOrd="0" presId="urn:microsoft.com/office/officeart/2018/5/layout/IconCircleLabelList"/>
    <dgm:cxn modelId="{C0E7B35A-100B-4C31-B477-7F8AA869B3E9}" type="presParOf" srcId="{5D20F204-0271-4000-8C20-66F1315D268F}" destId="{FE7F3447-7D3F-4A9D-B6C6-5494F5024C82}" srcOrd="1" destOrd="0" presId="urn:microsoft.com/office/officeart/2018/5/layout/IconCircleLabelList"/>
    <dgm:cxn modelId="{BD17D846-5F46-48E0-A6C0-E62167152991}" type="presParOf" srcId="{5D20F204-0271-4000-8C20-66F1315D268F}" destId="{80D4A5BB-AA6D-4861-AEB6-21EF1076036E}" srcOrd="2" destOrd="0" presId="urn:microsoft.com/office/officeart/2018/5/layout/IconCircleLabelList"/>
    <dgm:cxn modelId="{70B324DD-5A93-44F3-8877-FDC63B9AC9E9}" type="presParOf" srcId="{80D4A5BB-AA6D-4861-AEB6-21EF1076036E}" destId="{1FF50983-7F3A-4C14-BFB4-34941A39C229}" srcOrd="0" destOrd="0" presId="urn:microsoft.com/office/officeart/2018/5/layout/IconCircleLabelList"/>
    <dgm:cxn modelId="{DCB918B2-CC62-4BAF-9ADD-0182684158CB}" type="presParOf" srcId="{80D4A5BB-AA6D-4861-AEB6-21EF1076036E}" destId="{15A1D8F5-5186-43EB-BD88-3E4F3E616B81}" srcOrd="1" destOrd="0" presId="urn:microsoft.com/office/officeart/2018/5/layout/IconCircleLabelList"/>
    <dgm:cxn modelId="{F13AC3A5-3823-450C-917F-CDCBB5EA5882}" type="presParOf" srcId="{80D4A5BB-AA6D-4861-AEB6-21EF1076036E}" destId="{14B3AFDE-AC79-4F68-B373-3A7BD79E6A05}" srcOrd="2" destOrd="0" presId="urn:microsoft.com/office/officeart/2018/5/layout/IconCircleLabelList"/>
    <dgm:cxn modelId="{A133FAA6-AE40-4915-8C7D-C0466F1CD1A4}" type="presParOf" srcId="{80D4A5BB-AA6D-4861-AEB6-21EF1076036E}" destId="{B8AD9661-56A0-498A-B9B1-3522B248DE2D}" srcOrd="3" destOrd="0" presId="urn:microsoft.com/office/officeart/2018/5/layout/IconCircleLabelList"/>
    <dgm:cxn modelId="{9C5267FA-7045-47B4-B46A-C3C6328A75D9}" type="presParOf" srcId="{5D20F204-0271-4000-8C20-66F1315D268F}" destId="{AFEA58C5-9435-419E-9372-305ECEE72130}" srcOrd="3" destOrd="0" presId="urn:microsoft.com/office/officeart/2018/5/layout/IconCircleLabelList"/>
    <dgm:cxn modelId="{E4E340EB-D019-4779-B1C1-05CFEA623842}" type="presParOf" srcId="{5D20F204-0271-4000-8C20-66F1315D268F}" destId="{0F271CF3-6575-4F54-9542-6FA42CEF308A}" srcOrd="4" destOrd="0" presId="urn:microsoft.com/office/officeart/2018/5/layout/IconCircleLabelList"/>
    <dgm:cxn modelId="{89103D0C-0DB6-4A52-BDEB-EF94260C2D35}" type="presParOf" srcId="{0F271CF3-6575-4F54-9542-6FA42CEF308A}" destId="{612299F9-CBC2-4CA7-B31D-8F99E6F7D005}" srcOrd="0" destOrd="0" presId="urn:microsoft.com/office/officeart/2018/5/layout/IconCircleLabelList"/>
    <dgm:cxn modelId="{5AD359E4-4228-4BC2-A836-B0A7CFBDAE63}" type="presParOf" srcId="{0F271CF3-6575-4F54-9542-6FA42CEF308A}" destId="{A03C7B89-17CE-4867-9486-37CFA79394D2}" srcOrd="1" destOrd="0" presId="urn:microsoft.com/office/officeart/2018/5/layout/IconCircleLabelList"/>
    <dgm:cxn modelId="{D6EFF81E-E13A-4FA8-9A43-35C53A87F21C}" type="presParOf" srcId="{0F271CF3-6575-4F54-9542-6FA42CEF308A}" destId="{28241814-A45C-46DA-86E8-D5AC39C878A4}" srcOrd="2" destOrd="0" presId="urn:microsoft.com/office/officeart/2018/5/layout/IconCircleLabelList"/>
    <dgm:cxn modelId="{4E8CC260-633B-44D8-849F-BA5C02E4FA5C}" type="presParOf" srcId="{0F271CF3-6575-4F54-9542-6FA42CEF308A}" destId="{F382821E-4B92-4672-82C8-827D0CEA94D2}" srcOrd="3" destOrd="0" presId="urn:microsoft.com/office/officeart/2018/5/layout/IconCircleLabelList"/>
    <dgm:cxn modelId="{5D98EE23-0D2D-420C-BC5F-00541B450327}" type="presParOf" srcId="{5D20F204-0271-4000-8C20-66F1315D268F}" destId="{E027367E-D16D-49EB-98C4-CFBE34461A19}" srcOrd="5" destOrd="0" presId="urn:microsoft.com/office/officeart/2018/5/layout/IconCircleLabelList"/>
    <dgm:cxn modelId="{13AB51AF-8CB2-40EA-B8D5-A89845D0966F}" type="presParOf" srcId="{5D20F204-0271-4000-8C20-66F1315D268F}" destId="{3AC7E421-843B-4FE7-B7A6-16EFF85100AA}" srcOrd="6" destOrd="0" presId="urn:microsoft.com/office/officeart/2018/5/layout/IconCircleLabelList"/>
    <dgm:cxn modelId="{AB93689A-2837-41C9-9341-8858EF8B79FA}" type="presParOf" srcId="{3AC7E421-843B-4FE7-B7A6-16EFF85100AA}" destId="{00BBA51F-A1F6-414B-9008-88080E90861E}" srcOrd="0" destOrd="0" presId="urn:microsoft.com/office/officeart/2018/5/layout/IconCircleLabelList"/>
    <dgm:cxn modelId="{3E29322F-A625-4AD2-A1F9-1BE27316BA03}" type="presParOf" srcId="{3AC7E421-843B-4FE7-B7A6-16EFF85100AA}" destId="{670C7AC3-CD8C-4934-A388-EDA902EFA8E9}" srcOrd="1" destOrd="0" presId="urn:microsoft.com/office/officeart/2018/5/layout/IconCircleLabelList"/>
    <dgm:cxn modelId="{ED4A8D4A-8A7F-4DCC-B241-31B87C11B5C6}" type="presParOf" srcId="{3AC7E421-843B-4FE7-B7A6-16EFF85100AA}" destId="{D38F6617-3471-47C9-A855-A81D887E8322}" srcOrd="2" destOrd="0" presId="urn:microsoft.com/office/officeart/2018/5/layout/IconCircleLabelList"/>
    <dgm:cxn modelId="{C1D45323-BE8A-43C8-B57E-6EC8D53D3C15}" type="presParOf" srcId="{3AC7E421-843B-4FE7-B7A6-16EFF85100AA}" destId="{5287E209-1A1D-43A9-9BCA-E973F97C48DC}" srcOrd="3" destOrd="0" presId="urn:microsoft.com/office/officeart/2018/5/layout/IconCircleLabelList"/>
    <dgm:cxn modelId="{E99F1037-12B9-42B7-9586-CE6436AFBC01}" type="presParOf" srcId="{5D20F204-0271-4000-8C20-66F1315D268F}" destId="{FE7B4931-EB8D-48A0-B346-DC2380FEB6E1}" srcOrd="7" destOrd="0" presId="urn:microsoft.com/office/officeart/2018/5/layout/IconCircleLabelList"/>
    <dgm:cxn modelId="{7B2A585F-093E-4BF1-9ED1-A62BB4D74340}" type="presParOf" srcId="{5D20F204-0271-4000-8C20-66F1315D268F}" destId="{81E0559C-C889-4E51-BFE2-73B07B708E1C}" srcOrd="8" destOrd="0" presId="urn:microsoft.com/office/officeart/2018/5/layout/IconCircleLabelList"/>
    <dgm:cxn modelId="{9A57E508-EF79-4DB6-828D-B90876138D9A}" type="presParOf" srcId="{81E0559C-C889-4E51-BFE2-73B07B708E1C}" destId="{3D0D46BD-DD6D-42B6-A534-6819F1B183C6}" srcOrd="0" destOrd="0" presId="urn:microsoft.com/office/officeart/2018/5/layout/IconCircleLabelList"/>
    <dgm:cxn modelId="{67F91C9A-8DDD-45F0-9FF4-A59C6DEDB57E}" type="presParOf" srcId="{81E0559C-C889-4E51-BFE2-73B07B708E1C}" destId="{99997BF4-D724-4E92-9364-9AFEF0E3E456}" srcOrd="1" destOrd="0" presId="urn:microsoft.com/office/officeart/2018/5/layout/IconCircleLabelList"/>
    <dgm:cxn modelId="{EDAAF7BA-5FA7-49A4-B0E4-AB397EF1F74A}" type="presParOf" srcId="{81E0559C-C889-4E51-BFE2-73B07B708E1C}" destId="{F244F019-C67E-4A18-9D70-792D4B088D7A}" srcOrd="2" destOrd="0" presId="urn:microsoft.com/office/officeart/2018/5/layout/IconCircleLabelList"/>
    <dgm:cxn modelId="{84A36A45-4CA0-4ADD-A643-7BA7FF04EF8D}" type="presParOf" srcId="{81E0559C-C889-4E51-BFE2-73B07B708E1C}" destId="{7712968F-122F-4DB6-ADAC-9218C8CC22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B3BF1-A056-4C75-9A71-0EC40B258CDD}">
      <dsp:nvSpPr>
        <dsp:cNvPr id="0" name=""/>
        <dsp:cNvSpPr/>
      </dsp:nvSpPr>
      <dsp:spPr>
        <a:xfrm>
          <a:off x="333581" y="544744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7AFB8-8C89-407F-8CB8-08182A1177F5}">
      <dsp:nvSpPr>
        <dsp:cNvPr id="0" name=""/>
        <dsp:cNvSpPr/>
      </dsp:nvSpPr>
      <dsp:spPr>
        <a:xfrm>
          <a:off x="554784" y="765947"/>
          <a:ext cx="595546" cy="595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63603B-1456-423A-A037-304088419698}">
      <dsp:nvSpPr>
        <dsp:cNvPr id="0" name=""/>
        <dsp:cNvSpPr/>
      </dsp:nvSpPr>
      <dsp:spPr>
        <a:xfrm>
          <a:off x="1776" y="190599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Size</a:t>
          </a:r>
        </a:p>
      </dsp:txBody>
      <dsp:txXfrm>
        <a:off x="1776" y="1905994"/>
        <a:ext cx="1701562" cy="680625"/>
      </dsp:txXfrm>
    </dsp:sp>
    <dsp:sp modelId="{1FF50983-7F3A-4C14-BFB4-34941A39C229}">
      <dsp:nvSpPr>
        <dsp:cNvPr id="0" name=""/>
        <dsp:cNvSpPr/>
      </dsp:nvSpPr>
      <dsp:spPr>
        <a:xfrm>
          <a:off x="2332917" y="544744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A1D8F5-5186-43EB-BD88-3E4F3E616B81}">
      <dsp:nvSpPr>
        <dsp:cNvPr id="0" name=""/>
        <dsp:cNvSpPr/>
      </dsp:nvSpPr>
      <dsp:spPr>
        <a:xfrm>
          <a:off x="2554120" y="765947"/>
          <a:ext cx="595546" cy="595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D9661-56A0-498A-B9B1-3522B248DE2D}">
      <dsp:nvSpPr>
        <dsp:cNvPr id="0" name=""/>
        <dsp:cNvSpPr/>
      </dsp:nvSpPr>
      <dsp:spPr>
        <a:xfrm>
          <a:off x="2001112" y="190599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Variety/Ratio of types</a:t>
          </a:r>
        </a:p>
      </dsp:txBody>
      <dsp:txXfrm>
        <a:off x="2001112" y="1905994"/>
        <a:ext cx="1701562" cy="680625"/>
      </dsp:txXfrm>
    </dsp:sp>
    <dsp:sp modelId="{612299F9-CBC2-4CA7-B31D-8F99E6F7D005}">
      <dsp:nvSpPr>
        <dsp:cNvPr id="0" name=""/>
        <dsp:cNvSpPr/>
      </dsp:nvSpPr>
      <dsp:spPr>
        <a:xfrm>
          <a:off x="4332253" y="544744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3C7B89-17CE-4867-9486-37CFA79394D2}">
      <dsp:nvSpPr>
        <dsp:cNvPr id="0" name=""/>
        <dsp:cNvSpPr/>
      </dsp:nvSpPr>
      <dsp:spPr>
        <a:xfrm>
          <a:off x="4553456" y="765947"/>
          <a:ext cx="595546" cy="595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2821E-4B92-4672-82C8-827D0CEA94D2}">
      <dsp:nvSpPr>
        <dsp:cNvPr id="0" name=""/>
        <dsp:cNvSpPr/>
      </dsp:nvSpPr>
      <dsp:spPr>
        <a:xfrm>
          <a:off x="4000448" y="190599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Materia expertise</a:t>
          </a:r>
        </a:p>
      </dsp:txBody>
      <dsp:txXfrm>
        <a:off x="4000448" y="1905994"/>
        <a:ext cx="1701562" cy="680625"/>
      </dsp:txXfrm>
    </dsp:sp>
    <dsp:sp modelId="{00BBA51F-A1F6-414B-9008-88080E90861E}">
      <dsp:nvSpPr>
        <dsp:cNvPr id="0" name=""/>
        <dsp:cNvSpPr/>
      </dsp:nvSpPr>
      <dsp:spPr>
        <a:xfrm>
          <a:off x="6540039" y="544744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0C7AC3-CD8C-4934-A388-EDA902EFA8E9}">
      <dsp:nvSpPr>
        <dsp:cNvPr id="0" name=""/>
        <dsp:cNvSpPr/>
      </dsp:nvSpPr>
      <dsp:spPr>
        <a:xfrm>
          <a:off x="6761242" y="765947"/>
          <a:ext cx="595546" cy="595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87E209-1A1D-43A9-9BCA-E973F97C48DC}">
      <dsp:nvSpPr>
        <dsp:cNvPr id="0" name=""/>
        <dsp:cNvSpPr/>
      </dsp:nvSpPr>
      <dsp:spPr>
        <a:xfrm>
          <a:off x="5999784" y="1905994"/>
          <a:ext cx="21184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History/Relevance</a:t>
          </a:r>
        </a:p>
      </dsp:txBody>
      <dsp:txXfrm>
        <a:off x="5999784" y="1905994"/>
        <a:ext cx="2118462" cy="680625"/>
      </dsp:txXfrm>
    </dsp:sp>
    <dsp:sp modelId="{3D0D46BD-DD6D-42B6-A534-6819F1B183C6}">
      <dsp:nvSpPr>
        <dsp:cNvPr id="0" name=""/>
        <dsp:cNvSpPr/>
      </dsp:nvSpPr>
      <dsp:spPr>
        <a:xfrm>
          <a:off x="8747825" y="544744"/>
          <a:ext cx="1037953" cy="10379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997BF4-D724-4E92-9364-9AFEF0E3E456}">
      <dsp:nvSpPr>
        <dsp:cNvPr id="0" name=""/>
        <dsp:cNvSpPr/>
      </dsp:nvSpPr>
      <dsp:spPr>
        <a:xfrm>
          <a:off x="8969028" y="765947"/>
          <a:ext cx="595546" cy="5955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12968F-122F-4DB6-ADAC-9218C8CC2221}">
      <dsp:nvSpPr>
        <dsp:cNvPr id="0" name=""/>
        <dsp:cNvSpPr/>
      </dsp:nvSpPr>
      <dsp:spPr>
        <a:xfrm>
          <a:off x="8416020" y="1905994"/>
          <a:ext cx="1701562" cy="68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Transformable</a:t>
          </a:r>
        </a:p>
      </dsp:txBody>
      <dsp:txXfrm>
        <a:off x="8416020" y="1905994"/>
        <a:ext cx="1701562" cy="68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7300-E4C4-E347-8235-44CFF50DADDE}" type="datetimeFigureOut">
              <a:rPr lang="en-IL" smtClean="0"/>
              <a:t>17/05/2022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BEE85-4BF2-A64F-9BC2-E3193365A7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869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BEE85-4BF2-A64F-9BC2-E3193365A79F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36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BEE85-4BF2-A64F-9BC2-E3193365A79F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44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25199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9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87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8677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74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554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618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232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5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08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2F2A7B-0D6C-46C2-B3EF-E3F97FA99FE4}" type="datetimeFigureOut">
              <a:rPr lang="LID4096" smtClean="0"/>
              <a:t>5/17/22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BCF5FF1-3CF9-4647-99D0-98BDD59C534F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585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html-documen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gious.com/datasets/" TargetMode="External"/><Relationship Id="rId3" Type="http://schemas.openxmlformats.org/officeDocument/2006/relationships/hyperlink" Target="http://datadryad.org/" TargetMode="External"/><Relationship Id="rId7" Type="http://schemas.openxmlformats.org/officeDocument/2006/relationships/hyperlink" Target="https://en.wikipedia.org/wiki/List_of_datasets_for_machine-learning_research#Biological_data" TargetMode="External"/><Relationship Id="rId2" Type="http://schemas.openxmlformats.org/officeDocument/2006/relationships/hyperlink" Target="https://github.com/awesomedata/awesome-public-datasets#bi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tags/biology" TargetMode="External"/><Relationship Id="rId5" Type="http://schemas.openxmlformats.org/officeDocument/2006/relationships/hyperlink" Target="https://data.mendeley.com/" TargetMode="External"/><Relationship Id="rId4" Type="http://schemas.openxmlformats.org/officeDocument/2006/relationships/hyperlink" Target="https://toolbox.google.com/dataset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E8087A66-C902-57ED-0222-1168A1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3" b="628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BE6A-6B78-48E8-9E7C-2852DE629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015" y="2225787"/>
            <a:ext cx="8605970" cy="2406426"/>
          </a:xfrm>
        </p:spPr>
        <p:txBody>
          <a:bodyPr>
            <a:normAutofit/>
          </a:bodyPr>
          <a:lstStyle/>
          <a:p>
            <a:r>
              <a:rPr lang="en-US" sz="6000" dirty="0"/>
              <a:t>Final Project</a:t>
            </a:r>
            <a:br>
              <a:rPr lang="en-US" sz="4500" dirty="0"/>
            </a:br>
            <a:br>
              <a:rPr lang="en-US" sz="4500" dirty="0"/>
            </a:br>
            <a:r>
              <a:rPr lang="en-US" sz="4500" dirty="0"/>
              <a:t>presentation and report</a:t>
            </a:r>
            <a:endParaRPr lang="LID4096" sz="4500"/>
          </a:p>
        </p:txBody>
      </p:sp>
    </p:spTree>
    <p:extLst>
      <p:ext uri="{BB962C8B-B14F-4D97-AF65-F5344CB8AC3E}">
        <p14:creationId xmlns:p14="http://schemas.microsoft.com/office/powerpoint/2010/main" val="65490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60B2-08DB-462B-B048-40C1F139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345D-EE35-419D-931F-52D47504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858"/>
            <a:ext cx="9601200" cy="3581400"/>
          </a:xfrm>
        </p:spPr>
        <p:txBody>
          <a:bodyPr/>
          <a:lstStyle/>
          <a:p>
            <a:r>
              <a:rPr lang="en-US" dirty="0"/>
              <a:t>For the final report, you will apply </a:t>
            </a:r>
            <a:r>
              <a:rPr lang="en-US" b="1" u="sng" dirty="0"/>
              <a:t>dimensionality reduction</a:t>
            </a:r>
            <a:r>
              <a:rPr lang="en-US" dirty="0"/>
              <a:t> and </a:t>
            </a:r>
            <a:r>
              <a:rPr lang="en-US" b="1" u="sng" dirty="0"/>
              <a:t>4 algorithms </a:t>
            </a:r>
            <a:r>
              <a:rPr lang="en-US" dirty="0"/>
              <a:t>taught in the course on your data.</a:t>
            </a:r>
          </a:p>
          <a:p>
            <a:pPr lvl="1"/>
            <a:r>
              <a:rPr lang="en-US" dirty="0"/>
              <a:t>For each algorithm, EXPLAIN why it was chosen based on your data analysis.</a:t>
            </a:r>
          </a:p>
          <a:p>
            <a:r>
              <a:rPr lang="en-US" dirty="0"/>
              <a:t>The focus is maximizing performance of the algorithms and finding the one that works best on your data.</a:t>
            </a:r>
          </a:p>
          <a:p>
            <a:r>
              <a:rPr lang="en-US" dirty="0"/>
              <a:t>The final report should include the EDA you’ve performed for the presentation, essential free text (introduction, summary, findings, conclusions) and the plots/results. </a:t>
            </a:r>
          </a:p>
          <a:p>
            <a:r>
              <a:rPr lang="en-US" dirty="0"/>
              <a:t>At the end of the report, you should decide what is the best approach and explain why it is most suited to analyze your data.</a:t>
            </a:r>
          </a:p>
        </p:txBody>
      </p:sp>
    </p:spTree>
    <p:extLst>
      <p:ext uri="{BB962C8B-B14F-4D97-AF65-F5344CB8AC3E}">
        <p14:creationId xmlns:p14="http://schemas.microsoft.com/office/powerpoint/2010/main" val="31175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3286-CC8D-4CDA-AB40-EA863DE3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Logistics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A6BD-B10F-4805-B1A5-DB0409B1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Submit the report in a PDF to the Moodle - include the names and ID of all group members please.</a:t>
            </a:r>
          </a:p>
          <a:p>
            <a:r>
              <a:rPr lang="en-US" dirty="0"/>
              <a:t>The report </a:t>
            </a:r>
            <a:r>
              <a:rPr lang="en-US" b="1" dirty="0"/>
              <a:t>cannot be longer than 15 pages</a:t>
            </a:r>
            <a:r>
              <a:rPr lang="en-US" dirty="0"/>
              <a:t>. If you have anything else that is important, put it in a supplementary section at the bottom of the report or in a separate file.</a:t>
            </a:r>
          </a:p>
          <a:p>
            <a:pPr lvl="1"/>
            <a:r>
              <a:rPr lang="en-US" dirty="0"/>
              <a:t>Tip – adjust the size of the plots and use up the space in the pages.</a:t>
            </a:r>
          </a:p>
          <a:p>
            <a:pPr lvl="1"/>
            <a:r>
              <a:rPr lang="en-US" dirty="0"/>
              <a:t>Tip – If you have an output you want to show for an algorithm </a:t>
            </a:r>
            <a:r>
              <a:rPr lang="en-US" u="sng" dirty="0"/>
              <a:t>before</a:t>
            </a:r>
            <a:r>
              <a:rPr lang="en-US" dirty="0"/>
              <a:t> it was improved, put it in the supplementary section, and the final one put in the report. </a:t>
            </a:r>
          </a:p>
          <a:p>
            <a:r>
              <a:rPr lang="en-US" dirty="0"/>
              <a:t>Submit the report by </a:t>
            </a:r>
            <a:r>
              <a:rPr lang="en-US" b="1" dirty="0"/>
              <a:t>August 1</a:t>
            </a:r>
            <a:r>
              <a:rPr lang="en-US" b="1" baseline="30000" dirty="0"/>
              <a:t>st </a:t>
            </a:r>
          </a:p>
          <a:p>
            <a:r>
              <a:rPr lang="en-US" dirty="0"/>
              <a:t>The final grade will be comprised of:</a:t>
            </a:r>
          </a:p>
          <a:p>
            <a:pPr lvl="1"/>
            <a:r>
              <a:rPr lang="en-US" dirty="0"/>
              <a:t>2 home assignments: 30% (15% each)</a:t>
            </a:r>
          </a:p>
          <a:p>
            <a:pPr lvl="1"/>
            <a:r>
              <a:rPr lang="en-US" dirty="0"/>
              <a:t>Presentation: 30%</a:t>
            </a:r>
          </a:p>
          <a:p>
            <a:pPr lvl="1"/>
            <a:r>
              <a:rPr lang="en-US" dirty="0"/>
              <a:t>Final report: 40%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549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3B82-58DE-4A54-877F-6218DB80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 List of 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87946-9F58-46D0-AC75-C16C7AD3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b="1" dirty="0"/>
              <a:t>one or more </a:t>
            </a:r>
            <a:r>
              <a:rPr lang="en-US" dirty="0"/>
              <a:t>methods of dimensionality reduction (PCA, </a:t>
            </a:r>
            <a:r>
              <a:rPr lang="en-US" dirty="0" err="1"/>
              <a:t>tSNE</a:t>
            </a:r>
            <a:r>
              <a:rPr lang="en-US" dirty="0"/>
              <a:t>, UMAP, LDA). </a:t>
            </a:r>
          </a:p>
          <a:p>
            <a:pPr lvl="1"/>
            <a:r>
              <a:rPr lang="en-US" dirty="0"/>
              <a:t>You </a:t>
            </a:r>
            <a:r>
              <a:rPr lang="en-US" b="1" u="sng" dirty="0"/>
              <a:t>do not </a:t>
            </a:r>
            <a:r>
              <a:rPr lang="en-US" dirty="0"/>
              <a:t>have to use the reduced data for the modeling.</a:t>
            </a:r>
            <a:endParaRPr lang="en-US" b="1" dirty="0"/>
          </a:p>
          <a:p>
            <a:r>
              <a:rPr lang="en-US" dirty="0"/>
              <a:t>Choose 4 algorithms taught in the course:</a:t>
            </a:r>
          </a:p>
          <a:p>
            <a:pPr lvl="1"/>
            <a:r>
              <a:rPr lang="en-US" b="1" dirty="0"/>
              <a:t>KNN</a:t>
            </a:r>
          </a:p>
          <a:p>
            <a:pPr lvl="1"/>
            <a:r>
              <a:rPr lang="en-US" b="1" dirty="0"/>
              <a:t>Decision Tree</a:t>
            </a:r>
          </a:p>
          <a:p>
            <a:pPr lvl="1"/>
            <a:r>
              <a:rPr lang="en-US" b="1" dirty="0"/>
              <a:t>Random Forest</a:t>
            </a:r>
          </a:p>
          <a:p>
            <a:pPr lvl="1"/>
            <a:r>
              <a:rPr lang="en-US" b="1" dirty="0"/>
              <a:t>SVM</a:t>
            </a:r>
          </a:p>
          <a:p>
            <a:pPr lvl="1"/>
            <a:r>
              <a:rPr lang="en-US" b="1" dirty="0" err="1"/>
              <a:t>Kmeans</a:t>
            </a:r>
            <a:endParaRPr lang="en-US" b="1" dirty="0"/>
          </a:p>
          <a:p>
            <a:pPr lvl="1"/>
            <a:r>
              <a:rPr lang="en-US" b="1" dirty="0"/>
              <a:t>LDA</a:t>
            </a:r>
          </a:p>
          <a:p>
            <a:pPr lvl="1"/>
            <a:r>
              <a:rPr lang="en-US" b="1" dirty="0" err="1"/>
              <a:t>Adaboost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92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7255-A95A-4BD2-904C-3303E09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Tips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27CB-4855-4A17-8461-195A5784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The report is like the home assignments, only larger in scope. Use what you’ve learned.</a:t>
            </a:r>
          </a:p>
          <a:p>
            <a:r>
              <a:rPr lang="en-US" dirty="0"/>
              <a:t>Since the report will be large, consider using a table of content and other built-in features of markdown to organize the document. Here is a good guide: </a:t>
            </a:r>
            <a:r>
              <a:rPr lang="en-US" dirty="0">
                <a:hlinkClick r:id="rId2"/>
              </a:rPr>
              <a:t>https://bookdown.org/yihui/rmarkdown/html-document.html</a:t>
            </a:r>
            <a:r>
              <a:rPr lang="en-US" dirty="0"/>
              <a:t>.</a:t>
            </a:r>
          </a:p>
          <a:p>
            <a:r>
              <a:rPr lang="en-US" dirty="0"/>
              <a:t>You can think of the report as a large home assignment; everything that you did in the home assignments should be applicable here.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042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gled shot of pen on a graph">
            <a:extLst>
              <a:ext uri="{FF2B5EF4-FFF2-40B4-BE49-F238E27FC236}">
                <a16:creationId xmlns:a16="http://schemas.microsoft.com/office/drawing/2014/main" id="{E8087A66-C902-57ED-0222-1168A1F5E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3" b="6281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BE6A-6B78-48E8-9E7C-2852DE629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259" y="1483470"/>
            <a:ext cx="8605970" cy="2406426"/>
          </a:xfrm>
        </p:spPr>
        <p:txBody>
          <a:bodyPr>
            <a:normAutofit/>
          </a:bodyPr>
          <a:lstStyle/>
          <a:p>
            <a:r>
              <a:rPr lang="en-US" sz="6000" dirty="0"/>
              <a:t>Good luck!</a:t>
            </a:r>
            <a:endParaRPr lang="LID4096" sz="4500"/>
          </a:p>
        </p:txBody>
      </p:sp>
    </p:spTree>
    <p:extLst>
      <p:ext uri="{BB962C8B-B14F-4D97-AF65-F5344CB8AC3E}">
        <p14:creationId xmlns:p14="http://schemas.microsoft.com/office/powerpoint/2010/main" val="193187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D701-9678-5FD3-D2AE-E53C249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0934-BB55-4121-7780-DAB6757C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L" sz="2400"/>
              <a:t>Pick your </a:t>
            </a:r>
            <a:r>
              <a:rPr lang="en-IL" sz="2400" dirty="0"/>
              <a:t>dataset</a:t>
            </a:r>
          </a:p>
          <a:p>
            <a:pPr lvl="1"/>
            <a:r>
              <a:rPr lang="en-IL" sz="2400" dirty="0"/>
              <a:t>The dataset can be one connected to your third year projects.</a:t>
            </a:r>
          </a:p>
          <a:p>
            <a:pPr lvl="1"/>
            <a:r>
              <a:rPr lang="en-IL" sz="2400" dirty="0"/>
              <a:t>Advised to choose a dataset connected to health/biology ect.</a:t>
            </a:r>
          </a:p>
          <a:p>
            <a:pPr marL="457200" indent="-457200">
              <a:buFont typeface="+mj-lt"/>
              <a:buAutoNum type="arabicPeriod"/>
            </a:pPr>
            <a:r>
              <a:rPr lang="en-IL" sz="2400" dirty="0"/>
              <a:t>Get it approved </a:t>
            </a:r>
          </a:p>
          <a:p>
            <a:pPr lvl="1"/>
            <a:r>
              <a:rPr lang="en-IL" sz="2400" dirty="0"/>
              <a:t>Each group has to send me (Romi) the data they want to use by 26/6/22 so you will have enough time to work on the presentations. </a:t>
            </a:r>
          </a:p>
          <a:p>
            <a:pPr lvl="1"/>
            <a:r>
              <a:rPr lang="en-IL" sz="2400" dirty="0"/>
              <a:t>Each group will choose a different dataset. I will upload the approved datasets of the different groups to the Moodle. </a:t>
            </a:r>
          </a:p>
          <a:p>
            <a:pPr marL="457200" indent="-457200">
              <a:buFont typeface="+mj-lt"/>
              <a:buAutoNum type="arabicPeriod"/>
            </a:pPr>
            <a:r>
              <a:rPr lang="en-IL" sz="2400" dirty="0"/>
              <a:t>Work with your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L" sz="2400" dirty="0"/>
              <a:t>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L" sz="2400" dirty="0"/>
              <a:t>Final Report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166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D701-9678-5FD3-D2AE-E53C249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where is all that data hiding?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0934-BB55-4121-7780-DAB6757CC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7375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hlinkClick r:id="rId2"/>
              </a:rPr>
              <a:t>https://github.com/awesomedata/awesome-public-datasets#biology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3"/>
              </a:rPr>
              <a:t>http://datadryad.org/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4"/>
              </a:rPr>
              <a:t>https://toolbox.google.com/datasetsearch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5"/>
              </a:rPr>
              <a:t>https://data.mendeley.com/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6"/>
              </a:rPr>
              <a:t>https://www.kaggle.com/tags/biology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7"/>
              </a:rPr>
              <a:t>https://en.wikipedia.org/wiki/List_of_datasets_for_machine-learning_research#Biological_data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hlinkClick r:id="rId8"/>
              </a:rPr>
              <a:t>https://datagious.com/datasets/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37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D701-9678-5FD3-D2AE-E53C249C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makes a dataset a good one*?</a:t>
            </a:r>
            <a:endParaRPr lang="en-IL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021EF9-9B25-285E-EE0D-6D0D3356C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44553"/>
              </p:ext>
            </p:extLst>
          </p:nvPr>
        </p:nvGraphicFramePr>
        <p:xfrm>
          <a:off x="1112520" y="2171700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A10741-73C8-2296-B664-F6EDFF8F8805}"/>
              </a:ext>
            </a:extLst>
          </p:cNvPr>
          <p:cNvSpPr txBox="1"/>
          <p:nvPr/>
        </p:nvSpPr>
        <p:spPr>
          <a:xfrm>
            <a:off x="5044901" y="6271271"/>
            <a:ext cx="802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*Keep all of these in mind when selecting a dataset for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42212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1C882F-4200-476B-9858-75F2C4D9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63" y="1345124"/>
            <a:ext cx="9806474" cy="4167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E6C09-F7D2-4572-9551-838828D45A5C}"/>
              </a:ext>
            </a:extLst>
          </p:cNvPr>
          <p:cNvSpPr txBox="1"/>
          <p:nvPr/>
        </p:nvSpPr>
        <p:spPr>
          <a:xfrm>
            <a:off x="2714139" y="6488275"/>
            <a:ext cx="98064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https://www.forbes.com/sites/gilpress/2016/03/23/data-preparation-most-time-consuming-least-enjoyable-data-science-task-survey-says/#4607a6bb6f63</a:t>
            </a:r>
          </a:p>
        </p:txBody>
      </p:sp>
    </p:spTree>
    <p:extLst>
      <p:ext uri="{BB962C8B-B14F-4D97-AF65-F5344CB8AC3E}">
        <p14:creationId xmlns:p14="http://schemas.microsoft.com/office/powerpoint/2010/main" val="16040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763-83B6-454F-AE88-110950EC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C34B-AE15-404E-A53C-A79FEF63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950"/>
            <a:ext cx="9601200" cy="3581400"/>
          </a:xfrm>
        </p:spPr>
        <p:txBody>
          <a:bodyPr/>
          <a:lstStyle/>
          <a:p>
            <a:r>
              <a:rPr lang="en-US" dirty="0"/>
              <a:t>Present the data for the final project.</a:t>
            </a:r>
          </a:p>
          <a:p>
            <a:r>
              <a:rPr lang="en-US" dirty="0"/>
              <a:t>Tell us why you chose this data, some information about the data itself (what class you plan to predict/classify, did you clean/modify the data in some way? what you hope to find at the end of the project?).</a:t>
            </a:r>
          </a:p>
          <a:p>
            <a:r>
              <a:rPr lang="en-US" dirty="0"/>
              <a:t>Present </a:t>
            </a:r>
            <a:r>
              <a:rPr lang="en-US" b="1" u="sng" dirty="0"/>
              <a:t>one</a:t>
            </a:r>
            <a:r>
              <a:rPr lang="en-US" dirty="0"/>
              <a:t> algorithm that you applied on the data.</a:t>
            </a:r>
          </a:p>
          <a:p>
            <a:r>
              <a:rPr lang="en-US" dirty="0"/>
              <a:t>You can choose any algorithm.</a:t>
            </a:r>
          </a:p>
          <a:p>
            <a:pPr lvl="1"/>
            <a:r>
              <a:rPr lang="en-US" dirty="0"/>
              <a:t>we are just looking to see you were able to feed the data to the algorithm and get a result. </a:t>
            </a:r>
          </a:p>
          <a:p>
            <a:r>
              <a:rPr lang="en-US" dirty="0"/>
              <a:t>Talk about the next steps you are planning.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3298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86C8-731A-48DD-9132-4DD4005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- Logistics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C04-8ACE-4E46-B364-3785B02C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Each presentation will be </a:t>
            </a:r>
            <a:r>
              <a:rPr lang="en-US" b="1" dirty="0"/>
              <a:t>8 minutes</a:t>
            </a:r>
            <a:r>
              <a:rPr lang="en-US" dirty="0"/>
              <a:t>, with 2 minutes for questions. Mind the time please. </a:t>
            </a:r>
          </a:p>
          <a:p>
            <a:r>
              <a:rPr lang="en-US" dirty="0"/>
              <a:t>All members in the group must speak.</a:t>
            </a:r>
          </a:p>
          <a:p>
            <a:r>
              <a:rPr lang="en-US" dirty="0"/>
              <a:t>Presentations will be on </a:t>
            </a:r>
            <a:r>
              <a:rPr lang="en-US" b="1" dirty="0"/>
              <a:t>Thursday 16/06 </a:t>
            </a:r>
            <a:r>
              <a:rPr lang="en-US" dirty="0"/>
              <a:t>and </a:t>
            </a:r>
            <a:r>
              <a:rPr lang="en-US" b="1" dirty="0"/>
              <a:t>Thursday 23/06 </a:t>
            </a:r>
            <a:r>
              <a:rPr lang="en-US" b="1" u="sng" dirty="0"/>
              <a:t>in class</a:t>
            </a:r>
            <a:r>
              <a:rPr lang="en-US" b="1" dirty="0"/>
              <a:t>.</a:t>
            </a:r>
          </a:p>
          <a:p>
            <a:r>
              <a:rPr lang="en-US" dirty="0"/>
              <a:t>If for some reason you cannot present, contact me (Romi) and we will find a solution.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164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4D22-CFE4-4FE7-8366-7F82D132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– Order of Presenters</a:t>
            </a:r>
            <a:endParaRPr lang="LID4096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49EDB-F412-43E6-B824-075CCD988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058897"/>
              </p:ext>
            </p:extLst>
          </p:nvPr>
        </p:nvGraphicFramePr>
        <p:xfrm>
          <a:off x="1929245" y="1770210"/>
          <a:ext cx="8485910" cy="440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955">
                  <a:extLst>
                    <a:ext uri="{9D8B030D-6E8A-4147-A177-3AD203B41FA5}">
                      <a16:colId xmlns:a16="http://schemas.microsoft.com/office/drawing/2014/main" val="3404804291"/>
                    </a:ext>
                  </a:extLst>
                </a:gridCol>
                <a:gridCol w="4242955">
                  <a:extLst>
                    <a:ext uri="{9D8B030D-6E8A-4147-A177-3AD203B41FA5}">
                      <a16:colId xmlns:a16="http://schemas.microsoft.com/office/drawing/2014/main" val="1655735731"/>
                    </a:ext>
                  </a:extLst>
                </a:gridCol>
              </a:tblGrid>
              <a:tr h="489110">
                <a:tc>
                  <a:txBody>
                    <a:bodyPr/>
                    <a:lstStyle/>
                    <a:p>
                      <a:r>
                        <a:rPr lang="en-US" dirty="0"/>
                        <a:t>Presenting on 16/06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Presenting on 23/06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5102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Itamar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Yishay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Lilach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Lesli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1463097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Tomer,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Michael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Hunter, 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622555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Eyal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Naama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Moshe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Rivka,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Aviv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256963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Shir, Roni,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Inbal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854171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Nick, Shani, Stav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Noa,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Roza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Hodaya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5146272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Tamar, Or, Rachel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Zohar,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Renana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Achiad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4253830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Nof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Noam,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Dafna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88129"/>
                  </a:ext>
                </a:extLst>
              </a:tr>
              <a:tr h="4891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Elichai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Asaf, Eden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Nadav,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Rotem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Lidor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38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47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4D22-CFE4-4FE7-8366-7F82D132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- Tips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8F380-CA3A-8ABD-B374-E61C0420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8542"/>
            <a:ext cx="9829800" cy="37555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Practice the time of the presentation.</a:t>
            </a:r>
          </a:p>
          <a:p>
            <a:r>
              <a:rPr lang="en-US" dirty="0"/>
              <a:t>If you want to change order of presenters, please do so between yourselves and </a:t>
            </a:r>
            <a:r>
              <a:rPr lang="en-US" u="sng" dirty="0"/>
              <a:t>let me know</a:t>
            </a:r>
            <a:r>
              <a:rPr lang="en-US" dirty="0"/>
              <a:t>.</a:t>
            </a:r>
          </a:p>
          <a:p>
            <a:r>
              <a:rPr lang="en-US" dirty="0"/>
              <a:t>Number of slides is completely up to you, as well as what to include/exclude.</a:t>
            </a:r>
          </a:p>
          <a:p>
            <a:r>
              <a:rPr lang="en-US" dirty="0"/>
              <a:t>Presentation </a:t>
            </a:r>
            <a:r>
              <a:rPr lang="en-US" u="sng" dirty="0"/>
              <a:t>slides</a:t>
            </a:r>
            <a:r>
              <a:rPr lang="en-US" dirty="0"/>
              <a:t> are advised to be in English.</a:t>
            </a:r>
          </a:p>
          <a:p>
            <a:r>
              <a:rPr lang="en-US" dirty="0"/>
              <a:t>Use as many graphs and visuals as possible.</a:t>
            </a:r>
          </a:p>
          <a:p>
            <a:r>
              <a:rPr lang="en-US" dirty="0"/>
              <a:t>Avoid using too much text in each slide.</a:t>
            </a:r>
          </a:p>
          <a:p>
            <a:r>
              <a:rPr lang="en-US" dirty="0"/>
              <a:t>The focus of the presentation is telling us why you chose this data, some information about it, and to present initial results.</a:t>
            </a:r>
          </a:p>
          <a:p>
            <a:r>
              <a:rPr lang="en-US" dirty="0"/>
              <a:t>We do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need to see code, fine tuning of algorithms, or any elaborate machine learning work (you can talk about it, and it will be included in the final report).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 need to see some exploratory data analysis.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48395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{516E4C8E-4B42-6C4C-92A5-CA76CECD6CF4}tf10001072</Template>
  <TotalTime>4373</TotalTime>
  <Words>1039</Words>
  <Application>Microsoft Macintosh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Final Project  presentation and report</vt:lpstr>
      <vt:lpstr>Steps</vt:lpstr>
      <vt:lpstr>So where is all that data hiding?</vt:lpstr>
      <vt:lpstr>What makes a dataset a good one*?</vt:lpstr>
      <vt:lpstr>PowerPoint Presentation</vt:lpstr>
      <vt:lpstr>Presentation</vt:lpstr>
      <vt:lpstr>Presentation - Logistics</vt:lpstr>
      <vt:lpstr>Presentation – Order of Presenters</vt:lpstr>
      <vt:lpstr>Presentation - Tips</vt:lpstr>
      <vt:lpstr>Final Report</vt:lpstr>
      <vt:lpstr>Final Report - Logistics</vt:lpstr>
      <vt:lpstr>Part 2 - List of Algorithms</vt:lpstr>
      <vt:lpstr>Final report - Tips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Tom</dc:creator>
  <cp:lastModifiedBy>romi goldner</cp:lastModifiedBy>
  <cp:revision>20</cp:revision>
  <dcterms:created xsi:type="dcterms:W3CDTF">2021-06-11T09:25:28Z</dcterms:created>
  <dcterms:modified xsi:type="dcterms:W3CDTF">2022-05-17T13:09:05Z</dcterms:modified>
</cp:coreProperties>
</file>