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7" r:id="rId3"/>
    <p:sldId id="258" r:id="rId4"/>
    <p:sldId id="259" r:id="rId5"/>
    <p:sldId id="260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howGuides="1">
      <p:cViewPr varScale="1">
        <p:scale>
          <a:sx n="90" d="100"/>
          <a:sy n="90" d="100"/>
        </p:scale>
        <p:origin x="23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0B14A-B30C-48C3-B6F1-EC3A2B7A4B2C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0A8A2-0665-43DC-8DFD-0897FF1C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0A8A2-0665-43DC-8DFD-0897FF1C0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65F6-EDB7-46F3-872D-3FA8695C5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E47E5-125C-468A-AABE-A7778E01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8250-CCF7-4B43-80A5-7BAB6E94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1A0C-2482-456F-97B1-733835D4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72CC-89BF-46C6-908B-B3BFC2A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2DAF-BA6C-411C-A76C-30443E97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88898-CB50-467F-A465-C3C84DC9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27A7-C41E-4463-9AB1-9FE97A41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CC09-828D-46D3-B894-A89FD277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4DA1-AFC5-4B2A-A2F9-15B3C152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7765F-704E-4C06-A15B-B8A233AF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3A864-A821-4EA1-9540-F0FF18B27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0FA9-75F1-4736-9C2C-C329A90A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A327-0D56-4C74-9D77-10B2888F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E8CC-C482-48BE-9362-49421AA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CA14-9E64-4747-B850-A02B0D88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A142-894A-466B-800E-16B13ACC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8034-0EB2-479D-AEA5-A386853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DA44-2C60-44C1-8DC6-A2F40F02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F7F6-1213-4C81-A57B-9FB04D65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8A34-8D49-4FFF-8FC0-1055FF31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C97A-CA00-496C-A4F7-57DC0244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7801-5D85-4691-BC61-55AF2A0A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C1DE-77B4-43EA-8529-7BF628A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A450-6000-424C-8FD5-7413901A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C550-8568-4E30-AB89-8490275F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1177-7EEE-490B-9B9E-C622387A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E5C7-A566-42A1-9384-C2825310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C9E2-B5DD-44B2-8689-FB04BD27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199F-12F1-471A-8B11-87A59CB7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7BB1-DE8E-4F09-90D0-B6B81F5B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BB0-7AB4-4277-9F9F-0F6DC6D7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5844-F943-44F7-A4FC-5E09EC4C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5928-F440-4DDE-AC17-737CCEE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34C1-49A8-471A-8095-1646CF447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C1C1F-A30E-404A-87B2-F7C526398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55F6B-7D3B-4AF3-8280-401475A7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C714D-0A22-4042-A5EB-2D727883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4A90D-A783-472B-B658-9AEF7F6F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946C-4713-4F9C-952A-DF224CE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5B62F-12C6-4488-94E8-1E9784F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B7D7-77D7-4F97-AF18-51FF3453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D958F-0A8C-4765-BD9D-57EB947A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16F2-194D-47D1-9C1D-4799F714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3F96-C1D2-47B4-82B2-0DCA0E7B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0077-8512-4EC8-95EE-8792BD6E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2427-F304-4DC0-A5F0-090D1404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2005-55B5-48A7-B393-255C0DAC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0C1D7-A173-468F-86C8-14C01A80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AE39-ACFD-4DCE-943A-D6C1BB4D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38F6-A154-4086-9A79-9E082CB4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A4397-287A-426D-B532-527E1208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D4D8-0F21-48FE-9507-4DAC5496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25C5-2C45-4D9D-88D0-5F72C318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A4B3-AA58-419D-B0AE-312B31D9F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44B7-D16A-47E1-A443-5252D51B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EC22E-D52E-466F-B773-8E1CC767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F7DC-3E95-4063-BFD0-F729521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FB7F0-4A06-4B9B-AD07-0BA4C054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B268-1417-4456-BEC5-48139139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AF09-EE73-4906-954B-9FA622E3F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7D1D-869A-4451-8FB9-9ED51A8019B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F871-30F6-4F55-97FD-514738717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3CE2-CA5F-4A7C-A8FF-A57D24BE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D33B-F270-49B8-AABB-2EEE3F1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274F-6CBC-43D2-B849-770D462FA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0620"/>
            <a:ext cx="9144000" cy="131292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Support Vector Machines (SVM)</a:t>
            </a:r>
            <a:br>
              <a:rPr lang="en-US" sz="5400" b="1" dirty="0"/>
            </a:br>
            <a:r>
              <a:rPr lang="en-US" sz="5400" dirty="0"/>
              <a:t>Recap and Code</a:t>
            </a:r>
            <a:br>
              <a:rPr lang="en-US" sz="5400" dirty="0"/>
            </a:b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4071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011AB-8C40-438A-8941-CCA8C2A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Characteristics of 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B4A32A5-814A-3F07-A73D-2F2467CB6F29}"/>
              </a:ext>
            </a:extLst>
          </p:cNvPr>
          <p:cNvSpPr/>
          <p:nvPr/>
        </p:nvSpPr>
        <p:spPr>
          <a:xfrm>
            <a:off x="1224642" y="2564735"/>
            <a:ext cx="1970315" cy="2040618"/>
          </a:xfrm>
          <a:prstGeom prst="ellipse">
            <a:avLst/>
          </a:prstGeom>
          <a:solidFill>
            <a:srgbClr val="9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Supervised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7B298E-8FF8-E696-D065-44CED5DAE2DA}"/>
              </a:ext>
            </a:extLst>
          </p:cNvPr>
          <p:cNvSpPr/>
          <p:nvPr/>
        </p:nvSpPr>
        <p:spPr>
          <a:xfrm>
            <a:off x="8763010" y="2564735"/>
            <a:ext cx="2071004" cy="2116818"/>
          </a:xfrm>
          <a:prstGeom prst="ellipse">
            <a:avLst/>
          </a:prstGeom>
          <a:solidFill>
            <a:srgbClr val="9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Less straightforward than other methods we’ve learned (Black Box)</a:t>
            </a:r>
          </a:p>
          <a:p>
            <a:pPr algn="ctr"/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15CC7A-90A8-1102-2A9D-3BE21851D075}"/>
              </a:ext>
            </a:extLst>
          </p:cNvPr>
          <p:cNvSpPr/>
          <p:nvPr/>
        </p:nvSpPr>
        <p:spPr>
          <a:xfrm>
            <a:off x="6964141" y="4301346"/>
            <a:ext cx="1970315" cy="2040618"/>
          </a:xfrm>
          <a:prstGeom prst="ellipse">
            <a:avLst/>
          </a:prstGeom>
          <a:solidFill>
            <a:srgbClr val="9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 (although this can be bypassed with the kernel trick)</a:t>
            </a:r>
          </a:p>
          <a:p>
            <a:pPr algn="ctr"/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5192E-B10E-331C-4F78-F7072F262E20}"/>
              </a:ext>
            </a:extLst>
          </p:cNvPr>
          <p:cNvSpPr/>
          <p:nvPr/>
        </p:nvSpPr>
        <p:spPr>
          <a:xfrm>
            <a:off x="4993826" y="2564735"/>
            <a:ext cx="1970315" cy="2040618"/>
          </a:xfrm>
          <a:prstGeom prst="ellipse">
            <a:avLst/>
          </a:prstGeom>
          <a:solidFill>
            <a:srgbClr val="9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Non-probabilistic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FC2E7-7B34-BA1E-ACBF-DE99500B7449}"/>
              </a:ext>
            </a:extLst>
          </p:cNvPr>
          <p:cNvSpPr/>
          <p:nvPr/>
        </p:nvSpPr>
        <p:spPr>
          <a:xfrm>
            <a:off x="3194957" y="4301346"/>
            <a:ext cx="1970315" cy="2040618"/>
          </a:xfrm>
          <a:prstGeom prst="ellipse">
            <a:avLst/>
          </a:prstGeom>
          <a:solidFill>
            <a:srgbClr val="9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Classification not Regression</a:t>
            </a:r>
          </a:p>
        </p:txBody>
      </p:sp>
    </p:spTree>
    <p:extLst>
      <p:ext uri="{BB962C8B-B14F-4D97-AF65-F5344CB8AC3E}">
        <p14:creationId xmlns:p14="http://schemas.microsoft.com/office/powerpoint/2010/main" val="1024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011AB-8C40-438A-8941-CCA8C2A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dimensionality SVM – easy enough!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clock&#10;&#10;Description automatically generated">
            <a:extLst>
              <a:ext uri="{FF2B5EF4-FFF2-40B4-BE49-F238E27FC236}">
                <a16:creationId xmlns:a16="http://schemas.microsoft.com/office/drawing/2014/main" id="{6D7F653B-CAEB-4F1D-9CB1-E6A8F309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469" y="2516877"/>
            <a:ext cx="101850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5F471-5905-48C4-A193-8ED08EF2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line separates the data best?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ACB9E6-1152-40B3-B281-284111909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3"/>
          <a:stretch/>
        </p:blipFill>
        <p:spPr>
          <a:xfrm>
            <a:off x="519498" y="478231"/>
            <a:ext cx="3330053" cy="30236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18851F-5AD0-4175-8FE3-774C5EFA8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24" y="3589867"/>
            <a:ext cx="3330054" cy="278892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ACE179-EE51-4FD7-8E84-7A553EA4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SVM will always aim for the maximum margin hyperplane (MMH)</a:t>
            </a:r>
          </a:p>
          <a:p>
            <a:r>
              <a:rPr lang="en-US" sz="2400">
                <a:solidFill>
                  <a:srgbClr val="FFFFFF"/>
                </a:solidFill>
              </a:rPr>
              <a:t>While all 3 lines separate the data perfectly, line b gives the best MMH, and thus will be selected by SVM.</a:t>
            </a:r>
          </a:p>
          <a:p>
            <a:r>
              <a:rPr lang="en-US" sz="2400">
                <a:solidFill>
                  <a:srgbClr val="FFFFFF"/>
                </a:solidFill>
              </a:rPr>
              <a:t>This comes in handy in the case of noisy data.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7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5C6D1-76B9-4C0F-935E-854DE2C8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kernels for non-linear spaces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11172-0191-4BB4-88F6-E71F35FE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83012"/>
            <a:ext cx="11496821" cy="38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011AB-8C40-438A-8941-CCA8C2A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Another kernel example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57029C9A-6456-3E64-24CA-7718F00B4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23" y="2653191"/>
            <a:ext cx="9379154" cy="373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D31A-E95A-49C9-8356-5FE06E4F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Strengths and Weaknesses of SVM with non-linear kernals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B4E02DF-F65E-ED1B-F8AF-79C7467D4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9860"/>
              </p:ext>
            </p:extLst>
          </p:nvPr>
        </p:nvGraphicFramePr>
        <p:xfrm>
          <a:off x="1727938" y="2674144"/>
          <a:ext cx="8736124" cy="343609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368062">
                  <a:extLst>
                    <a:ext uri="{9D8B030D-6E8A-4147-A177-3AD203B41FA5}">
                      <a16:colId xmlns:a16="http://schemas.microsoft.com/office/drawing/2014/main" val="2961129779"/>
                    </a:ext>
                  </a:extLst>
                </a:gridCol>
                <a:gridCol w="4368062">
                  <a:extLst>
                    <a:ext uri="{9D8B030D-6E8A-4147-A177-3AD203B41FA5}">
                      <a16:colId xmlns:a16="http://schemas.microsoft.com/office/drawing/2014/main" val="3928922613"/>
                    </a:ext>
                  </a:extLst>
                </a:gridCol>
              </a:tblGrid>
              <a:tr h="543662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706752"/>
                  </a:ext>
                </a:extLst>
              </a:tr>
              <a:tr h="786616">
                <a:tc>
                  <a:txBody>
                    <a:bodyPr/>
                    <a:lstStyle/>
                    <a:p>
                      <a:pPr algn="l"/>
                      <a:r>
                        <a:rPr lang="en-IL" sz="1400" dirty="0">
                          <a:solidFill>
                            <a:schemeClr val="accent1"/>
                          </a:solidFill>
                        </a:rPr>
                        <a:t>Can be used for classification or numeric predictions problems.</a:t>
                      </a:r>
                      <a:endParaRPr lang="en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400" dirty="0"/>
                        <a:t>Finding the best model requires testing of various combinations of kernels and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976360"/>
                  </a:ext>
                </a:extLst>
              </a:tr>
              <a:tr h="1087324">
                <a:tc>
                  <a:txBody>
                    <a:bodyPr/>
                    <a:lstStyle/>
                    <a:p>
                      <a:pPr algn="l"/>
                      <a:r>
                        <a:rPr lang="en-IL" sz="1400" dirty="0"/>
                        <a:t>Not overly influenced by noisy data and not very prone to overfitting.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 sz="1400" dirty="0">
                          <a:solidFill>
                            <a:schemeClr val="accent1"/>
                          </a:solidFill>
                        </a:rPr>
                        <a:t>Can be slow to train, especially whe the input has a large number of features or examples.</a:t>
                      </a:r>
                    </a:p>
                    <a:p>
                      <a:pPr algn="l"/>
                      <a:endParaRPr lang="en-IL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741790"/>
                  </a:ext>
                </a:extLst>
              </a:tr>
              <a:tr h="1018489">
                <a:tc>
                  <a:txBody>
                    <a:bodyPr/>
                    <a:lstStyle/>
                    <a:p>
                      <a:pPr algn="l"/>
                      <a:r>
                        <a:rPr lang="en-IL" sz="1400" dirty="0"/>
                        <a:t>May be easier to use than neural networks, particularly due to the existence of several well supported SVM algorithms.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 sz="1400" dirty="0"/>
                        <a:t>Results are in a ‘black box’ and can be diffucult to interpret.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93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8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215</Words>
  <Application>Microsoft Macintosh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Support Vector Machines (SVM) Recap and Code </vt:lpstr>
      <vt:lpstr>Characteristics of SVM</vt:lpstr>
      <vt:lpstr>Low dimensionality SVM – easy enough!</vt:lpstr>
      <vt:lpstr>Which line separates the data best?</vt:lpstr>
      <vt:lpstr>Using kernels for non-linear spaces </vt:lpstr>
      <vt:lpstr>Another kernel example</vt:lpstr>
      <vt:lpstr>Strengths and Weaknesses of SVM with non-linear kernals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Tirgul 7 – Support Vector Machines (SVM)</dc:title>
  <dc:creator>Tom Snir</dc:creator>
  <cp:lastModifiedBy>romi goldner</cp:lastModifiedBy>
  <cp:revision>5</cp:revision>
  <dcterms:created xsi:type="dcterms:W3CDTF">2020-05-19T11:54:42Z</dcterms:created>
  <dcterms:modified xsi:type="dcterms:W3CDTF">2022-05-07T10:17:38Z</dcterms:modified>
</cp:coreProperties>
</file>