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6381" autoAdjust="0"/>
  </p:normalViewPr>
  <p:slideViewPr>
    <p:cSldViewPr snapToGrid="0">
      <p:cViewPr varScale="1">
        <p:scale>
          <a:sx n="87" d="100"/>
          <a:sy n="87" d="100"/>
        </p:scale>
        <p:origin x="21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CD0E8-B5EE-485A-9D1C-1763143E4E7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223BC-3AA9-49FB-8B9E-5D9ED0666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o.org/eye-health/anatomy/optic-nerve-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Laser_surgery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ind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Glaucoma#cite_note-Man2015-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glaucoma is the most common cause of irreversible blindness.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Glaucoma is a disease that damages your eye’s </a:t>
            </a:r>
            <a:r>
              <a:rPr lang="en-US" b="0" i="0" u="sng" dirty="0">
                <a:solidFill>
                  <a:srgbClr val="557AB5"/>
                </a:solidFill>
                <a:effectLst/>
                <a:latin typeface="Arial" panose="020B0604020202020204" pitchFamily="34" charset="0"/>
                <a:hlinkClick r:id="rId3"/>
              </a:rPr>
              <a:t>optic nerve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It usually happens when fluid builds up in the front part of your eye. That extra fluid increases the pressure in your eye, damaging the optic nerve.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disease affect people from 40 years old to 60 years old.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In many cases, glaucoma may be asymptomatic.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Both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Laser surgery"/>
              </a:rPr>
              <a:t>laser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conventional surgeries are performed to treat glaucoma. Generally, these operations are a temporary solution, as there is not yet a cure for glaucoma.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223BC-3AA9-49FB-8B9E-5D9ED06666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 of 2010, there were 44.7 million people in the world with open angle glaucoma.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internationally and in the United States, glaucoma is the second-leading cause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Blindness"/>
              </a:rPr>
              <a:t>blindness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Based on prevalence studies, it is estimated that 79.6 million individuals will have glaucoma in 2020. This number is likely to increase to 111.8 million individuals in 2040.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In the USA, blindness is the third most feared health problem, after cancer and cardiac attacks.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223BC-3AA9-49FB-8B9E-5D9ED0666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Unfortunately, many individuals are unaware of the existence of glaucoma.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In some developing countries, 90% of glaucoma is undetected.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In most cases, blindness can be prevented with appropriate control and treatment.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A better awareness could prevent visual disability in many people.</a:t>
            </a:r>
          </a:p>
          <a:p>
            <a:r>
              <a:rPr lang="en-US" dirty="0"/>
              <a:t>How ? With a simple consultation once a year in the ophthalmologist.</a:t>
            </a:r>
          </a:p>
          <a:p>
            <a:r>
              <a:rPr lang="en-US" dirty="0"/>
              <a:t>The </a:t>
            </a:r>
            <a:r>
              <a:rPr lang="en-US" dirty="0" err="1"/>
              <a:t>ophtalomogist</a:t>
            </a:r>
            <a:r>
              <a:rPr lang="en-US" dirty="0"/>
              <a:t> can detect any abnormal pressure in eyes and can do some specific measurement with the help of</a:t>
            </a:r>
          </a:p>
          <a:p>
            <a:pPr marL="0" marR="0" rt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OCT angiography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Optical Coherence Tomography Angiography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A classification of normal and sick patients can help us to predict if a patient has or could have a glaucoma very fast.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223BC-3AA9-49FB-8B9E-5D9ED0666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dataset is composed of 63 measurement in the eyes in normal and sick patients (patients with glaucoma).</a:t>
            </a:r>
          </a:p>
          <a:p>
            <a:r>
              <a:rPr lang="en-US" dirty="0"/>
              <a:t>We selected these dataset because: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NA</a:t>
            </a:r>
          </a:p>
          <a:p>
            <a:pPr marL="171450" indent="-171450">
              <a:buFontTx/>
              <a:buChar char="-"/>
            </a:pPr>
            <a:r>
              <a:rPr lang="en-US" dirty="0"/>
              <a:t>Enough features</a:t>
            </a:r>
          </a:p>
          <a:p>
            <a:pPr marL="0" indent="0">
              <a:buFontTx/>
              <a:buNone/>
            </a:pPr>
            <a:r>
              <a:rPr lang="en-US" dirty="0"/>
              <a:t>We would like to classify the data with KNN firstly.</a:t>
            </a:r>
          </a:p>
          <a:p>
            <a:pPr marL="0" indent="0">
              <a:buFontTx/>
              <a:buNone/>
            </a:pPr>
            <a:r>
              <a:rPr lang="en-US" dirty="0"/>
              <a:t>But before, we need to understand our data and choose features that will help us to classify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223BC-3AA9-49FB-8B9E-5D9ED0666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performed EDA.</a:t>
            </a:r>
          </a:p>
          <a:p>
            <a:r>
              <a:rPr lang="en-US" dirty="0"/>
              <a:t>Correlation matrix</a:t>
            </a:r>
          </a:p>
          <a:p>
            <a:r>
              <a:rPr lang="en-US" dirty="0"/>
              <a:t>PCA </a:t>
            </a:r>
          </a:p>
          <a:p>
            <a:r>
              <a:rPr lang="en-US" dirty="0"/>
              <a:t>Deletion of features,</a:t>
            </a:r>
          </a:p>
          <a:p>
            <a:r>
              <a:rPr lang="en-US" dirty="0"/>
              <a:t>PCA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223BC-3AA9-49FB-8B9E-5D9ED0666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1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23CB-27AE-31DB-53C1-B690A1852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22234-92A6-8652-20A6-8E3774D1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D025-F339-0697-F1FD-0C79DDDC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E488-03D5-8509-7B98-2F8C901E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326D-2756-D234-B0BE-5E9C0340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03D4-6AC2-2800-8392-1C95C0CA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1E2E0-AF3F-463D-A653-4D29CD9F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008F-0FAB-180F-0F5D-79ED045B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35AD-276F-9954-097A-94A36071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5DF56-61AA-A67E-3DA4-D6928FCD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1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F5BA7-8F47-CF49-01E7-FB9F7F65E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103F-9B9E-B8A5-1EBC-92DD803AC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1184-DB34-9A7E-6A85-28C05814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6FFF-D620-579D-AE4F-FAD275EE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6AFD-7E57-DFE9-8733-836F26AF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1B00-FBA5-7300-C0A4-750BFC6D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34E4-0035-D550-4226-A4EBF36F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376E-5CD3-8B99-2AEA-FDEEF5E3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CDBC5-4134-8CCD-8ABA-607F8CB9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14E0-1290-2708-B0BD-EA15B83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B1F5-C26D-87CE-051F-E4A171F7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12B54-4DB6-DBF9-9648-C15D9C9C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E3CCF-05F6-943C-1784-A4D38836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AE67F-685B-4F7A-D96A-080FB2BF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A71D-4DED-474A-2E28-5DD3729F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00EE-CA7F-BAA1-A34E-8D92C1F6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9ECD-468B-2DD4-0572-91CEE1DEA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3655-B0A3-2BA7-0978-126045D9D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3596-E2EF-7D48-7030-4F7C6D95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90C09-CB3A-780A-EBB2-490815ED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746EA-4F56-C44E-7AFA-5B170A84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AF8F-2C7F-8693-8738-A34E0878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51B58-EFE9-F9D5-A42C-9672E00E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0A7C-4A7B-1C9B-A385-25A3F0331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3FCFD-33E3-A70F-A999-DFE4431D1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3D24E-3101-8551-140E-EF6000A2C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66EE7-0D34-9B87-0849-5D2732DA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9EEC1-9DA3-1D10-B45A-1774B43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3F07F-26AF-7F65-A9EB-99C023D8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D0E0-2010-5B8C-25E8-BCE734A2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DE371-82CE-EAA5-8AC8-5A2214CA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A9731-5F41-EE79-90F3-7257766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85C77-BB87-0A60-8132-6D98ACFA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6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63A6-589A-0DBC-0150-30E8DFC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6B40B-5591-5C87-3A7F-DCD02C5E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ABC8-8051-DFC0-27FC-7C902696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A39C-8B41-A8E1-2538-404F59B0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FEAB-58EC-B539-A930-B101B36A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7F5DC-E423-1755-18C9-333680BB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00B90-F989-1174-772D-21692866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5D3FF-50CE-D309-221B-87E1C87E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44E5B-0A2D-FC49-D930-C5258451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7699-395C-B6B5-EE3D-59C3F289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9443F-8B29-0F36-CEAA-3E11BFAA7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BA23-F6FB-CAE8-29EE-9701D9D8E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594E5-2422-1EAF-EB49-297DCF77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AF7FB-9C15-F530-59E6-7A4058C8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5671-F6DE-89B1-83C1-6ECC1F88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F723A-C3EF-C4B3-7495-41C82059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E834-9322-E972-2E39-75826AD7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6938-E620-6894-9FF3-16690948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778DF-B3CD-49B1-8F7C-DA9050D23A6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76935-2DC6-A95A-08B2-CD46EF393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9612-A6EC-9139-2496-48948D2A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9082-1260-41B7-847E-9B8B45E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206B-7285-D4B5-CCDA-95D7ED962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Glaucoma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BBD86-F65B-1D7F-70DE-492B0CD62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E054-6FA0-DFB0-3199-73C67774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glaucoma disease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85B1D-64BD-637C-1812-54DEEAE9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8" y="1514618"/>
            <a:ext cx="7692093" cy="309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D36250-C5E8-3BD9-9DA0-AC20ABCBAC87}"/>
              </a:ext>
            </a:extLst>
          </p:cNvPr>
          <p:cNvSpPr txBox="1"/>
          <p:nvPr/>
        </p:nvSpPr>
        <p:spPr>
          <a:xfrm>
            <a:off x="8768476" y="2117436"/>
            <a:ext cx="287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Damage eye’s optic nerve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9F93C-E6FC-B866-8E8A-82C26E8DB7B3}"/>
              </a:ext>
            </a:extLst>
          </p:cNvPr>
          <p:cNvSpPr txBox="1"/>
          <p:nvPr/>
        </p:nvSpPr>
        <p:spPr>
          <a:xfrm>
            <a:off x="8768476" y="3059668"/>
            <a:ext cx="323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Affect people :40-70-year-old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FB88F-2015-D28C-D0C7-F8CEDC4ED990}"/>
              </a:ext>
            </a:extLst>
          </p:cNvPr>
          <p:cNvSpPr txBox="1"/>
          <p:nvPr/>
        </p:nvSpPr>
        <p:spPr>
          <a:xfrm>
            <a:off x="8768477" y="3564712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asymptomatic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FA6D8-01D5-DFC8-1A12-8714EEE1A100}"/>
              </a:ext>
            </a:extLst>
          </p:cNvPr>
          <p:cNvSpPr txBox="1"/>
          <p:nvPr/>
        </p:nvSpPr>
        <p:spPr>
          <a:xfrm>
            <a:off x="8768476" y="262248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Cause blindness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0B9A40-9DE0-9F4B-DD69-974134A00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23"/>
          <a:stretch/>
        </p:blipFill>
        <p:spPr>
          <a:xfrm>
            <a:off x="1940500" y="5148072"/>
            <a:ext cx="1562865" cy="1495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203493-B89F-082A-B297-7143512154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16" t="13482" r="15171" b="20334"/>
          <a:stretch/>
        </p:blipFill>
        <p:spPr>
          <a:xfrm>
            <a:off x="4966498" y="5026536"/>
            <a:ext cx="1562865" cy="1616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A28795-8FA9-D8F6-6B86-D6D2350EFE3C}"/>
              </a:ext>
            </a:extLst>
          </p:cNvPr>
          <p:cNvSpPr txBox="1"/>
          <p:nvPr/>
        </p:nvSpPr>
        <p:spPr>
          <a:xfrm rot="20337090">
            <a:off x="2441281" y="5573242"/>
            <a:ext cx="3710246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TEMPORARY SOLUTION</a:t>
            </a:r>
          </a:p>
        </p:txBody>
      </p:sp>
    </p:spTree>
    <p:extLst>
      <p:ext uri="{BB962C8B-B14F-4D97-AF65-F5344CB8AC3E}">
        <p14:creationId xmlns:p14="http://schemas.microsoft.com/office/powerpoint/2010/main" val="836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D1A2-4D7F-EEF7-9629-039E2827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statistics…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5BDB0F-C083-8A85-9C2B-F10093A50567}"/>
              </a:ext>
            </a:extLst>
          </p:cNvPr>
          <p:cNvSpPr/>
          <p:nvPr/>
        </p:nvSpPr>
        <p:spPr>
          <a:xfrm>
            <a:off x="4307595" y="3152792"/>
            <a:ext cx="2412694" cy="2344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79.6 million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0EC0AA-A104-8B91-67EA-F44CEB0751D7}"/>
              </a:ext>
            </a:extLst>
          </p:cNvPr>
          <p:cNvSpPr/>
          <p:nvPr/>
        </p:nvSpPr>
        <p:spPr>
          <a:xfrm>
            <a:off x="7848820" y="2667131"/>
            <a:ext cx="3439099" cy="3315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111.8 million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4987F-39AA-81E6-C7C3-F84209BE0358}"/>
              </a:ext>
            </a:extLst>
          </p:cNvPr>
          <p:cNvSpPr txBox="1"/>
          <p:nvPr/>
        </p:nvSpPr>
        <p:spPr>
          <a:xfrm>
            <a:off x="5082915" y="24143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F207E-5AB5-031A-2E30-D37FEB1DAACD}"/>
              </a:ext>
            </a:extLst>
          </p:cNvPr>
          <p:cNvSpPr txBox="1"/>
          <p:nvPr/>
        </p:nvSpPr>
        <p:spPr>
          <a:xfrm>
            <a:off x="9241997" y="2348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1D7C4D-9172-071A-F850-43B36D567E69}"/>
              </a:ext>
            </a:extLst>
          </p:cNvPr>
          <p:cNvSpPr/>
          <p:nvPr/>
        </p:nvSpPr>
        <p:spPr>
          <a:xfrm>
            <a:off x="1199002" y="3422639"/>
            <a:ext cx="1819620" cy="1804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44.7 million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471E5-CACA-9044-15F8-11B0A68D1F9F}"/>
              </a:ext>
            </a:extLst>
          </p:cNvPr>
          <p:cNvSpPr txBox="1"/>
          <p:nvPr/>
        </p:nvSpPr>
        <p:spPr>
          <a:xfrm>
            <a:off x="1665627" y="24143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333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revent Blindness Stock Illustrations – 33 Prevent Blindness Stock  Illustrations, Vectors &amp; Clipart - Dreamstime">
            <a:extLst>
              <a:ext uri="{FF2B5EF4-FFF2-40B4-BE49-F238E27FC236}">
                <a16:creationId xmlns:a16="http://schemas.microsoft.com/office/drawing/2014/main" id="{B167AE79-1440-5120-8778-F4605768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1"/>
          <a:stretch/>
        </p:blipFill>
        <p:spPr bwMode="auto">
          <a:xfrm>
            <a:off x="4157932" y="2872189"/>
            <a:ext cx="2499507" cy="21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A95A9E-AD8F-947D-453F-96F105C2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prevent 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816269-6369-6B30-F6E0-2646A4CA5AD6}"/>
              </a:ext>
            </a:extLst>
          </p:cNvPr>
          <p:cNvGrpSpPr/>
          <p:nvPr/>
        </p:nvGrpSpPr>
        <p:grpSpPr>
          <a:xfrm>
            <a:off x="207200" y="1365473"/>
            <a:ext cx="4455737" cy="2503724"/>
            <a:chOff x="1040394" y="2376230"/>
            <a:chExt cx="5129052" cy="2864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5B63BD-40FD-6432-4600-A7CFEB6BB091}"/>
                </a:ext>
              </a:extLst>
            </p:cNvPr>
            <p:cNvSpPr/>
            <p:nvPr/>
          </p:nvSpPr>
          <p:spPr>
            <a:xfrm>
              <a:off x="1040394" y="2376230"/>
              <a:ext cx="2831335" cy="286438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90% of glaucoma is undetected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C2107E-4B49-4B70-0CA0-03638B2CBBED}"/>
                </a:ext>
              </a:extLst>
            </p:cNvPr>
            <p:cNvSpPr/>
            <p:nvPr/>
          </p:nvSpPr>
          <p:spPr>
            <a:xfrm>
              <a:off x="3338111" y="3668617"/>
              <a:ext cx="495759" cy="5288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5E76C7-A07F-56D6-7E61-817C0DC56A08}"/>
                </a:ext>
              </a:extLst>
            </p:cNvPr>
            <p:cNvSpPr txBox="1"/>
            <p:nvPr/>
          </p:nvSpPr>
          <p:spPr>
            <a:xfrm>
              <a:off x="4017703" y="3803439"/>
              <a:ext cx="2151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10% is detected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3219EA-C896-0225-2D60-34ED7B38F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058" y="3873739"/>
              <a:ext cx="402116" cy="118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C95AAC-BD2C-35F5-7703-0C8FFDBC9589}"/>
              </a:ext>
            </a:extLst>
          </p:cNvPr>
          <p:cNvGrpSpPr/>
          <p:nvPr/>
        </p:nvGrpSpPr>
        <p:grpSpPr>
          <a:xfrm>
            <a:off x="7504209" y="4360989"/>
            <a:ext cx="4351191" cy="2497011"/>
            <a:chOff x="5172000" y="4155402"/>
            <a:chExt cx="4351191" cy="249701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FB73F8-3A17-A77F-19B2-A55D920BF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6491" y="4405531"/>
              <a:ext cx="4302210" cy="22468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4D8A0-27D5-49D7-25D0-C978FD63AC76}"/>
                </a:ext>
              </a:extLst>
            </p:cNvPr>
            <p:cNvSpPr txBox="1"/>
            <p:nvPr/>
          </p:nvSpPr>
          <p:spPr>
            <a:xfrm>
              <a:off x="5172000" y="4155402"/>
              <a:ext cx="4351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Optical Coherence Tomography Angiography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483F14-7305-3DAC-3426-D03942A1146C}"/>
              </a:ext>
            </a:extLst>
          </p:cNvPr>
          <p:cNvGrpSpPr/>
          <p:nvPr/>
        </p:nvGrpSpPr>
        <p:grpSpPr>
          <a:xfrm>
            <a:off x="8148520" y="837289"/>
            <a:ext cx="3836280" cy="3398636"/>
            <a:chOff x="8148520" y="533403"/>
            <a:chExt cx="3836280" cy="33986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647264-5322-F3B0-A88B-BBA61800C474}"/>
                </a:ext>
              </a:extLst>
            </p:cNvPr>
            <p:cNvGrpSpPr/>
            <p:nvPr/>
          </p:nvGrpSpPr>
          <p:grpSpPr>
            <a:xfrm>
              <a:off x="8148520" y="1346740"/>
              <a:ext cx="3836280" cy="2585299"/>
              <a:chOff x="7173416" y="2122074"/>
              <a:chExt cx="3836280" cy="2585299"/>
            </a:xfrm>
          </p:grpSpPr>
          <p:pic>
            <p:nvPicPr>
              <p:cNvPr id="1026" name="Picture 2" descr="Should I See An Optometrist, Ophthalmologist, Or Optician - Cartoon | Full  Size PNG Download | SeekPNG">
                <a:extLst>
                  <a:ext uri="{FF2B5EF4-FFF2-40B4-BE49-F238E27FC236}">
                    <a16:creationId xmlns:a16="http://schemas.microsoft.com/office/drawing/2014/main" id="{5D98FB2F-CA37-3995-8202-0E8056B07B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3416" y="2122074"/>
                <a:ext cx="3836280" cy="2218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516568-4207-C7C5-2E4A-6B2EA365F305}"/>
                  </a:ext>
                </a:extLst>
              </p:cNvPr>
              <p:cNvSpPr txBox="1"/>
              <p:nvPr/>
            </p:nvSpPr>
            <p:spPr>
              <a:xfrm>
                <a:off x="8358132" y="4245708"/>
                <a:ext cx="1691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Once a year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A47168-FCA7-B64A-24B9-89D85F678F3E}"/>
                </a:ext>
              </a:extLst>
            </p:cNvPr>
            <p:cNvSpPr txBox="1"/>
            <p:nvPr/>
          </p:nvSpPr>
          <p:spPr>
            <a:xfrm>
              <a:off x="9016483" y="533403"/>
              <a:ext cx="2324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Ophthalmologist</a:t>
              </a:r>
            </a:p>
            <a:p>
              <a:pPr algn="ctr"/>
              <a:r>
                <a:rPr lang="en-US" sz="2400" b="1" dirty="0"/>
                <a:t> appointment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1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DC9D-F8D3-8F60-7D20-E0A95D2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E12C-5265-563A-7B8C-77E85A2D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2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C172-5F69-9DD0-5EB0-47C16B09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FF31-3380-2C79-53A3-6F991CD1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36B9-D495-D7DB-66B0-28A65CF0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3BF6-E204-8E52-C211-DA085970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9CB9-732E-D25E-C8F8-EC43CE8B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Futurs</a:t>
            </a:r>
            <a:r>
              <a:rPr lang="en-US" dirty="0"/>
              <a:t>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A6E8-E18A-50EF-565A-DB754B02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tree?</a:t>
            </a:r>
          </a:p>
          <a:p>
            <a:r>
              <a:rPr lang="en-US" dirty="0"/>
              <a:t>Forest ?</a:t>
            </a:r>
          </a:p>
          <a:p>
            <a:r>
              <a:rPr lang="en-US" dirty="0"/>
              <a:t>Compare results with scores ?</a:t>
            </a:r>
          </a:p>
        </p:txBody>
      </p:sp>
    </p:spTree>
    <p:extLst>
      <p:ext uri="{BB962C8B-B14F-4D97-AF65-F5344CB8AC3E}">
        <p14:creationId xmlns:p14="http://schemas.microsoft.com/office/powerpoint/2010/main" val="186589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454</Words>
  <Application>Microsoft Office PowerPoint</Application>
  <PresentationFormat>Widescreen</PresentationFormat>
  <Paragraphs>67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Office Theme</vt:lpstr>
      <vt:lpstr>Glaucoma</vt:lpstr>
      <vt:lpstr>What is glaucoma disease ?</vt:lpstr>
      <vt:lpstr>Some statistics…</vt:lpstr>
      <vt:lpstr>How to prevent ?</vt:lpstr>
      <vt:lpstr>Our data set</vt:lpstr>
      <vt:lpstr>EDA</vt:lpstr>
      <vt:lpstr>KNN</vt:lpstr>
      <vt:lpstr>Futurs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Cohen</dc:creator>
  <cp:lastModifiedBy>Leslie Cohen</cp:lastModifiedBy>
  <cp:revision>14</cp:revision>
  <dcterms:created xsi:type="dcterms:W3CDTF">2022-06-19T19:18:21Z</dcterms:created>
  <dcterms:modified xsi:type="dcterms:W3CDTF">2022-06-19T20:31:19Z</dcterms:modified>
</cp:coreProperties>
</file>