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4"/>
  </p:sldMasterIdLst>
  <p:notesMasterIdLst>
    <p:notesMasterId r:id="rId23"/>
  </p:notesMasterIdLst>
  <p:sldIdLst>
    <p:sldId id="256" r:id="rId15"/>
    <p:sldId id="257" r:id="rId16"/>
    <p:sldId id="258" r:id="rId17"/>
    <p:sldId id="259" r:id="rId18"/>
    <p:sldId id="260" r:id="rId19"/>
    <p:sldId id="265" r:id="rId20"/>
    <p:sldId id="266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4648"/>
  </p:normalViewPr>
  <p:slideViewPr>
    <p:cSldViewPr snapToGrid="0">
      <p:cViewPr varScale="1">
        <p:scale>
          <a:sx n="117" d="100"/>
          <a:sy n="117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78424-353F-4CDD-B7F8-21C32180C3E5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041F-FD56-40DE-9817-B7400E8E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E351-36CB-471E-A392-AC4235410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BCCB7-2B9B-42D0-B275-2EDFA8885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F8EE3-5C0A-4A82-BAC3-6FB1EA81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A321-636A-42C4-8AAD-03F7FB2E5075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74E78-C5C2-4BE9-BD6E-E35E6E96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78AB1-B606-4419-A472-B4453102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CDD-D93C-4AF8-92B0-0F5B0EC2C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8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D43A-7DF6-4B5E-96FA-F55BB63E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C8516-6BE0-4B0C-A0CC-A5400A491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8EC0-281F-45F1-8172-37D177B0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A321-636A-42C4-8AAD-03F7FB2E5075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0787D-0E80-493A-9D2D-92B94561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27694-3016-425D-B88E-DA10B96D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CDD-D93C-4AF8-92B0-0F5B0EC2C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0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95048-7B4E-4E70-A3C6-E764F1812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0F36D-4EBB-4DBD-9D8A-A41432C9B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CAE8D-5F4D-41D8-A225-C40F98A3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A321-636A-42C4-8AAD-03F7FB2E5075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766BF-325C-4DE9-8347-F7CE8E1E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EDB02-2D59-43C8-8BD1-51E6F993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CDD-D93C-4AF8-92B0-0F5B0EC2C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0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C942-71E7-4522-81BA-DC6822F8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E1935-FFDB-4DEA-A94C-F74374B7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5F104-F147-4D70-82AE-AF976F00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A321-636A-42C4-8AAD-03F7FB2E5075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F4D21-F2AF-4851-82C3-7EF4E1F2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B3DF6-FE49-49E7-AD6C-F8ACE4F2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CDD-D93C-4AF8-92B0-0F5B0EC2C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0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7ABB-2843-4A1D-B5DB-29F11442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96FE-E061-4966-9689-F74B03A72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0C104-A6DC-4D19-9034-213689FA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A321-636A-42C4-8AAD-03F7FB2E5075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A9721-9BCB-4947-99E9-279C5764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1FAB9-ECA7-4A3B-A627-BA9F461B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CDD-D93C-4AF8-92B0-0F5B0EC2C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F9CF-BF61-4610-B50C-781A1FCF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07899-ABF6-48A0-B304-E5E7C9838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CC8B5-8255-4A49-A176-CBE2A35DD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BF95F-A538-4455-BD71-1E037CE9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A321-636A-42C4-8AAD-03F7FB2E5075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34DB8-2448-41F8-814A-8B48B0C9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B2720-A9D3-4DA7-B48A-E7FBE973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CDD-D93C-4AF8-92B0-0F5B0EC2C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1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C41B-9234-4E5F-88A8-09F5F5E0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FFE52-7B63-4559-9E85-C41143E94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D57F1-2477-4CFC-8CF2-D34E54B60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671A3-C29D-44E3-9366-5ECE9DA55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8F6F4-8355-4CFB-B5A0-D5493F56E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522CF-EDF7-41D0-8F45-DD41627D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A321-636A-42C4-8AAD-03F7FB2E5075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BDA54-D713-406F-A4E5-387B5D19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4995C-D83C-4E70-BD9A-7C9CE1B3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CDD-D93C-4AF8-92B0-0F5B0EC2C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5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B6ED-04D4-4785-9C3E-85AF48EB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2AF33-006E-4BF2-A8D9-FD8AECE2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A321-636A-42C4-8AAD-03F7FB2E5075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F178D-EC4A-4879-AD06-A419EB45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D1E5C-8664-4B1B-82D5-62E7B8B4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CDD-D93C-4AF8-92B0-0F5B0EC2C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5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48DE4-4781-4320-999B-5E9FD076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A321-636A-42C4-8AAD-03F7FB2E5075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19C31-C5B3-4B66-B00B-39ABECF3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9835F-D15E-40B6-9C08-3096206C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CDD-D93C-4AF8-92B0-0F5B0EC2C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9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278B-293A-4909-A37D-781CB0A6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8AE31-2722-4124-BB52-EA4943D51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F5F1E-1D54-45F2-88DC-40C2EF45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DD291-A39A-44F8-9268-439B985B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A321-636A-42C4-8AAD-03F7FB2E5075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C2EBB-DA1D-4A4D-8599-244B88B5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B1426-FA67-4EFB-8C2E-83EB9294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CDD-D93C-4AF8-92B0-0F5B0EC2C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04B3-93FF-4210-91C5-424853D5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28027-418F-4C24-8FE5-D8509808A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9740C-9D3E-4E10-9DA6-E463036AE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88598-CEA4-4653-B6B1-C09A32E6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A321-636A-42C4-8AAD-03F7FB2E5075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5FEEB-522C-40A7-B4FB-C569C6A6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39871-E76E-4FFC-B19F-1C4CFCF1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CDD-D93C-4AF8-92B0-0F5B0EC2C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5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B79D1-B1C1-47E3-ACD3-9C998A8C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6D535-7439-41AF-A792-866B9B0F6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3E2CE-D8CD-4441-B2B9-9B06A4A9A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AA321-636A-42C4-8AAD-03F7FB2E5075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0D9E6-AE67-4B61-AB14-F9F2BA3E7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F4E81-5DD1-4DCC-9E94-19977A950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2BCDD-D93C-4AF8-92B0-0F5B0EC2C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2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0253-77A7-4773-B259-73BBBCA6B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238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 err="1"/>
              <a:t>Tirgul</a:t>
            </a:r>
            <a:r>
              <a:rPr lang="en-US" sz="4800" dirty="0"/>
              <a:t> 5 –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66781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64AC4-BB65-4BEE-94D6-2DA7451C6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Benefits of 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FDEA3-6CBE-4241-B103-F6D923E8B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076" y="2638044"/>
            <a:ext cx="4148254" cy="1734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 decision tree is good because it is: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Readable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Shareable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Understandable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AE4BB-7DBA-4104-842F-49BE2DCF8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883" y="1649963"/>
            <a:ext cx="6737539" cy="37105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91CDCA-75B8-4D7D-B724-AC226E5EF3DB}"/>
              </a:ext>
            </a:extLst>
          </p:cNvPr>
          <p:cNvSpPr txBox="1">
            <a:spLocks/>
          </p:cNvSpPr>
          <p:nvPr/>
        </p:nvSpPr>
        <p:spPr>
          <a:xfrm>
            <a:off x="330076" y="4617219"/>
            <a:ext cx="4001057" cy="1734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A decision tree is NOT good for: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Lots of numeric data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Data with many levels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Data that might get overfitted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59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1B216-5B58-459E-A3A0-F2377F23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Growing a 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A3FCB-50C8-49B4-8E2B-2274385DD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 tree will continue to “grow” until: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There are no remaining features to distinguish among the examples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The tree has grown to a predefined size limit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The tree has reached its full size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E08C6-41E4-4D78-BFD2-B1E10201F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705" y="1627340"/>
            <a:ext cx="6703827" cy="369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5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E6786-A239-459B-9D5B-DCAB4EF1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Let’s say we want to produce a movie that will be successful but with  as little cost as possible.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C4679F-6D37-4571-9E7A-371E35D97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1496" y="956069"/>
            <a:ext cx="3425609" cy="2700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1E0680-7563-4FD1-9388-7E4C24C92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68" y="1247115"/>
            <a:ext cx="3813005" cy="218188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7B1C05E-B7A3-46C4-8B80-D464E8DD1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725" y="975492"/>
            <a:ext cx="3423916" cy="270674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88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2496F-3060-412A-B690-DB843710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 in other words, we created a DT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786C68-9C03-4E3C-845C-2765B2099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2042" y="492573"/>
            <a:ext cx="581710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7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2496F-3060-412A-B690-DB843710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Strengths and Weaknesses of DTs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DAEE9B7-44FC-CC87-296E-DE5606E42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96768"/>
              </p:ext>
            </p:extLst>
          </p:nvPr>
        </p:nvGraphicFramePr>
        <p:xfrm>
          <a:off x="4789039" y="1584273"/>
          <a:ext cx="7326764" cy="357352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663382">
                  <a:extLst>
                    <a:ext uri="{9D8B030D-6E8A-4147-A177-3AD203B41FA5}">
                      <a16:colId xmlns:a16="http://schemas.microsoft.com/office/drawing/2014/main" val="2961129779"/>
                    </a:ext>
                  </a:extLst>
                </a:gridCol>
                <a:gridCol w="3663382">
                  <a:extLst>
                    <a:ext uri="{9D8B030D-6E8A-4147-A177-3AD203B41FA5}">
                      <a16:colId xmlns:a16="http://schemas.microsoft.com/office/drawing/2014/main" val="3928922613"/>
                    </a:ext>
                  </a:extLst>
                </a:gridCol>
              </a:tblGrid>
              <a:tr h="351431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Strengths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Weaknesses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5706752"/>
                  </a:ext>
                </a:extLst>
              </a:tr>
              <a:tr h="529212">
                <a:tc>
                  <a:txBody>
                    <a:bodyPr/>
                    <a:lstStyle/>
                    <a:p>
                      <a:r>
                        <a:rPr lang="en-IL" sz="1400" dirty="0">
                          <a:solidFill>
                            <a:schemeClr val="accent1"/>
                          </a:solidFill>
                        </a:rPr>
                        <a:t>An all-purpose classifier that does well on most problems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400" dirty="0"/>
                        <a:t>Large trees can be diffucult to interpret and decision they make may seem counterintuitive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5976360"/>
                  </a:ext>
                </a:extLst>
              </a:tr>
              <a:tr h="702863">
                <a:tc>
                  <a:txBody>
                    <a:bodyPr/>
                    <a:lstStyle/>
                    <a:p>
                      <a:r>
                        <a:rPr lang="en-IL" sz="1400" dirty="0"/>
                        <a:t>Highly automatic learning process, which can handle numeric or nominal features, as well as missing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L" sz="1400" dirty="0">
                          <a:solidFill>
                            <a:schemeClr val="accent1"/>
                          </a:solidFill>
                        </a:rPr>
                        <a:t>It is easy to overfit or underfit the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741790"/>
                  </a:ext>
                </a:extLst>
              </a:tr>
              <a:tr h="529212">
                <a:tc>
                  <a:txBody>
                    <a:bodyPr/>
                    <a:lstStyle/>
                    <a:p>
                      <a:r>
                        <a:rPr lang="en-IL" sz="1400" dirty="0"/>
                        <a:t>Excludes unimportant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L" sz="1400" dirty="0"/>
                        <a:t>Can have trouble modeling some relashionships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9356844"/>
                  </a:ext>
                </a:extLst>
              </a:tr>
              <a:tr h="497861">
                <a:tc>
                  <a:txBody>
                    <a:bodyPr/>
                    <a:lstStyle/>
                    <a:p>
                      <a:r>
                        <a:rPr lang="en-IL" sz="1400" dirty="0">
                          <a:solidFill>
                            <a:schemeClr val="accent1"/>
                          </a:solidFill>
                        </a:rPr>
                        <a:t>Can be used on both small and large datasets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L" sz="1400" dirty="0">
                          <a:solidFill>
                            <a:schemeClr val="accent1"/>
                          </a:solidFill>
                        </a:rPr>
                        <a:t>Small changes in the training data can result in large changes to decision logic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9784743"/>
                  </a:ext>
                </a:extLst>
              </a:tr>
              <a:tr h="529212">
                <a:tc>
                  <a:txBody>
                    <a:bodyPr/>
                    <a:lstStyle/>
                    <a:p>
                      <a:r>
                        <a:rPr lang="en-IL" sz="1400" dirty="0"/>
                        <a:t>Results in a model can be interpreted without mathematical backgroud (for smaller trees)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400" dirty="0"/>
                        <a:t>Decision tree models are often biased toward splits in features having a large number of levels</a:t>
                      </a:r>
                    </a:p>
                    <a:p>
                      <a:endParaRPr lang="en-IL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3207015"/>
                  </a:ext>
                </a:extLst>
              </a:tr>
              <a:tr h="370449">
                <a:tc>
                  <a:txBody>
                    <a:bodyPr/>
                    <a:lstStyle/>
                    <a:p>
                      <a:r>
                        <a:rPr lang="en-IL" sz="1400" dirty="0"/>
                        <a:t>More efficient than other complex models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5503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97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2496F-3060-412A-B690-DB843710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Pruning Decision Trees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Image result for Pruning">
            <a:extLst>
              <a:ext uri="{FF2B5EF4-FFF2-40B4-BE49-F238E27FC236}">
                <a16:creationId xmlns:a16="http://schemas.microsoft.com/office/drawing/2014/main" id="{372CCC5C-9FBE-5A4E-A1D6-077A8FFA81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1" r="8501" b="1"/>
          <a:stretch/>
        </p:blipFill>
        <p:spPr bwMode="auto">
          <a:xfrm>
            <a:off x="596149" y="4095836"/>
            <a:ext cx="3813776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AA7F48-2D61-1343-AF71-4A942E7E6226}"/>
              </a:ext>
            </a:extLst>
          </p:cNvPr>
          <p:cNvSpPr txBox="1"/>
          <p:nvPr/>
        </p:nvSpPr>
        <p:spPr>
          <a:xfrm>
            <a:off x="4850445" y="2198901"/>
            <a:ext cx="7145611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Pruning is done to make the algorithm generalize </a:t>
            </a:r>
            <a:r>
              <a:rPr lang="en-US" dirty="0"/>
              <a:t>unseen data better.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Pre-Pruning – forcing our tree to not grow beyond a certain size.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Post-Pruning – Growing an intentionally large tree and removing nodes once it is done growing.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632F92-D1CC-2449-92A3-9CBD9E937A92}"/>
              </a:ext>
            </a:extLst>
          </p:cNvPr>
          <p:cNvSpPr txBox="1"/>
          <p:nvPr/>
        </p:nvSpPr>
        <p:spPr>
          <a:xfrm>
            <a:off x="5375250" y="108857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Pruning reduces the size of decision trees by removing sections of the tree that are non-critical.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2781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7939A-3785-4370-A56F-F76BD9A1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code example will use the C50 package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38A30C-768B-437F-B66A-5C4D21F0D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7680" y="492573"/>
            <a:ext cx="612582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08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11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12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13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5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Props1.xml><?xml version="1.0" encoding="utf-8"?>
<ds:datastoreItem xmlns:ds="http://schemas.openxmlformats.org/officeDocument/2006/customXml" ds:itemID="{E83CE332-ECC5-4BAC-A734-C260BE747A0D}">
  <ds:schemaRefs>
    <ds:schemaRef ds:uri="http://schemas.microsoft.com/VisualStudio/2011/storyboarding/control/v1.0"/>
  </ds:schemaRefs>
</ds:datastoreItem>
</file>

<file path=customXml/itemProps10.xml><?xml version="1.0" encoding="utf-8"?>
<ds:datastoreItem xmlns:ds="http://schemas.openxmlformats.org/officeDocument/2006/customXml" ds:itemID="{366DA436-CE30-453F-9CC1-28AD3B50F144}">
  <ds:schemaRefs>
    <ds:schemaRef ds:uri="http://schemas.microsoft.com/VisualStudio/2011/storyboarding/control/v1.0"/>
  </ds:schemaRefs>
</ds:datastoreItem>
</file>

<file path=customXml/itemProps11.xml><?xml version="1.0" encoding="utf-8"?>
<ds:datastoreItem xmlns:ds="http://schemas.openxmlformats.org/officeDocument/2006/customXml" ds:itemID="{6CA1E503-3BE5-48F9-8903-1F5A0E5B53FA}">
  <ds:schemaRefs>
    <ds:schemaRef ds:uri="http://schemas.microsoft.com/VisualStudio/2011/storyboarding/control/v1.0"/>
  </ds:schemaRefs>
</ds:datastoreItem>
</file>

<file path=customXml/itemProps12.xml><?xml version="1.0" encoding="utf-8"?>
<ds:datastoreItem xmlns:ds="http://schemas.openxmlformats.org/officeDocument/2006/customXml" ds:itemID="{5A6F5145-09F5-421E-ABA8-035D9DF59D73}">
  <ds:schemaRefs>
    <ds:schemaRef ds:uri="http://schemas.microsoft.com/VisualStudio/2011/storyboarding/control/v1.0"/>
  </ds:schemaRefs>
</ds:datastoreItem>
</file>

<file path=customXml/itemProps13.xml><?xml version="1.0" encoding="utf-8"?>
<ds:datastoreItem xmlns:ds="http://schemas.openxmlformats.org/officeDocument/2006/customXml" ds:itemID="{AB8AF5A6-FA45-4246-A67D-74215671FBEF}">
  <ds:schemaRefs>
    <ds:schemaRef ds:uri="http://schemas.microsoft.com/VisualStudio/2011/storyboarding/control/v1.0"/>
  </ds:schemaRefs>
</ds:datastoreItem>
</file>

<file path=customXml/itemProps2.xml><?xml version="1.0" encoding="utf-8"?>
<ds:datastoreItem xmlns:ds="http://schemas.openxmlformats.org/officeDocument/2006/customXml" ds:itemID="{4475BC4D-1BB3-42EE-94C9-1B162D8BAFED}">
  <ds:schemaRefs>
    <ds:schemaRef ds:uri="http://schemas.microsoft.com/VisualStudio/2011/storyboarding/control/v1.0"/>
  </ds:schemaRefs>
</ds:datastoreItem>
</file>

<file path=customXml/itemProps3.xml><?xml version="1.0" encoding="utf-8"?>
<ds:datastoreItem xmlns:ds="http://schemas.openxmlformats.org/officeDocument/2006/customXml" ds:itemID="{D876FCC0-9E7A-48B1-8E50-1A0759F74E0A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2ED57B16-65F0-4D88-8FC8-86653DF414F3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E8B65369-76D4-44B9-8CEB-D454AC76CCEB}">
  <ds:schemaRefs>
    <ds:schemaRef ds:uri="http://schemas.microsoft.com/VisualStudio/2011/storyboarding/control/v1.0"/>
  </ds:schemaRefs>
</ds:datastoreItem>
</file>

<file path=customXml/itemProps6.xml><?xml version="1.0" encoding="utf-8"?>
<ds:datastoreItem xmlns:ds="http://schemas.openxmlformats.org/officeDocument/2006/customXml" ds:itemID="{05C8BB45-782C-4141-A21F-408D72D18D5D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21B2F0AC-0A8B-486D-B090-3574AB33551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089AD14-2AFF-487A-A99A-106B05215CC5}">
  <ds:schemaRefs>
    <ds:schemaRef ds:uri="http://schemas.microsoft.com/VisualStudio/2011/storyboarding/control/v1.0"/>
  </ds:schemaRefs>
</ds:datastoreItem>
</file>

<file path=customXml/itemProps9.xml><?xml version="1.0" encoding="utf-8"?>
<ds:datastoreItem xmlns:ds="http://schemas.openxmlformats.org/officeDocument/2006/customXml" ds:itemID="{BCFDDF06-4D2E-4D6D-9A1B-C447B3F4EA67}">
  <ds:schemaRefs>
    <ds:schemaRef ds:uri="http://schemas.microsoft.com/VisualStudio/2011/storyboarding/control/v1.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{8B097F8A-5862-4647-B1F5-6E4D60D935B9}tf10001120</Template>
  <TotalTime>569</TotalTime>
  <Words>304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1_Office Theme</vt:lpstr>
      <vt:lpstr>Tirgul 5 – Decision Trees</vt:lpstr>
      <vt:lpstr>Benefits of DTs</vt:lpstr>
      <vt:lpstr>Growing a DT</vt:lpstr>
      <vt:lpstr>Let’s say we want to produce a movie that will be successful but with  as little cost as possible. </vt:lpstr>
      <vt:lpstr>Or in other words, we created a DT</vt:lpstr>
      <vt:lpstr>Strengths and Weaknesses of DTs</vt:lpstr>
      <vt:lpstr>Pruning Decision Trees</vt:lpstr>
      <vt:lpstr>Our code example will use the C50 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Tirgul 6 – Decision Trees</dc:title>
  <dc:creator>Tom Snir</dc:creator>
  <cp:lastModifiedBy>romi goldner</cp:lastModifiedBy>
  <cp:revision>13</cp:revision>
  <dcterms:created xsi:type="dcterms:W3CDTF">2019-04-29T10:29:29Z</dcterms:created>
  <dcterms:modified xsi:type="dcterms:W3CDTF">2022-04-26T06:56:00Z</dcterms:modified>
</cp:coreProperties>
</file>