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00" r:id="rId2"/>
    <p:sldId id="306" r:id="rId3"/>
    <p:sldId id="274" r:id="rId4"/>
    <p:sldId id="276" r:id="rId5"/>
    <p:sldId id="320" r:id="rId6"/>
    <p:sldId id="322" r:id="rId7"/>
    <p:sldId id="321" r:id="rId8"/>
    <p:sldId id="305" r:id="rId9"/>
    <p:sldId id="302" r:id="rId10"/>
    <p:sldId id="303" r:id="rId11"/>
    <p:sldId id="314" r:id="rId12"/>
    <p:sldId id="304" r:id="rId13"/>
    <p:sldId id="318" r:id="rId14"/>
    <p:sldId id="316" r:id="rId15"/>
    <p:sldId id="317" r:id="rId16"/>
    <p:sldId id="324" r:id="rId17"/>
    <p:sldId id="323" r:id="rId18"/>
    <p:sldId id="309" r:id="rId19"/>
    <p:sldId id="319" r:id="rId20"/>
    <p:sldId id="313" r:id="rId21"/>
    <p:sldId id="299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809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617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426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234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4043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851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660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468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E7131A7-6CCE-44E2-9D17-A0493F52BA12}">
          <p14:sldIdLst>
            <p14:sldId id="300"/>
            <p14:sldId id="306"/>
            <p14:sldId id="274"/>
            <p14:sldId id="276"/>
            <p14:sldId id="320"/>
            <p14:sldId id="322"/>
            <p14:sldId id="321"/>
            <p14:sldId id="305"/>
            <p14:sldId id="302"/>
            <p14:sldId id="303"/>
            <p14:sldId id="314"/>
            <p14:sldId id="304"/>
            <p14:sldId id="318"/>
            <p14:sldId id="316"/>
            <p14:sldId id="317"/>
            <p14:sldId id="324"/>
            <p14:sldId id="323"/>
            <p14:sldId id="309"/>
            <p14:sldId id="319"/>
            <p14:sldId id="313"/>
            <p14:sldId id="299"/>
          </p14:sldIdLst>
        </p14:section>
        <p14:section name="无标题节" id="{B1A4917C-24B1-45E5-BB0A-93B723F0B30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5066">
          <p15:clr>
            <a:srgbClr val="A4A3A4"/>
          </p15:clr>
        </p15:guide>
        <p15:guide id="3" orient="horz" pos="1722">
          <p15:clr>
            <a:srgbClr val="A4A3A4"/>
          </p15:clr>
        </p15:guide>
        <p15:guide id="4" pos="37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F8F"/>
    <a:srgbClr val="F1F1F1"/>
    <a:srgbClr val="809BC6"/>
    <a:srgbClr val="6082B8"/>
    <a:srgbClr val="2DB2A4"/>
    <a:srgbClr val="249086"/>
    <a:srgbClr val="F77A08"/>
    <a:srgbClr val="0E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93063" autoAdjust="0"/>
  </p:normalViewPr>
  <p:slideViewPr>
    <p:cSldViewPr showGuides="1">
      <p:cViewPr varScale="1">
        <p:scale>
          <a:sx n="157" d="100"/>
          <a:sy n="157" d="100"/>
        </p:scale>
        <p:origin x="328" y="160"/>
      </p:cViewPr>
      <p:guideLst>
        <p:guide orient="horz" pos="2296"/>
        <p:guide pos="5066"/>
        <p:guide orient="horz" pos="1722"/>
        <p:guide pos="37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9F697-7B3E-4B61-BA36-BBED2B79610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919F-01AF-46C7-8CD3-5043392422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9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09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17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426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234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043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851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0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468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3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2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首先基于</a:t>
            </a:r>
            <a:r>
              <a:rPr lang="en-US" altLang="zh-CN" dirty="0"/>
              <a:t>30</a:t>
            </a:r>
            <a:r>
              <a:rPr lang="zh-CN" altLang="en-US" dirty="0"/>
              <a:t>万条数据展示 </a:t>
            </a:r>
            <a:r>
              <a:rPr lang="en-US" altLang="zh-CN" dirty="0"/>
              <a:t>2.</a:t>
            </a:r>
            <a:r>
              <a:rPr lang="zh-CN" altLang="en-US" dirty="0"/>
              <a:t>变换视角，聚焦更重度的玩家和游戏的关系</a:t>
            </a:r>
            <a:r>
              <a:rPr lang="en-US" altLang="zh-CN" dirty="0"/>
              <a:t>3.</a:t>
            </a:r>
            <a:r>
              <a:rPr lang="zh-CN" altLang="en-US" dirty="0"/>
              <a:t>然后不断减少玩家玩家持有的游戏数，看看玩了较少游戏的玩家对这些游戏的评论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重度玩家让主流优秀作品进一步高度聚合，并且提高了社区的稳定性，不易被打破平衡，同时近似孤岛的游戏也更加明显，形成两极分化现象。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3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3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7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5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3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5980"/>
            <a:ext cx="27432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05980"/>
            <a:ext cx="8080375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85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4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712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140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568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9966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424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411788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151"/>
            <a:ext cx="5411787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960355" y="4817355"/>
            <a:ext cx="581201" cy="223120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09" indent="0">
              <a:buNone/>
              <a:defRPr sz="2100"/>
            </a:lvl2pPr>
            <a:lvl3pPr marL="685617" indent="0">
              <a:buNone/>
              <a:defRPr sz="1800"/>
            </a:lvl3pPr>
            <a:lvl4pPr marL="1028426" indent="0">
              <a:buNone/>
              <a:defRPr sz="1500"/>
            </a:lvl4pPr>
            <a:lvl5pPr marL="1371234" indent="0">
              <a:buNone/>
              <a:defRPr sz="1500"/>
            </a:lvl5pPr>
            <a:lvl6pPr marL="1714043" indent="0">
              <a:buNone/>
              <a:defRPr sz="1500"/>
            </a:lvl6pPr>
            <a:lvl7pPr marL="2056851" indent="0">
              <a:buNone/>
              <a:defRPr sz="1500"/>
            </a:lvl7pPr>
            <a:lvl8pPr marL="2399660" indent="0">
              <a:buNone/>
              <a:defRPr sz="1500"/>
            </a:lvl8pPr>
            <a:lvl9pPr marL="2742468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4025503"/>
            <a:ext cx="5486400" cy="603647"/>
          </a:xfrm>
        </p:spPr>
        <p:txBody>
          <a:bodyPr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62" tIns="34281" rIns="68562" bIns="34281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62" tIns="34281" rIns="68562" bIns="34281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68562" tIns="34281" rIns="68562" bIns="3428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62" tIns="34281" rIns="68562" bIns="3428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62" tIns="34281" rIns="68562" bIns="3428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617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6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949248"/>
            <a:ext cx="9144000" cy="2194252"/>
          </a:xfrm>
          <a:prstGeom prst="rect">
            <a:avLst/>
          </a:prstGeom>
          <a:solidFill>
            <a:srgbClr val="102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 t="21623" r="17595" b="19926"/>
          <a:stretch>
            <a:fillRect/>
          </a:stretch>
        </p:blipFill>
        <p:spPr>
          <a:xfrm>
            <a:off x="991901" y="807866"/>
            <a:ext cx="3068849" cy="184665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8" t="50000"/>
          <a:stretch>
            <a:fillRect/>
          </a:stretch>
        </p:blipFill>
        <p:spPr>
          <a:xfrm flipH="1">
            <a:off x="2013443" y="1638036"/>
            <a:ext cx="4011174" cy="257175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t="48219" r="65868" b="9800"/>
          <a:stretch>
            <a:fillRect/>
          </a:stretch>
        </p:blipFill>
        <p:spPr>
          <a:xfrm>
            <a:off x="112146" y="702460"/>
            <a:ext cx="2392078" cy="2709879"/>
          </a:xfrm>
          <a:prstGeom prst="rect">
            <a:avLst/>
          </a:prstGeom>
        </p:spPr>
      </p:pic>
      <p:grpSp>
        <p:nvGrpSpPr>
          <p:cNvPr id="80" name="组合 79"/>
          <p:cNvGrpSpPr>
            <a:grpSpLocks noChangeAspect="1"/>
          </p:cNvGrpSpPr>
          <p:nvPr/>
        </p:nvGrpSpPr>
        <p:grpSpPr>
          <a:xfrm>
            <a:off x="6660232" y="4382791"/>
            <a:ext cx="425874" cy="425874"/>
            <a:chOff x="2492224" y="1959430"/>
            <a:chExt cx="2148114" cy="2148114"/>
          </a:xfrm>
        </p:grpSpPr>
        <p:sp>
          <p:nvSpPr>
            <p:cNvPr id="81" name="椭圆 80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83" name="组合 82"/>
          <p:cNvGrpSpPr>
            <a:grpSpLocks noChangeAspect="1"/>
          </p:cNvGrpSpPr>
          <p:nvPr/>
        </p:nvGrpSpPr>
        <p:grpSpPr>
          <a:xfrm>
            <a:off x="7670734" y="4410281"/>
            <a:ext cx="425874" cy="425874"/>
            <a:chOff x="6564085" y="1959430"/>
            <a:chExt cx="2148114" cy="2148114"/>
          </a:xfrm>
        </p:grpSpPr>
        <p:sp>
          <p:nvSpPr>
            <p:cNvPr id="84" name="椭圆 83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86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7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8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9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1" name="组合 90"/>
          <p:cNvGrpSpPr>
            <a:grpSpLocks noChangeAspect="1"/>
          </p:cNvGrpSpPr>
          <p:nvPr/>
        </p:nvGrpSpPr>
        <p:grpSpPr>
          <a:xfrm>
            <a:off x="7166678" y="4382791"/>
            <a:ext cx="425874" cy="425874"/>
            <a:chOff x="4528154" y="1959430"/>
            <a:chExt cx="2148114" cy="2148114"/>
          </a:xfrm>
        </p:grpSpPr>
        <p:sp>
          <p:nvSpPr>
            <p:cNvPr id="92" name="椭圆 91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93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ysClr val="window" lastClr="FFFFFF"/>
            </a:solidFill>
          </p:grpSpPr>
          <p:sp>
            <p:nvSpPr>
              <p:cNvPr id="94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5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6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7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8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9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0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01" name="矩形 26"/>
          <p:cNvSpPr>
            <a:spLocks noChangeArrowheads="1"/>
          </p:cNvSpPr>
          <p:nvPr/>
        </p:nvSpPr>
        <p:spPr bwMode="auto">
          <a:xfrm>
            <a:off x="611560" y="3873825"/>
            <a:ext cx="8532440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defTabSz="685800"/>
            <a:r>
              <a:rPr lang="en-US" altLang="zh-CN" sz="3600" b="1" spc="225" dirty="0" err="1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GraphX</a:t>
            </a:r>
            <a:r>
              <a:rPr lang="zh-CN" altLang="en-US" sz="3600" b="1" spc="225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图计算</a:t>
            </a: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07" y="2751546"/>
            <a:ext cx="3712280" cy="1379094"/>
          </a:xfrm>
          <a:prstGeom prst="rect">
            <a:avLst/>
          </a:prstGeom>
        </p:spPr>
      </p:pic>
      <p:grpSp>
        <p:nvGrpSpPr>
          <p:cNvPr id="104" name="组合 103"/>
          <p:cNvGrpSpPr/>
          <p:nvPr/>
        </p:nvGrpSpPr>
        <p:grpSpPr>
          <a:xfrm>
            <a:off x="3779912" y="339502"/>
            <a:ext cx="5364088" cy="2884417"/>
            <a:chOff x="3779912" y="339502"/>
            <a:chExt cx="5364088" cy="2884417"/>
          </a:xfrm>
        </p:grpSpPr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339502"/>
              <a:ext cx="5364088" cy="2884417"/>
            </a:xfrm>
            <a:prstGeom prst="rect">
              <a:avLst/>
            </a:prstGeom>
          </p:spPr>
        </p:pic>
        <p:pic>
          <p:nvPicPr>
            <p:cNvPr id="106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827" y="740364"/>
              <a:ext cx="3580184" cy="1575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17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>
            <a:extLst>
              <a:ext uri="{FF2B5EF4-FFF2-40B4-BE49-F238E27FC236}">
                <a16:creationId xmlns:a16="http://schemas.microsoft.com/office/drawing/2014/main" id="{C3E5174B-BE58-EA45-9B3D-10777C4637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16" y="2535936"/>
            <a:ext cx="1046979" cy="554899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6583DAC-D489-4AC9-9426-62D9D6188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01" y="345060"/>
            <a:ext cx="1901606" cy="567821"/>
          </a:xfrm>
        </p:spPr>
      </p:pic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CDAA3E43-547B-41D2-8A76-3FD8C5403760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 bwMode="auto">
          <a:xfrm rot="5400000">
            <a:off x="6421447" y="3130966"/>
            <a:ext cx="923070" cy="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19BC6B71-63C5-4829-8EEE-5065088D21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02" y="3592501"/>
            <a:ext cx="818757" cy="8187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420E65-3C86-4FD5-952A-9E9278180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67" y="2188436"/>
            <a:ext cx="1046979" cy="55489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421E7B7-B114-41F6-ADE6-3362650E95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34" y="2172796"/>
            <a:ext cx="445499" cy="38571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2C70C51-48F3-4F09-B07F-1AD07A15B433}"/>
              </a:ext>
            </a:extLst>
          </p:cNvPr>
          <p:cNvSpPr txBox="1"/>
          <p:nvPr/>
        </p:nvSpPr>
        <p:spPr>
          <a:xfrm>
            <a:off x="1785580" y="2608820"/>
            <a:ext cx="111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 Driver</a:t>
            </a:r>
            <a:endParaRPr lang="zh-CN" altLang="en-US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060CD9-9D90-41D9-83AB-B1ACC99174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283718"/>
            <a:ext cx="445499" cy="3857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14B84B0-6AD5-4D92-883C-0CDE1CC456F8}"/>
              </a:ext>
            </a:extLst>
          </p:cNvPr>
          <p:cNvSpPr txBox="1"/>
          <p:nvPr/>
        </p:nvSpPr>
        <p:spPr>
          <a:xfrm>
            <a:off x="7105731" y="2281510"/>
            <a:ext cx="111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Web Driver</a:t>
            </a:r>
            <a:endParaRPr lang="zh-CN" altLang="en-US" sz="1200" dirty="0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833F6E4-D868-49BE-8FDC-94A1D456549B}"/>
              </a:ext>
            </a:extLst>
          </p:cNvPr>
          <p:cNvCxnSpPr>
            <a:cxnSpLocks/>
            <a:stCxn id="23" idx="3"/>
            <a:endCxn id="93" idx="1"/>
          </p:cNvCxnSpPr>
          <p:nvPr/>
        </p:nvCxnSpPr>
        <p:spPr bwMode="auto">
          <a:xfrm flipV="1">
            <a:off x="2563333" y="2158359"/>
            <a:ext cx="1312975" cy="20729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F39CAE0-BD99-4D56-83A1-C8C0DD7F1B9C}"/>
              </a:ext>
            </a:extLst>
          </p:cNvPr>
          <p:cNvGrpSpPr/>
          <p:nvPr/>
        </p:nvGrpSpPr>
        <p:grpSpPr>
          <a:xfrm>
            <a:off x="293096" y="305178"/>
            <a:ext cx="1207803" cy="1089251"/>
            <a:chOff x="2713211" y="1988840"/>
            <a:chExt cx="1610824" cy="1452335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92D32FF-5023-4668-8CD5-0D307A073B4F}"/>
                </a:ext>
              </a:extLst>
            </p:cNvPr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405F8F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7ADFC8F-EBFA-4A45-AD74-EB3DB85261F7}"/>
                </a:ext>
              </a:extLst>
            </p:cNvPr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3" name="TextBox 156">
            <a:extLst>
              <a:ext uri="{FF2B5EF4-FFF2-40B4-BE49-F238E27FC236}">
                <a16:creationId xmlns:a16="http://schemas.microsoft.com/office/drawing/2014/main" id="{2D03891F-CD60-4BCB-90EF-E0AD26DE662E}"/>
              </a:ext>
            </a:extLst>
          </p:cNvPr>
          <p:cNvSpPr txBox="1"/>
          <p:nvPr/>
        </p:nvSpPr>
        <p:spPr>
          <a:xfrm>
            <a:off x="451920" y="501794"/>
            <a:ext cx="880940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5F8F"/>
                </a:solidFill>
                <a:cs typeface="+mn-ea"/>
                <a:sym typeface="+mn-lt"/>
              </a:rPr>
              <a:t>数据流</a:t>
            </a: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2B222D74-F3BC-40E2-A8D4-4C1040E15C06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rot="5400000">
            <a:off x="4132108" y="3186916"/>
            <a:ext cx="891531" cy="43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D297D-CEE1-4D72-9018-1B543ADCBEB7}"/>
              </a:ext>
            </a:extLst>
          </p:cNvPr>
          <p:cNvSpPr txBox="1"/>
          <p:nvPr/>
        </p:nvSpPr>
        <p:spPr>
          <a:xfrm>
            <a:off x="4659198" y="3200863"/>
            <a:ext cx="146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处理结果写入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40C1B10-BED3-4B2D-BBE3-C90CB12A1F00}"/>
              </a:ext>
            </a:extLst>
          </p:cNvPr>
          <p:cNvSpPr txBox="1"/>
          <p:nvPr/>
        </p:nvSpPr>
        <p:spPr>
          <a:xfrm>
            <a:off x="5173875" y="2188436"/>
            <a:ext cx="146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.</a:t>
            </a:r>
            <a:r>
              <a:rPr lang="en-US" altLang="zh-CN" sz="1200" dirty="0" err="1"/>
              <a:t>gexf</a:t>
            </a:r>
            <a:r>
              <a:rPr lang="zh-CN" altLang="en-US" sz="1200" dirty="0"/>
              <a:t>图形数据文件</a:t>
            </a: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C3E6084-A406-4C38-A4D9-383C7214716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 bwMode="auto">
          <a:xfrm>
            <a:off x="5103546" y="2465886"/>
            <a:ext cx="1556686" cy="1068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F343491-ED8C-42E4-B47E-47C0C9D9C798}"/>
              </a:ext>
            </a:extLst>
          </p:cNvPr>
          <p:cNvSpPr txBox="1"/>
          <p:nvPr/>
        </p:nvSpPr>
        <p:spPr>
          <a:xfrm>
            <a:off x="6882980" y="2944222"/>
            <a:ext cx="128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建立</a:t>
            </a:r>
            <a:r>
              <a:rPr lang="en-US" altLang="zh-CN" sz="1200" dirty="0"/>
              <a:t>WebSocket</a:t>
            </a:r>
            <a:r>
              <a:rPr lang="zh-CN" altLang="en-US" sz="1200" dirty="0"/>
              <a:t>连接</a:t>
            </a:r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62DBBCCA-CDE0-6046-9277-5E23E0F42838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rot="5400000">
            <a:off x="1997537" y="1255928"/>
            <a:ext cx="1259915" cy="573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>
            <a:extLst>
              <a:ext uri="{FF2B5EF4-FFF2-40B4-BE49-F238E27FC236}">
                <a16:creationId xmlns:a16="http://schemas.microsoft.com/office/drawing/2014/main" id="{21C4E3AE-0AA1-1341-89E8-056EF251F7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08" y="1893037"/>
            <a:ext cx="1001215" cy="530644"/>
          </a:xfrm>
          <a:prstGeom prst="rect">
            <a:avLst/>
          </a:prstGeom>
        </p:spPr>
      </p:pic>
      <p:pic>
        <p:nvPicPr>
          <p:cNvPr id="50" name="内容占位符 10">
            <a:extLst>
              <a:ext uri="{FF2B5EF4-FFF2-40B4-BE49-F238E27FC236}">
                <a16:creationId xmlns:a16="http://schemas.microsoft.com/office/drawing/2014/main" id="{5FA877CD-8E9A-40D0-8079-005A090F39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197" y="3634866"/>
            <a:ext cx="1901606" cy="5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1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/>
              <a:t>调用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2088F5-CFD4-4745-A3D9-80A5E7E70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987574"/>
            <a:ext cx="6649888" cy="14997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92FCCC-A55D-A74E-ABB8-EB9A9FD19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4314553"/>
            <a:ext cx="5292080" cy="743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4DC7D5-AC46-0048-8D0D-24A36DC0E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763630"/>
            <a:ext cx="5966910" cy="13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-</a:t>
            </a:r>
            <a:r>
              <a:rPr lang="zh-CN" altLang="en-US" dirty="0"/>
              <a:t>用户关系图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A36849-1205-41E1-9C0B-D5D32736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85" y="915566"/>
            <a:ext cx="5820988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-</a:t>
            </a:r>
            <a:r>
              <a:rPr lang="zh-CN" altLang="en-US" dirty="0"/>
              <a:t>用户关系图</a:t>
            </a:r>
          </a:p>
        </p:txBody>
      </p:sp>
    </p:spTree>
    <p:extLst>
      <p:ext uri="{BB962C8B-B14F-4D97-AF65-F5344CB8AC3E}">
        <p14:creationId xmlns:p14="http://schemas.microsoft.com/office/powerpoint/2010/main" val="139521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用户社群聚合图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01C944-1C5D-42A8-B21F-29CA21A34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4" y="915566"/>
            <a:ext cx="7740352" cy="404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3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用户社群聚合图</a:t>
            </a:r>
          </a:p>
        </p:txBody>
      </p:sp>
    </p:spTree>
    <p:extLst>
      <p:ext uri="{BB962C8B-B14F-4D97-AF65-F5344CB8AC3E}">
        <p14:creationId xmlns:p14="http://schemas.microsoft.com/office/powerpoint/2010/main" val="10378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55413"/>
            <a:ext cx="8229600" cy="493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视角汇聚</a:t>
            </a:r>
            <a:r>
              <a:rPr lang="en-US" altLang="zh-CN" dirty="0"/>
              <a:t>——</a:t>
            </a:r>
            <a:r>
              <a:rPr lang="zh-CN" altLang="en-US" dirty="0"/>
              <a:t>重度玩家社群</a:t>
            </a:r>
          </a:p>
        </p:txBody>
      </p:sp>
    </p:spTree>
    <p:extLst>
      <p:ext uri="{BB962C8B-B14F-4D97-AF65-F5344CB8AC3E}">
        <p14:creationId xmlns:p14="http://schemas.microsoft.com/office/powerpoint/2010/main" val="171689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9CAB-EF3C-074B-8663-A5934213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独立群体检测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66777-124F-824A-8D84-F62276C6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52" y="1419622"/>
            <a:ext cx="4546848" cy="3394472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发现所有点都是连通的，并未发现完全孤岛，只有近似孤岛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原因可能是最大数据量只取了</a:t>
            </a:r>
            <a:r>
              <a:rPr kumimoji="1" lang="en-US" altLang="zh-CN" sz="2000" dirty="0"/>
              <a:t>30W</a:t>
            </a:r>
            <a:r>
              <a:rPr kumimoji="1" lang="zh-CN" altLang="en-US" sz="2000" dirty="0"/>
              <a:t>条，大部分都是大游戏，每个游戏有</a:t>
            </a:r>
            <a:r>
              <a:rPr kumimoji="1" lang="en-US" altLang="zh-CN" sz="2000" dirty="0"/>
              <a:t>1W</a:t>
            </a:r>
            <a:r>
              <a:rPr kumimoji="1" lang="zh-CN" altLang="en-US" sz="2000" dirty="0"/>
              <a:t>条评论，很容易出现一个人评论了多个游戏让整个图连通起来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907F81-5267-7949-8964-FEB5CE20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65" y="1683643"/>
            <a:ext cx="3251693" cy="17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8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数据观察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275606"/>
            <a:ext cx="7891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-</a:t>
            </a:r>
            <a:r>
              <a:rPr lang="en-US" altLang="zh-CN" sz="1800" b="1" dirty="0"/>
              <a:t> CS GO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Destiny2</a:t>
            </a:r>
            <a:r>
              <a:rPr lang="zh-CN" altLang="en-US" sz="1800" b="1" dirty="0"/>
              <a:t>等游戏一目了然，拥有大量用户，是游戏的领头羊</a:t>
            </a:r>
            <a:endParaRPr lang="en-US" altLang="zh-CN" sz="1800" b="1" dirty="0"/>
          </a:p>
          <a:p>
            <a:r>
              <a:rPr lang="en-US" altLang="zh-CN" sz="1800" dirty="0"/>
              <a:t>    </a:t>
            </a:r>
            <a:endParaRPr lang="en-US" altLang="zh-CN" sz="1400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大游戏用户盘根错节，很多用户都玩过不同大作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不同游戏争夺用户，形成各自社群，然而</a:t>
            </a:r>
            <a:r>
              <a:rPr lang="en-US" altLang="zh-CN" sz="1800" b="1" dirty="0"/>
              <a:t>CS DO</a:t>
            </a:r>
            <a:r>
              <a:rPr lang="zh-CN" altLang="en-US" sz="1800" b="1" dirty="0"/>
              <a:t>和</a:t>
            </a:r>
            <a:r>
              <a:rPr lang="en-US" altLang="zh-CN" sz="1800" b="1" dirty="0"/>
              <a:t>Dota2</a:t>
            </a:r>
            <a:r>
              <a:rPr lang="zh-CN" altLang="en-US" sz="1800" b="1" dirty="0"/>
              <a:t>用户社群吻合度极高，可谓兄弟游戏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不同类型游戏社群间泾渭分明，以少数用户为桥梁建立些许联系，小众游戏</a:t>
            </a:r>
            <a:r>
              <a:rPr lang="en-US" altLang="zh-CN" sz="1800" b="1" dirty="0"/>
              <a:t>Lords Mobile</a:t>
            </a:r>
            <a:r>
              <a:rPr lang="zh-CN" altLang="en-US" sz="1800" b="1" dirty="0"/>
              <a:t>成为社群孤岛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重度游戏用户聚合成核心的庞大社区，维持着社区生态稳定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6804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数据产出建议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275606"/>
            <a:ext cx="78918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-</a:t>
            </a:r>
            <a:r>
              <a:rPr lang="en-US" altLang="zh-CN" sz="1800" b="1" dirty="0"/>
              <a:t> Steam</a:t>
            </a:r>
            <a:r>
              <a:rPr lang="zh-CN" altLang="en-US" sz="1800" b="1" dirty="0"/>
              <a:t>资源倾斜给主流社群，同时分配合理资源用于“开荒”</a:t>
            </a:r>
            <a:endParaRPr lang="en-US" altLang="zh-CN" sz="1800" b="1" dirty="0"/>
          </a:p>
          <a:p>
            <a:r>
              <a:rPr lang="en-US" altLang="zh-CN" sz="1800" dirty="0"/>
              <a:t>    </a:t>
            </a:r>
            <a:endParaRPr lang="en-US" altLang="zh-CN" sz="1400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拥有独特社群的游戏，如“吃鸡”，虽然难以撼动主流中心社群，但能通过桥梁不断吸纳用户，逐渐和主流社群合并，进行“分红”，进一步瓜分市场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社群近似的游戏，如</a:t>
            </a:r>
            <a:r>
              <a:rPr lang="en-US" altLang="zh-CN" sz="1800" b="1" dirty="0"/>
              <a:t>CS DO</a:t>
            </a:r>
            <a:r>
              <a:rPr lang="zh-CN" altLang="en-US" sz="1800" b="1" dirty="0"/>
              <a:t>和</a:t>
            </a:r>
            <a:r>
              <a:rPr lang="en-US" altLang="zh-CN" sz="1800" b="1" dirty="0"/>
              <a:t>Dota2</a:t>
            </a:r>
            <a:r>
              <a:rPr lang="zh-CN" altLang="en-US" sz="1800" b="1" dirty="0"/>
              <a:t>，不应兄弟阋墙，应加强合作联动，留住核心用户的同时合力吸引外部用户，共同抗击其他游戏争取成为最大社群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平台尽量保证主流社群的稳定，否则容易流失用户造成大量损失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平台让重度游戏用户保持新鲜感，通过他们的口碑引导，不断吸引边缘用户或新用户加入，把核心主流社群的雪球滚起来</a:t>
            </a:r>
            <a:endParaRPr lang="en-US" altLang="zh-CN" sz="1800" b="1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500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</a:t>
            </a:r>
            <a:r>
              <a:rPr lang="en-US" altLang="zh-CN" dirty="0"/>
              <a:t>——Steam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571618"/>
            <a:ext cx="34932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-</a:t>
            </a:r>
            <a:r>
              <a:rPr lang="zh-CN" altLang="en-US" sz="1800" b="1" dirty="0"/>
              <a:t>游戏的口碑和热度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       </a:t>
            </a:r>
            <a:endParaRPr lang="en-US" altLang="zh-CN" sz="1400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用户社群</a:t>
            </a: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游戏对市场的占有力和用户粘性</a:t>
            </a:r>
            <a:endParaRPr lang="en-US" altLang="zh-CN" sz="1800" b="1" dirty="0"/>
          </a:p>
          <a:p>
            <a:r>
              <a:rPr lang="en-US" altLang="zh-CN" sz="1800" dirty="0"/>
              <a:t>  </a:t>
            </a:r>
          </a:p>
          <a:p>
            <a:endParaRPr lang="en-US" altLang="zh-CN" sz="1800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游戏间的竞争关系</a:t>
            </a:r>
            <a:r>
              <a:rPr lang="en-US" altLang="zh-CN" sz="1800" dirty="0"/>
              <a:t> </a:t>
            </a:r>
          </a:p>
          <a:p>
            <a:r>
              <a:rPr lang="en-US" altLang="zh-CN" sz="1800" dirty="0"/>
              <a:t> </a:t>
            </a:r>
          </a:p>
        </p:txBody>
      </p:sp>
      <p:sp>
        <p:nvSpPr>
          <p:cNvPr id="6" name="圆角矩形 5"/>
          <p:cNvSpPr/>
          <p:nvPr/>
        </p:nvSpPr>
        <p:spPr>
          <a:xfrm rot="10800000" flipV="1">
            <a:off x="642907" y="928676"/>
            <a:ext cx="4649172" cy="491115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研究问题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用户市场分析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00826" y="1000114"/>
            <a:ext cx="2571768" cy="78581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2233" y="1142990"/>
            <a:ext cx="2428923" cy="50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Steam</a:t>
            </a:r>
            <a:r>
              <a:rPr lang="zh-CN" altLang="en-US" dirty="0"/>
              <a:t>平台是目前全球最大的电子游戏服务平台之一。</a:t>
            </a:r>
          </a:p>
        </p:txBody>
      </p:sp>
      <p:pic>
        <p:nvPicPr>
          <p:cNvPr id="9218" name="Picture 2" descr="https://gss0.bdstatic.com/-4o3dSag_xI4khGkpoWK1HF6hhy/baike/w%3D268%3Bg%3D0/sign=97a1d366f51986184147e88272d6494e/f2deb48f8c5494eed4a5591e20f5e0fe99257e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571486"/>
            <a:ext cx="642942" cy="642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0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1571618"/>
            <a:ext cx="7891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-</a:t>
            </a:r>
            <a:r>
              <a:rPr lang="zh-CN" altLang="en-US" sz="1800" b="1" dirty="0"/>
              <a:t>通过用户评论和创意工坊活跃度，更进一步归纳出热门游戏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       </a:t>
            </a:r>
            <a:endParaRPr lang="en-US" altLang="zh-CN" sz="1400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分析用户在社区中的评论，描绘用户行为，分析出游戏用户的性格特征和购买力</a:t>
            </a: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将分析结果和</a:t>
            </a:r>
            <a:r>
              <a:rPr lang="en-US" altLang="zh-CN" sz="1800" b="1" dirty="0"/>
              <a:t>Steam</a:t>
            </a:r>
            <a:r>
              <a:rPr lang="zh-CN" altLang="en-US" sz="1800" b="1" dirty="0"/>
              <a:t>官方数据做对比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8714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0" y="2949248"/>
            <a:ext cx="9144000" cy="2194252"/>
          </a:xfrm>
          <a:prstGeom prst="rect">
            <a:avLst/>
          </a:prstGeom>
          <a:solidFill>
            <a:srgbClr val="102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 t="21623" r="17595" b="19926"/>
          <a:stretch>
            <a:fillRect/>
          </a:stretch>
        </p:blipFill>
        <p:spPr>
          <a:xfrm>
            <a:off x="991901" y="807866"/>
            <a:ext cx="3068849" cy="184665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4" name="图片 10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8" t="50000"/>
          <a:stretch>
            <a:fillRect/>
          </a:stretch>
        </p:blipFill>
        <p:spPr>
          <a:xfrm flipH="1">
            <a:off x="2013443" y="1638036"/>
            <a:ext cx="4011174" cy="257175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5" name="图片 10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t="48219" r="65868" b="9800"/>
          <a:stretch>
            <a:fillRect/>
          </a:stretch>
        </p:blipFill>
        <p:spPr>
          <a:xfrm>
            <a:off x="112146" y="702460"/>
            <a:ext cx="2392078" cy="2709879"/>
          </a:xfrm>
          <a:prstGeom prst="rect">
            <a:avLst/>
          </a:prstGeom>
        </p:spPr>
      </p:pic>
      <p:grpSp>
        <p:nvGrpSpPr>
          <p:cNvPr id="106" name="组合 105"/>
          <p:cNvGrpSpPr>
            <a:grpSpLocks noChangeAspect="1"/>
          </p:cNvGrpSpPr>
          <p:nvPr/>
        </p:nvGrpSpPr>
        <p:grpSpPr>
          <a:xfrm>
            <a:off x="3904075" y="3842501"/>
            <a:ext cx="425874" cy="425874"/>
            <a:chOff x="2492224" y="1959430"/>
            <a:chExt cx="2148114" cy="2148114"/>
          </a:xfrm>
        </p:grpSpPr>
        <p:sp>
          <p:nvSpPr>
            <p:cNvPr id="107" name="椭圆 106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109" name="组合 108"/>
          <p:cNvGrpSpPr>
            <a:grpSpLocks noChangeAspect="1"/>
          </p:cNvGrpSpPr>
          <p:nvPr/>
        </p:nvGrpSpPr>
        <p:grpSpPr>
          <a:xfrm>
            <a:off x="4914577" y="3869991"/>
            <a:ext cx="425874" cy="425874"/>
            <a:chOff x="6564085" y="1959430"/>
            <a:chExt cx="2148114" cy="2148114"/>
          </a:xfrm>
        </p:grpSpPr>
        <p:sp>
          <p:nvSpPr>
            <p:cNvPr id="110" name="椭圆 10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12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3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7" name="组合 116"/>
          <p:cNvGrpSpPr>
            <a:grpSpLocks noChangeAspect="1"/>
          </p:cNvGrpSpPr>
          <p:nvPr/>
        </p:nvGrpSpPr>
        <p:grpSpPr>
          <a:xfrm>
            <a:off x="4410521" y="3842501"/>
            <a:ext cx="425874" cy="425874"/>
            <a:chOff x="4528154" y="1959430"/>
            <a:chExt cx="2148114" cy="2148114"/>
          </a:xfrm>
        </p:grpSpPr>
        <p:sp>
          <p:nvSpPr>
            <p:cNvPr id="118" name="椭圆 117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9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ysClr val="window" lastClr="FFFFFF"/>
            </a:solidFill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27" name="矩形 26"/>
          <p:cNvSpPr>
            <a:spLocks noChangeArrowheads="1"/>
          </p:cNvSpPr>
          <p:nvPr/>
        </p:nvSpPr>
        <p:spPr bwMode="auto">
          <a:xfrm>
            <a:off x="393167" y="3874983"/>
            <a:ext cx="4389931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defTabSz="685800"/>
            <a:r>
              <a:rPr lang="zh-CN" altLang="en-US" sz="4000" b="1" spc="225" dirty="0">
                <a:solidFill>
                  <a:prstClr val="white">
                    <a:lumMod val="85000"/>
                  </a:prstClr>
                </a:solidFill>
                <a:cs typeface="+mn-ea"/>
                <a:sym typeface="+mn-lt"/>
              </a:rPr>
              <a:t>谢谢您的观看</a:t>
            </a:r>
          </a:p>
        </p:txBody>
      </p:sp>
      <p:pic>
        <p:nvPicPr>
          <p:cNvPr id="129" name="图片 1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07" y="2751546"/>
            <a:ext cx="3712280" cy="1379094"/>
          </a:xfrm>
          <a:prstGeom prst="rect">
            <a:avLst/>
          </a:prstGeom>
        </p:spPr>
      </p:pic>
      <p:grpSp>
        <p:nvGrpSpPr>
          <p:cNvPr id="130" name="组合 129"/>
          <p:cNvGrpSpPr/>
          <p:nvPr/>
        </p:nvGrpSpPr>
        <p:grpSpPr>
          <a:xfrm>
            <a:off x="3779912" y="339502"/>
            <a:ext cx="5364088" cy="2884417"/>
            <a:chOff x="3779912" y="339502"/>
            <a:chExt cx="5364088" cy="2884417"/>
          </a:xfrm>
        </p:grpSpPr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339502"/>
              <a:ext cx="5364088" cy="2884417"/>
            </a:xfrm>
            <a:prstGeom prst="rect">
              <a:avLst/>
            </a:prstGeom>
          </p:spPr>
        </p:pic>
        <p:pic>
          <p:nvPicPr>
            <p:cNvPr id="132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827" y="740364"/>
              <a:ext cx="3580184" cy="1575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61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</a:t>
            </a:r>
            <a:r>
              <a:rPr lang="en-US" altLang="zh-CN" dirty="0"/>
              <a:t>——Steam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571618"/>
            <a:ext cx="193995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-</a:t>
            </a:r>
            <a:r>
              <a:rPr lang="zh-CN" altLang="en-US" sz="1800" b="1" dirty="0"/>
              <a:t>游戏评论</a:t>
            </a:r>
            <a:endParaRPr lang="en-US" altLang="zh-CN" sz="1800" b="1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-</a:t>
            </a:r>
            <a:r>
              <a:rPr lang="zh-CN" altLang="en-US" sz="1800" b="1" dirty="0"/>
              <a:t>玩家评论游戏数</a:t>
            </a:r>
            <a:endParaRPr lang="en-US" altLang="zh-CN" sz="1800" b="1" dirty="0"/>
          </a:p>
          <a:p>
            <a:pPr>
              <a:lnSpc>
                <a:spcPct val="120000"/>
              </a:lnSpc>
            </a:pPr>
            <a:r>
              <a:rPr lang="en-US" altLang="zh-CN" sz="1400" b="1" dirty="0"/>
              <a:t>      </a:t>
            </a:r>
            <a:r>
              <a:rPr lang="en-US" altLang="zh-CN" sz="1100" b="1" dirty="0"/>
              <a:t>-</a:t>
            </a:r>
            <a:r>
              <a:rPr lang="zh-CN" altLang="en-US" sz="1100" dirty="0"/>
              <a:t>玩家被回复数、点赞数</a:t>
            </a:r>
            <a:endParaRPr lang="en-US" altLang="zh-CN" sz="1100" b="1" dirty="0"/>
          </a:p>
          <a:p>
            <a:pPr>
              <a:lnSpc>
                <a:spcPct val="120000"/>
              </a:lnSpc>
            </a:pPr>
            <a:endParaRPr lang="en-US" altLang="zh-CN" sz="1800" b="1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-</a:t>
            </a:r>
            <a:r>
              <a:rPr lang="zh-CN" altLang="en-US" sz="1800" b="1" dirty="0"/>
              <a:t>游戏所受评论数</a:t>
            </a:r>
            <a:endParaRPr lang="en-US" altLang="zh-CN" sz="1800" b="1" dirty="0"/>
          </a:p>
          <a:p>
            <a:pPr>
              <a:lnSpc>
                <a:spcPct val="120000"/>
              </a:lnSpc>
            </a:pPr>
            <a:endParaRPr lang="en-US" altLang="zh-CN" sz="1800" b="1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-</a:t>
            </a:r>
            <a:r>
              <a:rPr lang="zh-CN" altLang="en-US" sz="1800" b="1" dirty="0"/>
              <a:t>玩家游戏时长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 rot="10800000" flipV="1">
            <a:off x="642908" y="928676"/>
            <a:ext cx="3425035" cy="491115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用户市场相关指标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00826" y="1000114"/>
            <a:ext cx="2571768" cy="78581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2233" y="1142990"/>
            <a:ext cx="2428923" cy="50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Steam</a:t>
            </a:r>
            <a:r>
              <a:rPr lang="zh-CN" altLang="en-US" dirty="0"/>
              <a:t>平台是目前全球最大的电子游戏服务平台之一。</a:t>
            </a:r>
          </a:p>
        </p:txBody>
      </p:sp>
      <p:pic>
        <p:nvPicPr>
          <p:cNvPr id="9218" name="Picture 2" descr="https://gss0.bdstatic.com/-4o3dSag_xI4khGkpoWK1HF6hhy/baike/w%3D268%3Bg%3D0/sign=97a1d366f51986184147e88272d6494e/f2deb48f8c5494eed4a5591e20f5e0fe99257e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571486"/>
            <a:ext cx="642942" cy="642942"/>
          </a:xfrm>
          <a:prstGeom prst="rect">
            <a:avLst/>
          </a:prstGeom>
          <a:noFill/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9417B7E-8B7A-49ED-942B-93A5E34EB617}"/>
              </a:ext>
            </a:extLst>
          </p:cNvPr>
          <p:cNvCxnSpPr/>
          <p:nvPr/>
        </p:nvCxnSpPr>
        <p:spPr>
          <a:xfrm rot="10800000">
            <a:off x="2786050" y="2357436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>
            <a:extLst>
              <a:ext uri="{FF2B5EF4-FFF2-40B4-BE49-F238E27FC236}">
                <a16:creationId xmlns:a16="http://schemas.microsoft.com/office/drawing/2014/main" id="{8025965B-BC5F-4B85-8E73-FF2D01D49D22}"/>
              </a:ext>
            </a:extLst>
          </p:cNvPr>
          <p:cNvSpPr txBox="1"/>
          <p:nvPr/>
        </p:nvSpPr>
        <p:spPr>
          <a:xfrm>
            <a:off x="3500430" y="2214560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大玩家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9417B7E-8B7A-49ED-942B-93A5E34EB617}"/>
              </a:ext>
            </a:extLst>
          </p:cNvPr>
          <p:cNvCxnSpPr/>
          <p:nvPr/>
        </p:nvCxnSpPr>
        <p:spPr>
          <a:xfrm rot="10800000">
            <a:off x="2786049" y="3266422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>
            <a:extLst>
              <a:ext uri="{FF2B5EF4-FFF2-40B4-BE49-F238E27FC236}">
                <a16:creationId xmlns:a16="http://schemas.microsoft.com/office/drawing/2014/main" id="{8025965B-BC5F-4B85-8E73-FF2D01D49D22}"/>
              </a:ext>
            </a:extLst>
          </p:cNvPr>
          <p:cNvSpPr txBox="1"/>
          <p:nvPr/>
        </p:nvSpPr>
        <p:spPr>
          <a:xfrm>
            <a:off x="3521942" y="3120228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大游戏</a:t>
            </a:r>
          </a:p>
        </p:txBody>
      </p:sp>
    </p:spTree>
    <p:extLst>
      <p:ext uri="{BB962C8B-B14F-4D97-AF65-F5344CB8AC3E}">
        <p14:creationId xmlns:p14="http://schemas.microsoft.com/office/powerpoint/2010/main" val="9395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</a:t>
            </a:r>
            <a:r>
              <a:rPr lang="en-US" altLang="zh-CN" dirty="0"/>
              <a:t>——Steam</a:t>
            </a:r>
            <a:r>
              <a:rPr lang="zh-CN" altLang="en-US" dirty="0"/>
              <a:t>社区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BF937E-1F30-4AD0-A6A0-53DA9CFD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78" y="915566"/>
            <a:ext cx="6247044" cy="413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2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</a:t>
            </a:r>
            <a:r>
              <a:rPr lang="en-US" altLang="zh-CN" dirty="0"/>
              <a:t>——Steam</a:t>
            </a:r>
            <a:r>
              <a:rPr lang="zh-CN" altLang="en-US" dirty="0"/>
              <a:t>社区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643056"/>
            <a:ext cx="5200463" cy="660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/>
              <a:t>·</a:t>
            </a:r>
            <a:r>
              <a:rPr lang="zh-CN" altLang="en-US" sz="1800" b="1" dirty="0"/>
              <a:t>社区在墙外，但我们的数据库在墙内</a:t>
            </a:r>
            <a:endParaRPr lang="en-US" altLang="zh-CN" sz="1800" b="1" dirty="0"/>
          </a:p>
          <a:p>
            <a:pPr>
              <a:lnSpc>
                <a:spcPct val="120000"/>
              </a:lnSpc>
            </a:pPr>
            <a:r>
              <a:rPr lang="en-US" altLang="zh-CN" sz="1400" b="1" dirty="0"/>
              <a:t>       </a:t>
            </a:r>
            <a:r>
              <a:rPr lang="zh-CN" altLang="en-US" sz="1400" dirty="0"/>
              <a:t>我们的</a:t>
            </a:r>
            <a:r>
              <a:rPr lang="en-US" altLang="zh-CN" sz="1400" dirty="0"/>
              <a:t>VPN</a:t>
            </a:r>
            <a:r>
              <a:rPr lang="zh-CN" altLang="en-US" sz="1400" dirty="0"/>
              <a:t>没有白名单功能。。。外网访问国内丢包严重</a:t>
            </a:r>
            <a:endParaRPr lang="en-US" altLang="zh-CN" sz="1400" dirty="0"/>
          </a:p>
        </p:txBody>
      </p:sp>
      <p:sp>
        <p:nvSpPr>
          <p:cNvPr id="5" name="圆角矩形 4"/>
          <p:cNvSpPr/>
          <p:nvPr/>
        </p:nvSpPr>
        <p:spPr>
          <a:xfrm rot="10800000" flipV="1">
            <a:off x="1571604" y="928676"/>
            <a:ext cx="1210454" cy="491115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6" name="圆角矩形 5"/>
          <p:cNvSpPr/>
          <p:nvPr/>
        </p:nvSpPr>
        <p:spPr>
          <a:xfrm rot="10800000" flipV="1">
            <a:off x="6429388" y="928676"/>
            <a:ext cx="1571636" cy="491115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7818" y="1643056"/>
            <a:ext cx="3621504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dirty="0"/>
              <a:t>反向代理。把</a:t>
            </a:r>
            <a:r>
              <a:rPr lang="en-US" altLang="zh-CN" sz="1800" b="1" dirty="0"/>
              <a:t>steam</a:t>
            </a:r>
            <a:r>
              <a:rPr lang="zh-CN" altLang="en-US" sz="1800" b="1" dirty="0"/>
              <a:t>社区搬到墙内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500562" y="1857370"/>
            <a:ext cx="7920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34" y="2459990"/>
            <a:ext cx="394370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/>
              <a:t>·</a:t>
            </a:r>
            <a:r>
              <a:rPr lang="zh-CN" altLang="en-US" sz="1800" b="1" dirty="0"/>
              <a:t>不爬到最后一条不知道有多少评论</a:t>
            </a:r>
            <a:endParaRPr lang="en-US" altLang="zh-CN" sz="1800" b="1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       数据量没法预估，且评论数分布及其不均匀</a:t>
            </a:r>
            <a:endParaRPr lang="en-US" altLang="zh-C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2459990"/>
            <a:ext cx="31582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dirty="0"/>
              <a:t>爬取的数据加上限制</a:t>
            </a:r>
            <a:endParaRPr lang="en-US" altLang="zh-CN" sz="1800" b="1" dirty="0"/>
          </a:p>
          <a:p>
            <a:pPr>
              <a:lnSpc>
                <a:spcPct val="120000"/>
              </a:lnSpc>
            </a:pPr>
            <a:r>
              <a:rPr lang="en-US" altLang="zh-CN" sz="1800" b="1" dirty="0"/>
              <a:t>    </a:t>
            </a:r>
            <a:r>
              <a:rPr lang="zh-CN" altLang="en-US" sz="1400" dirty="0"/>
              <a:t>简中</a:t>
            </a:r>
            <a:r>
              <a:rPr lang="en-US" altLang="zh-CN" sz="1400" dirty="0"/>
              <a:t>+</a:t>
            </a:r>
            <a:r>
              <a:rPr lang="zh-CN" altLang="en-US" sz="1400" dirty="0"/>
              <a:t>每个游戏最多</a:t>
            </a:r>
            <a:r>
              <a:rPr lang="en-US" altLang="zh-CN" sz="1400" dirty="0"/>
              <a:t>1</a:t>
            </a:r>
            <a:r>
              <a:rPr lang="zh-CN" altLang="en-US" sz="1400" dirty="0"/>
              <a:t>万条（最新）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400" dirty="0"/>
              <a:t>    </a:t>
            </a:r>
            <a:r>
              <a:rPr lang="zh-CN" altLang="en-US" sz="1400" dirty="0"/>
              <a:t>（避免超大游戏过于夸张）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00562" y="2674304"/>
            <a:ext cx="7920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91461" y="3570782"/>
            <a:ext cx="3134191" cy="261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/>
              <a:t>我们不需要绝对精确的结果，只需要统计上的平均值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7858148" y="3357568"/>
            <a:ext cx="428628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572132" y="3571882"/>
            <a:ext cx="3000396" cy="28575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639" y="3971275"/>
            <a:ext cx="2800767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/>
              <a:t>·</a:t>
            </a:r>
            <a:r>
              <a:rPr lang="zh-CN" altLang="en-US" sz="1800" b="1" dirty="0"/>
              <a:t>反爬：给爬虫返回脏数据</a:t>
            </a:r>
            <a:endParaRPr lang="en-US" altLang="zh-CN" sz="14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500562" y="4214824"/>
            <a:ext cx="7920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29256" y="4000510"/>
            <a:ext cx="1704313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dirty="0"/>
              <a:t>后面吐槽</a:t>
            </a:r>
            <a:r>
              <a:rPr lang="en-US" altLang="zh-CN" sz="1800" b="1" dirty="0"/>
              <a:t>+</a:t>
            </a:r>
            <a:r>
              <a:rPr lang="zh-CN" altLang="en-US" sz="1800" b="1" dirty="0"/>
              <a:t>解决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64952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500048"/>
            <a:ext cx="198085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43108" y="1285866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给游戏开发者用的接口中可以获取评论</a:t>
            </a:r>
          </a:p>
        </p:txBody>
      </p:sp>
      <p:sp>
        <p:nvSpPr>
          <p:cNvPr id="8" name="矩形 7"/>
          <p:cNvSpPr/>
          <p:nvPr/>
        </p:nvSpPr>
        <p:spPr>
          <a:xfrm>
            <a:off x="2357422" y="57148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数据源</a:t>
            </a:r>
          </a:p>
        </p:txBody>
      </p:sp>
      <p:sp>
        <p:nvSpPr>
          <p:cNvPr id="9" name="矩形 8"/>
          <p:cNvSpPr/>
          <p:nvPr/>
        </p:nvSpPr>
        <p:spPr>
          <a:xfrm>
            <a:off x="2428860" y="3214692"/>
            <a:ext cx="1571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数据源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071816"/>
            <a:ext cx="1905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乘号 10"/>
          <p:cNvSpPr/>
          <p:nvPr/>
        </p:nvSpPr>
        <p:spPr>
          <a:xfrm>
            <a:off x="5786446" y="3071816"/>
            <a:ext cx="785818" cy="71438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减号 11"/>
          <p:cNvSpPr/>
          <p:nvPr/>
        </p:nvSpPr>
        <p:spPr>
          <a:xfrm rot="2147991">
            <a:off x="5772028" y="688776"/>
            <a:ext cx="469851" cy="357190"/>
          </a:xfrm>
          <a:prstGeom prst="mathMin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减号 13"/>
          <p:cNvSpPr/>
          <p:nvPr/>
        </p:nvSpPr>
        <p:spPr>
          <a:xfrm rot="18519289">
            <a:off x="5895941" y="578291"/>
            <a:ext cx="920953" cy="357190"/>
          </a:xfrm>
          <a:prstGeom prst="mathMin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2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2071684"/>
            <a:ext cx="69557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由于我们的数据库只有</a:t>
            </a:r>
            <a:r>
              <a:rPr lang="en-US" altLang="zh-CN" sz="1800" dirty="0"/>
              <a:t>20G</a:t>
            </a:r>
            <a:r>
              <a:rPr lang="zh-CN" altLang="en-US" sz="1800" dirty="0"/>
              <a:t>，所以只爬了</a:t>
            </a:r>
            <a:r>
              <a:rPr lang="en-US" altLang="zh-CN" sz="1800" dirty="0"/>
              <a:t>1400</a:t>
            </a:r>
            <a:r>
              <a:rPr lang="zh-CN" altLang="en-US" sz="1800" dirty="0"/>
              <a:t>个游戏，</a:t>
            </a:r>
            <a:r>
              <a:rPr lang="en-US" altLang="zh-CN" sz="1800" dirty="0"/>
              <a:t>3.6M</a:t>
            </a:r>
            <a:r>
              <a:rPr lang="zh-CN" altLang="en-US" sz="1800" dirty="0"/>
              <a:t>条评论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4952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571472" y="642924"/>
            <a:ext cx="7858180" cy="357190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29520" y="14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数据格式</a:t>
            </a: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358082" y="71420"/>
            <a:ext cx="1214446" cy="50006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pic>
        <p:nvPicPr>
          <p:cNvPr id="27" name="内容占位符 10">
            <a:extLst>
              <a:ext uri="{FF2B5EF4-FFF2-40B4-BE49-F238E27FC236}">
                <a16:creationId xmlns:a16="http://schemas.microsoft.com/office/drawing/2014/main" id="{54B398C5-A0B1-4784-A7ED-FB3ED3270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40" y="4641952"/>
            <a:ext cx="1901606" cy="501548"/>
          </a:xfr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3E7A59C-D8F7-4049-92A0-533AB26B1E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42858"/>
            <a:ext cx="445499" cy="385713"/>
          </a:xfrm>
          <a:prstGeom prst="rect">
            <a:avLst/>
          </a:prstGeom>
        </p:spPr>
      </p:pic>
      <p:cxnSp>
        <p:nvCxnSpPr>
          <p:cNvPr id="30" name="连接符: 曲线 30">
            <a:extLst>
              <a:ext uri="{FF2B5EF4-FFF2-40B4-BE49-F238E27FC236}">
                <a16:creationId xmlns:a16="http://schemas.microsoft.com/office/drawing/2014/main" id="{9665EE7A-2B19-4424-B7AA-3A6ADA8E2907}"/>
              </a:ext>
            </a:extLst>
          </p:cNvPr>
          <p:cNvCxnSpPr>
            <a:cxnSpLocks/>
          </p:cNvCxnSpPr>
          <p:nvPr/>
        </p:nvCxnSpPr>
        <p:spPr bwMode="auto">
          <a:xfrm>
            <a:off x="928662" y="285734"/>
            <a:ext cx="1428760" cy="35719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曲线 9">
            <a:extLst>
              <a:ext uri="{FF2B5EF4-FFF2-40B4-BE49-F238E27FC236}">
                <a16:creationId xmlns:a16="http://schemas.microsoft.com/office/drawing/2014/main" id="{3D6129F8-3FBF-4F40-9D75-8BDA1408887E}"/>
              </a:ext>
            </a:extLst>
          </p:cNvPr>
          <p:cNvCxnSpPr>
            <a:cxnSpLocks/>
          </p:cNvCxnSpPr>
          <p:nvPr/>
        </p:nvCxnSpPr>
        <p:spPr bwMode="auto">
          <a:xfrm>
            <a:off x="5072066" y="4214824"/>
            <a:ext cx="1500198" cy="64294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657611"/>
            <a:ext cx="4104286" cy="3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00166" y="1857370"/>
            <a:ext cx="21852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一条评论一个</a:t>
            </a:r>
            <a:r>
              <a:rPr lang="en-US" altLang="zh-CN" sz="1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24629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BF50A7-D1E6-4BF7-9F0E-0DF71AD4B9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9932" y="2229110"/>
            <a:ext cx="1872897" cy="1239672"/>
          </a:xfrm>
          <a:prstGeom prst="rect">
            <a:avLst/>
          </a:prstGeom>
        </p:spPr>
      </p:pic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3D6129F8-3FBF-4F40-9D75-8BDA1408887E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V="1">
            <a:off x="3639046" y="1385435"/>
            <a:ext cx="1650602" cy="843677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35D0C393-0AD1-45A4-9AB2-BC1FBDBDF0FE}"/>
              </a:ext>
            </a:extLst>
          </p:cNvPr>
          <p:cNvSpPr/>
          <p:nvPr/>
        </p:nvSpPr>
        <p:spPr bwMode="auto">
          <a:xfrm>
            <a:off x="5286380" y="1000114"/>
            <a:ext cx="1053445" cy="770642"/>
          </a:xfrm>
          <a:prstGeom prst="cloudCallou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5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Cloud</a:t>
            </a:r>
            <a:endParaRPr lang="zh-CN" altLang="en-US" sz="135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C684161-4A61-4310-88F7-6B36115E31E5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rot="5400000">
            <a:off x="5075036" y="1981287"/>
            <a:ext cx="949418" cy="52671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1F6BD0E-436B-4283-A966-9F6BFEF3361D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 rot="5400000">
            <a:off x="5405995" y="1922391"/>
            <a:ext cx="1179802" cy="4117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893334C2-C227-4938-AF3F-8219BE230A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32" y="2719354"/>
            <a:ext cx="445499" cy="38571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3E7A59C-D8F7-4049-92A0-533AB26B1E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96" y="2718141"/>
            <a:ext cx="445499" cy="385713"/>
          </a:xfrm>
          <a:prstGeom prst="rect">
            <a:avLst/>
          </a:prstGeom>
        </p:spPr>
      </p:pic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ED06F3E-C169-4F36-8C5D-E60B67F8D78D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701781" y="3255239"/>
            <a:ext cx="739948" cy="39414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9665EE7A-2B19-4424-B7AA-3A6ADA8E2907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224846" y="3255239"/>
            <a:ext cx="739948" cy="39414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内容占位符 10">
            <a:extLst>
              <a:ext uri="{FF2B5EF4-FFF2-40B4-BE49-F238E27FC236}">
                <a16:creationId xmlns:a16="http://schemas.microsoft.com/office/drawing/2014/main" id="{54B398C5-A0B1-4784-A7ED-FB3ED3270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77" y="3831767"/>
            <a:ext cx="1901606" cy="501548"/>
          </a:xfr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7BA465-36A9-4F92-8D91-7F87ABB614E8}"/>
              </a:ext>
            </a:extLst>
          </p:cNvPr>
          <p:cNvGrpSpPr/>
          <p:nvPr/>
        </p:nvGrpSpPr>
        <p:grpSpPr>
          <a:xfrm>
            <a:off x="758945" y="598230"/>
            <a:ext cx="1207803" cy="1089251"/>
            <a:chOff x="2713211" y="1988840"/>
            <a:chExt cx="1610824" cy="145233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FB06235-4D4C-4BD1-B24F-35F9FE05CEE5}"/>
                </a:ext>
              </a:extLst>
            </p:cNvPr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405F8F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E6DBA9-F3EE-4E68-AEC2-4A473A940DF4}"/>
                </a:ext>
              </a:extLst>
            </p:cNvPr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8" name="TextBox 156">
            <a:extLst>
              <a:ext uri="{FF2B5EF4-FFF2-40B4-BE49-F238E27FC236}">
                <a16:creationId xmlns:a16="http://schemas.microsoft.com/office/drawing/2014/main" id="{4BF0F268-6A89-41C5-A56E-F232817B43CD}"/>
              </a:ext>
            </a:extLst>
          </p:cNvPr>
          <p:cNvSpPr txBox="1"/>
          <p:nvPr/>
        </p:nvSpPr>
        <p:spPr>
          <a:xfrm>
            <a:off x="917769" y="794846"/>
            <a:ext cx="880940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5F8F"/>
                </a:solidFill>
                <a:cs typeface="+mn-ea"/>
                <a:sym typeface="+mn-lt"/>
              </a:rPr>
              <a:t>数据爬取</a:t>
            </a:r>
          </a:p>
        </p:txBody>
      </p:sp>
      <p:sp>
        <p:nvSpPr>
          <p:cNvPr id="21" name="文本框 33">
            <a:extLst>
              <a:ext uri="{FF2B5EF4-FFF2-40B4-BE49-F238E27FC236}">
                <a16:creationId xmlns:a16="http://schemas.microsoft.com/office/drawing/2014/main" id="{E8E5EF1D-182C-4E40-BFE5-5B1C7E07F4C1}"/>
              </a:ext>
            </a:extLst>
          </p:cNvPr>
          <p:cNvSpPr txBox="1"/>
          <p:nvPr/>
        </p:nvSpPr>
        <p:spPr>
          <a:xfrm>
            <a:off x="5979934" y="2715766"/>
            <a:ext cx="1312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爬虫服务器</a:t>
            </a:r>
          </a:p>
        </p:txBody>
      </p:sp>
    </p:spTree>
    <p:extLst>
      <p:ext uri="{BB962C8B-B14F-4D97-AF65-F5344CB8AC3E}">
        <p14:creationId xmlns:p14="http://schemas.microsoft.com/office/powerpoint/2010/main" val="324629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E693D3-6CB5-4A87-B8C8-F9879B44F82A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清新皱纸工作汇报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mov2f3n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789</Words>
  <Application>Microsoft Macintosh PowerPoint</Application>
  <PresentationFormat>全屏显示(16:9)</PresentationFormat>
  <Paragraphs>109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方正黑体简体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数据源——Steam</vt:lpstr>
      <vt:lpstr>数据源——Steam</vt:lpstr>
      <vt:lpstr>数据源——Steam社区</vt:lpstr>
      <vt:lpstr>数据源——Steam社区</vt:lpstr>
      <vt:lpstr>PowerPoint 演示文稿</vt:lpstr>
      <vt:lpstr>数据量</vt:lpstr>
      <vt:lpstr>PowerPoint 演示文稿</vt:lpstr>
      <vt:lpstr>PowerPoint 演示文稿</vt:lpstr>
      <vt:lpstr>PowerPoint 演示文稿</vt:lpstr>
      <vt:lpstr>API调用</vt:lpstr>
      <vt:lpstr>游戏-用户关系图</vt:lpstr>
      <vt:lpstr>游戏-用户关系图</vt:lpstr>
      <vt:lpstr>用户社群聚合图</vt:lpstr>
      <vt:lpstr>用户社群聚合图</vt:lpstr>
      <vt:lpstr>视角汇聚——重度玩家社群</vt:lpstr>
      <vt:lpstr>独立群体检测</vt:lpstr>
      <vt:lpstr>数据观察</vt:lpstr>
      <vt:lpstr>数据产出建议</vt:lpstr>
      <vt:lpstr>未来展望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Microsoft Office User</cp:lastModifiedBy>
  <cp:revision>290</cp:revision>
  <dcterms:created xsi:type="dcterms:W3CDTF">2016-01-25T08:08:00Z</dcterms:created>
  <dcterms:modified xsi:type="dcterms:W3CDTF">2019-11-11T12:34:45Z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