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00" r:id="rId2"/>
    <p:sldId id="306" r:id="rId3"/>
    <p:sldId id="274" r:id="rId4"/>
    <p:sldId id="304" r:id="rId5"/>
    <p:sldId id="275" r:id="rId6"/>
    <p:sldId id="276" r:id="rId7"/>
    <p:sldId id="310" r:id="rId8"/>
    <p:sldId id="302" r:id="rId9"/>
    <p:sldId id="305" r:id="rId10"/>
    <p:sldId id="303" r:id="rId11"/>
    <p:sldId id="307" r:id="rId12"/>
    <p:sldId id="308" r:id="rId13"/>
    <p:sldId id="309" r:id="rId14"/>
    <p:sldId id="311" r:id="rId15"/>
    <p:sldId id="312" r:id="rId16"/>
    <p:sldId id="299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809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617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426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1234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4043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851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660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2468" algn="l" defTabSz="68561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E7131A7-6CCE-44E2-9D17-A0493F52BA12}">
          <p14:sldIdLst>
            <p14:sldId id="300"/>
            <p14:sldId id="306"/>
            <p14:sldId id="274"/>
            <p14:sldId id="304"/>
            <p14:sldId id="275"/>
            <p14:sldId id="276"/>
            <p14:sldId id="310"/>
            <p14:sldId id="302"/>
            <p14:sldId id="305"/>
            <p14:sldId id="303"/>
            <p14:sldId id="307"/>
            <p14:sldId id="308"/>
            <p14:sldId id="309"/>
            <p14:sldId id="311"/>
            <p14:sldId id="312"/>
            <p14:sldId id="299"/>
          </p14:sldIdLst>
        </p14:section>
        <p14:section name="无标题节" id="{B1A4917C-24B1-45E5-BB0A-93B723F0B30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5066">
          <p15:clr>
            <a:srgbClr val="A4A3A4"/>
          </p15:clr>
        </p15:guide>
        <p15:guide id="3" orient="horz" pos="1722">
          <p15:clr>
            <a:srgbClr val="A4A3A4"/>
          </p15:clr>
        </p15:guide>
        <p15:guide id="4" pos="37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F8F"/>
    <a:srgbClr val="F1F1F1"/>
    <a:srgbClr val="809BC6"/>
    <a:srgbClr val="6082B8"/>
    <a:srgbClr val="2DB2A4"/>
    <a:srgbClr val="249086"/>
    <a:srgbClr val="F77A08"/>
    <a:srgbClr val="0E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063" autoAdjust="0"/>
  </p:normalViewPr>
  <p:slideViewPr>
    <p:cSldViewPr showGuides="1">
      <p:cViewPr varScale="1">
        <p:scale>
          <a:sx n="157" d="100"/>
          <a:sy n="157" d="100"/>
        </p:scale>
        <p:origin x="320" y="160"/>
      </p:cViewPr>
      <p:guideLst>
        <p:guide orient="horz" pos="2296"/>
        <p:guide pos="5066"/>
        <p:guide orient="horz" pos="1722"/>
        <p:guide pos="37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9F697-7B3E-4B61-BA36-BBED2B79610F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919F-01AF-46C7-8CD3-5043392422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69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09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17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426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234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043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851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660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468" algn="l" defTabSz="68561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735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72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44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33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3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919F-01AF-46C7-8CD3-5043392422F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3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5980"/>
            <a:ext cx="27432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05980"/>
            <a:ext cx="8080375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85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42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712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71404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568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9966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424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411788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151"/>
            <a:ext cx="5411787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0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0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960355" y="4817355"/>
            <a:ext cx="581201" cy="223120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42809" indent="0">
              <a:buNone/>
              <a:defRPr sz="900"/>
            </a:lvl2pPr>
            <a:lvl3pPr marL="685617" indent="0">
              <a:buNone/>
              <a:defRPr sz="700"/>
            </a:lvl3pPr>
            <a:lvl4pPr marL="1028426" indent="0">
              <a:buNone/>
              <a:defRPr sz="700"/>
            </a:lvl4pPr>
            <a:lvl5pPr marL="1371234" indent="0">
              <a:buNone/>
              <a:defRPr sz="700"/>
            </a:lvl5pPr>
            <a:lvl6pPr marL="1714043" indent="0">
              <a:buNone/>
              <a:defRPr sz="700"/>
            </a:lvl6pPr>
            <a:lvl7pPr marL="2056851" indent="0">
              <a:buNone/>
              <a:defRPr sz="700"/>
            </a:lvl7pPr>
            <a:lvl8pPr marL="2399660" indent="0">
              <a:buNone/>
              <a:defRPr sz="700"/>
            </a:lvl8pPr>
            <a:lvl9pPr marL="274246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09" indent="0">
              <a:buNone/>
              <a:defRPr sz="2100"/>
            </a:lvl2pPr>
            <a:lvl3pPr marL="685617" indent="0">
              <a:buNone/>
              <a:defRPr sz="1800"/>
            </a:lvl3pPr>
            <a:lvl4pPr marL="1028426" indent="0">
              <a:buNone/>
              <a:defRPr sz="1500"/>
            </a:lvl4pPr>
            <a:lvl5pPr marL="1371234" indent="0">
              <a:buNone/>
              <a:defRPr sz="1500"/>
            </a:lvl5pPr>
            <a:lvl6pPr marL="1714043" indent="0">
              <a:buNone/>
              <a:defRPr sz="1500"/>
            </a:lvl6pPr>
            <a:lvl7pPr marL="2056851" indent="0">
              <a:buNone/>
              <a:defRPr sz="1500"/>
            </a:lvl7pPr>
            <a:lvl8pPr marL="2399660" indent="0">
              <a:buNone/>
              <a:defRPr sz="1500"/>
            </a:lvl8pPr>
            <a:lvl9pPr marL="2742468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4025503"/>
            <a:ext cx="5486400" cy="603647"/>
          </a:xfrm>
        </p:spPr>
        <p:txBody>
          <a:bodyPr/>
          <a:lstStyle>
            <a:lvl1pPr marL="0" indent="0">
              <a:buNone/>
              <a:defRPr sz="1000"/>
            </a:lvl1pPr>
            <a:lvl2pPr marL="342809" indent="0">
              <a:buNone/>
              <a:defRPr sz="900"/>
            </a:lvl2pPr>
            <a:lvl3pPr marL="685617" indent="0">
              <a:buNone/>
              <a:defRPr sz="700"/>
            </a:lvl3pPr>
            <a:lvl4pPr marL="1028426" indent="0">
              <a:buNone/>
              <a:defRPr sz="700"/>
            </a:lvl4pPr>
            <a:lvl5pPr marL="1371234" indent="0">
              <a:buNone/>
              <a:defRPr sz="700"/>
            </a:lvl5pPr>
            <a:lvl6pPr marL="1714043" indent="0">
              <a:buNone/>
              <a:defRPr sz="700"/>
            </a:lvl6pPr>
            <a:lvl7pPr marL="2056851" indent="0">
              <a:buNone/>
              <a:defRPr sz="700"/>
            </a:lvl7pPr>
            <a:lvl8pPr marL="2399660" indent="0">
              <a:buNone/>
              <a:defRPr sz="700"/>
            </a:lvl8pPr>
            <a:lvl9pPr marL="274246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62" tIns="34281" rIns="68562" bIns="34281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62" tIns="34281" rIns="68562" bIns="34281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68562" tIns="34281" rIns="68562" bIns="3428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fld id="{472B2DED-A951-47FE-B6BB-60A6F72D23B9}" type="datetimeFigureOut">
              <a:rPr lang="zh-CN" altLang="en-US" smtClean="0"/>
              <a:pPr/>
              <a:t>2019/11/11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62" tIns="34281" rIns="68562" bIns="3428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62" tIns="34281" rIns="68562" bIns="3428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defRPr>
            </a:lvl1pPr>
          </a:lstStyle>
          <a:p>
            <a:fld id="{A8BF1066-5FB3-4C05-A396-445A609468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ctr" defTabSz="685617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j-cs"/>
        </a:defRPr>
      </a:lvl1pPr>
    </p:titleStyle>
    <p:bodyStyle>
      <a:lvl1pPr marL="257106" indent="-257106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1pPr>
      <a:lvl2pPr marL="557064" indent="-214255" algn="l" defTabSz="68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2pPr>
      <a:lvl3pPr marL="857021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3pPr>
      <a:lvl4pPr marL="1199830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4pPr>
      <a:lvl5pPr marL="1542639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方正黑体简体" panose="02010601030101010101" pitchFamily="2" charset="-122"/>
          <a:ea typeface="方正黑体简体" panose="02010601030101010101" pitchFamily="2" charset="-122"/>
          <a:cs typeface="+mn-cs"/>
        </a:defRPr>
      </a:lvl5pPr>
      <a:lvl6pPr marL="1885447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3.tiff"/><Relationship Id="rId3" Type="http://schemas.openxmlformats.org/officeDocument/2006/relationships/image" Target="../media/image16.jpeg"/><Relationship Id="rId7" Type="http://schemas.openxmlformats.org/officeDocument/2006/relationships/image" Target="../media/image18.jpe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7.jpeg"/><Relationship Id="rId15" Type="http://schemas.openxmlformats.org/officeDocument/2006/relationships/image" Target="../media/image25.jpe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Relationship Id="rId14" Type="http://schemas.openxmlformats.org/officeDocument/2006/relationships/image" Target="../media/image2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2949248"/>
            <a:ext cx="9144000" cy="2194252"/>
          </a:xfrm>
          <a:prstGeom prst="rect">
            <a:avLst/>
          </a:prstGeom>
          <a:solidFill>
            <a:srgbClr val="1025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8" t="21623" r="17595" b="19926"/>
          <a:stretch>
            <a:fillRect/>
          </a:stretch>
        </p:blipFill>
        <p:spPr>
          <a:xfrm>
            <a:off x="991901" y="807866"/>
            <a:ext cx="3068849" cy="184665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8" t="50000"/>
          <a:stretch>
            <a:fillRect/>
          </a:stretch>
        </p:blipFill>
        <p:spPr>
          <a:xfrm flipH="1">
            <a:off x="2013443" y="1638036"/>
            <a:ext cx="4011174" cy="257175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t="48219" r="65868" b="9800"/>
          <a:stretch>
            <a:fillRect/>
          </a:stretch>
        </p:blipFill>
        <p:spPr>
          <a:xfrm>
            <a:off x="112146" y="702460"/>
            <a:ext cx="2392078" cy="2709879"/>
          </a:xfrm>
          <a:prstGeom prst="rect">
            <a:avLst/>
          </a:prstGeom>
        </p:spPr>
      </p:pic>
      <p:grpSp>
        <p:nvGrpSpPr>
          <p:cNvPr id="80" name="组合 79"/>
          <p:cNvGrpSpPr>
            <a:grpSpLocks noChangeAspect="1"/>
          </p:cNvGrpSpPr>
          <p:nvPr/>
        </p:nvGrpSpPr>
        <p:grpSpPr>
          <a:xfrm>
            <a:off x="6660232" y="4382791"/>
            <a:ext cx="425874" cy="425874"/>
            <a:chOff x="2492224" y="1959430"/>
            <a:chExt cx="2148114" cy="2148114"/>
          </a:xfrm>
        </p:grpSpPr>
        <p:sp>
          <p:nvSpPr>
            <p:cNvPr id="81" name="椭圆 80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056" y="2549554"/>
              <a:ext cx="1162402" cy="1190723"/>
            </a:xfrm>
            <a:prstGeom prst="rect">
              <a:avLst/>
            </a:prstGeom>
          </p:spPr>
        </p:pic>
      </p:grpSp>
      <p:grpSp>
        <p:nvGrpSpPr>
          <p:cNvPr id="83" name="组合 82"/>
          <p:cNvGrpSpPr>
            <a:grpSpLocks noChangeAspect="1"/>
          </p:cNvGrpSpPr>
          <p:nvPr/>
        </p:nvGrpSpPr>
        <p:grpSpPr>
          <a:xfrm>
            <a:off x="7670734" y="4410281"/>
            <a:ext cx="425874" cy="425874"/>
            <a:chOff x="6564085" y="1959430"/>
            <a:chExt cx="2148114" cy="2148114"/>
          </a:xfrm>
        </p:grpSpPr>
        <p:sp>
          <p:nvSpPr>
            <p:cNvPr id="84" name="椭圆 83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86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7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8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9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1" name="组合 90"/>
          <p:cNvGrpSpPr>
            <a:grpSpLocks noChangeAspect="1"/>
          </p:cNvGrpSpPr>
          <p:nvPr/>
        </p:nvGrpSpPr>
        <p:grpSpPr>
          <a:xfrm>
            <a:off x="7166678" y="4382791"/>
            <a:ext cx="425874" cy="425874"/>
            <a:chOff x="4528154" y="1959430"/>
            <a:chExt cx="2148114" cy="2148114"/>
          </a:xfrm>
        </p:grpSpPr>
        <p:sp>
          <p:nvSpPr>
            <p:cNvPr id="92" name="椭圆 91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93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ysClr val="window" lastClr="FFFFFF"/>
            </a:solidFill>
          </p:grpSpPr>
          <p:sp>
            <p:nvSpPr>
              <p:cNvPr id="94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5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6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7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8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9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0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101" name="矩形 26"/>
          <p:cNvSpPr>
            <a:spLocks noChangeArrowheads="1"/>
          </p:cNvSpPr>
          <p:nvPr/>
        </p:nvSpPr>
        <p:spPr bwMode="auto">
          <a:xfrm>
            <a:off x="611560" y="3873825"/>
            <a:ext cx="8532440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defTabSz="685800"/>
            <a:r>
              <a:rPr lang="en-US" altLang="zh-CN" sz="3600" b="1" spc="225" dirty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Steam</a:t>
            </a:r>
            <a:r>
              <a:rPr lang="zh-CN" altLang="en-US" sz="3600" b="1" spc="225" dirty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数据爬取和流模拟</a:t>
            </a: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07" y="2751546"/>
            <a:ext cx="3712280" cy="1379094"/>
          </a:xfrm>
          <a:prstGeom prst="rect">
            <a:avLst/>
          </a:prstGeom>
        </p:spPr>
      </p:pic>
      <p:grpSp>
        <p:nvGrpSpPr>
          <p:cNvPr id="104" name="组合 103"/>
          <p:cNvGrpSpPr/>
          <p:nvPr/>
        </p:nvGrpSpPr>
        <p:grpSpPr>
          <a:xfrm>
            <a:off x="3779912" y="339502"/>
            <a:ext cx="5364088" cy="2884417"/>
            <a:chOff x="3779912" y="339502"/>
            <a:chExt cx="5364088" cy="2884417"/>
          </a:xfrm>
        </p:grpSpPr>
        <p:pic>
          <p:nvPicPr>
            <p:cNvPr id="105" name="图片 10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912" y="339502"/>
              <a:ext cx="5364088" cy="2884417"/>
            </a:xfrm>
            <a:prstGeom prst="rect">
              <a:avLst/>
            </a:prstGeom>
          </p:spPr>
        </p:pic>
        <p:pic>
          <p:nvPicPr>
            <p:cNvPr id="106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827" y="740364"/>
              <a:ext cx="3580184" cy="1575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171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2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2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2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93">
            <a:extLst>
              <a:ext uri="{FF2B5EF4-FFF2-40B4-BE49-F238E27FC236}">
                <a16:creationId xmlns:a16="http://schemas.microsoft.com/office/drawing/2014/main" id="{C3E5174B-BE58-EA45-9B3D-10777C4637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16" y="2535936"/>
            <a:ext cx="1046979" cy="554899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26583DAC-D489-4AC9-9426-62D9D6188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8" y="4044970"/>
            <a:ext cx="1901606" cy="567821"/>
          </a:xfrm>
        </p:spPr>
      </p:pic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CDAA3E43-547B-41D2-8A76-3FD8C5403760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 bwMode="auto">
          <a:xfrm rot="5400000">
            <a:off x="6421447" y="3130966"/>
            <a:ext cx="923070" cy="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19BC6B71-63C5-4829-8EEE-5065088D21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02" y="3592501"/>
            <a:ext cx="818757" cy="81875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420E65-3C86-4FD5-952A-9E9278180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67" y="2188436"/>
            <a:ext cx="1046979" cy="55489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421E7B7-B114-41F6-ADE6-3362650E95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52" y="2296991"/>
            <a:ext cx="445499" cy="385713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2C70C51-48F3-4F09-B07F-1AD07A15B433}"/>
              </a:ext>
            </a:extLst>
          </p:cNvPr>
          <p:cNvSpPr txBox="1"/>
          <p:nvPr/>
        </p:nvSpPr>
        <p:spPr>
          <a:xfrm>
            <a:off x="896998" y="2733015"/>
            <a:ext cx="1110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Data Driver</a:t>
            </a:r>
            <a:endParaRPr lang="zh-CN" altLang="en-US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A060CD9-9D90-41D9-83AB-B1ACC99174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283718"/>
            <a:ext cx="445499" cy="38571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14B84B0-6AD5-4D92-883C-0CDE1CC456F8}"/>
              </a:ext>
            </a:extLst>
          </p:cNvPr>
          <p:cNvSpPr txBox="1"/>
          <p:nvPr/>
        </p:nvSpPr>
        <p:spPr>
          <a:xfrm>
            <a:off x="7105731" y="2281510"/>
            <a:ext cx="1110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Web Driver</a:t>
            </a:r>
            <a:endParaRPr lang="zh-CN" altLang="en-US" sz="1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B4CF1F-67DC-4083-B4B3-946D8F4699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723878"/>
            <a:ext cx="1196372" cy="373866"/>
          </a:xfrm>
          <a:prstGeom prst="rect">
            <a:avLst/>
          </a:prstGeom>
        </p:spPr>
      </p:pic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B833F6E4-D868-49BE-8FDC-94A1D456549B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 bwMode="auto">
          <a:xfrm>
            <a:off x="1674751" y="2489848"/>
            <a:ext cx="737009" cy="142096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E5215C7-9E39-4C0F-BA4D-64EBE32C2FEA}"/>
              </a:ext>
            </a:extLst>
          </p:cNvPr>
          <p:cNvSpPr txBox="1"/>
          <p:nvPr/>
        </p:nvSpPr>
        <p:spPr>
          <a:xfrm>
            <a:off x="1043608" y="3182423"/>
            <a:ext cx="1110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落盘到</a:t>
            </a:r>
            <a:r>
              <a:rPr lang="en-US" altLang="zh-CN" sz="1200" dirty="0"/>
              <a:t>HDFS</a:t>
            </a:r>
            <a:r>
              <a:rPr lang="zh-CN" altLang="en-US" sz="1200" dirty="0"/>
              <a:t>文件系统</a:t>
            </a: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7979EB80-1878-4E5C-9BB4-7EF495F5A5D4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 bwMode="auto">
          <a:xfrm flipV="1">
            <a:off x="3608132" y="2465886"/>
            <a:ext cx="448435" cy="144492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8DAB7AF-C230-4ED5-B311-C713B95CF8D1}"/>
              </a:ext>
            </a:extLst>
          </p:cNvPr>
          <p:cNvSpPr txBox="1"/>
          <p:nvPr/>
        </p:nvSpPr>
        <p:spPr>
          <a:xfrm>
            <a:off x="2726702" y="2871515"/>
            <a:ext cx="11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对</a:t>
            </a:r>
            <a:r>
              <a:rPr lang="en-US" altLang="zh-CN" sz="1200" dirty="0"/>
              <a:t>HDFS</a:t>
            </a:r>
            <a:r>
              <a:rPr lang="zh-CN" altLang="en-US" sz="1200" dirty="0"/>
              <a:t>中的数据进行流处理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F39CAE0-BD99-4D56-83A1-C8C0DD7F1B9C}"/>
              </a:ext>
            </a:extLst>
          </p:cNvPr>
          <p:cNvGrpSpPr/>
          <p:nvPr/>
        </p:nvGrpSpPr>
        <p:grpSpPr>
          <a:xfrm>
            <a:off x="293096" y="305178"/>
            <a:ext cx="1207803" cy="1089251"/>
            <a:chOff x="2713211" y="1988840"/>
            <a:chExt cx="1610824" cy="1452335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492D32FF-5023-4668-8CD5-0D307A073B4F}"/>
                </a:ext>
              </a:extLst>
            </p:cNvPr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405F8F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17ADFC8F-EBFA-4A45-AD74-EB3DB85261F7}"/>
                </a:ext>
              </a:extLst>
            </p:cNvPr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3" name="TextBox 156">
            <a:extLst>
              <a:ext uri="{FF2B5EF4-FFF2-40B4-BE49-F238E27FC236}">
                <a16:creationId xmlns:a16="http://schemas.microsoft.com/office/drawing/2014/main" id="{2D03891F-CD60-4BCB-90EF-E0AD26DE662E}"/>
              </a:ext>
            </a:extLst>
          </p:cNvPr>
          <p:cNvSpPr txBox="1"/>
          <p:nvPr/>
        </p:nvSpPr>
        <p:spPr>
          <a:xfrm>
            <a:off x="451920" y="501794"/>
            <a:ext cx="880940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5F8F"/>
                </a:solidFill>
                <a:cs typeface="+mn-ea"/>
                <a:sym typeface="+mn-lt"/>
              </a:rPr>
              <a:t>数据流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BA84642-42C7-4622-8A5C-4E9E5F47BB43}"/>
              </a:ext>
            </a:extLst>
          </p:cNvPr>
          <p:cNvSpPr txBox="1"/>
          <p:nvPr/>
        </p:nvSpPr>
        <p:spPr>
          <a:xfrm>
            <a:off x="559753" y="4679044"/>
            <a:ext cx="1312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读取爬取的数据</a:t>
            </a: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2B222D74-F3BC-40E2-A8D4-4C1040E15C06}"/>
              </a:ext>
            </a:extLst>
          </p:cNvPr>
          <p:cNvCxnSpPr>
            <a:cxnSpLocks/>
            <a:stCxn id="15" idx="2"/>
            <a:endCxn id="61" idx="0"/>
          </p:cNvCxnSpPr>
          <p:nvPr/>
        </p:nvCxnSpPr>
        <p:spPr bwMode="auto">
          <a:xfrm rot="5400000">
            <a:off x="4132108" y="3186916"/>
            <a:ext cx="891531" cy="436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21D297D-CEE1-4D72-9018-1B543ADCBEB7}"/>
              </a:ext>
            </a:extLst>
          </p:cNvPr>
          <p:cNvSpPr txBox="1"/>
          <p:nvPr/>
        </p:nvSpPr>
        <p:spPr>
          <a:xfrm>
            <a:off x="4659198" y="3200863"/>
            <a:ext cx="146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处理结果实时写入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40C1B10-BED3-4B2D-BBE3-C90CB12A1F00}"/>
              </a:ext>
            </a:extLst>
          </p:cNvPr>
          <p:cNvSpPr txBox="1"/>
          <p:nvPr/>
        </p:nvSpPr>
        <p:spPr>
          <a:xfrm>
            <a:off x="5308236" y="2198472"/>
            <a:ext cx="146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阶段性汇总结果</a:t>
            </a:r>
          </a:p>
        </p:txBody>
      </p: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9C3E6084-A406-4C38-A4D9-383C72147164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 bwMode="auto">
          <a:xfrm>
            <a:off x="5103546" y="2465886"/>
            <a:ext cx="1556686" cy="1068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F343491-ED8C-42E4-B47E-47C0C9D9C798}"/>
              </a:ext>
            </a:extLst>
          </p:cNvPr>
          <p:cNvSpPr txBox="1"/>
          <p:nvPr/>
        </p:nvSpPr>
        <p:spPr>
          <a:xfrm>
            <a:off x="6882980" y="2944222"/>
            <a:ext cx="128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建立</a:t>
            </a:r>
            <a:r>
              <a:rPr lang="en-US" altLang="zh-CN" sz="1200" dirty="0"/>
              <a:t>WebSocket</a:t>
            </a:r>
            <a:r>
              <a:rPr lang="zh-CN" altLang="en-US" sz="1200" dirty="0"/>
              <a:t>连接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8F1503-2B0E-C44B-97D5-7E50DE43DF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83" y="1095540"/>
            <a:ext cx="1079500" cy="1079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B781D8-3605-F44D-B68D-DB58B636EE7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44" y="912981"/>
            <a:ext cx="2066327" cy="6152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D58FAF3-7F66-A247-A314-5752E9F2C58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02318"/>
            <a:ext cx="1389046" cy="94256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3151BA0-79FC-984E-A36F-874CB0D6F20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32" y="308295"/>
            <a:ext cx="1228651" cy="930612"/>
          </a:xfrm>
          <a:prstGeom prst="rect">
            <a:avLst/>
          </a:prstGeom>
        </p:spPr>
      </p:pic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62DBBCCA-CDE0-6046-9277-5E23E0F42838}"/>
              </a:ext>
            </a:extLst>
          </p:cNvPr>
          <p:cNvCxnSpPr>
            <a:cxnSpLocks/>
            <a:endCxn id="23" idx="0"/>
          </p:cNvCxnSpPr>
          <p:nvPr/>
        </p:nvCxnSpPr>
        <p:spPr>
          <a:xfrm rot="5400000" flipH="1" flipV="1">
            <a:off x="91201" y="2684170"/>
            <a:ext cx="1747979" cy="973623"/>
          </a:xfrm>
          <a:prstGeom prst="curvedConnector3">
            <a:avLst>
              <a:gd name="adj1" fmla="val 113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>
            <a:extLst>
              <a:ext uri="{FF2B5EF4-FFF2-40B4-BE49-F238E27FC236}">
                <a16:creationId xmlns:a16="http://schemas.microsoft.com/office/drawing/2014/main" id="{150476E7-6196-EA40-9E9C-4DD56AFD97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53614" y="100191"/>
            <a:ext cx="764978" cy="827003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F91B175E-4759-2743-956B-B256222AC04F}"/>
              </a:ext>
            </a:extLst>
          </p:cNvPr>
          <p:cNvSpPr txBox="1"/>
          <p:nvPr/>
        </p:nvSpPr>
        <p:spPr>
          <a:xfrm>
            <a:off x="2918592" y="130703"/>
            <a:ext cx="1312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定期将</a:t>
            </a:r>
            <a:r>
              <a:rPr lang="en-US" altLang="zh-CN" sz="1000" dirty="0"/>
              <a:t>Kaggle</a:t>
            </a:r>
            <a:r>
              <a:rPr lang="zh-CN" altLang="en-US" sz="1000" dirty="0"/>
              <a:t>数据写入指定文件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8C2A5312-7342-BD4E-BDF3-8980CD847A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77503" y="3634866"/>
            <a:ext cx="1196372" cy="892815"/>
          </a:xfrm>
          <a:prstGeom prst="rect">
            <a:avLst/>
          </a:prstGeom>
        </p:spPr>
      </p:pic>
      <p:cxnSp>
        <p:nvCxnSpPr>
          <p:cNvPr id="64" name="曲线连接符 63">
            <a:extLst>
              <a:ext uri="{FF2B5EF4-FFF2-40B4-BE49-F238E27FC236}">
                <a16:creationId xmlns:a16="http://schemas.microsoft.com/office/drawing/2014/main" id="{A5D9AAE9-859E-0341-AEF7-3417C4D041D9}"/>
              </a:ext>
            </a:extLst>
          </p:cNvPr>
          <p:cNvCxnSpPr>
            <a:stCxn id="56" idx="2"/>
          </p:cNvCxnSpPr>
          <p:nvPr/>
        </p:nvCxnSpPr>
        <p:spPr>
          <a:xfrm rot="5400000">
            <a:off x="2270433" y="978660"/>
            <a:ext cx="317137" cy="2142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54C17800-3107-8143-80C0-A1511CEEFB1A}"/>
              </a:ext>
            </a:extLst>
          </p:cNvPr>
          <p:cNvSpPr txBox="1"/>
          <p:nvPr/>
        </p:nvSpPr>
        <p:spPr>
          <a:xfrm>
            <a:off x="1697073" y="2101228"/>
            <a:ext cx="1312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Flume</a:t>
            </a:r>
            <a:r>
              <a:rPr lang="zh-CN" altLang="en-US" sz="1000" dirty="0"/>
              <a:t>监听文件变化</a:t>
            </a: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6ADA133A-D680-9349-B0AB-440BCD5DD6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16" y="3986016"/>
            <a:ext cx="1196372" cy="37386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E098D712-8509-3F4B-8BE7-2DF385C01C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15" y="4251735"/>
            <a:ext cx="1196372" cy="373866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21C4E3AE-0AA1-1341-89E8-056EF251F7A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08" y="1893037"/>
            <a:ext cx="1001215" cy="530644"/>
          </a:xfrm>
          <a:prstGeom prst="rect">
            <a:avLst/>
          </a:prstGeom>
        </p:spPr>
      </p:pic>
      <p:cxnSp>
        <p:nvCxnSpPr>
          <p:cNvPr id="96" name="曲线连接符 95">
            <a:extLst>
              <a:ext uri="{FF2B5EF4-FFF2-40B4-BE49-F238E27FC236}">
                <a16:creationId xmlns:a16="http://schemas.microsoft.com/office/drawing/2014/main" id="{E3C1A608-8CA3-9C42-98AA-25378D39C5BA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2844983" y="1220597"/>
            <a:ext cx="580661" cy="4146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线连接符 97">
            <a:extLst>
              <a:ext uri="{FF2B5EF4-FFF2-40B4-BE49-F238E27FC236}">
                <a16:creationId xmlns:a16="http://schemas.microsoft.com/office/drawing/2014/main" id="{D41AD793-67D8-A644-9581-0D238A622085}"/>
              </a:ext>
            </a:extLst>
          </p:cNvPr>
          <p:cNvCxnSpPr>
            <a:stCxn id="5" idx="2"/>
            <a:endCxn id="93" idx="0"/>
          </p:cNvCxnSpPr>
          <p:nvPr/>
        </p:nvCxnSpPr>
        <p:spPr>
          <a:xfrm rot="5400000">
            <a:off x="4235450" y="1669678"/>
            <a:ext cx="364825" cy="818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71CB1284-2DEF-F844-AC0A-F79FED6D1E16}"/>
              </a:ext>
            </a:extLst>
          </p:cNvPr>
          <p:cNvSpPr txBox="1"/>
          <p:nvPr/>
        </p:nvSpPr>
        <p:spPr>
          <a:xfrm>
            <a:off x="3565442" y="721075"/>
            <a:ext cx="1438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接收来自</a:t>
            </a:r>
            <a:r>
              <a:rPr lang="en-US" altLang="zh-CN" sz="1000" dirty="0"/>
              <a:t>Flume</a:t>
            </a:r>
            <a:r>
              <a:rPr lang="zh-CN" altLang="en-US" sz="1000" dirty="0"/>
              <a:t>的数据</a:t>
            </a:r>
          </a:p>
        </p:txBody>
      </p:sp>
      <p:cxnSp>
        <p:nvCxnSpPr>
          <p:cNvPr id="101" name="曲线连接符 100">
            <a:extLst>
              <a:ext uri="{FF2B5EF4-FFF2-40B4-BE49-F238E27FC236}">
                <a16:creationId xmlns:a16="http://schemas.microsoft.com/office/drawing/2014/main" id="{832AA6A3-656E-B74A-AF88-A3FA827BAE07}"/>
              </a:ext>
            </a:extLst>
          </p:cNvPr>
          <p:cNvCxnSpPr>
            <a:stCxn id="93" idx="3"/>
            <a:endCxn id="12" idx="2"/>
          </p:cNvCxnSpPr>
          <p:nvPr/>
        </p:nvCxnSpPr>
        <p:spPr>
          <a:xfrm flipV="1">
            <a:off x="4877523" y="1244885"/>
            <a:ext cx="1685144" cy="9134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4ECD722-22FC-F547-98A9-D49EBDEA0061}"/>
              </a:ext>
            </a:extLst>
          </p:cNvPr>
          <p:cNvSpPr txBox="1"/>
          <p:nvPr/>
        </p:nvSpPr>
        <p:spPr>
          <a:xfrm>
            <a:off x="6386428" y="1555945"/>
            <a:ext cx="2434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推送部分数据到</a:t>
            </a:r>
            <a:r>
              <a:rPr lang="en-US" altLang="zh-CN" sz="1000" dirty="0"/>
              <a:t>Elasticsearch</a:t>
            </a:r>
            <a:r>
              <a:rPr lang="zh-CN" altLang="en-US" sz="1000" dirty="0"/>
              <a:t>上，便于后续使用</a:t>
            </a:r>
            <a:r>
              <a:rPr lang="en-US" altLang="zh-CN" sz="1000" dirty="0"/>
              <a:t>Kibana</a:t>
            </a:r>
            <a:r>
              <a:rPr lang="zh-CN" altLang="en-US" sz="1000" dirty="0"/>
              <a:t>展示</a:t>
            </a:r>
          </a:p>
        </p:txBody>
      </p:sp>
      <p:cxnSp>
        <p:nvCxnSpPr>
          <p:cNvPr id="104" name="曲线连接符 103">
            <a:extLst>
              <a:ext uri="{FF2B5EF4-FFF2-40B4-BE49-F238E27FC236}">
                <a16:creationId xmlns:a16="http://schemas.microsoft.com/office/drawing/2014/main" id="{18313DEE-C0E1-0C42-9934-4F48952A9208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 flipV="1">
            <a:off x="7257190" y="773601"/>
            <a:ext cx="27094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9FB16CD-D359-204F-8D2A-872BCC9BAE58}"/>
              </a:ext>
            </a:extLst>
          </p:cNvPr>
          <p:cNvSpPr txBox="1"/>
          <p:nvPr/>
        </p:nvSpPr>
        <p:spPr>
          <a:xfrm>
            <a:off x="4416772" y="1610215"/>
            <a:ext cx="1812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Spark</a:t>
            </a:r>
            <a:r>
              <a:rPr lang="zh-CN" altLang="en-US" sz="1000" dirty="0"/>
              <a:t>处理来自</a:t>
            </a:r>
            <a:r>
              <a:rPr lang="en-US" altLang="zh-CN" sz="1000" dirty="0"/>
              <a:t>Kafka</a:t>
            </a:r>
            <a:r>
              <a:rPr lang="zh-CN" altLang="en-US" sz="1000" dirty="0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287481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9F39CAE0-BD99-4D56-83A1-C8C0DD7F1B9C}"/>
              </a:ext>
            </a:extLst>
          </p:cNvPr>
          <p:cNvGrpSpPr/>
          <p:nvPr/>
        </p:nvGrpSpPr>
        <p:grpSpPr>
          <a:xfrm>
            <a:off x="758945" y="598230"/>
            <a:ext cx="1207803" cy="1089251"/>
            <a:chOff x="2713211" y="1988840"/>
            <a:chExt cx="1610824" cy="1452335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492D32FF-5023-4668-8CD5-0D307A073B4F}"/>
                </a:ext>
              </a:extLst>
            </p:cNvPr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405F8F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17ADFC8F-EBFA-4A45-AD74-EB3DB85261F7}"/>
                </a:ext>
              </a:extLst>
            </p:cNvPr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3" name="TextBox 156">
            <a:extLst>
              <a:ext uri="{FF2B5EF4-FFF2-40B4-BE49-F238E27FC236}">
                <a16:creationId xmlns:a16="http://schemas.microsoft.com/office/drawing/2014/main" id="{2D03891F-CD60-4BCB-90EF-E0AD26DE662E}"/>
              </a:ext>
            </a:extLst>
          </p:cNvPr>
          <p:cNvSpPr txBox="1"/>
          <p:nvPr/>
        </p:nvSpPr>
        <p:spPr>
          <a:xfrm>
            <a:off x="917769" y="794846"/>
            <a:ext cx="880940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5F8F"/>
                </a:solidFill>
                <a:cs typeface="+mn-ea"/>
                <a:sym typeface="+mn-lt"/>
              </a:rPr>
              <a:t>数据流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3301AF-2279-2A4F-A4E8-CB993CB3F740}"/>
              </a:ext>
            </a:extLst>
          </p:cNvPr>
          <p:cNvSpPr/>
          <p:nvPr/>
        </p:nvSpPr>
        <p:spPr>
          <a:xfrm>
            <a:off x="2411760" y="794846"/>
            <a:ext cx="1189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去除动态视频</a:t>
            </a:r>
          </a:p>
        </p:txBody>
      </p:sp>
    </p:spTree>
    <p:extLst>
      <p:ext uri="{BB962C8B-B14F-4D97-AF65-F5344CB8AC3E}">
        <p14:creationId xmlns:p14="http://schemas.microsoft.com/office/powerpoint/2010/main" val="201402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9F39CAE0-BD99-4D56-83A1-C8C0DD7F1B9C}"/>
              </a:ext>
            </a:extLst>
          </p:cNvPr>
          <p:cNvGrpSpPr/>
          <p:nvPr/>
        </p:nvGrpSpPr>
        <p:grpSpPr>
          <a:xfrm>
            <a:off x="758945" y="598230"/>
            <a:ext cx="1207803" cy="1089251"/>
            <a:chOff x="2713211" y="1988840"/>
            <a:chExt cx="1610824" cy="1452335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492D32FF-5023-4668-8CD5-0D307A073B4F}"/>
                </a:ext>
              </a:extLst>
            </p:cNvPr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405F8F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17ADFC8F-EBFA-4A45-AD74-EB3DB85261F7}"/>
                </a:ext>
              </a:extLst>
            </p:cNvPr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3" name="TextBox 156">
            <a:extLst>
              <a:ext uri="{FF2B5EF4-FFF2-40B4-BE49-F238E27FC236}">
                <a16:creationId xmlns:a16="http://schemas.microsoft.com/office/drawing/2014/main" id="{2D03891F-CD60-4BCB-90EF-E0AD26DE662E}"/>
              </a:ext>
            </a:extLst>
          </p:cNvPr>
          <p:cNvSpPr txBox="1"/>
          <p:nvPr/>
        </p:nvSpPr>
        <p:spPr>
          <a:xfrm>
            <a:off x="917769" y="794846"/>
            <a:ext cx="880940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5F8F"/>
                </a:solidFill>
                <a:cs typeface="+mn-ea"/>
                <a:sym typeface="+mn-lt"/>
              </a:rPr>
              <a:t>数据流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77C3FA-DA04-564B-B7AC-FC395183EB12}"/>
              </a:ext>
            </a:extLst>
          </p:cNvPr>
          <p:cNvSpPr/>
          <p:nvPr/>
        </p:nvSpPr>
        <p:spPr>
          <a:xfrm>
            <a:off x="2411760" y="794846"/>
            <a:ext cx="1189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去除动态视频</a:t>
            </a:r>
          </a:p>
        </p:txBody>
      </p:sp>
    </p:spTree>
    <p:extLst>
      <p:ext uri="{BB962C8B-B14F-4D97-AF65-F5344CB8AC3E}">
        <p14:creationId xmlns:p14="http://schemas.microsoft.com/office/powerpoint/2010/main" val="40602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数据观察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1571618"/>
            <a:ext cx="7891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-</a:t>
            </a:r>
            <a:r>
              <a:rPr lang="zh-CN" altLang="en-US" sz="1800" b="1" dirty="0"/>
              <a:t>截至</a:t>
            </a:r>
            <a:r>
              <a:rPr lang="en-US" altLang="zh-CN" sz="1800" b="1" dirty="0"/>
              <a:t>CS GO</a:t>
            </a:r>
            <a:r>
              <a:rPr lang="zh-CN" altLang="en-US" sz="1800" b="1" dirty="0"/>
              <a:t>稳居榜首，堪称</a:t>
            </a:r>
            <a:r>
              <a:rPr lang="en-US" altLang="zh-CN" sz="1800" b="1" dirty="0"/>
              <a:t>Steam</a:t>
            </a:r>
            <a:r>
              <a:rPr lang="zh-CN" altLang="en-US" sz="1800" b="1" dirty="0"/>
              <a:t>头牌游戏</a:t>
            </a:r>
            <a:endParaRPr lang="en-US" altLang="zh-CN" sz="1800" b="1" dirty="0"/>
          </a:p>
          <a:p>
            <a:endParaRPr lang="en-US" altLang="zh-CN" sz="1800" b="1" dirty="0"/>
          </a:p>
          <a:p>
            <a:r>
              <a:rPr lang="en-US" altLang="zh-CN" sz="1800" dirty="0"/>
              <a:t>       </a:t>
            </a:r>
            <a:endParaRPr lang="en-US" altLang="zh-CN" sz="1400" dirty="0"/>
          </a:p>
          <a:p>
            <a:r>
              <a:rPr lang="en-US" altLang="zh-CN" sz="1800" dirty="0"/>
              <a:t>-</a:t>
            </a:r>
            <a:r>
              <a:rPr lang="zh-CN" altLang="en-US" sz="1800" b="1" dirty="0"/>
              <a:t>二到十名竞争激烈，被大作占据</a:t>
            </a:r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r>
              <a:rPr lang="en-US" altLang="zh-CN" sz="1800" dirty="0"/>
              <a:t>-</a:t>
            </a:r>
            <a:r>
              <a:rPr lang="zh-CN" altLang="en-US" sz="1800" b="1" dirty="0"/>
              <a:t>平台以独立游戏为主，动作、策略、生存、休闲、冒险、角色扮演类型游戏最受欢迎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8042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38C97-1269-D94E-9AF0-2C2814A4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游戏游玩时长分析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FA7CC3-9867-744E-9A6C-8DD1CDFF9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63638"/>
            <a:ext cx="4292126" cy="30291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DBDDED-E40E-4D4D-8117-7EE1D8E2B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681" y="1563638"/>
            <a:ext cx="4325815" cy="302912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1D993FE-31AD-AA43-AEAA-94A14F1D1587}"/>
              </a:ext>
            </a:extLst>
          </p:cNvPr>
          <p:cNvSpPr/>
          <p:nvPr/>
        </p:nvSpPr>
        <p:spPr>
          <a:xfrm>
            <a:off x="1349313" y="4629744"/>
            <a:ext cx="18085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Dota2</a:t>
            </a:r>
            <a:r>
              <a:rPr lang="zh-CN" altLang="en-US" sz="1400" b="1" dirty="0"/>
              <a:t> 游玩时长分布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E96D8A-1BCF-564F-8AB2-0A0637E716FB}"/>
              </a:ext>
            </a:extLst>
          </p:cNvPr>
          <p:cNvSpPr/>
          <p:nvPr/>
        </p:nvSpPr>
        <p:spPr>
          <a:xfrm>
            <a:off x="5970674" y="4629744"/>
            <a:ext cx="2129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军团要塞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 游玩时长分布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C9E335-A58A-C64E-A310-0DAD08287727}"/>
              </a:ext>
            </a:extLst>
          </p:cNvPr>
          <p:cNvSpPr/>
          <p:nvPr/>
        </p:nvSpPr>
        <p:spPr>
          <a:xfrm>
            <a:off x="395536" y="1051654"/>
            <a:ext cx="71865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大部分玩家对于一款游戏多是尝试的态度，轻度玩家转化为核心玩家的转化率都是极低的</a:t>
            </a:r>
          </a:p>
        </p:txBody>
      </p:sp>
    </p:spTree>
    <p:extLst>
      <p:ext uri="{BB962C8B-B14F-4D97-AF65-F5344CB8AC3E}">
        <p14:creationId xmlns:p14="http://schemas.microsoft.com/office/powerpoint/2010/main" val="284550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数据观察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4088" y="1491630"/>
            <a:ext cx="35283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大多数玩家购买游戏之后游玩时长小于</a:t>
            </a:r>
            <a:r>
              <a:rPr lang="en-US" altLang="zh-CN" sz="1600" b="1" dirty="0"/>
              <a:t>10</a:t>
            </a:r>
            <a:r>
              <a:rPr lang="zh-CN" altLang="en-US" sz="1600" b="1" dirty="0"/>
              <a:t>小时，游戏冲动消费过多</a:t>
            </a: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一般来说单机游戏游玩时长少于联机游戏，说明一些玩家更喜欢和朋友或其他玩家一起游戏</a:t>
            </a: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单机游戏的销售可以采取常打折且低折的方式吸引玩家冲动消费。游戏制作应当把重心放在前期，减少轻度玩家的流失</a:t>
            </a:r>
            <a:endParaRPr lang="en-US" altLang="zh-CN" sz="16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6CDEDF-80B6-A041-9A48-4C1DDC3DB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63229"/>
            <a:ext cx="5089587" cy="38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9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0" y="2949248"/>
            <a:ext cx="9144000" cy="2194252"/>
          </a:xfrm>
          <a:prstGeom prst="rect">
            <a:avLst/>
          </a:prstGeom>
          <a:solidFill>
            <a:srgbClr val="1025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8" t="21623" r="17595" b="19926"/>
          <a:stretch>
            <a:fillRect/>
          </a:stretch>
        </p:blipFill>
        <p:spPr>
          <a:xfrm>
            <a:off x="991901" y="807866"/>
            <a:ext cx="3068849" cy="184665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4" name="图片 10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8" t="50000"/>
          <a:stretch>
            <a:fillRect/>
          </a:stretch>
        </p:blipFill>
        <p:spPr>
          <a:xfrm flipH="1">
            <a:off x="2013443" y="1638036"/>
            <a:ext cx="4011174" cy="257175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05" name="图片 10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t="48219" r="65868" b="9800"/>
          <a:stretch>
            <a:fillRect/>
          </a:stretch>
        </p:blipFill>
        <p:spPr>
          <a:xfrm>
            <a:off x="112146" y="702460"/>
            <a:ext cx="2392078" cy="2709879"/>
          </a:xfrm>
          <a:prstGeom prst="rect">
            <a:avLst/>
          </a:prstGeom>
        </p:spPr>
      </p:pic>
      <p:grpSp>
        <p:nvGrpSpPr>
          <p:cNvPr id="106" name="组合 105"/>
          <p:cNvGrpSpPr>
            <a:grpSpLocks noChangeAspect="1"/>
          </p:cNvGrpSpPr>
          <p:nvPr/>
        </p:nvGrpSpPr>
        <p:grpSpPr>
          <a:xfrm>
            <a:off x="3904075" y="3842501"/>
            <a:ext cx="425874" cy="425874"/>
            <a:chOff x="2492224" y="1959430"/>
            <a:chExt cx="2148114" cy="2148114"/>
          </a:xfrm>
        </p:grpSpPr>
        <p:sp>
          <p:nvSpPr>
            <p:cNvPr id="107" name="椭圆 106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108" name="图片 107"/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056" y="2549554"/>
              <a:ext cx="1162402" cy="1190723"/>
            </a:xfrm>
            <a:prstGeom prst="rect">
              <a:avLst/>
            </a:prstGeom>
          </p:spPr>
        </p:pic>
      </p:grpSp>
      <p:grpSp>
        <p:nvGrpSpPr>
          <p:cNvPr id="109" name="组合 108"/>
          <p:cNvGrpSpPr>
            <a:grpSpLocks noChangeAspect="1"/>
          </p:cNvGrpSpPr>
          <p:nvPr/>
        </p:nvGrpSpPr>
        <p:grpSpPr>
          <a:xfrm>
            <a:off x="4914577" y="3869991"/>
            <a:ext cx="425874" cy="425874"/>
            <a:chOff x="6564085" y="1959430"/>
            <a:chExt cx="2148114" cy="2148114"/>
          </a:xfrm>
        </p:grpSpPr>
        <p:sp>
          <p:nvSpPr>
            <p:cNvPr id="110" name="椭圆 109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112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3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4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7" name="组合 116"/>
          <p:cNvGrpSpPr>
            <a:grpSpLocks noChangeAspect="1"/>
          </p:cNvGrpSpPr>
          <p:nvPr/>
        </p:nvGrpSpPr>
        <p:grpSpPr>
          <a:xfrm>
            <a:off x="4410521" y="3842501"/>
            <a:ext cx="425874" cy="425874"/>
            <a:chOff x="4528154" y="1959430"/>
            <a:chExt cx="2148114" cy="2148114"/>
          </a:xfrm>
        </p:grpSpPr>
        <p:sp>
          <p:nvSpPr>
            <p:cNvPr id="118" name="椭圆 117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38E0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19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ysClr val="window" lastClr="FFFFFF"/>
            </a:solidFill>
          </p:grpSpPr>
          <p:sp>
            <p:nvSpPr>
              <p:cNvPr id="120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38E02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127" name="矩形 26"/>
          <p:cNvSpPr>
            <a:spLocks noChangeArrowheads="1"/>
          </p:cNvSpPr>
          <p:nvPr/>
        </p:nvSpPr>
        <p:spPr bwMode="auto">
          <a:xfrm>
            <a:off x="393167" y="3874983"/>
            <a:ext cx="4389931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defTabSz="685800"/>
            <a:r>
              <a:rPr lang="zh-CN" altLang="en-US" sz="4000" b="1" spc="225" dirty="0">
                <a:solidFill>
                  <a:prstClr val="white">
                    <a:lumMod val="85000"/>
                  </a:prstClr>
                </a:solidFill>
                <a:cs typeface="+mn-ea"/>
                <a:sym typeface="+mn-lt"/>
              </a:rPr>
              <a:t>谢谢您的观看</a:t>
            </a:r>
          </a:p>
        </p:txBody>
      </p:sp>
      <p:pic>
        <p:nvPicPr>
          <p:cNvPr id="129" name="图片 1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07" y="2751546"/>
            <a:ext cx="3712280" cy="1379094"/>
          </a:xfrm>
          <a:prstGeom prst="rect">
            <a:avLst/>
          </a:prstGeom>
        </p:spPr>
      </p:pic>
      <p:grpSp>
        <p:nvGrpSpPr>
          <p:cNvPr id="130" name="组合 129"/>
          <p:cNvGrpSpPr/>
          <p:nvPr/>
        </p:nvGrpSpPr>
        <p:grpSpPr>
          <a:xfrm>
            <a:off x="3779912" y="339502"/>
            <a:ext cx="5364088" cy="2884417"/>
            <a:chOff x="3779912" y="339502"/>
            <a:chExt cx="5364088" cy="2884417"/>
          </a:xfrm>
        </p:grpSpPr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912" y="339502"/>
              <a:ext cx="5364088" cy="2884417"/>
            </a:xfrm>
            <a:prstGeom prst="rect">
              <a:avLst/>
            </a:prstGeom>
          </p:spPr>
        </p:pic>
        <p:pic>
          <p:nvPicPr>
            <p:cNvPr id="132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827" y="740364"/>
              <a:ext cx="3580184" cy="1575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615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数据源</a:t>
            </a:r>
            <a:r>
              <a:rPr lang="en-US" altLang="zh-CN" dirty="0"/>
              <a:t>——Steam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571618"/>
            <a:ext cx="29931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-</a:t>
            </a:r>
            <a:r>
              <a:rPr lang="zh-CN" altLang="en-US" sz="1800" b="1" dirty="0"/>
              <a:t>截至目前那些游戏最火爆</a:t>
            </a:r>
            <a:endParaRPr lang="en-US" altLang="zh-CN" sz="1800" b="1" dirty="0"/>
          </a:p>
          <a:p>
            <a:endParaRPr lang="en-US" altLang="zh-CN" sz="1800" b="1" dirty="0"/>
          </a:p>
          <a:p>
            <a:r>
              <a:rPr lang="en-US" altLang="zh-CN" sz="1800" dirty="0"/>
              <a:t>       </a:t>
            </a:r>
            <a:endParaRPr lang="en-US" altLang="zh-CN" sz="1400" dirty="0"/>
          </a:p>
          <a:p>
            <a:r>
              <a:rPr lang="en-US" altLang="zh-CN" sz="1800" dirty="0"/>
              <a:t>-</a:t>
            </a:r>
            <a:r>
              <a:rPr lang="zh-CN" altLang="en-US" sz="1800" b="1" dirty="0"/>
              <a:t>玩家游戏时长的分布</a:t>
            </a:r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r>
              <a:rPr lang="en-US" altLang="zh-CN" sz="1800" dirty="0"/>
              <a:t>-</a:t>
            </a:r>
            <a:r>
              <a:rPr lang="zh-CN" altLang="en-US" sz="1800" b="1" dirty="0"/>
              <a:t>哪些类型的游戏最受欢迎</a:t>
            </a:r>
            <a:r>
              <a:rPr lang="en-US" altLang="zh-CN" sz="1800" dirty="0"/>
              <a:t>   </a:t>
            </a:r>
          </a:p>
        </p:txBody>
      </p:sp>
      <p:sp>
        <p:nvSpPr>
          <p:cNvPr id="6" name="圆角矩形 5"/>
          <p:cNvSpPr/>
          <p:nvPr/>
        </p:nvSpPr>
        <p:spPr>
          <a:xfrm rot="10800000" flipV="1">
            <a:off x="642909" y="928676"/>
            <a:ext cx="1552827" cy="491115"/>
          </a:xfrm>
          <a:prstGeom prst="roundRect">
            <a:avLst>
              <a:gd name="adj" fmla="val 503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研究问题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500826" y="1000114"/>
            <a:ext cx="2571768" cy="785818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2233" y="1142990"/>
            <a:ext cx="2428923" cy="50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Steam</a:t>
            </a:r>
            <a:r>
              <a:rPr lang="zh-CN" altLang="en-US" dirty="0"/>
              <a:t>平台是目前全球最大的电子游戏服务平台之一。</a:t>
            </a:r>
          </a:p>
        </p:txBody>
      </p:sp>
      <p:pic>
        <p:nvPicPr>
          <p:cNvPr id="9218" name="Picture 2" descr="https://gss0.bdstatic.com/-4o3dSag_xI4khGkpoWK1HF6hhy/baike/w%3D268%3Bg%3D0/sign=97a1d366f51986184147e88272d6494e/f2deb48f8c5494eed4a5591e20f5e0fe99257e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571486"/>
            <a:ext cx="642942" cy="642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02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数据源</a:t>
            </a:r>
            <a:r>
              <a:rPr lang="en-US" altLang="zh-CN" dirty="0"/>
              <a:t>——Steam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571618"/>
            <a:ext cx="5416868" cy="2987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/>
              <a:t>-</a:t>
            </a:r>
            <a:r>
              <a:rPr lang="zh-CN" altLang="en-US" sz="1800" b="1" dirty="0"/>
              <a:t>游戏销量</a:t>
            </a:r>
            <a:endParaRPr lang="en-US" altLang="zh-CN" sz="1800" b="1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         </a:t>
            </a:r>
            <a:r>
              <a:rPr lang="en-US" altLang="zh-CN" sz="1400" dirty="0"/>
              <a:t>-</a:t>
            </a:r>
            <a:r>
              <a:rPr lang="zh-CN" altLang="en-US" sz="1400" dirty="0"/>
              <a:t>评论数替代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-</a:t>
            </a:r>
            <a:r>
              <a:rPr lang="zh-CN" altLang="en-US" sz="1800" b="1" dirty="0"/>
              <a:t>好评率</a:t>
            </a:r>
            <a:endParaRPr lang="en-US" altLang="zh-CN" sz="1800" b="1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-</a:t>
            </a:r>
            <a:r>
              <a:rPr lang="zh-CN" altLang="en-US" sz="1800" b="1" dirty="0"/>
              <a:t>标签（类型）</a:t>
            </a:r>
            <a:endParaRPr lang="en-US" altLang="zh-CN" sz="1800" b="1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         </a:t>
            </a:r>
            <a:r>
              <a:rPr lang="en-US" altLang="zh-CN" sz="1400" dirty="0"/>
              <a:t>-</a:t>
            </a:r>
            <a:r>
              <a:rPr lang="zh-CN" altLang="en-US" sz="1400" dirty="0"/>
              <a:t>官方标签、用户自定义标签、评论热词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-</a:t>
            </a:r>
            <a:r>
              <a:rPr lang="zh-CN" altLang="en-US" sz="1800" b="1" dirty="0"/>
              <a:t>价格</a:t>
            </a:r>
            <a:endParaRPr lang="en-US" altLang="zh-CN" sz="1800" b="1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-</a:t>
            </a:r>
            <a:r>
              <a:rPr lang="zh-CN" altLang="en-US" sz="1800" b="1" dirty="0"/>
              <a:t>玩家游戏时长</a:t>
            </a:r>
            <a:endParaRPr lang="en-US" altLang="zh-CN" sz="1800" b="1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-</a:t>
            </a:r>
            <a:r>
              <a:rPr lang="zh-CN" altLang="en-US" sz="1800" b="1" dirty="0"/>
              <a:t>创意工坊相关（</a:t>
            </a:r>
            <a:r>
              <a:rPr lang="en-US" altLang="zh-CN" sz="1800" b="1" dirty="0"/>
              <a:t>MOD</a:t>
            </a:r>
            <a:r>
              <a:rPr lang="zh-CN" altLang="en-US" sz="1800" b="1" dirty="0"/>
              <a:t>、同人绘画、截图、讨论等）</a:t>
            </a:r>
            <a:endParaRPr lang="en-US" altLang="zh-CN" sz="1800" b="1" dirty="0"/>
          </a:p>
          <a:p>
            <a:pPr>
              <a:lnSpc>
                <a:spcPct val="120000"/>
              </a:lnSpc>
            </a:pPr>
            <a:r>
              <a:rPr lang="en-US" altLang="zh-CN" sz="1400" dirty="0"/>
              <a:t>         -</a:t>
            </a:r>
            <a:r>
              <a:rPr lang="zh-CN" altLang="en-US" sz="1400" dirty="0"/>
              <a:t>反应游戏热度</a:t>
            </a:r>
          </a:p>
        </p:txBody>
      </p:sp>
      <p:sp>
        <p:nvSpPr>
          <p:cNvPr id="6" name="圆角矩形 5"/>
          <p:cNvSpPr/>
          <p:nvPr/>
        </p:nvSpPr>
        <p:spPr>
          <a:xfrm rot="10800000" flipV="1">
            <a:off x="642909" y="928676"/>
            <a:ext cx="2643206" cy="491115"/>
          </a:xfrm>
          <a:prstGeom prst="roundRect">
            <a:avLst>
              <a:gd name="adj" fmla="val 503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游戏销售相关指标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500826" y="1000114"/>
            <a:ext cx="2571768" cy="785818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2233" y="1142990"/>
            <a:ext cx="2428923" cy="50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Steam</a:t>
            </a:r>
            <a:r>
              <a:rPr lang="zh-CN" altLang="en-US" dirty="0"/>
              <a:t>平台是目前全球最大的电子游戏服务平台之一。</a:t>
            </a:r>
          </a:p>
        </p:txBody>
      </p:sp>
      <p:pic>
        <p:nvPicPr>
          <p:cNvPr id="9218" name="Picture 2" descr="https://gss0.bdstatic.com/-4o3dSag_xI4khGkpoWK1HF6hhy/baike/w%3D268%3Bg%3D0/sign=97a1d366f51986184147e88272d6494e/f2deb48f8c5494eed4a5591e20f5e0fe99257e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571486"/>
            <a:ext cx="642942" cy="6429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214678" y="1785932"/>
            <a:ext cx="26581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必须要购买并游玩过才能评论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每个玩家每个游戏只能评论一次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rot="10800000">
            <a:off x="2571736" y="2071684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56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数据源</a:t>
            </a:r>
            <a:r>
              <a:rPr lang="en-US" altLang="zh-CN" dirty="0"/>
              <a:t>——Steam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C07D56-7B96-4006-8FB2-B3848CA8C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01302"/>
            <a:ext cx="6858000" cy="314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6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数据源</a:t>
            </a:r>
            <a:r>
              <a:rPr lang="en-US" altLang="zh-CN" dirty="0"/>
              <a:t>——Steam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896891-7214-46CA-8DB5-9E5D1236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76" y="1065717"/>
            <a:ext cx="6841448" cy="30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3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数据源</a:t>
            </a:r>
            <a:r>
              <a:rPr lang="en-US" altLang="zh-CN" dirty="0"/>
              <a:t>——Steam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BF937E-1F30-4AD0-A6A0-53DA9CFD8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78" y="915566"/>
            <a:ext cx="6247044" cy="413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2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F2C5F-AFB1-494F-A896-24E3271C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数据源</a:t>
            </a:r>
            <a:r>
              <a:rPr lang="en-US" altLang="zh-CN" dirty="0"/>
              <a:t>——Kaggle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E80E8-7AB3-B342-9828-D44CBD14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3826768" cy="3394472"/>
          </a:xfrm>
        </p:spPr>
        <p:txBody>
          <a:bodyPr>
            <a:normAutofit/>
          </a:bodyPr>
          <a:lstStyle/>
          <a:p>
            <a:pPr algn="just"/>
            <a:r>
              <a:rPr lang="zh-CN" altLang="en-US" sz="1800" dirty="0"/>
              <a:t>来自</a:t>
            </a:r>
            <a:r>
              <a:rPr lang="en" altLang="zh-CN" sz="1800" dirty="0" err="1"/>
              <a:t>kaggle</a:t>
            </a:r>
            <a:r>
              <a:rPr lang="zh-CN" altLang="en-US" sz="1800" dirty="0"/>
              <a:t>上面公开的</a:t>
            </a:r>
            <a:r>
              <a:rPr lang="en" altLang="zh-CN" sz="1800" dirty="0"/>
              <a:t>steam video game</a:t>
            </a:r>
            <a:r>
              <a:rPr lang="zh-CN" altLang="en-US" sz="1800" dirty="0"/>
              <a:t>数据，一共有</a:t>
            </a:r>
            <a:r>
              <a:rPr lang="en-US" altLang="zh-CN" sz="1800" dirty="0"/>
              <a:t>20</a:t>
            </a:r>
            <a:r>
              <a:rPr lang="zh-CN" altLang="en-US" sz="1800" dirty="0"/>
              <a:t>万条</a:t>
            </a:r>
            <a:endParaRPr lang="en-US" altLang="zh-CN" sz="1800" dirty="0"/>
          </a:p>
          <a:p>
            <a:pPr algn="just"/>
            <a:endParaRPr lang="en-US" altLang="zh-CN" sz="1800" dirty="0"/>
          </a:p>
          <a:p>
            <a:pPr algn="just"/>
            <a:r>
              <a:rPr lang="zh-CN" altLang="en-US" sz="1800" dirty="0"/>
              <a:t>主要有四个字段游戏玩家</a:t>
            </a:r>
            <a:r>
              <a:rPr lang="en" altLang="zh-CN" sz="1800" dirty="0"/>
              <a:t>ID</a:t>
            </a:r>
            <a:r>
              <a:rPr lang="zh-CN" altLang="en-US" sz="1800" dirty="0"/>
              <a:t>号，游戏名称，玩家购买游戏的行为（购买</a:t>
            </a:r>
            <a:r>
              <a:rPr lang="en-US" altLang="zh-CN" sz="1800" dirty="0"/>
              <a:t>/</a:t>
            </a:r>
            <a:r>
              <a:rPr lang="zh-CN" altLang="en-US" sz="1800" dirty="0"/>
              <a:t>玩）和游戏时长</a:t>
            </a:r>
            <a:endParaRPr lang="en-US" altLang="zh-CN" sz="1800" dirty="0"/>
          </a:p>
          <a:p>
            <a:pPr algn="just"/>
            <a:endParaRPr lang="en-US" altLang="zh-CN" sz="1800" dirty="0"/>
          </a:p>
          <a:p>
            <a:pPr algn="just"/>
            <a:r>
              <a:rPr lang="zh-CN" altLang="en-US" sz="1800" dirty="0"/>
              <a:t>这部分数据主要做玩家游玩时长的分析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86F62E-F40E-AE4A-8341-51536D5F8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85" y="1201499"/>
            <a:ext cx="3719515" cy="34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BF50A7-D1E6-4BF7-9F0E-0DF71AD4B9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9932" y="2229110"/>
            <a:ext cx="1872897" cy="1239672"/>
          </a:xfrm>
          <a:prstGeom prst="rect">
            <a:avLst/>
          </a:prstGeom>
        </p:spPr>
      </p:pic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3D6129F8-3FBF-4F40-9D75-8BDA1408887E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 flipV="1">
            <a:off x="3639046" y="1385435"/>
            <a:ext cx="1650602" cy="843677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思想气泡: 云 11">
            <a:extLst>
              <a:ext uri="{FF2B5EF4-FFF2-40B4-BE49-F238E27FC236}">
                <a16:creationId xmlns:a16="http://schemas.microsoft.com/office/drawing/2014/main" id="{35D0C393-0AD1-45A4-9AB2-BC1FBDBDF0FE}"/>
              </a:ext>
            </a:extLst>
          </p:cNvPr>
          <p:cNvSpPr/>
          <p:nvPr/>
        </p:nvSpPr>
        <p:spPr bwMode="auto">
          <a:xfrm>
            <a:off x="5286380" y="1000114"/>
            <a:ext cx="1053445" cy="770642"/>
          </a:xfrm>
          <a:prstGeom prst="cloudCallout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5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Cloud</a:t>
            </a:r>
            <a:endParaRPr lang="zh-CN" altLang="en-US" sz="135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C684161-4A61-4310-88F7-6B36115E31E5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rot="5400000">
            <a:off x="5075036" y="1981287"/>
            <a:ext cx="949418" cy="52671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1F6BD0E-436B-4283-A966-9F6BFEF3361D}"/>
              </a:ext>
            </a:extLst>
          </p:cNvPr>
          <p:cNvCxnSpPr>
            <a:cxnSpLocks/>
            <a:endCxn id="25" idx="0"/>
          </p:cNvCxnSpPr>
          <p:nvPr/>
        </p:nvCxnSpPr>
        <p:spPr bwMode="auto">
          <a:xfrm rot="5400000">
            <a:off x="5405995" y="1922391"/>
            <a:ext cx="1179802" cy="4117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893334C2-C227-4938-AF3F-8219BE230A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32" y="2719354"/>
            <a:ext cx="445499" cy="38571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3E7A59C-D8F7-4049-92A0-533AB26B1E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96" y="2718141"/>
            <a:ext cx="445499" cy="385713"/>
          </a:xfrm>
          <a:prstGeom prst="rect">
            <a:avLst/>
          </a:prstGeom>
        </p:spPr>
      </p:pic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6ED06F3E-C169-4F36-8C5D-E60B67F8D78D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4701781" y="3255239"/>
            <a:ext cx="739948" cy="39414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9665EE7A-2B19-4424-B7AA-3A6ADA8E2907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224846" y="3255239"/>
            <a:ext cx="739948" cy="39414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内容占位符 10">
            <a:extLst>
              <a:ext uri="{FF2B5EF4-FFF2-40B4-BE49-F238E27FC236}">
                <a16:creationId xmlns:a16="http://schemas.microsoft.com/office/drawing/2014/main" id="{54B398C5-A0B1-4784-A7ED-FB3ED3270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577" y="3831767"/>
            <a:ext cx="1901606" cy="501548"/>
          </a:xfr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087BA465-36A9-4F92-8D91-7F87ABB614E8}"/>
              </a:ext>
            </a:extLst>
          </p:cNvPr>
          <p:cNvGrpSpPr/>
          <p:nvPr/>
        </p:nvGrpSpPr>
        <p:grpSpPr>
          <a:xfrm>
            <a:off x="758945" y="598230"/>
            <a:ext cx="1207803" cy="1089251"/>
            <a:chOff x="2713211" y="1988840"/>
            <a:chExt cx="1610824" cy="1452335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FB06235-4D4C-4BD1-B24F-35F9FE05CEE5}"/>
                </a:ext>
              </a:extLst>
            </p:cNvPr>
            <p:cNvSpPr/>
            <p:nvPr/>
          </p:nvSpPr>
          <p:spPr bwMode="auto">
            <a:xfrm>
              <a:off x="2713211" y="1988840"/>
              <a:ext cx="1610824" cy="145233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405F8F"/>
            </a:solidFill>
            <a:ln w="9525" cap="flat">
              <a:noFill/>
              <a:prstDash val="solid"/>
              <a:miter lim="800000"/>
            </a:ln>
            <a:effectLst>
              <a:outerShdw blurRad="431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5E6DBA9-F3EE-4E68-AEC2-4A473A940DF4}"/>
                </a:ext>
              </a:extLst>
            </p:cNvPr>
            <p:cNvSpPr/>
            <p:nvPr/>
          </p:nvSpPr>
          <p:spPr bwMode="auto">
            <a:xfrm>
              <a:off x="2838739" y="2087520"/>
              <a:ext cx="1359768" cy="125497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 l="-167158" t="-31921" r="-198372" b="-151558"/>
              </a:stretch>
            </a:blipFill>
            <a:ln w="9525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8" name="TextBox 156">
            <a:extLst>
              <a:ext uri="{FF2B5EF4-FFF2-40B4-BE49-F238E27FC236}">
                <a16:creationId xmlns:a16="http://schemas.microsoft.com/office/drawing/2014/main" id="{4BF0F268-6A89-41C5-A56E-F232817B43CD}"/>
              </a:ext>
            </a:extLst>
          </p:cNvPr>
          <p:cNvSpPr txBox="1"/>
          <p:nvPr/>
        </p:nvSpPr>
        <p:spPr>
          <a:xfrm>
            <a:off x="917769" y="794846"/>
            <a:ext cx="880940" cy="68478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5F8F"/>
                </a:solidFill>
                <a:cs typeface="+mn-ea"/>
                <a:sym typeface="+mn-lt"/>
              </a:rPr>
              <a:t>数据爬取</a:t>
            </a:r>
          </a:p>
        </p:txBody>
      </p:sp>
      <p:sp>
        <p:nvSpPr>
          <p:cNvPr id="20" name="文本框 33">
            <a:extLst>
              <a:ext uri="{FF2B5EF4-FFF2-40B4-BE49-F238E27FC236}">
                <a16:creationId xmlns:a16="http://schemas.microsoft.com/office/drawing/2014/main" id="{4BA84642-42C7-4622-8A5C-4E9E5F47BB43}"/>
              </a:ext>
            </a:extLst>
          </p:cNvPr>
          <p:cNvSpPr txBox="1"/>
          <p:nvPr/>
        </p:nvSpPr>
        <p:spPr>
          <a:xfrm>
            <a:off x="2716523" y="1890082"/>
            <a:ext cx="1312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目前仅中国区</a:t>
            </a:r>
          </a:p>
        </p:txBody>
      </p:sp>
      <p:sp>
        <p:nvSpPr>
          <p:cNvPr id="21" name="文本框 33">
            <a:extLst>
              <a:ext uri="{FF2B5EF4-FFF2-40B4-BE49-F238E27FC236}">
                <a16:creationId xmlns:a16="http://schemas.microsoft.com/office/drawing/2014/main" id="{E8E5EF1D-182C-4E40-BFE5-5B1C7E07F4C1}"/>
              </a:ext>
            </a:extLst>
          </p:cNvPr>
          <p:cNvSpPr txBox="1"/>
          <p:nvPr/>
        </p:nvSpPr>
        <p:spPr>
          <a:xfrm>
            <a:off x="5979934" y="2715766"/>
            <a:ext cx="1312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爬虫服务器</a:t>
            </a:r>
          </a:p>
        </p:txBody>
      </p:sp>
    </p:spTree>
    <p:extLst>
      <p:ext uri="{BB962C8B-B14F-4D97-AF65-F5344CB8AC3E}">
        <p14:creationId xmlns:p14="http://schemas.microsoft.com/office/powerpoint/2010/main" val="324629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571472" y="642924"/>
            <a:ext cx="7858180" cy="357190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472" y="642924"/>
            <a:ext cx="7003840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{</a:t>
            </a:r>
          </a:p>
          <a:p>
            <a:r>
              <a:rPr lang="en-US" altLang="zh-CN" sz="1000" dirty="0"/>
              <a:t>    "page":1, #</a:t>
            </a:r>
            <a:r>
              <a:rPr lang="zh-CN" altLang="en-US" sz="1000" dirty="0"/>
              <a:t>游戏出现在第几页</a:t>
            </a:r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"name":"Counter-Strike: Global Offensive", #</a:t>
            </a:r>
            <a:r>
              <a:rPr lang="zh-CN" altLang="en-US" sz="1000" dirty="0"/>
              <a:t>游戏名称</a:t>
            </a:r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"</a:t>
            </a:r>
            <a:r>
              <a:rPr lang="en-US" altLang="zh-CN" sz="1000" dirty="0" err="1"/>
              <a:t>href</a:t>
            </a:r>
            <a:r>
              <a:rPr lang="en-US" altLang="zh-CN" sz="1000" dirty="0"/>
              <a:t>":"https://store.steampowered.com/app/730/CounterStrike_Global_Offensive/?snr=1_7_7_230_150_1", #</a:t>
            </a:r>
            <a:r>
              <a:rPr lang="zh-CN" altLang="en-US" sz="1000" dirty="0"/>
              <a:t>游戏链接</a:t>
            </a:r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"date":"2012</a:t>
            </a:r>
            <a:r>
              <a:rPr lang="zh-CN" altLang="en-US" sz="1000" dirty="0"/>
              <a:t>年</a:t>
            </a:r>
            <a:r>
              <a:rPr lang="en-US" altLang="zh-CN" sz="1000" dirty="0"/>
              <a:t>8</a:t>
            </a:r>
            <a:r>
              <a:rPr lang="zh-CN" altLang="en-US" sz="1000" dirty="0"/>
              <a:t>月</a:t>
            </a:r>
            <a:r>
              <a:rPr lang="en-US" altLang="zh-CN" sz="1000" dirty="0"/>
              <a:t>21</a:t>
            </a:r>
            <a:r>
              <a:rPr lang="zh-CN" altLang="en-US" sz="1000" dirty="0"/>
              <a:t>日</a:t>
            </a:r>
            <a:r>
              <a:rPr lang="en-US" altLang="zh-CN" sz="1000" dirty="0"/>
              <a:t>", #</a:t>
            </a:r>
            <a:r>
              <a:rPr lang="zh-CN" altLang="en-US" sz="1000" dirty="0"/>
              <a:t>游戏发售日期</a:t>
            </a:r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"</a:t>
            </a:r>
            <a:r>
              <a:rPr lang="en-US" altLang="zh-CN" sz="1000" dirty="0" err="1"/>
              <a:t>original_price</a:t>
            </a:r>
            <a:r>
              <a:rPr lang="en-US" altLang="zh-CN" sz="1000" dirty="0"/>
              <a:t>":"</a:t>
            </a:r>
            <a:r>
              <a:rPr lang="zh-CN" altLang="en-US" sz="1000" dirty="0"/>
              <a:t>免费游玩</a:t>
            </a:r>
            <a:r>
              <a:rPr lang="en-US" altLang="zh-CN" sz="1000" dirty="0"/>
              <a:t>", #</a:t>
            </a:r>
            <a:r>
              <a:rPr lang="zh-CN" altLang="en-US" sz="1000" dirty="0"/>
              <a:t>原价</a:t>
            </a:r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"price":"</a:t>
            </a:r>
            <a:r>
              <a:rPr lang="zh-CN" altLang="en-US" sz="1000" dirty="0"/>
              <a:t>免费游玩</a:t>
            </a:r>
            <a:r>
              <a:rPr lang="en-US" altLang="zh-CN" sz="1000" dirty="0"/>
              <a:t>", #</a:t>
            </a:r>
            <a:r>
              <a:rPr lang="zh-CN" altLang="en-US" sz="1000" dirty="0"/>
              <a:t>现价</a:t>
            </a:r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"</a:t>
            </a:r>
            <a:r>
              <a:rPr lang="en-US" altLang="zh-CN" sz="1000" dirty="0" err="1"/>
              <a:t>img_src</a:t>
            </a:r>
            <a:r>
              <a:rPr lang="en-US" altLang="zh-CN" sz="1000" dirty="0"/>
              <a:t>":"https://media.st.dl.bscstorage.net/steam/apps/730/capsule_sm_120.jpg?t=1566587391", #</a:t>
            </a:r>
            <a:r>
              <a:rPr lang="zh-CN" altLang="en-US" sz="1000" dirty="0"/>
              <a:t>图片</a:t>
            </a:r>
            <a:r>
              <a:rPr lang="en-US" altLang="zh-CN" sz="1000" dirty="0"/>
              <a:t>URL</a:t>
            </a:r>
          </a:p>
          <a:p>
            <a:r>
              <a:rPr lang="en-US" altLang="zh-CN" sz="1000" dirty="0"/>
              <a:t>    "</a:t>
            </a:r>
            <a:r>
              <a:rPr lang="en-US" altLang="zh-CN" sz="1000" dirty="0" err="1"/>
              <a:t>review_summary</a:t>
            </a:r>
            <a:r>
              <a:rPr lang="en-US" altLang="zh-CN" sz="1000" dirty="0"/>
              <a:t>":"</a:t>
            </a:r>
            <a:r>
              <a:rPr lang="zh-CN" altLang="en-US" sz="1000" dirty="0"/>
              <a:t>特别好评</a:t>
            </a:r>
            <a:r>
              <a:rPr lang="en-US" altLang="zh-CN" sz="1000" dirty="0"/>
              <a:t>&lt;</a:t>
            </a:r>
            <a:r>
              <a:rPr lang="en-US" altLang="zh-CN" sz="1000" dirty="0" err="1"/>
              <a:t>br</a:t>
            </a:r>
            <a:r>
              <a:rPr lang="en-US" altLang="zh-CN" sz="1000" dirty="0"/>
              <a:t>&gt;3,350,292 </a:t>
            </a:r>
            <a:r>
              <a:rPr lang="zh-CN" altLang="en-US" sz="1000" dirty="0"/>
              <a:t>篇用户的游戏评测中有 </a:t>
            </a:r>
            <a:r>
              <a:rPr lang="en-US" altLang="zh-CN" sz="1000" dirty="0"/>
              <a:t>87% </a:t>
            </a:r>
            <a:r>
              <a:rPr lang="zh-CN" altLang="en-US" sz="1000" dirty="0"/>
              <a:t>为好评。</a:t>
            </a:r>
            <a:r>
              <a:rPr lang="en-US" altLang="zh-CN" sz="1000" dirty="0"/>
              <a:t>", #</a:t>
            </a:r>
            <a:r>
              <a:rPr lang="zh-CN" altLang="en-US" sz="1000" dirty="0"/>
              <a:t>总评</a:t>
            </a:r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"</a:t>
            </a:r>
            <a:r>
              <a:rPr lang="en-US" altLang="zh-CN" sz="1000" dirty="0" err="1"/>
              <a:t>game_detail</a:t>
            </a:r>
            <a:r>
              <a:rPr lang="en-US" altLang="zh-CN" sz="1000" dirty="0"/>
              <a:t>":{</a:t>
            </a:r>
          </a:p>
          <a:p>
            <a:r>
              <a:rPr lang="en-US" altLang="zh-CN" sz="1000" dirty="0"/>
              <a:t>        "</a:t>
            </a:r>
            <a:r>
              <a:rPr lang="en-US" altLang="zh-CN" sz="1000" dirty="0" err="1"/>
              <a:t>user_reviews</a:t>
            </a:r>
            <a:r>
              <a:rPr lang="en-US" altLang="zh-CN" sz="1000" dirty="0"/>
              <a:t>": { #</a:t>
            </a:r>
            <a:r>
              <a:rPr lang="zh-CN" altLang="en-US" sz="1000" dirty="0"/>
              <a:t>游戏基本信息</a:t>
            </a:r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"</a:t>
            </a:r>
            <a:r>
              <a:rPr lang="zh-CN" altLang="en-US" sz="1000" dirty="0"/>
              <a:t>最近评测：</a:t>
            </a:r>
            <a:r>
              <a:rPr lang="en-US" altLang="zh-CN" sz="1000" dirty="0"/>
              <a:t>": "</a:t>
            </a:r>
            <a:r>
              <a:rPr lang="zh-CN" altLang="en-US" sz="1000" dirty="0"/>
              <a:t>特别好评</a:t>
            </a:r>
            <a:r>
              <a:rPr lang="en-US" altLang="zh-CN" sz="1000" dirty="0"/>
              <a:t>(40,019)- </a:t>
            </a:r>
            <a:r>
              <a:rPr lang="zh-CN" altLang="en-US" sz="1000" dirty="0"/>
              <a:t>过去 </a:t>
            </a:r>
            <a:r>
              <a:rPr lang="en-US" altLang="zh-CN" sz="1000" dirty="0"/>
              <a:t>30 </a:t>
            </a:r>
            <a:r>
              <a:rPr lang="zh-CN" altLang="en-US" sz="1000" dirty="0"/>
              <a:t>天内的 </a:t>
            </a:r>
            <a:r>
              <a:rPr lang="en-US" altLang="zh-CN" sz="1000" dirty="0"/>
              <a:t>40,019 </a:t>
            </a:r>
            <a:r>
              <a:rPr lang="zh-CN" altLang="en-US" sz="1000" dirty="0"/>
              <a:t>篇用户评测中有 </a:t>
            </a:r>
            <a:r>
              <a:rPr lang="en-US" altLang="zh-CN" sz="1000" dirty="0"/>
              <a:t>89% </a:t>
            </a:r>
            <a:r>
              <a:rPr lang="zh-CN" altLang="en-US" sz="1000" dirty="0"/>
              <a:t>为好评。</a:t>
            </a:r>
            <a:r>
              <a:rPr lang="en-US" altLang="zh-CN" sz="1000" dirty="0"/>
              <a:t>", </a:t>
            </a:r>
          </a:p>
          <a:p>
            <a:r>
              <a:rPr lang="en-US" altLang="zh-CN" sz="1000" dirty="0"/>
              <a:t>            "</a:t>
            </a:r>
            <a:r>
              <a:rPr lang="zh-CN" altLang="en-US" sz="1000" dirty="0"/>
              <a:t>发行日期</a:t>
            </a:r>
            <a:r>
              <a:rPr lang="en-US" altLang="zh-CN" sz="1000" dirty="0"/>
              <a:t>:": "2012</a:t>
            </a:r>
            <a:r>
              <a:rPr lang="zh-CN" altLang="en-US" sz="1000" dirty="0"/>
              <a:t>年</a:t>
            </a:r>
            <a:r>
              <a:rPr lang="en-US" altLang="zh-CN" sz="1000" dirty="0"/>
              <a:t>8</a:t>
            </a:r>
            <a:r>
              <a:rPr lang="zh-CN" altLang="en-US" sz="1000" dirty="0"/>
              <a:t>月</a:t>
            </a:r>
            <a:r>
              <a:rPr lang="en-US" altLang="zh-CN" sz="1000" dirty="0"/>
              <a:t>21</a:t>
            </a:r>
            <a:r>
              <a:rPr lang="zh-CN" altLang="en-US" sz="1000" dirty="0"/>
              <a:t>日</a:t>
            </a:r>
            <a:r>
              <a:rPr lang="en-US" altLang="zh-CN" sz="1000" dirty="0"/>
              <a:t>", </a:t>
            </a:r>
          </a:p>
          <a:p>
            <a:r>
              <a:rPr lang="en-US" altLang="zh-CN" sz="1000" dirty="0"/>
              <a:t>            ...</a:t>
            </a:r>
          </a:p>
          <a:p>
            <a:r>
              <a:rPr lang="en-US" altLang="zh-CN" sz="1000" dirty="0"/>
              <a:t>        }, </a:t>
            </a:r>
          </a:p>
          <a:p>
            <a:r>
              <a:rPr lang="en-US" altLang="zh-CN" sz="1000" dirty="0"/>
              <a:t>        "</a:t>
            </a:r>
            <a:r>
              <a:rPr lang="en-US" altLang="zh-CN" sz="1000" dirty="0" err="1"/>
              <a:t>user_tags</a:t>
            </a:r>
            <a:r>
              <a:rPr lang="en-US" altLang="zh-CN" sz="1000" dirty="0"/>
              <a:t>": ["</a:t>
            </a:r>
            <a:r>
              <a:rPr lang="zh-CN" altLang="en-US" sz="1000" dirty="0"/>
              <a:t>第一人称射击</a:t>
            </a:r>
            <a:r>
              <a:rPr lang="en-US" altLang="zh-CN" sz="1000" dirty="0"/>
              <a:t>",...,"</a:t>
            </a:r>
            <a:r>
              <a:rPr lang="zh-CN" altLang="en-US" sz="1000" dirty="0"/>
              <a:t>可模组化</a:t>
            </a:r>
            <a:r>
              <a:rPr lang="en-US" altLang="zh-CN" sz="1000" dirty="0"/>
              <a:t>"], #</a:t>
            </a:r>
            <a:r>
              <a:rPr lang="zh-CN" altLang="en-US" sz="1000" dirty="0"/>
              <a:t>用户自定义标签</a:t>
            </a:r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"</a:t>
            </a:r>
            <a:r>
              <a:rPr lang="en-US" altLang="zh-CN" sz="1000" dirty="0" err="1"/>
              <a:t>support_tags</a:t>
            </a:r>
            <a:r>
              <a:rPr lang="en-US" altLang="zh-CN" sz="1000" dirty="0"/>
              <a:t>": ["</a:t>
            </a:r>
            <a:r>
              <a:rPr lang="zh-CN" altLang="en-US" sz="1000" dirty="0"/>
              <a:t>多人</a:t>
            </a:r>
            <a:r>
              <a:rPr lang="en-US" altLang="zh-CN" sz="1000" dirty="0"/>
              <a:t>",..., "</a:t>
            </a:r>
            <a:r>
              <a:rPr lang="zh-CN" altLang="en-US" sz="1000" dirty="0"/>
              <a:t>统计</a:t>
            </a:r>
            <a:r>
              <a:rPr lang="en-US" altLang="zh-CN" sz="1000" dirty="0"/>
              <a:t>"],  #</a:t>
            </a:r>
            <a:r>
              <a:rPr lang="zh-CN" altLang="en-US" sz="1000" dirty="0"/>
              <a:t>支持哪些内容</a:t>
            </a:r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"</a:t>
            </a:r>
            <a:r>
              <a:rPr lang="en-US" altLang="zh-CN" sz="1000" dirty="0" err="1"/>
              <a:t>reviewsChart</a:t>
            </a:r>
            <a:r>
              <a:rPr lang="en-US" altLang="zh-CN" sz="1000" dirty="0"/>
              <a:t>": {  #</a:t>
            </a:r>
            <a:r>
              <a:rPr lang="zh-CN" altLang="en-US" sz="1000" dirty="0"/>
              <a:t>评论</a:t>
            </a:r>
            <a:r>
              <a:rPr lang="en-US" altLang="zh-CN" sz="1000" dirty="0"/>
              <a:t>-</a:t>
            </a:r>
            <a:r>
              <a:rPr lang="zh-CN" altLang="en-US" sz="1000" dirty="0"/>
              <a:t>时间图表</a:t>
            </a:r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"</a:t>
            </a:r>
            <a:r>
              <a:rPr lang="en-US" altLang="zh-CN" sz="1000" dirty="0" err="1"/>
              <a:t>start_date</a:t>
            </a:r>
            <a:r>
              <a:rPr lang="en-US" altLang="zh-CN" sz="1000" dirty="0"/>
              <a:t>": 1336780800, </a:t>
            </a:r>
          </a:p>
          <a:p>
            <a:r>
              <a:rPr lang="en-US" altLang="zh-CN" sz="1000" dirty="0"/>
              <a:t>            "</a:t>
            </a:r>
            <a:r>
              <a:rPr lang="en-US" altLang="zh-CN" sz="1000" dirty="0" err="1"/>
              <a:t>end_date</a:t>
            </a:r>
            <a:r>
              <a:rPr lang="en-US" altLang="zh-CN" sz="1000" dirty="0"/>
              <a:t>": 1572134400, </a:t>
            </a:r>
          </a:p>
          <a:p>
            <a:r>
              <a:rPr lang="en-US" altLang="zh-CN" sz="1000" dirty="0"/>
              <a:t>            ...</a:t>
            </a:r>
          </a:p>
          <a:p>
            <a:r>
              <a:rPr lang="en-US" altLang="zh-CN" sz="1000" dirty="0"/>
              <a:t>        }</a:t>
            </a:r>
          </a:p>
          <a:p>
            <a:r>
              <a:rPr lang="en-US" altLang="zh-CN" sz="1000" dirty="0"/>
              <a:t>}</a:t>
            </a:r>
            <a:endParaRPr lang="zh-CN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429520" y="1428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数据格式</a:t>
            </a: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7358082" y="71420"/>
            <a:ext cx="1214446" cy="50006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pic>
        <p:nvPicPr>
          <p:cNvPr id="27" name="内容占位符 10">
            <a:extLst>
              <a:ext uri="{FF2B5EF4-FFF2-40B4-BE49-F238E27FC236}">
                <a16:creationId xmlns:a16="http://schemas.microsoft.com/office/drawing/2014/main" id="{54B398C5-A0B1-4784-A7ED-FB3ED3270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40" y="4641952"/>
            <a:ext cx="1901606" cy="501548"/>
          </a:xfr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3E7A59C-D8F7-4049-92A0-533AB26B1E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142858"/>
            <a:ext cx="445499" cy="385713"/>
          </a:xfrm>
          <a:prstGeom prst="rect">
            <a:avLst/>
          </a:prstGeom>
        </p:spPr>
      </p:pic>
      <p:cxnSp>
        <p:nvCxnSpPr>
          <p:cNvPr id="30" name="连接符: 曲线 30">
            <a:extLst>
              <a:ext uri="{FF2B5EF4-FFF2-40B4-BE49-F238E27FC236}">
                <a16:creationId xmlns:a16="http://schemas.microsoft.com/office/drawing/2014/main" id="{9665EE7A-2B19-4424-B7AA-3A6ADA8E2907}"/>
              </a:ext>
            </a:extLst>
          </p:cNvPr>
          <p:cNvCxnSpPr>
            <a:cxnSpLocks/>
          </p:cNvCxnSpPr>
          <p:nvPr/>
        </p:nvCxnSpPr>
        <p:spPr bwMode="auto">
          <a:xfrm>
            <a:off x="928662" y="285734"/>
            <a:ext cx="1428760" cy="35719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曲线 9">
            <a:extLst>
              <a:ext uri="{FF2B5EF4-FFF2-40B4-BE49-F238E27FC236}">
                <a16:creationId xmlns:a16="http://schemas.microsoft.com/office/drawing/2014/main" id="{3D6129F8-3FBF-4F40-9D75-8BDA1408887E}"/>
              </a:ext>
            </a:extLst>
          </p:cNvPr>
          <p:cNvCxnSpPr>
            <a:cxnSpLocks/>
          </p:cNvCxnSpPr>
          <p:nvPr/>
        </p:nvCxnSpPr>
        <p:spPr bwMode="auto">
          <a:xfrm>
            <a:off x="5072066" y="4214824"/>
            <a:ext cx="1500198" cy="64294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9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EE693D3-6CB5-4A87-B8C8-F9879B44F82A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清新皱纸工作汇报PPT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mov2f3n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765</Words>
  <Application>Microsoft Macintosh PowerPoint</Application>
  <PresentationFormat>全屏显示(16:9)</PresentationFormat>
  <Paragraphs>105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方正黑体简体</vt:lpstr>
      <vt:lpstr>微软雅黑</vt:lpstr>
      <vt:lpstr>Arial</vt:lpstr>
      <vt:lpstr>Calibri</vt:lpstr>
      <vt:lpstr>Times New Roman</vt:lpstr>
      <vt:lpstr>第一PPT，www.1ppt.com</vt:lpstr>
      <vt:lpstr>PowerPoint 演示文稿</vt:lpstr>
      <vt:lpstr>数据源——Steam</vt:lpstr>
      <vt:lpstr>数据源——Steam</vt:lpstr>
      <vt:lpstr>数据源——Steam</vt:lpstr>
      <vt:lpstr>数据源——Steam</vt:lpstr>
      <vt:lpstr>数据源——Steam</vt:lpstr>
      <vt:lpstr>数据源——Kaggle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数据观察</vt:lpstr>
      <vt:lpstr>游戏游玩时长分析</vt:lpstr>
      <vt:lpstr>数据观察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dc:description>www.1ppt.com</dc:description>
  <cp:lastModifiedBy>Microsoft Office User</cp:lastModifiedBy>
  <cp:revision>225</cp:revision>
  <dcterms:created xsi:type="dcterms:W3CDTF">2016-01-25T08:08:00Z</dcterms:created>
  <dcterms:modified xsi:type="dcterms:W3CDTF">2019-11-11T12:33:22Z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