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261" r:id="rId3"/>
    <p:sldId id="344" r:id="rId4"/>
    <p:sldId id="367" r:id="rId5"/>
    <p:sldId id="343" r:id="rId6"/>
    <p:sldId id="368" r:id="rId7"/>
    <p:sldId id="349" r:id="rId8"/>
    <p:sldId id="354" r:id="rId9"/>
    <p:sldId id="370" r:id="rId10"/>
    <p:sldId id="373" r:id="rId11"/>
    <p:sldId id="382" r:id="rId12"/>
    <p:sldId id="374" r:id="rId13"/>
    <p:sldId id="372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403" r:id="rId23"/>
    <p:sldId id="375" r:id="rId24"/>
    <p:sldId id="351" r:id="rId25"/>
    <p:sldId id="404" r:id="rId26"/>
    <p:sldId id="353" r:id="rId27"/>
    <p:sldId id="376" r:id="rId28"/>
    <p:sldId id="352" r:id="rId29"/>
    <p:sldId id="405" r:id="rId30"/>
    <p:sldId id="379" r:id="rId31"/>
    <p:sldId id="37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9335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3" autoAdjust="0"/>
    <p:restoredTop sz="94675"/>
  </p:normalViewPr>
  <p:slideViewPr>
    <p:cSldViewPr snapToGrid="0">
      <p:cViewPr varScale="1">
        <p:scale>
          <a:sx n="89" d="100"/>
          <a:sy n="8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15:49:20.5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985.88867"/>
      <inkml:brushProperty name="anchorY" value="-14947.62793"/>
      <inkml:brushProperty name="scaleFactor" value="0.5"/>
    </inkml:brush>
  </inkml:definitions>
  <inkml:trace contextRef="#ctx0" brushRef="#br0">1 1816 24575,'0'-29'0,"0"3"0,0 5 0,0-1 0,0 5 0,0-6 0,0-8 0,0 6 0,0-15 0,6 7 0,1-8 0,6 7 0,0-4 0,0 4 0,0 1 0,6-6 0,5 3 0,-3 2 0,1 1 0,-6 10 0,-3 0 0,9 0 0,-4 0 0,0 0 0,3 5 0,1-8 0,2 12 0,-3-6 0,1 8 0,-11 3 0,4 3 0,-6-3 0,7 8 0,-6-3 0,12 4 0,-1 0 0,-3-4 0,8 3 0,-9-3 0,5 4 0,1 0 0,-6 0 0,5 0 0,-5 0 0,0 0 0,-2 0 0,-6 0 0,0 0 0,1 0 0,-1 0 0,0 4 0,0 1 0,0 4 0,1-4 0,-1 4 0,0-4 0,0 4 0,5 4 0,-4-2 0,3 2 0,3-3 0,-5 6 0,5-5 0,0 6 0,-4-2 0,10-2 0,-10 9 0,4-11 0,0 11 0,-5-11 0,5 10 0,-6-10 0,6 11 0,-5-12 0,5 12 0,0-10 0,-3 9 0,13 2 0,-13-5 0,8 3 0,-16-12 0,3 0 0,-7 0 0,3 0 0,-4-7 0,0-12 0,0-7 0,0-2 0,0 3 0,0 1 0,0 4 0,0-4 0,0 5 0,0-5 0,0 4 0,0-10 0,0 10 0,0-5 0,0 1 0,0 4 0,0-5 0,0 7 0,0 0 0,0-7 0,0 5 0,0-14 0,0 13 0,0-14 0,0 9 0,0-6 0,0 0 0,0 0 0,6-9 0,1 7 0,0-6 0,3 8 0,-3 0 0,-1 6 0,3 1 0,-8 1 0,8 4 0,-4-5 0,4 7 0,1-7 0,0 5 0,1-10 0,-1 4 0,7-6 0,-4-1 0,9 6 0,-5-3 0,0 9 0,5-5 0,-8 8 0,3-2 0,2 1 0,-8 0 0,10 4 0,-10-2 0,4 7 0,1-3 0,-5 4 0,4 0 0,-6 0 0,0 0 0,0 0 0,0 0 0,0 0 0,-1 0 0,-3 4 0,2 1 0,-1 4 0,3 0 0,0 0 0,0 1 0,7 0 0,1 6 0,5-4 0,1 10 0,0-4 0,-6-1 0,-1-2 0,-1 1 0,-4-6 0,4 6 0,-10-1 0,4-4 0,-8 4 0,7-6 0,-3 1 0,0-1 0,3-4 0,-8 3 0,4-3 0,-4 3 0,0 0 0,0 0 0,4 0 0,-3 1 0,2-1 0,-3 2 0,4-1 0,-3 0 0,3 0 0,1-1 0,-4 1 0,7 0 0,-7 0 0,7-4 0,-7-5 0,3-11 0,-4-5 0,0-8 0,0 1 0,0-8 0,0 6 0,0-14 0,0 14 0,0-7 0,0 1 0,0 12 0,0-11 0,0 13 0,-5-6 0,4 6 0,-9-5 0,8 5 0,-3 0 0,5-4 0,0-4 0,0-1 0,0-13 0,0 14 0,0-15 0,0 15 0,0-6 0,0 14 0,0-5 0,0 11 0,0-4 0,0 5 0,0 2 0,0-1 0,3 4 0,2 1 0,3 4 0,0 0 0,1 0 0,0 0 0,0 0 0,1 0 0,-1 0 0,0 0 0,0 0 0,7 0 0,-6 0 0,12 0 0,-11 0 0,4 0 0,0 0 0,2 0 0,0 0 0,5 0 0,-6 0 0,8 0 0,-8 4 0,6 3 0,-5-2 0,0 4 0,4-3 0,-10 0 0,11 4 0,-12-5 0,12 1 0,-11 3 0,10-3 0,-10 3 0,15 6 0,-15-4 0,15 4 0,-15-9 0,4 3 0,-5-4 0,-1 4 0,0 1 0,0-1 0,0 0 0,-3 0 0,2-4 0,-3 3 0,4-2 0,0 3 0,-4 0 0,8 4 0,-7-2 0,7-2 0,-3-1 0,-5-3 0,3 5 0,-7-1 0,7-4 0,-7 3 0,7-3 0,-7 3 0,6 0 0,-3-4 0,0-4 0,-1-11 0,-3 1 0,4-6 0,-3 1 0,3 4 0,-4-10 0,0 10 0,0-11 0,5 11 0,-4-10 0,3 10 0,1-10 0,-4 10 0,9-11 0,-8 5 0,8-6 0,-4 0 0,6-8 0,-5 6 0,4-6 0,-5 8 0,10-5 0,-4 10 0,-2-2 0,-2 15 0,-7-3 0,7 7 0,-3-3 0,3 0 0,0 3 0,-3-6 0,2 6 0,-2-7 0,4 7 0,0-7 0,0 7 0,7-8 0,1 2 0,0 1 0,4-5 0,-10 10 0,4-4 0,-5 5 0,-1 0 0,0 0 0,0 0 0,0 0 0,0 0 0,0 4 0,-5 1 0,4 3 0,-3 1 0,0 1 0,3-1 0,-3 0 0,4 0 0,7 2 0,-6-2 0,16 6 0,-14-4 0,7 3 0,-10-5 0,1 0 0,-1 1 0,0-1 0,0 0 0,-3 0 0,2 1 0,-7 5 0,7-4 0,-7 4 0,7-5 0,-7-1 0,8 0 0,-8 6 0,7-4 0,-7 9 0,7-10 0,-7 3 0,3-4 0,0 1 0,-3-1 0,3 0 0,-4 0 0,0 1 0,0-1 0,4 0 0,-3-1 0,3 1 0,-4-2 0,5-2 0,-4 2 0,6-7 0,-3 4 0,4-4 0,-4-4 0,-1-2 0,1-3 0,-3 0 0,8-1 0,-8 1 0,6 0 0,-2 0 0,4 0 0,0 0 0,1 3 0,0-8 0,23 7 0,-17-9 0,31 4 0,-28 1 0,16-1 0,-11 0 0,3 0 0,0 1 0,-9 4 0,8-3 0,-16 9 0,12-9 0,-11 8 0,10-8 0,-10 9 0,4-4 0,1 5 0,-6 0 0,6 0 0,-7 0 0,10 0 0,-7 0 0,14 0 0,-16 0 0,6 0 0,-7 0 0,0 0 0,0 0 0,1 0 0,-1 0 0,0 0 0,0 0 0,1 0 0,5 0 0,-4 0 0,4 0 0,-6 0 0,1 4 0,3 1 0,-3 4 0,4-4 0,-9 3 0,3-3 0,-3 1 0,0 2 0,4-3 0,-4 4 0,3 0 0,-3-1 0,3-3 0,-7 3 0,3-4 0,0 1 0,-3 3 0,4-3 0,-1 5 0,0-2 0,1 1 0,-1 0 0,0 0 0,-3 1 0,7-1 0,-3 0 0,1 0 0,2 1 0,-7-1 0,7 0 0,-7 0 0,7 1 0,-7-1 0,3 0 0,-4 0 0,4-4 0,-2 4 0,2-4 0,-4 8 0,0-3 0,0 4 0,0-5 0,0 0 0,0 0 0,0 1 0,0-1 0,0 4 0,0-3 0,0 3 0,0-4 0,0-1 0,0 0 0,0 0 0,3-4 0,-2 3 0,3-9 0,-4-4 0,0-9 0,0 4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15:49:22.7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870.57813"/>
      <inkml:brushProperty name="anchorY" value="-26405.20313"/>
      <inkml:brushProperty name="scaleFactor" value="0.5"/>
    </inkml:brush>
  </inkml:definitions>
  <inkml:trace contextRef="#ctx0" brushRef="#br0">0 153 24575,'0'-12'0,"14"-4"0,-6 6 0,18-10 0,-9 8 0,0 0 0,4 2 0,-10 9 0,4-4 0,1 5 0,-5-5 0,4 4 0,0-3 0,2 4 0,6-5 0,0 4 0,0-10 0,0 10 0,0-9 0,-6 9 0,4-5 0,-10 6 0,5-4 0,-1 3 0,-4-3 0,4 4 0,0 0 0,-4 0 0,10 0 0,-4 0 0,0 0 0,5 0 0,-5 0 0,10 0 0,-9 0 0,7 0 0,-14 0 0,4 4 0,-5 1 0,5 6 0,-4-6 0,4 4 0,-5-4 0,5 5 0,-4 0 0,4 0 0,-6-1 0,0 1 0,1 5 0,4 0 0,-7 7 0,5-7 0,-11 1 0,4-1 0,-1-4 0,-3 10 0,3-10 0,-4 4 0,5 1 0,-4 0 0,9 8 0,-8-8 0,8 6 0,-9-5 0,8 0 0,-8 4 0,4-10 0,-5 10 0,4-10 0,-3 15 0,3-14 0,-4 7 0,0-10 0,0 7 0,0-6 0,0 6 0,0-7 0,0 0 0,0 0 0,0 7 0,0-6 0,0 6 0,0-7 0,0 0 0,0 0 0,0-1 0,0 2 0,0-2 0,0 2 0,0-2 0,0 2 0,0-1 0,0 0 0,0 0 0,0-1 0,0 1 0,0 0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15:49:28.9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1057.4375"/>
      <inkml:brushProperty name="anchorY" value="-36600.50781"/>
      <inkml:brushProperty name="scaleFactor" value="0.5"/>
    </inkml:brush>
  </inkml:definitions>
  <inkml:trace contextRef="#ctx0" brushRef="#br0">2237 591 24575,'0'-13'0,"0"0"0,0 4 0,0-7 0,0 5 0,0-10 0,-5 4 0,-17-17 0,6 0 0,-17 4 0,14 0 0,-4 12 0,0-5 0,0 0 0,-1 5 0,-4-15 0,4 18 0,-5-17 0,11 14 0,-3-5 0,3 5 0,-5-4 0,0 9 0,-1-4 0,1 6 0,-8-2 0,6 7 0,-6-6 0,8 6 0,6-4 0,-5 3 0,5-2 0,-6 8 0,6-8 0,-5 8 0,1-4 0,-3 5 0,3 0 0,-1 0 0,11 0 0,-4 0 0,0 5 0,4 1 0,-5 4 0,7-1 0,0 0 0,-1 1 0,-5 0 0,4-1 0,-11 8 0,-3 2 0,0-1 0,-6 6 0,8-6 0,-1 0 0,1 3 0,0-8 0,10 3 0,-1-6 0,9-1 0,0 0 0,1 5 0,4-5 0,0 5 0,0-6 0,0 1 0,0-1 0,0 1 0,0 0 0,0 0 0,0 0 0,0 0 0,0 0 0,0 0 0,0 0 0,0-1 0,0 1 0,0-1 0,0-1 0,-7-5 0,1-4 0,-6-7 0,3 0 0,0 0 0,-1 3 0,1-2 0,0 3 0,-1-4 0,-3-1 0,-4 0 0,2 4 0,-6-4 0,4 4 0,-6-1 0,0-3 0,0 9 0,6-4 0,-5-1 0,11 5 0,-14-9 0,6 9 0,-2-9 0,0 9 0,10-3 0,-11 4 0,11-4 0,-10 3 0,4-3 0,0 4 0,1 0 0,1 0 0,4 0 0,-5 0 0,7 0 0,0 0 0,-1 0 0,-5 0 0,4 0 0,-5 0 0,7 0 0,-6 0 0,4 4 0,-5 1 0,7 4 0,0 0 0,0-5 0,0 5 0,0-8 0,4 7 0,-3-7 0,7 7 0,-7-7 0,3 7 0,0-4 0,1 4 0,1 0 0,2 0 0,-3 1 0,0-5 0,3 4 0,-3-3 0,0 0 0,3 3 0,-8-3 0,8 5 0,-7-1 0,7 0 0,-7 4 0,3-3 0,0 4 0,1-6 0,1 1 0,2 0 0,-3-1 0,4 0 0,0 0 0,0 0 0,0 1 0,0-1 0,0 1 0,0-1 0,0 0 0,0 0 0,0 1 0,0-1 0,0 2 0,0-1 0,0 0 0,0 6 0,5 2 0,0 0 0,1 4 0,4-4 0,-9 0 0,9 9 0,-4-14 0,0 7 0,2-9 0,-7-1 0,7 0 0,-3 0 0,0 0 0,4-4 0,-4 4 0,4-8 0,-4 7 0,2-7 0,-2 3 0,4-4 0,0 0 0,-1 0 0,1 0 0,-1 0 0,0 0 0,0 0 0,0 0 0,-7 0 0,-8 0 0,-10 0 0,-6 0 0,0 0 0,6 0 0,-5 0 0,11 0 0,-4 0 0,5 0 0,1 0 0,0 0 0,-1 0 0,1 0 0,0 0 0,-1-4 0,1 3 0,0-3 0,0 4 0,0 0 0,1 0 0,0 0 0,0 0 0,0 0 0,-1 0 0,1 3 0,0 2 0,-1 3 0,1 1 0,2 1 0,-2-1 0,3 0 0,-6 6 0,6-4 0,-4 5 0,2-1 0,-2-4 0,2 4 0,-1-6 0,3 1 0,-4-1 0,-1 4 0,1-3 0,4 4 0,-4-1 0,5-3 0,-1 3 0,1-5 0,4 1 0,0 0 0,0 0 0,0-1 0,0 1 0,0-1 0,4 1 0,1 0 0,4 0 0,1 1 0,-5-1 0,3 0 0,-3-4 0,4 4 0,1-4 0,-1 4 0,0 0 0,0 0 0,0 0 0,0-4 0,0-1 0,-4 0 0,3-3 0,-3 3 0,5 0 0,-1-3 0,0 3 0,-1 0 0,2-3 0,-1 3 0,0 0 0,0-3 0,0 8 0,7-8 0,-6 7 0,6-7 0,-7 3 0,0 0 0,0-3 0,1 3 0,-1-4 0,0 4 0,0-3 0,5 4 0,-4-5 0,3 0 0,-3 0 0,-2 0 0,1 0 0,-1 0 0,0 0 0,0 0 0,-3-4 0,-2 0 0,-7-5 0,-1 5 0,-5-5 0,1 8 0,-7-8 0,6 8 0,-12-4 0,5 5 0,0-5 0,-5 4 0,5-3 0,-5 4 0,-2-5 0,8 4 0,-6-4 0,1-1 0,3 5 0,-2-4 0,7 5 0,2 0 0,-2 0 0,4 0 0,0 0 0,0 0 0,0 0 0,1 0 0,-1 0 0,1 0 0,1 0 0,-2 0 0,1 4 0,-1 0 0,0 5 0,-1 0 0,1 1 0,4-1 0,-4 6 0,3-4 0,0 4 0,-3 5 0,7-8 0,-7 7 0,8-10 0,-3 0 0,4 0 0,0-1 0,0-1 0,0 1 0,0 1 0,0-1 0,0 1 0,0-1 0,0 1 0,0 0 0,4 1 0,-3 5 0,3 2 0,-4 6 0,5 0 0,-4 0 0,10 0 0,-5 0 0,0 0 0,5 0 0,-5 0 0,0-6 0,4 4 0,-8-10 0,8 10 0,-5-10 0,1 4 0,2-5 0,-7-1 0,9 6 0,-5-4 0,5 4 0,-5-6 0,3 1 0,-2-1 0,-1 0 0,3 0 0,-3 1 0,0-1 0,8 4 0,-7-2 0,3 2 0,-1-4 0,-3 0 0,5 1 0,-1-1 0,0 0 0,0 0 0,0 1 0,-3-1 0,2-4 0,-4-1 0,6-4 0,-2 0 0,-3 4 0,3-3 0,-4 3 0,5-4 0,-1 0 0,1 0 0,0 0 0,0 0 0,-1 0 0,1 0 0,0 0 0,0 0 0,1 0 0,-1 0 0,0 0 0,0 0 0,0 0 0,0 0 0,-1 0 0,-3-7 0,-1 6 0,-4-6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15:49:33.5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5487.41406"/>
      <inkml:brushProperty name="anchorY" value="-43810.35938"/>
      <inkml:brushProperty name="scaleFactor" value="0.5"/>
    </inkml:brush>
  </inkml:definitions>
  <inkml:trace contextRef="#ctx0" brushRef="#br0">685 109 24575,'-45'0'0,"20"0"0,-15-5 0,14 3 0,-7-9 0,0 4 0,1-5 0,1-1 0,6 2 0,-6-2 0,8 1 0,0 6 0,0-4 0,6 9 0,2-4 0,5 5 0,1 0 0,-1 0 0,1 0 0,0 0 0,0 0 0,5 3 0,0 2 0,4 4 0,0 0 0,0 0 0,-5 7 0,4 1 0,-4 0 0,5 4 0,-4-10 0,3 10 0,-4-10 0,5 10 0,0-10 0,-5 11 0,4-12 0,-4 12 0,5-11 0,-5 10 0,3-10 0,-3 10 0,5-10 0,0 5 0,0-7 0,-4 0 0,3 6 0,-3-4 0,4 5 0,0-7 0,0 0 0,0 4 0,0-3 0,0 3 0,0-4 0,0 0 0,0-1 0,0 1 0,0 0 0,0 0 0,0 6 0,0 2 0,0 0 0,0 13 0,5-11 0,1 12 0,6-8 0,-6 0 0,8 4 0,-11-2 0,11 2 0,-8-4 0,6 0 0,-1 0 0,1 0 0,-2-6 0,2 4 0,-2-4 0,1 0 0,-1-1 0,-1-7 0,1 6 0,0-4 0,0 4 0,-1-5 0,1 5 0,0-4 0,1 10 0,-1-10 0,6 5 0,-4 0 0,4-4 0,-5 9 0,-2-10 0,8 11 0,-7-12 0,12 12 0,-5-10 0,6 9 0,0-8 0,0 9 0,-6-10 0,4 4 0,-6-2 0,2-7 0,-4 1 0,-4-8 0,1 0 0,-2 0 0,-3-3 0,-2-2 0,-3-3 0,0 0 0,0-2 0,0 1 0,0 0 0,0 0 0,0-1 0,0 1 0,-4-1 0,3 1 0,-7 0 0,2 3 0,-3-2 0,0 3 0,-1-5 0,1 5 0,-1-3 0,1 3 0,0-1 0,-7-8 0,-1 6 0,-6-9 0,6 7 0,-13-3 0,11 3 0,-12-3 0,7 1 0,1 1 0,0-1 0,6 6 0,-9-5 0,8 5 0,-3 0 0,6-4 0,-1 9 0,5-7 0,-4 7 0,5-3 0,-5-2 0,4 5 0,-15-4 0,14 1 0,-7 3 0,3-3 0,5 4 0,-4 0 0,5 0 0,2 0 0,-2 0 0,1 0 0,1 0 0,-1 0 0,1 0 0,-1 0 0,0 0 0,0 4 0,1 0 0,3 6 0,-3-6 0,7 4 0,-3-2 0,-1 3 0,4 0 0,-3 0 0,4 0 0,0 0 0,0 0 0,0 0 0,0 1 0,0-1 0,0 6 0,0-4 0,0 4 0,0-5 0,0-1 0,0 0 0,0 0 0,0 1 0,0-1 0,0 0 0,0 4 0,0-2 0,0 2 0,0-4 0,0 1 0,0-1 0,0 0 0,0 0 0,0 1 0,0-1 0,0 0 0,0 0 0,0 1 0,0-1 0,0 0 0,0 0 0,4-3 0,-3 2 0,3-3 0,-4 4 0,0 0 0,0-1 0,0 1 0,0-1 0,0 1 0,0 0 0,0 0 0,0 0 0,0-1 0,4 0 0,0 0 0,4 0 0,0 0 0,1 1 0,-1-5 0,-3 5 0,2-5 0,-6 5 0,7-5 0,-7 4 0,3-4 0,-1 1 0,-2 3 0,3-3 0,-1 3 0,-2 0 0,2 0 0,-3-1 0,0 1 0,0 0 0,0-4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98E00-F82D-4653-A6FB-ADB5F79509A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C8BA-5F67-4004-BC55-C00E97FF61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This means that each data point could have been generated by any of the distributions with a corresponding probability.  In effect, each distribution has some ‘responsibility’ for generating a particular data point.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This means that each data point could have been generated by any of the distributions with a corresponding probability.  In effect, each distribution has some ‘responsibility’ for generating a particular data point.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This equation is just Bayes rule where π is the prior weights and the likelihood is normal.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This equation is just Bayes rule where π is the prior weights and the likelihood is normal.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This equation is just Bayes rule where π is the prior weights and the likelihood is normal.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This equation is just Bayes rule where π is the prior weights and the likelihood is normal.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19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This equation is just Bayes rule where π is the prior weights and the likelihood is normal.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26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001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29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This means that each data point could have been generated by any of the distributions with a corresponding probability.  In effect, each distribution has some ‘responsibility’ for generating a particular data point.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9A94-0FF4-4D3E-9B94-6EEA3E84AD9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14AD-0DAE-48C5-A40B-A83286F4D3E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7B3E-5E8F-4944-B91E-BCBECDC7AB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6680" y="5285686"/>
            <a:ext cx="5738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500" kern="0" dirty="0">
                <a:solidFill>
                  <a:srgbClr val="19335D"/>
                </a:solidFill>
                <a:latin typeface="Footlight MT Light" panose="0204060206030A020304" pitchFamily="18" charset="0"/>
                <a:ea typeface="等线" panose="02010600030101010101" pitchFamily="2" charset="-122"/>
                <a:cs typeface="Calibri" panose="020F0502020204030204" pitchFamily="34" charset="0"/>
              </a:rPr>
              <a:t>Xia Peiyan, Hu Bingcheng, Zhao Xuanyi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855962" y="2386649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54491" y="4077891"/>
            <a:ext cx="471488" cy="471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0" y="4311400"/>
            <a:ext cx="12192000" cy="774352"/>
          </a:xfrm>
          <a:prstGeom prst="rect">
            <a:avLst/>
          </a:prstGeom>
          <a:solidFill>
            <a:srgbClr val="19335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700" b="1" kern="0" dirty="0">
                <a:solidFill>
                  <a:prstClr val="white"/>
                </a:solidFill>
                <a:latin typeface="Footlight MT Light" panose="0204060206030A020304" pitchFamily="18" charset="0"/>
                <a:ea typeface="等线" panose="02010600030101010101" pitchFamily="2" charset="-122"/>
              </a:rPr>
              <a:t>VE 414    Group3</a:t>
            </a:r>
          </a:p>
          <a:p>
            <a:pPr algn="ctr">
              <a:defRPr/>
            </a:pPr>
            <a:r>
              <a:rPr lang="en-US" altLang="zh-CN" sz="2700" b="1" kern="0" dirty="0">
                <a:solidFill>
                  <a:prstClr val="white"/>
                </a:solidFill>
                <a:latin typeface="Footlight MT Light" panose="0204060206030A020304" pitchFamily="18" charset="0"/>
                <a:ea typeface="等线" panose="02010600030101010101" pitchFamily="2" charset="-122"/>
              </a:rPr>
              <a:t>Dec.5</a:t>
            </a:r>
            <a:r>
              <a:rPr lang="en-US" altLang="zh-CN" sz="2700" b="1" kern="0" baseline="30000" dirty="0">
                <a:solidFill>
                  <a:prstClr val="white"/>
                </a:solidFill>
                <a:latin typeface="Footlight MT Light" panose="0204060206030A020304" pitchFamily="18" charset="0"/>
                <a:ea typeface="等线" panose="02010600030101010101" pitchFamily="2" charset="-122"/>
              </a:rPr>
              <a:t>th</a:t>
            </a:r>
            <a:r>
              <a:rPr lang="zh-CN" altLang="en-US" sz="2700" b="1" kern="0" dirty="0">
                <a:solidFill>
                  <a:prstClr val="white"/>
                </a:solidFill>
                <a:latin typeface="Footlight MT Light" panose="0204060206030A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700" b="1" kern="0" dirty="0">
                <a:solidFill>
                  <a:prstClr val="white"/>
                </a:solidFill>
                <a:latin typeface="Footlight MT Light" panose="0204060206030A020304" pitchFamily="18" charset="0"/>
                <a:ea typeface="等线" panose="02010600030101010101" pitchFamily="2" charset="-122"/>
              </a:rPr>
              <a:t>, 2019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1807" y="1927368"/>
            <a:ext cx="82109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800" b="1" kern="0" dirty="0">
                <a:solidFill>
                  <a:srgbClr val="19335D"/>
                </a:solidFill>
                <a:latin typeface="Agency FB" panose="020B050302020202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VE414 Group Project</a:t>
            </a:r>
            <a:endParaRPr lang="zh-CN" altLang="en-US" sz="4800" b="1" kern="0" dirty="0">
              <a:solidFill>
                <a:srgbClr val="19335D"/>
              </a:solidFill>
              <a:latin typeface="Agency FB" panose="020B050302020202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660940" y="1311817"/>
            <a:ext cx="8535804" cy="2436768"/>
            <a:chOff x="2660940" y="1312703"/>
            <a:chExt cx="8438709" cy="2493370"/>
          </a:xfrm>
        </p:grpSpPr>
        <p:grpSp>
          <p:nvGrpSpPr>
            <p:cNvPr id="56" name="组合 55"/>
            <p:cNvGrpSpPr/>
            <p:nvPr/>
          </p:nvGrpSpPr>
          <p:grpSpPr>
            <a:xfrm>
              <a:off x="2660940" y="1312703"/>
              <a:ext cx="908596" cy="930231"/>
              <a:chOff x="2660940" y="1312703"/>
              <a:chExt cx="908596" cy="93023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79774" y="1312703"/>
                <a:ext cx="889762" cy="55254"/>
              </a:xfrm>
              <a:prstGeom prst="rect">
                <a:avLst/>
              </a:prstGeom>
              <a:solidFill>
                <a:srgbClr val="193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60940" y="1322029"/>
                <a:ext cx="53386" cy="920905"/>
              </a:xfrm>
              <a:prstGeom prst="rect">
                <a:avLst/>
              </a:prstGeom>
              <a:solidFill>
                <a:srgbClr val="19335D"/>
              </a:solidFill>
              <a:ln>
                <a:solidFill>
                  <a:srgbClr val="193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0200251" y="2879784"/>
              <a:ext cx="899398" cy="926289"/>
              <a:chOff x="10200251" y="2879784"/>
              <a:chExt cx="899398" cy="92628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200251" y="3750819"/>
                <a:ext cx="889763" cy="55254"/>
              </a:xfrm>
              <a:prstGeom prst="rect">
                <a:avLst/>
              </a:prstGeom>
              <a:solidFill>
                <a:srgbClr val="193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046263" y="2879784"/>
                <a:ext cx="53386" cy="920903"/>
              </a:xfrm>
              <a:prstGeom prst="rect">
                <a:avLst/>
              </a:prstGeom>
              <a:solidFill>
                <a:srgbClr val="193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kern="0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-389186" y="-95293"/>
            <a:ext cx="3368533" cy="3520675"/>
            <a:chOff x="1030473" y="296191"/>
            <a:chExt cx="3368533" cy="3520675"/>
          </a:xfrm>
        </p:grpSpPr>
        <p:sp>
          <p:nvSpPr>
            <p:cNvPr id="35" name="矩形 34"/>
            <p:cNvSpPr/>
            <p:nvPr/>
          </p:nvSpPr>
          <p:spPr>
            <a:xfrm rot="2700000">
              <a:off x="3037225" y="3161863"/>
              <a:ext cx="509174" cy="509174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2700000">
              <a:off x="2172448" y="769565"/>
              <a:ext cx="755051" cy="75505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700000">
              <a:off x="2807421" y="296191"/>
              <a:ext cx="501609" cy="501609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700000">
              <a:off x="3674755" y="336274"/>
              <a:ext cx="724251" cy="72425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700000">
              <a:off x="1868274" y="1787452"/>
              <a:ext cx="891022" cy="891022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2700000">
              <a:off x="2067528" y="698324"/>
              <a:ext cx="465021" cy="46502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2700000">
              <a:off x="1030473" y="914154"/>
              <a:ext cx="1017986" cy="1017986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2700000">
              <a:off x="1988770" y="3530480"/>
              <a:ext cx="286386" cy="286386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2700000">
              <a:off x="2259334" y="2972598"/>
              <a:ext cx="509174" cy="509174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9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Early Estimation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THREE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81063" y="2122165"/>
                <a:ext cx="6642100" cy="3229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Estimation:</a:t>
                </a:r>
              </a:p>
              <a:p>
                <a:endParaRPr lang="en-US" altLang="zh-CN" sz="3200" b="1" dirty="0">
                  <a:latin typeface="Footlight MT Light" panose="0204060206030A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𝑓𝑟𝑖𝑢𝑡𝑠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𝑓𝑎𝑟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𝑠𝑎𝑚𝑝𝑙𝑒𝑑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𝑓𝑟𝑢𝑖𝑡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𝑠𝑎𝑚𝑝𝑙𝑒𝑑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𝑓𝑟𝑢𝑖𝑡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0" dirty="0">
                  <a:latin typeface="Footlight MT Light" panose="0204060206030A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Footlight MT Light" panose="0204060206030A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Footlight MT Light" panose="0204060206030A020304" pitchFamily="18" charset="0"/>
                  </a:rPr>
                  <a:t>Rough estimation: 21 trees</a:t>
                </a:r>
              </a:p>
              <a:p>
                <a:endParaRPr lang="en-US" altLang="zh-CN" dirty="0">
                  <a:latin typeface="Footlight MT Light" panose="0204060206030A020304" pitchFamily="18" charset="0"/>
                </a:endParaRPr>
              </a:p>
              <a:p>
                <a:endParaRPr lang="en-US" altLang="zh-CN" dirty="0">
                  <a:latin typeface="Footlight MT Light" panose="0204060206030A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Footlight MT Light" panose="0204060206030A0203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3" y="2122165"/>
                <a:ext cx="6642100" cy="3229282"/>
              </a:xfrm>
              <a:prstGeom prst="rect">
                <a:avLst/>
              </a:prstGeom>
              <a:blipFill rotWithShape="1">
                <a:blip r:embed="rId4"/>
                <a:stretch>
                  <a:fillRect l="-2294" t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9" t="32" r="-1"/>
          <a:stretch>
            <a:fillRect/>
          </a:stretch>
        </p:blipFill>
        <p:spPr>
          <a:xfrm>
            <a:off x="7127999" y="1895261"/>
            <a:ext cx="4234288" cy="3353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20025" y="4581525"/>
            <a:ext cx="333375" cy="3357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4983"/>
            <a:ext cx="1012328" cy="646331"/>
            <a:chOff x="9400775" y="5968622"/>
            <a:chExt cx="1012328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98258" y="5968622"/>
              <a:ext cx="714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10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THREE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E7E6E6">
                    <a:lumMod val="50000"/>
                  </a:srgbClr>
                </a:solidFill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6245"/>
            <a:ext cx="1109287" cy="653982"/>
            <a:chOff x="9400775" y="5969884"/>
            <a:chExt cx="1109287" cy="653982"/>
          </a:xfrm>
        </p:grpSpPr>
        <p:sp>
          <p:nvSpPr>
            <p:cNvPr id="20" name="矩形 19"/>
            <p:cNvSpPr/>
            <p:nvPr/>
          </p:nvSpPr>
          <p:spPr>
            <a:xfrm rot="2700000">
              <a:off x="9749186" y="6012652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6559" y="5969884"/>
              <a:ext cx="75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11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GMM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241425" y="2051685"/>
            <a:ext cx="9709785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Intro: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a type of clustering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each cluster is modelled according to a different Gaussian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soft assignments rather than hard assignments (k-means)</a:t>
            </a:r>
            <a:endParaRPr lang="en-US" altLang="zh-CN" sz="2400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4983"/>
            <a:ext cx="1093067" cy="646331"/>
            <a:chOff x="9400775" y="5968622"/>
            <a:chExt cx="1093067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2449" y="5968622"/>
              <a:ext cx="741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12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GMM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525145" y="2051685"/>
            <a:ext cx="110039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GMM Alogorithm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Introduce a latent variable 𝛾(gamma) for each data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It assumes that each data point was generated by some information about </a:t>
            </a:r>
            <a:r>
              <a:rPr lang="en-US" altLang="zh-CN" sz="2400" b="1" dirty="0">
                <a:latin typeface="Footlight MT Light" panose="0204060206030A020304" pitchFamily="18" charset="0"/>
                <a:sym typeface="+mn-ea"/>
              </a:rPr>
              <a:t>𝛾(gamma)</a:t>
            </a:r>
            <a:r>
              <a:rPr lang="en-US" altLang="zh-CN" sz="2400" b="1" dirty="0">
                <a:latin typeface="Footlight MT Light" panose="0204060206030A020304" pitchFamily="18" charset="0"/>
              </a:rPr>
              <a:t>. It tells us which Gaussian generated a particular data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6012134"/>
            <a:ext cx="1006784" cy="646331"/>
            <a:chOff x="9400775" y="5985773"/>
            <a:chExt cx="1006784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0787" y="5985773"/>
              <a:ext cx="656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13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GMM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1940" y="2051685"/>
            <a:ext cx="1182878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Footlight MT Light" panose="0204060206030A020304" pitchFamily="18" charset="0"/>
                <a:sym typeface="+mn-ea"/>
              </a:rPr>
              <a:t>Goal: 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Footlight MT Light" panose="0204060206030A020304" pitchFamily="18" charset="0"/>
                <a:sym typeface="+mn-ea"/>
              </a:rPr>
              <a:t>Maximise the marginal likelihood of data points X given our params.</a:t>
            </a:r>
          </a:p>
          <a:p>
            <a:endParaRPr lang="en-US" altLang="zh-CN" sz="3200" b="1" dirty="0">
              <a:solidFill>
                <a:srgbClr val="FF0000"/>
              </a:solidFill>
              <a:latin typeface="Footlight MT Light" panose="0204060206030A020304" pitchFamily="18" charset="0"/>
              <a:sym typeface="+mn-ea"/>
            </a:endParaRP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Consider log likelihood of Linear super-position of Gaussians</a:t>
            </a:r>
          </a:p>
          <a:p>
            <a:endParaRPr lang="en-US" altLang="zh-CN" sz="3200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05" y="4276090"/>
            <a:ext cx="8782050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4983"/>
            <a:ext cx="1093067" cy="646331"/>
            <a:chOff x="9400775" y="5968622"/>
            <a:chExt cx="1093067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40339" y="5968622"/>
              <a:ext cx="75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14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4260" y="2051685"/>
            <a:ext cx="995743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However, in practice, we do not observe these latent variables so we need to estimate them.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Expectation Maximisation (EM) Algorithm 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2550"/>
            <a:ext cx="1093067" cy="646948"/>
            <a:chOff x="9400775" y="5966189"/>
            <a:chExt cx="1093067" cy="646948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40339" y="5966189"/>
              <a:ext cx="75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15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4260" y="2051685"/>
            <a:ext cx="995743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E-STEP: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Recall that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Therefore: 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30" y="3998595"/>
            <a:ext cx="3982720" cy="974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865" y="2930525"/>
            <a:ext cx="4019550" cy="64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6005829"/>
            <a:ext cx="1107780" cy="646331"/>
            <a:chOff x="9400775" y="5979468"/>
            <a:chExt cx="1107780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67162" y="5979468"/>
              <a:ext cx="741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16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4260" y="1941195"/>
            <a:ext cx="99574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M-STEP: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Loop the steps until convergence.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				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pPr algn="ctr"/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Mean of the Gaussians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408045"/>
            <a:ext cx="3353435" cy="77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6005829"/>
            <a:ext cx="1093067" cy="646331"/>
            <a:chOff x="9400775" y="5979468"/>
            <a:chExt cx="1093067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40339" y="5979468"/>
              <a:ext cx="75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17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4260" y="1941195"/>
            <a:ext cx="99574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M-STEP: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Loop the steps until convergence.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pPr algn="ctr"/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Covariance of the Gaussians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				</a:t>
            </a: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35" y="3373755"/>
            <a:ext cx="5993765" cy="84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46"/>
            <a:ext cx="1045260" cy="658352"/>
            <a:chOff x="9400775" y="5954785"/>
            <a:chExt cx="1045260" cy="658352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3748" y="5954785"/>
              <a:ext cx="692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18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4260" y="1941195"/>
            <a:ext cx="99574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M-STEP: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Loop the steps until convergence.</a:t>
            </a: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endParaRPr lang="en-US" altLang="zh-CN" sz="3200" b="1" dirty="0">
              <a:latin typeface="Footlight MT Light" panose="0204060206030A020304" pitchFamily="18" charset="0"/>
              <a:sym typeface="+mn-ea"/>
            </a:endParaRPr>
          </a:p>
          <a:p>
            <a:pPr algn="ctr"/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weights and sum of responsibilities in each Gaussian k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				</a:t>
            </a: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3430270"/>
            <a:ext cx="2032000" cy="885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460" y="4542790"/>
            <a:ext cx="348615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0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ZER0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E7E6E6">
                    <a:lumMod val="50000"/>
                  </a:srgbClr>
                </a:solidFill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6005829"/>
            <a:ext cx="1211566" cy="646331"/>
            <a:chOff x="9400775" y="5979468"/>
            <a:chExt cx="1211566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47953" y="5979468"/>
              <a:ext cx="864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19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GMM+EM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615" y="4413885"/>
            <a:ext cx="2524563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15" y="2190750"/>
            <a:ext cx="2559661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495" y="2190750"/>
            <a:ext cx="2650325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495" y="4413885"/>
            <a:ext cx="2613613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6005829"/>
            <a:ext cx="1015679" cy="646331"/>
            <a:chOff x="9400775" y="5979468"/>
            <a:chExt cx="1015679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9682" y="5979468"/>
              <a:ext cx="656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27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Results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1" y="-1582345"/>
            <a:ext cx="2966055" cy="3039934"/>
            <a:chOff x="1335452" y="-1488893"/>
            <a:chExt cx="2966055" cy="3039934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6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72" y="2096219"/>
            <a:ext cx="3460534" cy="33087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9" y="2096218"/>
            <a:ext cx="3308799" cy="33087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1" y="2142644"/>
            <a:ext cx="3302647" cy="337933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310813" y="5469376"/>
            <a:ext cx="2609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Consider weighted sum of near and far data</a:t>
            </a:r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01767" y="5472145"/>
            <a:ext cx="260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Consider only far data</a:t>
            </a:r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65321" y="5547369"/>
            <a:ext cx="260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Consider only near data</a:t>
            </a:r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4907"/>
            <a:ext cx="1162869" cy="646331"/>
            <a:chOff x="9400775" y="5968546"/>
            <a:chExt cx="1162869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62237" y="5968546"/>
              <a:ext cx="801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20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4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FOUR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E7E6E6">
                    <a:lumMod val="50000"/>
                  </a:srgbClr>
                </a:solidFill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6321"/>
            <a:ext cx="1335170" cy="653177"/>
            <a:chOff x="9400775" y="5959960"/>
            <a:chExt cx="1335170" cy="653177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5007" y="5959960"/>
              <a:ext cx="980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21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Assumptions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5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FIVE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8779" y="2051765"/>
            <a:ext cx="64126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Tayes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live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center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clusters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#Tayes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It’s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reasonable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consider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Jiulings</a:t>
            </a:r>
            <a:endParaRPr lang="en-US" altLang="zh-CN" sz="2400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probability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existence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Jiuling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inside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outside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observed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area</a:t>
            </a:r>
            <a:b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Jiuling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gray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area</a:t>
            </a:r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315" r="52750" b="-315"/>
          <a:stretch>
            <a:fillRect/>
          </a:stretch>
        </p:blipFill>
        <p:spPr>
          <a:xfrm>
            <a:off x="7308223" y="1651146"/>
            <a:ext cx="4691785" cy="4008120"/>
          </a:xfrm>
          <a:prstGeom prst="rect">
            <a:avLst/>
          </a:prstGeom>
        </p:spPr>
      </p:pic>
      <p:cxnSp>
        <p:nvCxnSpPr>
          <p:cNvPr id="4" name="直线箭头连接符 3"/>
          <p:cNvCxnSpPr/>
          <p:nvPr/>
        </p:nvCxnSpPr>
        <p:spPr>
          <a:xfrm flipV="1">
            <a:off x="10096500" y="1859913"/>
            <a:ext cx="1338180" cy="1353187"/>
          </a:xfrm>
          <a:prstGeom prst="straightConnector1">
            <a:avLst/>
          </a:prstGeom>
          <a:ln w="50800">
            <a:solidFill>
              <a:srgbClr val="520D4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8298611" y="3655206"/>
            <a:ext cx="3091982" cy="1389093"/>
          </a:xfrm>
          <a:prstGeom prst="straightConnector1">
            <a:avLst/>
          </a:prstGeom>
          <a:ln w="50800">
            <a:solidFill>
              <a:srgbClr val="B0244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18905445">
            <a:off x="10146258" y="2218763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30</a:t>
            </a:r>
          </a:p>
          <a:p>
            <a:endParaRPr kumimoji="1" lang="en-US" altLang="zh-CN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20174521">
            <a:off x="10339147" y="350985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About</a:t>
            </a:r>
            <a:r>
              <a:rPr kumimoji="1" lang="zh-CN" altLang="en-US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6005829"/>
            <a:ext cx="1150421" cy="646331"/>
            <a:chOff x="9400775" y="5979468"/>
            <a:chExt cx="1150421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61899" y="5979468"/>
              <a:ext cx="789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22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Estimate</a:t>
            </a:r>
            <a:r>
              <a:rPr lang="zh-CN" alt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Grid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5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FIVE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57039" y="2024936"/>
                <a:ext cx="7265564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Consider the following model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unobserved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area: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6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Footlight MT Light" panose="0204060206030A020304" pitchFamily="18" charset="0"/>
                </a:endParaRPr>
              </a:p>
              <a:p>
                <a:endParaRPr lang="en-US" altLang="zh-CN" sz="2400" b="1" dirty="0">
                  <a:latin typeface="Footlight MT Light" panose="0204060206030A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err="1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expectation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conjugate prior</a:t>
                </a:r>
                <a:r>
                  <a:rPr lang="en-US" altLang="zh-CN" sz="3200" b="1" dirty="0">
                    <a:latin typeface="Footlight MT Light" panose="0204060206030A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zh-CN" alt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zh-CN" alt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>
                  <a:latin typeface="Footlight MT Light" panose="0204060206030A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3600" dirty="0">
                  <a:latin typeface="Footlight MT Light" panose="0204060206030A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Footlight MT Light" panose="0204060206030A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Footlight MT Light" panose="0204060206030A020304" pitchFamily="18" charset="0"/>
                </a:endParaRPr>
              </a:p>
              <a:p>
                <a:endParaRPr lang="en-US" altLang="zh-CN" dirty="0">
                  <a:latin typeface="Footlight MT Light" panose="0204060206030A020304" pitchFamily="18" charset="0"/>
                </a:endParaRPr>
              </a:p>
              <a:p>
                <a:endParaRPr lang="en-US" altLang="zh-CN" dirty="0">
                  <a:latin typeface="Footlight MT Light" panose="0204060206030A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Footlight MT Light" panose="0204060206030A0203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9" y="2024936"/>
                <a:ext cx="7265564" cy="5663089"/>
              </a:xfrm>
              <a:prstGeom prst="rect">
                <a:avLst/>
              </a:prstGeom>
              <a:blipFill rotWithShape="1">
                <a:blip r:embed="rId4"/>
                <a:stretch>
                  <a:fillRect l="-2094" t="-1119"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61" y="1872384"/>
            <a:ext cx="3915415" cy="3666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9971"/>
            <a:ext cx="1176254" cy="649527"/>
            <a:chOff x="9400775" y="5963610"/>
            <a:chExt cx="1176254" cy="649527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60067" y="5963610"/>
              <a:ext cx="816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23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Random</a:t>
            </a:r>
            <a:r>
              <a:rPr lang="zh-CN" alt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5400" b="1" dirty="0" err="1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Jiulings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5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FIVE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99696" y="2051765"/>
            <a:ext cx="57330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estimated Poisson distribution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estimate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trees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outside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observed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area</a:t>
            </a:r>
          </a:p>
          <a:p>
            <a:endParaRPr lang="en-US" altLang="zh-CN" sz="3200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Every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turn,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positions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different,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Jiulings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similar</a:t>
            </a:r>
            <a:endParaRPr lang="en-US" altLang="zh-CN" sz="2400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7" r="1734"/>
          <a:stretch>
            <a:fillRect/>
          </a:stretch>
        </p:blipFill>
        <p:spPr>
          <a:xfrm>
            <a:off x="6512285" y="1826732"/>
            <a:ext cx="4980020" cy="4008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28321" y="5741518"/>
            <a:ext cx="3263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Footlight MT Light" panose="0204060206030A020304" pitchFamily="18" charset="0"/>
              </a:rPr>
              <a:t>21</a:t>
            </a:r>
            <a:r>
              <a:rPr kumimoji="1" lang="zh-CN" altLang="en-US" sz="2000" b="1" dirty="0">
                <a:latin typeface="Footlight MT Light" panose="0204060206030A020304" pitchFamily="18" charset="0"/>
              </a:rPr>
              <a:t> </a:t>
            </a:r>
            <a:r>
              <a:rPr kumimoji="1" lang="en-US" altLang="zh-CN" sz="2000" b="1" dirty="0">
                <a:latin typeface="Footlight MT Light" panose="0204060206030A020304" pitchFamily="18" charset="0"/>
              </a:rPr>
              <a:t>observed</a:t>
            </a:r>
            <a:r>
              <a:rPr kumimoji="1" lang="zh-CN" altLang="en-US" sz="2000" b="1" dirty="0">
                <a:latin typeface="Footlight MT Light" panose="0204060206030A020304" pitchFamily="18" charset="0"/>
              </a:rPr>
              <a:t> </a:t>
            </a:r>
            <a:r>
              <a:rPr kumimoji="1" lang="en-US" altLang="zh-CN" sz="2000" b="1" dirty="0">
                <a:latin typeface="Footlight MT Light" panose="0204060206030A020304" pitchFamily="18" charset="0"/>
              </a:rPr>
              <a:t>+37</a:t>
            </a:r>
            <a:r>
              <a:rPr kumimoji="1" lang="zh-CN" altLang="en-US" sz="2000" b="1" dirty="0">
                <a:latin typeface="Footlight MT Light" panose="0204060206030A020304" pitchFamily="18" charset="0"/>
              </a:rPr>
              <a:t> </a:t>
            </a:r>
            <a:r>
              <a:rPr kumimoji="1" lang="en-US" altLang="zh-CN" sz="2000" b="1" dirty="0">
                <a:latin typeface="Footlight MT Light" panose="0204060206030A020304" pitchFamily="18" charset="0"/>
              </a:rPr>
              <a:t>unobserved</a:t>
            </a:r>
            <a:endParaRPr kumimoji="1" lang="zh-CN" altLang="en-US" sz="2000" b="1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9528"/>
            <a:ext cx="1195206" cy="649970"/>
            <a:chOff x="9400775" y="5963167"/>
            <a:chExt cx="1195206" cy="649970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66909" y="5963167"/>
              <a:ext cx="829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24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5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FIVE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7075"/>
            <a:ext cx="1006784" cy="646331"/>
            <a:chOff x="9400775" y="5970714"/>
            <a:chExt cx="1006784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0787" y="5970714"/>
              <a:ext cx="656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25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Walking</a:t>
            </a:r>
            <a:r>
              <a:rPr lang="zh-CN" alt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5400" b="1" dirty="0" err="1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Jiuling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6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SIX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539372" y="2051765"/>
            <a:ext cx="6385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32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Jiuling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can actually move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Just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32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Socratea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”,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“walk”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meters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year!</a:t>
            </a:r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29" y="2056154"/>
            <a:ext cx="2550148" cy="3681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7024" y="5752569"/>
            <a:ext cx="2002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solidFill>
                  <a:schemeClr val="accent5">
                    <a:lumMod val="75000"/>
                  </a:schemeClr>
                </a:solidFill>
              </a:rPr>
              <a:t>Img.baidu.com</a:t>
            </a:r>
            <a:r>
              <a:rPr kumimoji="1" lang="en-US" altLang="zh-CN" sz="1050" dirty="0">
                <a:solidFill>
                  <a:schemeClr val="accent5">
                    <a:lumMod val="75000"/>
                  </a:schemeClr>
                </a:solidFill>
              </a:rPr>
              <a:t>/KJFSN,98SFU8D</a:t>
            </a:r>
            <a:endParaRPr kumimoji="1" lang="zh-CN" altLang="en-US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A96224-BA67-40BA-BFF1-20BB9E220EFF}"/>
              </a:ext>
            </a:extLst>
          </p:cNvPr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BE6CE7-0D04-4FFD-9EFC-D50CE7AD6557}"/>
              </a:ext>
            </a:extLst>
          </p:cNvPr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</p:cNvCxnSpPr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31BB14-B121-4F46-B80C-C63FEADAE109}"/>
              </a:ext>
            </a:extLst>
          </p:cNvPr>
          <p:cNvGrpSpPr/>
          <p:nvPr/>
        </p:nvGrpSpPr>
        <p:grpSpPr>
          <a:xfrm>
            <a:off x="10954298" y="6005829"/>
            <a:ext cx="1150421" cy="646331"/>
            <a:chOff x="9400775" y="5979468"/>
            <a:chExt cx="1150421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61899" y="5979468"/>
              <a:ext cx="789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26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1C0E480E-6F42-4525-BEA8-089B2DD91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15249E07-9AB2-464B-9B1E-D48C95E2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itchFamily="34" charset="-122"/>
                <a:cs typeface="+mn-cs"/>
              </a:rPr>
              <a:t>Walking</a:t>
            </a:r>
            <a:r>
              <a:rPr lang="zh-CN" altLang="en-US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itchFamily="34" charset="-122"/>
                <a:cs typeface="+mn-cs"/>
              </a:rPr>
              <a:t> </a:t>
            </a:r>
            <a:r>
              <a:rPr lang="en-US" altLang="zh-CN" sz="5400" b="1" dirty="0" err="1">
                <a:solidFill>
                  <a:srgbClr val="19335D"/>
                </a:solidFill>
                <a:latin typeface="Agency FB" panose="020B0503020202020204" pitchFamily="34" charset="0"/>
                <a:ea typeface="微软雅黑" pitchFamily="34" charset="-122"/>
                <a:cs typeface="+mn-cs"/>
              </a:rPr>
              <a:t>Jiulings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C9C5498-C3EB-48C3-A9A0-78BA41954E23}"/>
              </a:ext>
            </a:extLst>
          </p:cNvPr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CDF4C8-504A-4EC8-B418-EFDFE8DC26A4}"/>
                </a:ext>
              </a:extLst>
            </p:cNvPr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3F29AEAB-3757-4DBF-B14C-7F450F0E1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itchFamily="34" charset="-122"/>
                </a:rPr>
                <a:t>6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itchFamily="34" charset="-122"/>
              </a:endParaRPr>
            </a:p>
          </p:txBody>
        </p:sp>
        <p:sp>
          <p:nvSpPr>
            <p:cNvPr id="32" name="文本框 14">
              <a:extLst>
                <a:ext uri="{FF2B5EF4-FFF2-40B4-BE49-F238E27FC236}">
                  <a16:creationId xmlns:a16="http://schemas.microsoft.com/office/drawing/2014/main" id="{DED14553-A07B-4A9D-A682-4C668080C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itchFamily="34" charset="-122"/>
                </a:rPr>
                <a:t>PART SIX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3897AFA-026E-42B7-A59B-2B0C5330EBC8}"/>
              </a:ext>
            </a:extLst>
          </p:cNvPr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>
              <a:extLst>
                <a:ext uri="{FF2B5EF4-FFF2-40B4-BE49-F238E27FC236}">
                  <a16:creationId xmlns:a16="http://schemas.microsoft.com/office/drawing/2014/main" id="{CD2C9F1D-B9B0-4B53-93CE-EBA60F7D2AE2}"/>
                </a:ext>
              </a:extLst>
            </p:cNvPr>
            <p:cNvSpPr>
              <a:spLocks/>
            </p:cNvSpPr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>
              <a:extLst>
                <a:ext uri="{FF2B5EF4-FFF2-40B4-BE49-F238E27FC236}">
                  <a16:creationId xmlns:a16="http://schemas.microsoft.com/office/drawing/2014/main" id="{CC461DFD-1A58-417D-9110-700B37173E25}"/>
                </a:ext>
              </a:extLst>
            </p:cNvPr>
            <p:cNvSpPr>
              <a:spLocks/>
            </p:cNvSpPr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  <a:headEnd/>
              <a:tailE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78926-E81F-4B16-B23E-0DC31773CAB7}"/>
              </a:ext>
            </a:extLst>
          </p:cNvPr>
          <p:cNvSpPr txBox="1"/>
          <p:nvPr/>
        </p:nvSpPr>
        <p:spPr>
          <a:xfrm>
            <a:off x="616571" y="2051765"/>
            <a:ext cx="64139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latin typeface="Footlight MT Light" panose="0204060206030A020304" pitchFamily="18" charset="0"/>
                <a:cs typeface="Times New Roman" panose="02020603050405020304" pitchFamily="18" charset="0"/>
              </a:rPr>
              <a:t>Jiulings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walk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jump?</a:t>
            </a:r>
          </a:p>
          <a:p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walk,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position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different,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finding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Tayes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clusters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choose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direction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randomly?</a:t>
            </a:r>
          </a:p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speed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slow?</a:t>
            </a:r>
            <a:endParaRPr lang="en-US" altLang="zh-CN" sz="2400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DFACB1-39A1-484E-9BC0-5324701F0DC8}"/>
              </a:ext>
            </a:extLst>
          </p:cNvPr>
          <p:cNvGrpSpPr/>
          <p:nvPr/>
        </p:nvGrpSpPr>
        <p:grpSpPr>
          <a:xfrm>
            <a:off x="7113679" y="1859912"/>
            <a:ext cx="4899695" cy="3887903"/>
            <a:chOff x="7113679" y="1859912"/>
            <a:chExt cx="4899695" cy="388790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ACA75E9-25B2-3746-850B-C4D3F94EA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29" t="4431" r="3066" b="200"/>
            <a:stretch/>
          </p:blipFill>
          <p:spPr>
            <a:xfrm>
              <a:off x="7113679" y="1859912"/>
              <a:ext cx="4899695" cy="3887903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E78025-CE78-B54B-B834-90977978E8DF}"/>
                </a:ext>
              </a:extLst>
            </p:cNvPr>
            <p:cNvGrpSpPr/>
            <p:nvPr/>
          </p:nvGrpSpPr>
          <p:grpSpPr>
            <a:xfrm>
              <a:off x="8735073" y="3249958"/>
              <a:ext cx="1592280" cy="1161000"/>
              <a:chOff x="8735073" y="3249958"/>
              <a:chExt cx="1592280" cy="11610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5" name="墨迹 4">
                    <a:extLst>
                      <a:ext uri="{FF2B5EF4-FFF2-40B4-BE49-F238E27FC236}">
                        <a16:creationId xmlns:a16="http://schemas.microsoft.com/office/drawing/2014/main" id="{EC7A5DD0-A2EE-9D4A-A82B-8E92B21B659A}"/>
                      </a:ext>
                    </a:extLst>
                  </p14:cNvPr>
                  <p14:cNvContentPartPr/>
                  <p14:nvPr/>
                </p14:nvContentPartPr>
                <p14:xfrm>
                  <a:off x="8735073" y="3757198"/>
                  <a:ext cx="1483200" cy="653760"/>
                </p14:xfrm>
              </p:contentPart>
            </mc:Choice>
            <mc:Fallback xmlns="">
              <p:pic>
                <p:nvPicPr>
                  <p:cNvPr id="5" name="墨迹 4">
                    <a:extLst>
                      <a:ext uri="{FF2B5EF4-FFF2-40B4-BE49-F238E27FC236}">
                        <a16:creationId xmlns:a16="http://schemas.microsoft.com/office/drawing/2014/main" id="{EC7A5DD0-A2EE-9D4A-A82B-8E92B21B659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17433" y="3739558"/>
                    <a:ext cx="1518840" cy="68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6" name="墨迹 5">
                    <a:extLst>
                      <a:ext uri="{FF2B5EF4-FFF2-40B4-BE49-F238E27FC236}">
                        <a16:creationId xmlns:a16="http://schemas.microsoft.com/office/drawing/2014/main" id="{45E9AF39-8435-8647-AC19-0FB9CDB5FD5F}"/>
                      </a:ext>
                    </a:extLst>
                  </p14:cNvPr>
                  <p14:cNvContentPartPr/>
                  <p14:nvPr/>
                </p14:nvContentPartPr>
                <p14:xfrm>
                  <a:off x="10013433" y="3249958"/>
                  <a:ext cx="313920" cy="271800"/>
                </p14:xfrm>
              </p:contentPart>
            </mc:Choice>
            <mc:Fallback xmlns="">
              <p:pic>
                <p:nvPicPr>
                  <p:cNvPr id="6" name="墨迹 5">
                    <a:extLst>
                      <a:ext uri="{FF2B5EF4-FFF2-40B4-BE49-F238E27FC236}">
                        <a16:creationId xmlns:a16="http://schemas.microsoft.com/office/drawing/2014/main" id="{45E9AF39-8435-8647-AC19-0FB9CDB5FD5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995433" y="3232318"/>
                    <a:ext cx="349560" cy="307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49D3FD5-5BB6-CB45-9921-93A67B09EBB7}"/>
                    </a:ext>
                  </a:extLst>
                </p14:cNvPr>
                <p14:cNvContentPartPr/>
                <p14:nvPr/>
              </p14:nvContentPartPr>
              <p14:xfrm>
                <a:off x="9002553" y="2620678"/>
                <a:ext cx="805320" cy="7466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49D3FD5-5BB6-CB45-9921-93A67B09EB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84553" y="2602678"/>
                  <a:ext cx="84096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5B30897-BFF4-8841-BDF1-2D2B231A2C5C}"/>
                    </a:ext>
                  </a:extLst>
                </p14:cNvPr>
                <p14:cNvContentPartPr/>
                <p14:nvPr/>
              </p14:nvContentPartPr>
              <p14:xfrm>
                <a:off x="7856673" y="4662958"/>
                <a:ext cx="254520" cy="5720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5B30897-BFF4-8841-BDF1-2D2B231A2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38673" y="4644947"/>
                  <a:ext cx="290160" cy="60770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4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46"/>
            <a:ext cx="1006784" cy="658352"/>
            <a:chOff x="9400775" y="5954785"/>
            <a:chExt cx="1006784" cy="658352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50787" y="5954785"/>
              <a:ext cx="656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28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981520" y="2766218"/>
            <a:ext cx="2121319" cy="1325563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Q &amp; A</a:t>
            </a:r>
            <a:endParaRPr lang="zh-CN" altLang="en-US" sz="80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1" y="-1582345"/>
            <a:ext cx="2966055" cy="3039934"/>
            <a:chOff x="1335452" y="-1488893"/>
            <a:chExt cx="2966055" cy="3039934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6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7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</a:t>
              </a:r>
              <a:r>
                <a:rPr lang="en-US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SEVEN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0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ZER0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E7E6E6">
                    <a:lumMod val="50000"/>
                  </a:srgbClr>
                </a:solidFill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94907"/>
            <a:ext cx="1029821" cy="646331"/>
            <a:chOff x="9400775" y="5968546"/>
            <a:chExt cx="1029821" cy="646331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38309" y="5968546"/>
              <a:ext cx="692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29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Reference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1" y="-1582345"/>
            <a:ext cx="2966055" cy="3039934"/>
            <a:chOff x="1335452" y="-1488893"/>
            <a:chExt cx="2966055" cy="3039934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6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7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SEVEN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4260" y="1941195"/>
            <a:ext cx="99574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Footlight MT Light" panose="0204060206030A020304" pitchFamily="18" charset="0"/>
                <a:sym typeface="+mn-ea"/>
              </a:rPr>
              <a:t>https://towardsdatascience.com/gaussian-mixture-modelling-gmm-833c88587c7f	</a:t>
            </a:r>
            <a:r>
              <a:rPr lang="en-US" altLang="zh-CN" sz="3200" b="1" dirty="0">
                <a:latin typeface="Footlight MT Light" panose="0204060206030A020304" pitchFamily="18" charset="0"/>
                <a:sym typeface="+mn-ea"/>
              </a:rPr>
              <a:t>			</a:t>
            </a: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3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Problem Overview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ONE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8" name="矩形: 圆角 27"/>
          <p:cNvSpPr/>
          <p:nvPr/>
        </p:nvSpPr>
        <p:spPr>
          <a:xfrm>
            <a:off x="3498731" y="2236273"/>
            <a:ext cx="5467470" cy="7007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</a:rPr>
              <a:t>Invisible trees &amp; visible fruits</a:t>
            </a:r>
            <a:endParaRPr lang="zh-CN" altLang="en-US" sz="2400" b="1" dirty="0">
              <a:latin typeface="Footlight MT Light" panose="0204060206030A020304" pitchFamily="18" charset="0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3498731" y="3188774"/>
            <a:ext cx="5467470" cy="7007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</a:rPr>
              <a:t>Spells that records fruits’ position</a:t>
            </a:r>
            <a:endParaRPr lang="zh-CN" altLang="en-US" sz="2400" b="1" dirty="0">
              <a:latin typeface="Footlight MT Light" panose="0204060206030A020304" pitchFamily="18" charset="0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498731" y="4141275"/>
            <a:ext cx="5467470" cy="7007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</a:rPr>
              <a:t>Multiple travels</a:t>
            </a:r>
            <a:endParaRPr lang="zh-CN" altLang="en-US" sz="2400" b="1" dirty="0">
              <a:latin typeface="Footlight MT Light" panose="0204060206030A020304" pitchFamily="18" charset="0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3498731" y="5093776"/>
            <a:ext cx="5467470" cy="7007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Footlight MT Light" panose="0204060206030A020304" pitchFamily="18" charset="0"/>
              </a:rPr>
              <a:t>Estimate the number of trees </a:t>
            </a:r>
            <a:endParaRPr lang="zh-CN" altLang="en-US" sz="2400" b="1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4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ONE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chemeClr val="bg1">
                        <a:lumMod val="50000"/>
                      </a:schemeClr>
                    </a:solidFill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E7E6E6">
                    <a:lumMod val="50000"/>
                  </a:srgbClr>
                </a:solidFill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5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Data Set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TWO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4" y="1424176"/>
            <a:ext cx="4251101" cy="425110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539372" y="2051765"/>
            <a:ext cx="48933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Basic Info: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107*107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Numbers of fruits within 1 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Numbers of fruits within 3 meters</a:t>
            </a:r>
            <a:endParaRPr lang="en-US" altLang="zh-CN" sz="2400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Multiple travels</a:t>
            </a:r>
            <a:endParaRPr lang="en-US" altLang="zh-CN" sz="2400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6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Data Set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TWO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5042" y="2122165"/>
            <a:ext cx="4553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Graphs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Tayes</a:t>
            </a:r>
            <a:r>
              <a:rPr lang="zh-CN" altLang="en-US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numbers: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Footlight MT Light" panose="0204060206030A020304" pitchFamily="18" charset="0"/>
              </a:rPr>
              <a:t>Gray area means no Tayes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Footlight MT Light" panose="0204060206030A020304" pitchFamily="18" charset="0"/>
              </a:rPr>
              <a:t>Yellow area indicates at least one Taye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800" b="1" dirty="0">
                <a:latin typeface="Footlight MT Light" panose="0204060206030A020304" pitchFamily="18" charset="0"/>
              </a:rPr>
              <a:t>Purple area means a lot of </a:t>
            </a:r>
            <a:r>
              <a:rPr lang="en-US" altLang="zh-CN" sz="2800" b="1" dirty="0">
                <a:latin typeface="Footlight MT Light" panose="0204060206030A020304" pitchFamily="18" charset="0"/>
              </a:rPr>
              <a:t>T</a:t>
            </a:r>
            <a:r>
              <a:rPr lang="en-GB" altLang="zh-CN" sz="2800" b="1" dirty="0">
                <a:latin typeface="Footlight MT Light" panose="0204060206030A020304" pitchFamily="18" charset="0"/>
              </a:rPr>
              <a:t>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800" b="1" dirty="0">
                <a:latin typeface="Footlight MT Light" panose="0204060206030A020304" pitchFamily="18" charset="0"/>
              </a:rPr>
              <a:t>Intuitively, there </a:t>
            </a:r>
            <a:r>
              <a:rPr lang="en-GB" altLang="zh-CN" sz="2800" b="1" dirty="0">
                <a:solidFill>
                  <a:schemeClr val="accent2"/>
                </a:solidFill>
                <a:latin typeface="Footlight MT Light" panose="0204060206030A020304" pitchFamily="18" charset="0"/>
              </a:rPr>
              <a:t>should be </a:t>
            </a:r>
            <a:r>
              <a:rPr lang="en-GB" altLang="zh-CN" sz="2800" b="1" dirty="0">
                <a:latin typeface="Footlight MT Light" panose="0204060206030A020304" pitchFamily="18" charset="0"/>
              </a:rPr>
              <a:t>at least one Jiuling at the center of each cluster</a:t>
            </a:r>
            <a:endParaRPr lang="zh-CN" altLang="en-US" sz="2800" b="1" dirty="0">
              <a:latin typeface="Footlight MT Light" panose="0204060206030A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91579" y="2256741"/>
            <a:ext cx="7043676" cy="2768678"/>
            <a:chOff x="4991579" y="2946398"/>
            <a:chExt cx="7043676" cy="27686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1" r="2553"/>
            <a:stretch>
              <a:fillRect/>
            </a:stretch>
          </p:blipFill>
          <p:spPr>
            <a:xfrm>
              <a:off x="4991579" y="2946400"/>
              <a:ext cx="7043676" cy="276867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042180" y="2946398"/>
              <a:ext cx="17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Footlight MT Light" panose="0204060206030A020304" pitchFamily="18" charset="0"/>
                </a:rPr>
                <a:t>#</a:t>
              </a:r>
              <a:r>
                <a:rPr kumimoji="1" lang="zh-CN" altLang="en-US" dirty="0">
                  <a:latin typeface="Footlight MT Light" panose="0204060206030A020304" pitchFamily="18" charset="0"/>
                </a:rPr>
                <a:t> </a:t>
              </a:r>
              <a:r>
                <a:rPr kumimoji="1" lang="en-GB" altLang="zh-CN" dirty="0">
                  <a:latin typeface="Footlight MT Light" panose="0204060206030A020304" pitchFamily="18" charset="0"/>
                </a:rPr>
                <a:t>Tayes close by</a:t>
              </a:r>
              <a:endParaRPr kumimoji="1" lang="zh-CN" altLang="en-US" dirty="0">
                <a:latin typeface="Footlight MT Light" panose="0204060206030A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81603" y="2946398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Footlight MT Light" panose="0204060206030A020304" pitchFamily="18" charset="0"/>
                </a:rPr>
                <a:t>#</a:t>
              </a:r>
              <a:r>
                <a:rPr kumimoji="1" lang="zh-CN" altLang="en-US" dirty="0">
                  <a:latin typeface="Footlight MT Light" panose="0204060206030A020304" pitchFamily="18" charset="0"/>
                </a:rPr>
                <a:t> </a:t>
              </a:r>
              <a:r>
                <a:rPr kumimoji="1" lang="en-GB" altLang="zh-CN" dirty="0">
                  <a:latin typeface="Footlight MT Light" panose="0204060206030A020304" pitchFamily="18" charset="0"/>
                </a:rPr>
                <a:t>Tayes no far way</a:t>
              </a:r>
              <a:endParaRPr kumimoji="1" lang="zh-CN" altLang="en-US" dirty="0"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04300" y="4051300"/>
            <a:ext cx="2214691" cy="1716965"/>
            <a:chOff x="9004300" y="4051300"/>
            <a:chExt cx="2214691" cy="1716965"/>
          </a:xfrm>
        </p:grpSpPr>
        <p:sp>
          <p:nvSpPr>
            <p:cNvPr id="8" name="椭圆 7"/>
            <p:cNvSpPr/>
            <p:nvPr/>
          </p:nvSpPr>
          <p:spPr>
            <a:xfrm>
              <a:off x="9004300" y="4051300"/>
              <a:ext cx="477303" cy="3693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上箭头 15"/>
            <p:cNvSpPr/>
            <p:nvPr/>
          </p:nvSpPr>
          <p:spPr>
            <a:xfrm rot="19678691">
              <a:off x="9560134" y="4280588"/>
              <a:ext cx="303253" cy="1022874"/>
            </a:xfrm>
            <a:prstGeom prst="up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00819" y="5245045"/>
              <a:ext cx="2018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2"/>
                  </a:solidFill>
                  <a:latin typeface="Footlight MT Light" panose="0204060206030A020304" pitchFamily="18" charset="0"/>
                </a:rPr>
                <a:t>One</a:t>
              </a:r>
              <a:r>
                <a:rPr lang="zh-CN" altLang="en-US" sz="2800" b="1" dirty="0">
                  <a:solidFill>
                    <a:schemeClr val="accent2"/>
                  </a:solidFill>
                  <a:latin typeface="Footlight MT Light" panose="0204060206030A020304" pitchFamily="18" charset="0"/>
                </a:rPr>
                <a:t> </a:t>
              </a:r>
              <a:r>
                <a:rPr lang="en-GB" altLang="zh-CN" sz="2800" b="1" dirty="0">
                  <a:solidFill>
                    <a:schemeClr val="accent2"/>
                  </a:solidFill>
                  <a:latin typeface="Footlight MT Light" panose="0204060206030A020304" pitchFamily="18" charset="0"/>
                </a:rPr>
                <a:t>cluster</a:t>
              </a:r>
              <a:endParaRPr kumimoji="1" lang="zh-CN" altLang="en-US" sz="28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7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05676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50" name="矩形 4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TWO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06468" y="2397458"/>
            <a:ext cx="8246810" cy="3197827"/>
            <a:chOff x="2243389" y="2348287"/>
            <a:chExt cx="8246810" cy="319782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446512" y="2596199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45041" y="4287441"/>
              <a:ext cx="471488" cy="471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243389" y="2348287"/>
              <a:ext cx="5231833" cy="1012344"/>
              <a:chOff x="2672649" y="1982527"/>
              <a:chExt cx="5231833" cy="1012344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672649" y="2346108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标题 1"/>
              <p:cNvSpPr txBox="1"/>
              <p:nvPr/>
            </p:nvSpPr>
            <p:spPr>
              <a:xfrm>
                <a:off x="3140843" y="1982527"/>
                <a:ext cx="476363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Problem Overview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601216" y="2873786"/>
              <a:ext cx="5595363" cy="1012344"/>
              <a:chOff x="2992376" y="2485166"/>
              <a:chExt cx="5595363" cy="1012344"/>
            </a:xfrm>
          </p:grpSpPr>
          <p:sp>
            <p:nvSpPr>
              <p:cNvPr id="32" name="标题 1"/>
              <p:cNvSpPr txBox="1"/>
              <p:nvPr/>
            </p:nvSpPr>
            <p:spPr>
              <a:xfrm>
                <a:off x="3460570" y="2485166"/>
                <a:ext cx="5127169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Data set</a:t>
                </a: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992376" y="2865292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85590" y="3414049"/>
              <a:ext cx="6025172" cy="1012344"/>
              <a:chOff x="3362668" y="3065544"/>
              <a:chExt cx="6025172" cy="101234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3362668" y="3464881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标题 1"/>
              <p:cNvSpPr txBox="1"/>
              <p:nvPr/>
            </p:nvSpPr>
            <p:spPr>
              <a:xfrm>
                <a:off x="3824100" y="3065544"/>
                <a:ext cx="5563740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latin typeface="Footlight MT Light" panose="0204060206030A020304" pitchFamily="18" charset="0"/>
                  </a:rPr>
                  <a:t>Early Estimation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34550" y="3985069"/>
              <a:ext cx="6591092" cy="1012344"/>
              <a:chOff x="3798100" y="3527869"/>
              <a:chExt cx="6591092" cy="1012344"/>
            </a:xfrm>
          </p:grpSpPr>
          <p:sp>
            <p:nvSpPr>
              <p:cNvPr id="36" name="标题 1"/>
              <p:cNvSpPr txBox="1"/>
              <p:nvPr/>
            </p:nvSpPr>
            <p:spPr>
              <a:xfrm>
                <a:off x="4266294" y="3527869"/>
                <a:ext cx="6122898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GMM &amp; EM method</a:t>
                </a:r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>
                <a:off x="3798100" y="3907863"/>
                <a:ext cx="312130" cy="24014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12913" y="4533770"/>
              <a:ext cx="6777286" cy="1012344"/>
              <a:chOff x="4157413" y="4057520"/>
              <a:chExt cx="6777286" cy="1012344"/>
            </a:xfrm>
          </p:grpSpPr>
          <p:sp>
            <p:nvSpPr>
              <p:cNvPr id="53" name="等腰三角形 52"/>
              <p:cNvSpPr/>
              <p:nvPr/>
            </p:nvSpPr>
            <p:spPr>
              <a:xfrm>
                <a:off x="4157413" y="4456857"/>
                <a:ext cx="312130" cy="240149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sz="135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标题 1"/>
              <p:cNvSpPr txBox="1"/>
              <p:nvPr/>
            </p:nvSpPr>
            <p:spPr>
              <a:xfrm>
                <a:off x="4618844" y="4057520"/>
                <a:ext cx="6315855" cy="10123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200" b="1" dirty="0">
                    <a:solidFill>
                      <a:srgbClr val="E7E6E6">
                        <a:lumMod val="50000"/>
                      </a:srgbClr>
                    </a:solidFill>
                    <a:latin typeface="Footlight MT Light" panose="0204060206030A020304" pitchFamily="18" charset="0"/>
                  </a:rPr>
                  <a:t>Poisson method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2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3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>
            <a:off x="4686134" y="5487335"/>
            <a:ext cx="312130" cy="24014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>
            <a:off x="5253278" y="5128003"/>
            <a:ext cx="6315855" cy="101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E7E6E6">
                    <a:lumMod val="50000"/>
                  </a:srgbClr>
                </a:solidFill>
                <a:latin typeface="Footlight MT Light" panose="0204060206030A020304" pitchFamily="18" charset="0"/>
              </a:rPr>
              <a:t>Further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42180" y="6485039"/>
            <a:ext cx="2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32013" y="5809927"/>
            <a:ext cx="8075542" cy="1048074"/>
            <a:chOff x="4199443" y="5869135"/>
            <a:chExt cx="6475354" cy="99266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4199443" y="5869135"/>
              <a:ext cx="6468558" cy="98325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58791" y="6414588"/>
              <a:ext cx="3316006" cy="442982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69294" y="6094899"/>
              <a:ext cx="4898708" cy="766901"/>
            </a:xfrm>
            <a:prstGeom prst="line">
              <a:avLst/>
            </a:prstGeom>
            <a:ln w="28575">
              <a:solidFill>
                <a:srgbClr val="2143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5804452"/>
            <a:ext cx="8059988" cy="1053547"/>
            <a:chOff x="1524000" y="5925985"/>
            <a:chExt cx="6360368" cy="93085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533556" y="5925985"/>
              <a:ext cx="6350812" cy="93085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24000" y="6157697"/>
              <a:ext cx="4815197" cy="69914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24000" y="6383189"/>
              <a:ext cx="3260690" cy="46487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0954298" y="5981165"/>
            <a:ext cx="955586" cy="658333"/>
            <a:chOff x="9400775" y="5954804"/>
            <a:chExt cx="955586" cy="658333"/>
          </a:xfrm>
        </p:grpSpPr>
        <p:sp>
          <p:nvSpPr>
            <p:cNvPr id="20" name="矩形 19"/>
            <p:cNvSpPr/>
            <p:nvPr/>
          </p:nvSpPr>
          <p:spPr>
            <a:xfrm rot="2700000">
              <a:off x="9745148" y="6001923"/>
              <a:ext cx="608780" cy="613647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9400775" y="6125909"/>
              <a:ext cx="397961" cy="397961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837070" y="5954804"/>
              <a:ext cx="343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E7E6E6">
                      <a:lumMod val="9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8</a:t>
              </a:r>
              <a:endParaRPr lang="zh-CN" altLang="en-US" sz="3600" b="1" kern="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199" y="0"/>
            <a:ext cx="1169801" cy="1169801"/>
          </a:xfrm>
          <a:prstGeom prst="rect">
            <a:avLst/>
          </a:prstGeom>
        </p:spPr>
      </p:pic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4838281" y="615201"/>
            <a:ext cx="4899695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19335D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Early Estimation</a:t>
            </a:r>
            <a:endParaRPr lang="zh-CN" altLang="en-US" sz="5400" b="1" dirty="0">
              <a:solidFill>
                <a:srgbClr val="19335D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14312" y="-1582344"/>
            <a:ext cx="2966055" cy="3041302"/>
            <a:chOff x="1335451" y="-1488892"/>
            <a:chExt cx="2966055" cy="3041302"/>
          </a:xfrm>
        </p:grpSpPr>
        <p:sp>
          <p:nvSpPr>
            <p:cNvPr id="30" name="矩形 29"/>
            <p:cNvSpPr/>
            <p:nvPr/>
          </p:nvSpPr>
          <p:spPr>
            <a:xfrm rot="2791015">
              <a:off x="1415050" y="-1568491"/>
              <a:ext cx="2806858" cy="2966055"/>
            </a:xfrm>
            <a:prstGeom prst="rect">
              <a:avLst/>
            </a:prstGeom>
            <a:solidFill>
              <a:srgbClr val="19335D"/>
            </a:solidFill>
            <a:ln>
              <a:solidFill>
                <a:schemeClr val="bg1"/>
              </a:solidFill>
            </a:ln>
            <a:effectLst>
              <a:outerShdw blurRad="215900" dist="1143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2"/>
            <p:cNvSpPr txBox="1">
              <a:spLocks noChangeArrowheads="1"/>
            </p:cNvSpPr>
            <p:nvPr/>
          </p:nvSpPr>
          <p:spPr bwMode="auto">
            <a:xfrm>
              <a:off x="2275571" y="182478"/>
              <a:ext cx="100729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6600" b="1" dirty="0">
                  <a:solidFill>
                    <a:prstClr val="white"/>
                  </a:solidFill>
                  <a:latin typeface="AgencyFB" panose="02000806040000020003" pitchFamily="2" charset="0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prstClr val="white"/>
                </a:solidFill>
                <a:latin typeface="AgencyFB" panose="02000806040000020003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14"/>
            <p:cNvSpPr txBox="1">
              <a:spLocks noChangeArrowheads="1"/>
            </p:cNvSpPr>
            <p:nvPr/>
          </p:nvSpPr>
          <p:spPr bwMode="auto">
            <a:xfrm>
              <a:off x="2030826" y="1213856"/>
              <a:ext cx="137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defTabSz="457200"/>
              <a:r>
                <a:rPr lang="en-US" altLang="zh-CN" sz="1600" dirty="0">
                  <a:solidFill>
                    <a:prstClr val="white"/>
                  </a:solidFill>
                  <a:latin typeface="Footlight MT Light" panose="0204060206030A020304" pitchFamily="18" charset="0"/>
                  <a:ea typeface="微软雅黑" panose="020B0503020204020204" pitchFamily="34" charset="-122"/>
                </a:rPr>
                <a:t>PART THREE</a:t>
              </a:r>
              <a:endParaRPr lang="zh-CN" altLang="en-US" sz="1600" dirty="0">
                <a:solidFill>
                  <a:prstClr val="white"/>
                </a:solidFill>
                <a:latin typeface="Footlight MT Light" panose="0204060206030A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54104" y="753968"/>
            <a:ext cx="844255" cy="970860"/>
            <a:chOff x="3921041" y="1007058"/>
            <a:chExt cx="844255" cy="970860"/>
          </a:xfrm>
        </p:grpSpPr>
        <p:sp>
          <p:nvSpPr>
            <p:cNvPr id="63" name="任意多边形 9"/>
            <p:cNvSpPr/>
            <p:nvPr/>
          </p:nvSpPr>
          <p:spPr bwMode="auto">
            <a:xfrm rot="919542">
              <a:off x="3921041" y="1007058"/>
              <a:ext cx="763248" cy="90380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rgbClr val="FDCA00">
                <a:alpha val="43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4" name="任意多边形 6"/>
            <p:cNvSpPr/>
            <p:nvPr/>
          </p:nvSpPr>
          <p:spPr bwMode="auto">
            <a:xfrm rot="20549528">
              <a:off x="4240752" y="1313611"/>
              <a:ext cx="524544" cy="664307"/>
            </a:xfrm>
            <a:custGeom>
              <a:avLst/>
              <a:gdLst>
                <a:gd name="T0" fmla="*/ 314251 w 2970348"/>
                <a:gd name="T1" fmla="*/ 0 h 4484232"/>
                <a:gd name="T2" fmla="*/ 711510 w 2970348"/>
                <a:gd name="T3" fmla="*/ 1048581 h 4484232"/>
                <a:gd name="T4" fmla="*/ 0 w 2970348"/>
                <a:gd name="T5" fmla="*/ 829477 h 4484232"/>
                <a:gd name="T6" fmla="*/ 314251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solidFill>
              <a:srgbClr val="FDCA00"/>
            </a:solidFill>
            <a:ln w="28575" cap="flat" cmpd="sng">
              <a:solidFill>
                <a:srgbClr val="FDCA00"/>
              </a:solidFill>
              <a:round/>
            </a:ln>
          </p:spPr>
          <p:txBody>
            <a:bodyPr anchor="ctr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94335" y="2051685"/>
            <a:ext cx="66421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Take one area as a sample for a single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The block with most fruits observed is the tree’s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Footlight MT Light" panose="0204060206030A020304" pitchFamily="18" charset="0"/>
              </a:rPr>
              <a:t>The average number of fruits in 1x1 area can be get by calculating the (observed fruits within far distance/observation times)</a:t>
            </a:r>
            <a:endParaRPr lang="en-US" altLang="zh-CN" sz="2400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endParaRPr lang="en-US" altLang="zh-CN" dirty="0">
              <a:latin typeface="Footlight MT Light" panose="0204060206030A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latin typeface="Footlight MT Light" panose="0204060206030A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9" t="32" r="-1"/>
          <a:stretch>
            <a:fillRect/>
          </a:stretch>
        </p:blipFill>
        <p:spPr>
          <a:xfrm>
            <a:off x="7127999" y="1895261"/>
            <a:ext cx="4234288" cy="3353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20025" y="4581525"/>
            <a:ext cx="333375" cy="3357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1083</Words>
  <Application>Microsoft Macintosh PowerPoint</Application>
  <PresentationFormat>宽屏</PresentationFormat>
  <Paragraphs>349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等线 Light</vt:lpstr>
      <vt:lpstr>AgencyFB</vt:lpstr>
      <vt:lpstr>Agency FB</vt:lpstr>
      <vt:lpstr>Arial</vt:lpstr>
      <vt:lpstr>Calibri</vt:lpstr>
      <vt:lpstr>Cambria Math</vt:lpstr>
      <vt:lpstr>Footlight MT Light</vt:lpstr>
      <vt:lpstr>Office 主题​​</vt:lpstr>
      <vt:lpstr>1_Office 主题​​</vt:lpstr>
      <vt:lpstr>PowerPoint 演示文稿</vt:lpstr>
      <vt:lpstr>Outline</vt:lpstr>
      <vt:lpstr>Outline</vt:lpstr>
      <vt:lpstr>Problem Overview</vt:lpstr>
      <vt:lpstr>Outline</vt:lpstr>
      <vt:lpstr>Data Set</vt:lpstr>
      <vt:lpstr>Data Set</vt:lpstr>
      <vt:lpstr>Outline</vt:lpstr>
      <vt:lpstr>Early Estimation</vt:lpstr>
      <vt:lpstr>Early Estimation</vt:lpstr>
      <vt:lpstr>Outline</vt:lpstr>
      <vt:lpstr>GMM</vt:lpstr>
      <vt:lpstr>GMM</vt:lpstr>
      <vt:lpstr>GMM</vt:lpstr>
      <vt:lpstr>EM</vt:lpstr>
      <vt:lpstr>EM</vt:lpstr>
      <vt:lpstr>EM</vt:lpstr>
      <vt:lpstr>EM</vt:lpstr>
      <vt:lpstr>EM</vt:lpstr>
      <vt:lpstr>GMM+EM</vt:lpstr>
      <vt:lpstr>Results</vt:lpstr>
      <vt:lpstr>Outline</vt:lpstr>
      <vt:lpstr>Assumptions</vt:lpstr>
      <vt:lpstr>Estimate Grid</vt:lpstr>
      <vt:lpstr>Random Jiulings</vt:lpstr>
      <vt:lpstr>Outline</vt:lpstr>
      <vt:lpstr>Walking Jiuling</vt:lpstr>
      <vt:lpstr>Walking Jiulings</vt:lpstr>
      <vt:lpstr>Q &amp; A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霖铠 薛</dc:creator>
  <cp:lastModifiedBy>Bingcheng Hu</cp:lastModifiedBy>
  <cp:revision>77</cp:revision>
  <dcterms:created xsi:type="dcterms:W3CDTF">2019-10-30T02:12:00Z</dcterms:created>
  <dcterms:modified xsi:type="dcterms:W3CDTF">2019-12-05T02:53:46Z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