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43" r:id="rId2"/>
    <p:sldId id="347" r:id="rId3"/>
    <p:sldId id="342" r:id="rId4"/>
    <p:sldId id="348" r:id="rId5"/>
    <p:sldId id="345" r:id="rId6"/>
    <p:sldId id="350" r:id="rId7"/>
    <p:sldId id="351" r:id="rId8"/>
    <p:sldId id="352" r:id="rId9"/>
    <p:sldId id="353" r:id="rId10"/>
    <p:sldId id="354" r:id="rId11"/>
    <p:sldId id="355" r:id="rId12"/>
    <p:sldId id="356" r:id="rId13"/>
    <p:sldId id="357" r:id="rId14"/>
    <p:sldId id="358" r:id="rId15"/>
    <p:sldId id="359" r:id="rId16"/>
    <p:sldId id="3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660"/>
  </p:normalViewPr>
  <p:slideViewPr>
    <p:cSldViewPr snapToGrid="0">
      <p:cViewPr varScale="1">
        <p:scale>
          <a:sx n="96" d="100"/>
          <a:sy n="96" d="100"/>
        </p:scale>
        <p:origin x="114"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89357-E713-4CC8-BEFC-EBFB2AF8B762}"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85594-9343-4B5C-866C-9B08664B4ADB}" type="slidenum">
              <a:rPr lang="zh-CN" altLang="en-US" smtClean="0"/>
              <a:t>‹#›</a:t>
            </a:fld>
            <a:endParaRPr lang="zh-CN" altLang="en-US"/>
          </a:p>
        </p:txBody>
      </p:sp>
    </p:spTree>
    <p:extLst>
      <p:ext uri="{BB962C8B-B14F-4D97-AF65-F5344CB8AC3E}">
        <p14:creationId xmlns:p14="http://schemas.microsoft.com/office/powerpoint/2010/main" val="328840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33333"/>
                </a:solidFill>
                <a:effectLst/>
                <a:latin typeface="Merriweather" panose="00000500000000000000" pitchFamily="2" charset="0"/>
              </a:rPr>
              <a:t>则电子电流连续方程变成了一个齐次偏微分方程，取一阶的情况，那么散度就可以表示成一个方向的导数：</a:t>
            </a:r>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distance between the solutions of the two nonlinear systems is controlled by the recombination term, the boundary conditions, and the nonlinear equations’ feature at the solution</a:t>
            </a:r>
            <a:r>
              <a:rPr lang="zh-CN" altLang="en-US"/>
              <a:t>。</a:t>
            </a:r>
            <a:r>
              <a:rPr lang="zh-CN" altLang="en-US" b="0" i="0">
                <a:solidFill>
                  <a:srgbClr val="0F0F0F"/>
                </a:solidFill>
                <a:effectLst/>
                <a:latin typeface="Söhne"/>
              </a:rPr>
              <a:t>两个非线性系统解之间的距离受到复合项、边界条件以及解的非线性特性的控制。</a:t>
            </a:r>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引入了</a:t>
            </a:r>
            <a:r>
              <a:rPr lang="zh-CN" altLang="en-US" b="0" i="0">
                <a:solidFill>
                  <a:srgbClr val="2A2B2E"/>
                </a:solidFill>
                <a:effectLst/>
                <a:latin typeface="pingfang SC"/>
              </a:rPr>
              <a:t>欧姆接触边界条件；对于三个要求解的</a:t>
            </a:r>
            <a:r>
              <a:rPr lang="en-US" altLang="zh-CN" b="0" i="0">
                <a:solidFill>
                  <a:srgbClr val="2A2B2E"/>
                </a:solidFill>
                <a:effectLst/>
                <a:latin typeface="pingfang SC"/>
              </a:rPr>
              <a:t>n,p,\psi</a:t>
            </a:r>
            <a:r>
              <a:rPr lang="zh-CN" altLang="en-US" b="0" i="0">
                <a:solidFill>
                  <a:srgbClr val="2A2B2E"/>
                </a:solidFill>
                <a:effectLst/>
                <a:latin typeface="pingfang SC"/>
              </a:rPr>
              <a:t>变量。</a:t>
            </a:r>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a:t>The emphasis for the spatial discretization will be devoted to the convective effect of the current densities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𝑛</m:t>
                        </m:r>
                      </m:sub>
                    </m:sSub>
                  </m:oMath>
                </a14:m>
                <a:r>
                  <a:rPr lang="en-US" altLang="zh-CN"/>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𝑝</m:t>
                        </m:r>
                      </m:sub>
                    </m:sSub>
                  </m:oMath>
                </a14:m>
                <a:r>
                  <a:rPr lang="en-US" altLang="zh-CN"/>
                  <a:t>. </a:t>
                </a:r>
              </a:p>
              <a:p>
                <a:pPr marL="481330" lvl="1" indent="0">
                  <a:buNone/>
                </a:pPr>
                <a:r>
                  <a:rPr lang="en-US" altLang="zh-CN"/>
                  <a:t>  </a:t>
                </a:r>
                <a:r>
                  <a:rPr lang="zh-CN" altLang="en-US"/>
                  <a:t>对空间离散化的重点将放在电流密度 𝐽𝑛 和 𝐽𝑝 的对流效应上。</a:t>
                </a:r>
              </a:p>
              <a:p>
                <a:pPr lvl="1"/>
                <a:r>
                  <a:rPr lang="en-US" altLang="zh-CN"/>
                  <a:t>In the finite volume method, the flux on the surface of the cell need to be constructed, and the Scharfetter-Gummel (SG) scheme is commonly used to construct the flux.  </a:t>
                </a:r>
              </a:p>
              <a:p>
                <a:pPr marL="481330" lvl="1" indent="0">
                  <a:buNone/>
                </a:pPr>
                <a:r>
                  <a:rPr lang="zh-CN" altLang="en-US"/>
                  <a:t>   在有限体积法中，需要构建单元表面的通量，通常使用 </a:t>
                </a:r>
                <a:r>
                  <a:rPr lang="en-US" altLang="zh-CN"/>
                  <a:t>Scharfetter-Gummel (SG) </a:t>
                </a:r>
                <a:r>
                  <a:rPr lang="zh-CN" altLang="en-US"/>
                  <a:t>方案来构建  通量。</a:t>
                </a:r>
              </a:p>
              <a:p>
                <a:endParaRPr lang="zh-CN" altLang="en-US"/>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a:t>the flux </a:t>
            </a:r>
            <a:r>
              <a:rPr lang="zh-CN" altLang="en-US"/>
              <a:t>𝜀∇𝜓  </a:t>
            </a:r>
            <a:r>
              <a:rPr lang="en-US" altLang="zh-CN"/>
              <a:t>can be approximated by the difference at the midpoint of the edge </a:t>
            </a:r>
            <a:r>
              <a:rPr lang="zh-CN" altLang="en-US"/>
              <a:t>𝑃𝑖𝑃𝑗 （理解成中心差分法）</a:t>
            </a:r>
            <a:endParaRPr lang="en-US" altLang="zh-CN"/>
          </a:p>
          <a:p>
            <a:r>
              <a:rPr lang="zh-CN" altLang="en-US" b="0" i="0">
                <a:solidFill>
                  <a:srgbClr val="333333"/>
                </a:solidFill>
                <a:effectLst/>
                <a:latin typeface="Merriweather" panose="00000500000000000000" pitchFamily="2" charset="0"/>
              </a:rPr>
              <a:t>该种数值格式的应用具有一定的局限性，比如是在</a:t>
            </a:r>
            <a:r>
              <a:rPr lang="en-US" altLang="zh-CN" b="0" i="0">
                <a:solidFill>
                  <a:srgbClr val="333333"/>
                </a:solidFill>
                <a:effectLst/>
                <a:latin typeface="Merriweather" panose="00000500000000000000" pitchFamily="2" charset="0"/>
              </a:rPr>
              <a:t>steady state</a:t>
            </a:r>
            <a:r>
              <a:rPr lang="zh-CN" altLang="en-US" b="0" i="0">
                <a:solidFill>
                  <a:srgbClr val="333333"/>
                </a:solidFill>
                <a:effectLst/>
                <a:latin typeface="Merriweather" panose="00000500000000000000" pitchFamily="2" charset="0"/>
              </a:rPr>
              <a:t>情况才可以使用（两个偏微分等于</a:t>
            </a:r>
            <a:r>
              <a:rPr lang="en-US" altLang="zh-CN" b="0" i="0">
                <a:solidFill>
                  <a:srgbClr val="333333"/>
                </a:solidFill>
                <a:effectLst/>
                <a:latin typeface="Merriweather" panose="00000500000000000000" pitchFamily="2" charset="0"/>
              </a:rPr>
              <a:t>0</a:t>
            </a:r>
            <a:r>
              <a:rPr lang="zh-CN" altLang="en-US" b="0" i="0">
                <a:solidFill>
                  <a:srgbClr val="333333"/>
                </a:solidFill>
                <a:effectLst/>
                <a:latin typeface="Merriweather" panose="00000500000000000000" pitchFamily="2" charset="0"/>
              </a:rPr>
              <a:t>）。</a:t>
            </a:r>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a:t>
            </a:r>
            <a:r>
              <a:rPr lang="en-US" altLang="zh-CN"/>
              <a:t>algorithm 1</a:t>
            </a:r>
            <a:r>
              <a:rPr lang="zh-CN" altLang="en-US"/>
              <a:t>中，鉴于载流子浓度固定，电势的泊松方程成为线性系统，比较容易求解</a:t>
            </a:r>
            <a:r>
              <a:rPr lang="en-US" altLang="zh-CN"/>
              <a:t>(Since the carrier concentration is fixed, the Poisson equation for the potential is a linear system, which is relatively easy to be solved.)</a:t>
            </a:r>
            <a:r>
              <a:rPr lang="zh-CN" altLang="en-US"/>
              <a:t>；</a:t>
            </a:r>
          </a:p>
          <a:p>
            <a:endParaRPr lang="zh-CN" altLang="en-US"/>
          </a:p>
          <a:p>
            <a:r>
              <a:rPr lang="zh-CN" altLang="en-US"/>
              <a:t>​	然而，载流子浓度和电势之间存在固有的指数关系，因此对于固定载流子浓度的泊松方程进行线性化往往会导致 </a:t>
            </a:r>
            <a:r>
              <a:rPr lang="en-US" altLang="zh-CN"/>
              <a:t>Gummel </a:t>
            </a:r>
            <a:r>
              <a:rPr lang="zh-CN" altLang="en-US"/>
              <a:t>迭代发散。（参照论文</a:t>
            </a:r>
            <a:r>
              <a:rPr lang="en-US" altLang="zh-CN"/>
              <a:t>《AN APPROXIMATE NEWTON METHOD FOR THE SOLUTION OF THE BASIC SEMICONDUCTOR DEVICE EQUATIONS*》</a:t>
            </a:r>
            <a:r>
              <a:rPr lang="zh-CN" altLang="en-US"/>
              <a:t>中的定义： </a:t>
            </a:r>
            <a:r>
              <a:rPr lang="en-US" altLang="zh-CN"/>
              <a:t>$n=e^{\psi}u,p=e^{-\psi}v$ </a:t>
            </a:r>
            <a:r>
              <a:rPr lang="zh-CN" altLang="en-US"/>
              <a:t>）</a:t>
            </a:r>
          </a:p>
          <a:p>
            <a:endParaRPr lang="zh-CN" altLang="en-US"/>
          </a:p>
          <a:p>
            <a:r>
              <a:rPr lang="zh-CN" altLang="en-US"/>
              <a:t>​	引入准费米能级（</a:t>
            </a:r>
            <a:r>
              <a:rPr lang="en-US" altLang="zh-CN"/>
              <a:t>quasi-Fermi potential</a:t>
            </a:r>
            <a:r>
              <a:rPr lang="zh-CN" altLang="en-US"/>
              <a:t>）的概念，</a:t>
            </a:r>
            <a:r>
              <a:rPr lang="en-US" altLang="zh-CN"/>
              <a:t>$</a:t>
            </a:r>
            <a:r>
              <a:rPr lang="zh-CN" altLang="en-US"/>
              <a:t>𝜙</a:t>
            </a:r>
            <a:r>
              <a:rPr lang="en-US" altLang="zh-CN"/>
              <a:t>_</a:t>
            </a:r>
            <a:r>
              <a:rPr lang="zh-CN" altLang="en-US"/>
              <a:t>𝑛</a:t>
            </a:r>
            <a:r>
              <a:rPr lang="en-US" altLang="zh-CN"/>
              <a:t>$ is the quasi-Fermi potential of electron carrier, and $</a:t>
            </a:r>
            <a:r>
              <a:rPr lang="zh-CN" altLang="en-US"/>
              <a:t>𝜙</a:t>
            </a:r>
            <a:r>
              <a:rPr lang="en-US" altLang="zh-CN"/>
              <a:t>_</a:t>
            </a:r>
            <a:r>
              <a:rPr lang="zh-CN" altLang="en-US"/>
              <a:t>𝑝</a:t>
            </a:r>
            <a:r>
              <a:rPr lang="en-US" altLang="zh-CN"/>
              <a:t>$ is the quasi-Fermi potential of hole </a:t>
            </a:r>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首先设定一系列逐渐增加的偏置电压 𝑉</a:t>
            </a:r>
            <a:r>
              <a:rPr lang="en-US" altLang="zh-CN"/>
              <a:t>0, </a:t>
            </a:r>
            <a:r>
              <a:rPr lang="zh-CN" altLang="en-US"/>
              <a:t>𝑉</a:t>
            </a:r>
            <a:r>
              <a:rPr lang="en-US" altLang="zh-CN"/>
              <a:t>1, ..., </a:t>
            </a:r>
            <a:r>
              <a:rPr lang="zh-CN" altLang="en-US"/>
              <a:t>𝑉𝑝，其中最终的偏置电压 𝑉𝑝 对应需要解决的问题；</a:t>
            </a:r>
            <a:endParaRPr lang="en-US" altLang="zh-CN"/>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在这个过程中，较低偏置电压的解自然地被用作解决下一个更大偏置电压的非线性方程的初始迭代。</a:t>
            </a:r>
            <a:endParaRPr lang="en-US" altLang="zh-CN"/>
          </a:p>
          <a:p>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33333"/>
                </a:solidFill>
                <a:effectLst/>
                <a:latin typeface="Merriweather" panose="00000500000000000000" pitchFamily="2" charset="0"/>
              </a:rPr>
              <a:t>则电子电流连续方程变成了一个齐次偏微分方程，取一阶的情况，那么散度就可以表示成一个方向的导数：</a:t>
            </a:r>
            <a:endParaRPr lang="zh-CN" altLang="en-US"/>
          </a:p>
        </p:txBody>
      </p:sp>
      <p:sp>
        <p:nvSpPr>
          <p:cNvPr id="4" name="灯片编号占位符 3"/>
          <p:cNvSpPr>
            <a:spLocks noGrp="1"/>
          </p:cNvSpPr>
          <p:nvPr>
            <p:ph type="sldNum" sz="quarter" idx="5"/>
          </p:nvPr>
        </p:nvSpPr>
        <p:spPr/>
        <p:txBody>
          <a:bodyPr/>
          <a:lstStyle/>
          <a:p>
            <a:pPr marL="0" marR="0" lvl="0" indent="0" algn="r" defTabSz="1052830" rtl="0" eaLnBrk="1" fontAlgn="auto" latinLnBrk="0" hangingPunct="1">
              <a:lnSpc>
                <a:spcPct val="100000"/>
              </a:lnSpc>
              <a:spcBef>
                <a:spcPts val="0"/>
              </a:spcBef>
              <a:spcAft>
                <a:spcPts val="0"/>
              </a:spcAft>
              <a:buClrTx/>
              <a:buSzTx/>
              <a:buFontTx/>
              <a:buNone/>
              <a:tabLst/>
              <a:defRPr/>
            </a:pPr>
            <a:fld id="{91BB6AE2-ECC6-4368-A1A4-C30921F5A8B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105283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p:spPr>
        <p:txBody>
          <a:bodyPr anchor="b"/>
          <a:lstStyle>
            <a:lvl1pPr algn="ctr">
              <a:defRPr sz="5233"/>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3315"/>
            </a:lvl1pPr>
            <a:lvl2pPr marL="398878" indent="0" algn="ctr">
              <a:buNone/>
              <a:defRPr sz="1744"/>
            </a:lvl2pPr>
            <a:lvl3pPr marL="797756" indent="0" algn="ctr">
              <a:buNone/>
              <a:defRPr sz="1570"/>
            </a:lvl3pPr>
            <a:lvl4pPr marL="1196635" indent="0" algn="ctr">
              <a:buNone/>
              <a:defRPr sz="1396"/>
            </a:lvl4pPr>
            <a:lvl5pPr marL="1594986" indent="0" algn="ctr">
              <a:buNone/>
              <a:defRPr sz="1396"/>
            </a:lvl5pPr>
            <a:lvl6pPr marL="1993865" indent="0" algn="ctr">
              <a:buNone/>
              <a:defRPr sz="1396"/>
            </a:lvl6pPr>
            <a:lvl7pPr marL="2392743" indent="0" algn="ctr">
              <a:buNone/>
              <a:defRPr sz="1396"/>
            </a:lvl7pPr>
            <a:lvl8pPr marL="2791621" indent="0" algn="ctr">
              <a:buNone/>
              <a:defRPr sz="1396"/>
            </a:lvl8pPr>
            <a:lvl9pPr marL="3190499" indent="0" algn="ctr">
              <a:buNone/>
              <a:defRPr sz="1396"/>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8304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8624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31"/>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31"/>
            <a:ext cx="773429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499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15072" y="199089"/>
            <a:ext cx="8726614" cy="635726"/>
          </a:xfrm>
        </p:spPr>
        <p:txBody>
          <a:bodyPr/>
          <a:lstStyle>
            <a:lvl1pPr marL="378882" indent="-378882">
              <a:buFont typeface="Wingdings" panose="05000000000000000000" pitchFamily="2" charset="2"/>
              <a:buChar char="p"/>
              <a:defRPr sz="2320">
                <a:solidFill>
                  <a:srgbClr val="0070C0"/>
                </a:solidFill>
              </a:defRPr>
            </a:lvl1pPr>
          </a:lstStyle>
          <a:p>
            <a:r>
              <a:rPr lang="en-US" altLang="zh-CN"/>
              <a:t>Question:</a:t>
            </a:r>
            <a:r>
              <a:rPr lang="zh-CN" altLang="en-US"/>
              <a:t>怎么看</a:t>
            </a:r>
            <a:r>
              <a:rPr lang="en-US" altLang="zh-CN"/>
              <a:t> </a:t>
            </a:r>
          </a:p>
        </p:txBody>
      </p:sp>
      <p:sp>
        <p:nvSpPr>
          <p:cNvPr id="3" name="内容占位符 2"/>
          <p:cNvSpPr>
            <a:spLocks noGrp="1"/>
          </p:cNvSpPr>
          <p:nvPr>
            <p:ph idx="1"/>
          </p:nvPr>
        </p:nvSpPr>
        <p:spPr>
          <a:xfrm>
            <a:off x="449947" y="956984"/>
            <a:ext cx="10903992" cy="5220194"/>
          </a:xfrm>
        </p:spPr>
        <p:txBody>
          <a:bodyPr>
            <a:normAutofit/>
          </a:bodyPr>
          <a:lstStyle>
            <a:lvl1pPr>
              <a:lnSpc>
                <a:spcPts val="2387"/>
              </a:lnSpc>
              <a:defRPr sz="1989"/>
            </a:lvl1pPr>
            <a:lvl2pPr>
              <a:defRPr sz="1989"/>
            </a:lvl2pPr>
            <a:lvl3pPr>
              <a:defRPr sz="1989"/>
            </a:lvl3pPr>
            <a:lvl4pPr>
              <a:defRPr sz="1989"/>
            </a:lvl4pPr>
            <a:lvl5pPr>
              <a:defRPr sz="1989"/>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3286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3" y="1709740"/>
            <a:ext cx="10515600" cy="2852737"/>
          </a:xfrm>
        </p:spPr>
        <p:txBody>
          <a:bodyPr anchor="b"/>
          <a:lstStyle>
            <a:lvl1pPr>
              <a:defRPr sz="5233"/>
            </a:lvl1pPr>
          </a:lstStyle>
          <a:p>
            <a:r>
              <a:rPr lang="zh-CN" altLang="en-US"/>
              <a:t>单击此处编辑母版标题样式</a:t>
            </a:r>
          </a:p>
        </p:txBody>
      </p:sp>
      <p:sp>
        <p:nvSpPr>
          <p:cNvPr id="3" name="文本占位符 2"/>
          <p:cNvSpPr>
            <a:spLocks noGrp="1"/>
          </p:cNvSpPr>
          <p:nvPr>
            <p:ph type="body" idx="1"/>
          </p:nvPr>
        </p:nvSpPr>
        <p:spPr>
          <a:xfrm>
            <a:off x="831853" y="4589465"/>
            <a:ext cx="10515600" cy="1500187"/>
          </a:xfrm>
        </p:spPr>
        <p:txBody>
          <a:bodyPr/>
          <a:lstStyle>
            <a:lvl1pPr marL="0" indent="0">
              <a:buNone/>
              <a:defRPr sz="2092">
                <a:solidFill>
                  <a:schemeClr val="tx1">
                    <a:tint val="75000"/>
                  </a:schemeClr>
                </a:solidFill>
              </a:defRPr>
            </a:lvl1pPr>
            <a:lvl2pPr marL="398878" indent="0">
              <a:buNone/>
              <a:defRPr sz="1744">
                <a:solidFill>
                  <a:schemeClr val="tx1">
                    <a:tint val="75000"/>
                  </a:schemeClr>
                </a:solidFill>
              </a:defRPr>
            </a:lvl2pPr>
            <a:lvl3pPr marL="797756" indent="0">
              <a:buNone/>
              <a:defRPr sz="1570">
                <a:solidFill>
                  <a:schemeClr val="tx1">
                    <a:tint val="75000"/>
                  </a:schemeClr>
                </a:solidFill>
              </a:defRPr>
            </a:lvl3pPr>
            <a:lvl4pPr marL="1196635" indent="0">
              <a:buNone/>
              <a:defRPr sz="1396">
                <a:solidFill>
                  <a:schemeClr val="tx1">
                    <a:tint val="75000"/>
                  </a:schemeClr>
                </a:solidFill>
              </a:defRPr>
            </a:lvl4pPr>
            <a:lvl5pPr marL="1594986" indent="0">
              <a:buNone/>
              <a:defRPr sz="1396">
                <a:solidFill>
                  <a:schemeClr val="tx1">
                    <a:tint val="75000"/>
                  </a:schemeClr>
                </a:solidFill>
              </a:defRPr>
            </a:lvl5pPr>
            <a:lvl6pPr marL="1993865" indent="0">
              <a:buNone/>
              <a:defRPr sz="1396">
                <a:solidFill>
                  <a:schemeClr val="tx1">
                    <a:tint val="75000"/>
                  </a:schemeClr>
                </a:solidFill>
              </a:defRPr>
            </a:lvl6pPr>
            <a:lvl7pPr marL="2392743" indent="0">
              <a:buNone/>
              <a:defRPr sz="1396">
                <a:solidFill>
                  <a:schemeClr val="tx1">
                    <a:tint val="75000"/>
                  </a:schemeClr>
                </a:solidFill>
              </a:defRPr>
            </a:lvl7pPr>
            <a:lvl8pPr marL="2791621" indent="0">
              <a:buNone/>
              <a:defRPr sz="1396">
                <a:solidFill>
                  <a:schemeClr val="tx1">
                    <a:tint val="75000"/>
                  </a:schemeClr>
                </a:solidFill>
              </a:defRPr>
            </a:lvl8pPr>
            <a:lvl9pPr marL="3190499" indent="0">
              <a:buNone/>
              <a:defRPr sz="1396">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6882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31541" y="364996"/>
            <a:ext cx="8904225" cy="777652"/>
          </a:xfrm>
        </p:spPr>
        <p:txBody>
          <a:bodyPr/>
          <a:lstStyle>
            <a:lvl1pPr marL="378882" indent="-378882">
              <a:buFont typeface="Wingdings" panose="05000000000000000000" pitchFamily="2" charset="2"/>
              <a:buChar char="p"/>
              <a:defRPr sz="2320">
                <a:solidFill>
                  <a:srgbClr val="0070C0"/>
                </a:solidFill>
              </a:defRPr>
            </a:lvl1pPr>
          </a:lstStyle>
          <a:p>
            <a:r>
              <a:rPr lang="zh-CN" altLang="en-US"/>
              <a:t>单击此处编辑母版标题样式</a:t>
            </a:r>
          </a:p>
        </p:txBody>
      </p:sp>
      <p:sp>
        <p:nvSpPr>
          <p:cNvPr id="3" name="内容占位符 2"/>
          <p:cNvSpPr>
            <a:spLocks noGrp="1"/>
          </p:cNvSpPr>
          <p:nvPr>
            <p:ph sz="half" idx="1"/>
          </p:nvPr>
        </p:nvSpPr>
        <p:spPr>
          <a:xfrm>
            <a:off x="838323" y="1344753"/>
            <a:ext cx="5181501" cy="4832424"/>
          </a:xfrm>
        </p:spPr>
        <p:txBody>
          <a:bodyPr/>
          <a:lstStyle>
            <a:lvl1pPr>
              <a:defRPr sz="2155"/>
            </a:lvl1pPr>
            <a:lvl2pPr>
              <a:defRPr sz="2155"/>
            </a:lvl2pPr>
            <a:lvl3pPr>
              <a:defRPr sz="2155"/>
            </a:lvl3pPr>
            <a:lvl4pPr>
              <a:defRPr sz="2155"/>
            </a:lvl4pPr>
            <a:lvl5pPr>
              <a:defRPr sz="2155"/>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438" y="1344753"/>
            <a:ext cx="5181501" cy="4832424"/>
          </a:xfrm>
        </p:spPr>
        <p:txBody>
          <a:bodyPr/>
          <a:lstStyle>
            <a:lvl1pPr>
              <a:defRPr sz="2155"/>
            </a:lvl1pPr>
            <a:lvl2pPr>
              <a:defRPr sz="2155"/>
            </a:lvl2pPr>
            <a:lvl3pPr>
              <a:defRPr sz="2155"/>
            </a:lvl3pPr>
            <a:lvl4pPr>
              <a:defRPr sz="2155"/>
            </a:lvl4pPr>
            <a:lvl5pPr>
              <a:defRPr sz="2155"/>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541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90" y="365133"/>
            <a:ext cx="10512419" cy="1325563"/>
          </a:xfrm>
        </p:spPr>
        <p:txBody>
          <a:bodyPr/>
          <a:lstStyle/>
          <a:p>
            <a:r>
              <a:rPr lang="zh-CN" altLang="en-US"/>
              <a:t>单击此处编辑母版标题样式</a:t>
            </a:r>
          </a:p>
        </p:txBody>
      </p:sp>
      <p:sp>
        <p:nvSpPr>
          <p:cNvPr id="3" name="文本占位符 2"/>
          <p:cNvSpPr>
            <a:spLocks noGrp="1"/>
          </p:cNvSpPr>
          <p:nvPr>
            <p:ph type="body" idx="1"/>
          </p:nvPr>
        </p:nvSpPr>
        <p:spPr>
          <a:xfrm>
            <a:off x="839792" y="1681163"/>
            <a:ext cx="5157786" cy="823912"/>
          </a:xfrm>
        </p:spPr>
        <p:txBody>
          <a:bodyPr anchor="b"/>
          <a:lstStyle>
            <a:lvl1pPr marL="0" indent="0">
              <a:buNone/>
              <a:defRPr sz="2092" b="1"/>
            </a:lvl1pPr>
            <a:lvl2pPr marL="398878" indent="0">
              <a:buNone/>
              <a:defRPr sz="1744" b="1"/>
            </a:lvl2pPr>
            <a:lvl3pPr marL="797756" indent="0">
              <a:buNone/>
              <a:defRPr sz="1570" b="1"/>
            </a:lvl3pPr>
            <a:lvl4pPr marL="1196635" indent="0">
              <a:buNone/>
              <a:defRPr sz="1396" b="1"/>
            </a:lvl4pPr>
            <a:lvl5pPr marL="1594986" indent="0">
              <a:buNone/>
              <a:defRPr sz="1396" b="1"/>
            </a:lvl5pPr>
            <a:lvl6pPr marL="1993865" indent="0">
              <a:buNone/>
              <a:defRPr sz="1396" b="1"/>
            </a:lvl6pPr>
            <a:lvl7pPr marL="2392743" indent="0">
              <a:buNone/>
              <a:defRPr sz="1396" b="1"/>
            </a:lvl7pPr>
            <a:lvl8pPr marL="2791621" indent="0">
              <a:buNone/>
              <a:defRPr sz="1396" b="1"/>
            </a:lvl8pPr>
            <a:lvl9pPr marL="3190499" indent="0">
              <a:buNone/>
              <a:defRPr sz="1396" b="1"/>
            </a:lvl9pPr>
          </a:lstStyle>
          <a:p>
            <a:pPr lvl="0"/>
            <a:r>
              <a:rPr lang="zh-CN" altLang="en-US"/>
              <a:t>单击此处编辑母版文本样式</a:t>
            </a:r>
            <a:endParaRPr lang="en-US" altLang="zh-CN"/>
          </a:p>
        </p:txBody>
      </p:sp>
      <p:sp>
        <p:nvSpPr>
          <p:cNvPr id="4" name="内容占位符 3"/>
          <p:cNvSpPr>
            <a:spLocks noGrp="1"/>
          </p:cNvSpPr>
          <p:nvPr>
            <p:ph sz="half" idx="2"/>
          </p:nvPr>
        </p:nvSpPr>
        <p:spPr>
          <a:xfrm>
            <a:off x="839792" y="2505075"/>
            <a:ext cx="515778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092" b="1"/>
            </a:lvl1pPr>
            <a:lvl2pPr marL="398878" indent="0">
              <a:buNone/>
              <a:defRPr sz="1744" b="1"/>
            </a:lvl2pPr>
            <a:lvl3pPr marL="797756" indent="0">
              <a:buNone/>
              <a:defRPr sz="1570" b="1"/>
            </a:lvl3pPr>
            <a:lvl4pPr marL="1196635" indent="0">
              <a:buNone/>
              <a:defRPr sz="1396" b="1"/>
            </a:lvl4pPr>
            <a:lvl5pPr marL="1594986" indent="0">
              <a:buNone/>
              <a:defRPr sz="1396" b="1"/>
            </a:lvl5pPr>
            <a:lvl6pPr marL="1993865" indent="0">
              <a:buNone/>
              <a:defRPr sz="1396" b="1"/>
            </a:lvl6pPr>
            <a:lvl7pPr marL="2392743" indent="0">
              <a:buNone/>
              <a:defRPr sz="1396" b="1"/>
            </a:lvl7pPr>
            <a:lvl8pPr marL="2791621" indent="0">
              <a:buNone/>
              <a:defRPr sz="1396" b="1"/>
            </a:lvl8pPr>
            <a:lvl9pPr marL="3190499" indent="0">
              <a:buNone/>
              <a:defRPr sz="1396"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9446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920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2631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6"/>
            <a:ext cx="3932237" cy="1600200"/>
          </a:xfrm>
        </p:spPr>
        <p:txBody>
          <a:bodyPr anchor="b"/>
          <a:lstStyle>
            <a:lvl1pPr>
              <a:defRPr sz="2793"/>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793"/>
            </a:lvl1pPr>
            <a:lvl2pPr>
              <a:defRPr sz="2441"/>
            </a:lvl2pPr>
            <a:lvl3pPr>
              <a:defRPr sz="2092"/>
            </a:lvl3pPr>
            <a:lvl4pPr>
              <a:defRPr sz="1744"/>
            </a:lvl4pPr>
            <a:lvl5pPr>
              <a:defRPr sz="1744"/>
            </a:lvl5pPr>
            <a:lvl6pPr>
              <a:defRPr sz="1744"/>
            </a:lvl6pPr>
            <a:lvl7pPr>
              <a:defRPr sz="1744"/>
            </a:lvl7pPr>
            <a:lvl8pPr>
              <a:defRPr sz="1744"/>
            </a:lvl8pPr>
            <a:lvl9pPr>
              <a:defRPr sz="174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9" y="2057403"/>
            <a:ext cx="3932237" cy="3811588"/>
          </a:xfrm>
        </p:spPr>
        <p:txBody>
          <a:bodyPr/>
          <a:lstStyle>
            <a:lvl1pPr marL="0" indent="0">
              <a:buNone/>
              <a:defRPr sz="1396"/>
            </a:lvl1pPr>
            <a:lvl2pPr marL="398878" indent="0">
              <a:buNone/>
              <a:defRPr sz="1222"/>
            </a:lvl2pPr>
            <a:lvl3pPr marL="797756" indent="0">
              <a:buNone/>
              <a:defRPr sz="1048"/>
            </a:lvl3pPr>
            <a:lvl4pPr marL="1196635" indent="0">
              <a:buNone/>
              <a:defRPr sz="874"/>
            </a:lvl4pPr>
            <a:lvl5pPr marL="1594986" indent="0">
              <a:buNone/>
              <a:defRPr sz="874"/>
            </a:lvl5pPr>
            <a:lvl6pPr marL="1993865" indent="0">
              <a:buNone/>
              <a:defRPr sz="874"/>
            </a:lvl6pPr>
            <a:lvl7pPr marL="2392743" indent="0">
              <a:buNone/>
              <a:defRPr sz="874"/>
            </a:lvl7pPr>
            <a:lvl8pPr marL="2791621" indent="0">
              <a:buNone/>
              <a:defRPr sz="874"/>
            </a:lvl8pPr>
            <a:lvl9pPr marL="3190499" indent="0">
              <a:buNone/>
              <a:defRPr sz="87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5534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6"/>
            <a:ext cx="3932237" cy="1600200"/>
          </a:xfrm>
        </p:spPr>
        <p:txBody>
          <a:bodyPr anchor="b"/>
          <a:lstStyle>
            <a:lvl1pPr>
              <a:defRPr sz="2793"/>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2793"/>
            </a:lvl1pPr>
            <a:lvl2pPr marL="398878" indent="0">
              <a:buNone/>
              <a:defRPr sz="2441"/>
            </a:lvl2pPr>
            <a:lvl3pPr marL="797756" indent="0">
              <a:buNone/>
              <a:defRPr sz="2092"/>
            </a:lvl3pPr>
            <a:lvl4pPr marL="1196635" indent="0">
              <a:buNone/>
              <a:defRPr sz="1744"/>
            </a:lvl4pPr>
            <a:lvl5pPr marL="1594986" indent="0">
              <a:buNone/>
              <a:defRPr sz="1744"/>
            </a:lvl5pPr>
            <a:lvl6pPr marL="1993865" indent="0">
              <a:buNone/>
              <a:defRPr sz="1744"/>
            </a:lvl6pPr>
            <a:lvl7pPr marL="2392743" indent="0">
              <a:buNone/>
              <a:defRPr sz="1744"/>
            </a:lvl7pPr>
            <a:lvl8pPr marL="2791621" indent="0">
              <a:buNone/>
              <a:defRPr sz="1744"/>
            </a:lvl8pPr>
            <a:lvl9pPr marL="3190499" indent="0">
              <a:buNone/>
              <a:defRPr sz="1744"/>
            </a:lvl9pPr>
          </a:lstStyle>
          <a:p>
            <a:endParaRPr lang="zh-CN" altLang="en-US"/>
          </a:p>
        </p:txBody>
      </p:sp>
      <p:sp>
        <p:nvSpPr>
          <p:cNvPr id="4" name="文本占位符 3"/>
          <p:cNvSpPr>
            <a:spLocks noGrp="1"/>
          </p:cNvSpPr>
          <p:nvPr>
            <p:ph type="body" sz="half" idx="2"/>
          </p:nvPr>
        </p:nvSpPr>
        <p:spPr>
          <a:xfrm>
            <a:off x="839789" y="2057403"/>
            <a:ext cx="3932237" cy="3811588"/>
          </a:xfrm>
        </p:spPr>
        <p:txBody>
          <a:bodyPr/>
          <a:lstStyle>
            <a:lvl1pPr marL="0" indent="0">
              <a:buNone/>
              <a:defRPr sz="1396"/>
            </a:lvl1pPr>
            <a:lvl2pPr marL="398878" indent="0">
              <a:buNone/>
              <a:defRPr sz="1222"/>
            </a:lvl2pPr>
            <a:lvl3pPr marL="797756" indent="0">
              <a:buNone/>
              <a:defRPr sz="1048"/>
            </a:lvl3pPr>
            <a:lvl4pPr marL="1196635" indent="0">
              <a:buNone/>
              <a:defRPr sz="874"/>
            </a:lvl4pPr>
            <a:lvl5pPr marL="1594986" indent="0">
              <a:buNone/>
              <a:defRPr sz="874"/>
            </a:lvl5pPr>
            <a:lvl6pPr marL="1993865" indent="0">
              <a:buNone/>
              <a:defRPr sz="874"/>
            </a:lvl6pPr>
            <a:lvl7pPr marL="2392743" indent="0">
              <a:buNone/>
              <a:defRPr sz="874"/>
            </a:lvl7pPr>
            <a:lvl8pPr marL="2791621" indent="0">
              <a:buNone/>
              <a:defRPr sz="874"/>
            </a:lvl8pPr>
            <a:lvl9pPr marL="3190499" indent="0">
              <a:buNone/>
              <a:defRPr sz="87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9420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33"/>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31"/>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9"/>
            <a:ext cx="2743200" cy="365125"/>
          </a:xfrm>
          <a:prstGeom prst="rect">
            <a:avLst/>
          </a:prstGeom>
        </p:spPr>
        <p:txBody>
          <a:bodyPr vert="horz" lIns="91440" tIns="45720" rIns="91440" bIns="45720" rtlCol="0" anchor="ctr"/>
          <a:lstStyle>
            <a:lvl1pPr algn="l">
              <a:defRPr sz="1048">
                <a:solidFill>
                  <a:schemeClr val="tx1">
                    <a:tint val="75000"/>
                  </a:schemeClr>
                </a:solidFill>
              </a:defRPr>
            </a:lvl1pPr>
          </a:lstStyle>
          <a:p>
            <a:fld id="{D997B5FA-0921-464F-AAE1-844C04324D75}" type="datetimeFigureOut">
              <a:rPr lang="zh-CN" altLang="en-US" smtClean="0"/>
              <a:t>2024/9/20</a:t>
            </a:fld>
            <a:endParaRPr lang="zh-CN" altLang="en-US"/>
          </a:p>
        </p:txBody>
      </p:sp>
      <p:sp>
        <p:nvSpPr>
          <p:cNvPr id="5" name="页脚占位符 4"/>
          <p:cNvSpPr>
            <a:spLocks noGrp="1"/>
          </p:cNvSpPr>
          <p:nvPr>
            <p:ph type="ftr" sz="quarter" idx="3"/>
          </p:nvPr>
        </p:nvSpPr>
        <p:spPr>
          <a:xfrm>
            <a:off x="4038601" y="6356359"/>
            <a:ext cx="4114800" cy="365125"/>
          </a:xfrm>
          <a:prstGeom prst="rect">
            <a:avLst/>
          </a:prstGeom>
        </p:spPr>
        <p:txBody>
          <a:bodyPr vert="horz" lIns="91440" tIns="45720" rIns="91440" bIns="45720" rtlCol="0" anchor="ctr"/>
          <a:lstStyle>
            <a:lvl1pPr algn="ctr">
              <a:defRPr sz="1048">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1" y="6356359"/>
            <a:ext cx="2743200" cy="365125"/>
          </a:xfrm>
          <a:prstGeom prst="rect">
            <a:avLst/>
          </a:prstGeom>
        </p:spPr>
        <p:txBody>
          <a:bodyPr vert="horz" lIns="91440" tIns="45720" rIns="91440" bIns="45720" rtlCol="0" anchor="ctr"/>
          <a:lstStyle>
            <a:lvl1pPr algn="r">
              <a:defRPr sz="1048">
                <a:solidFill>
                  <a:schemeClr val="tx1">
                    <a:tint val="75000"/>
                  </a:schemeClr>
                </a:solidFill>
              </a:defRPr>
            </a:lvl1pPr>
          </a:lstStyle>
          <a:p>
            <a:fld id="{565CE74E-AB26-4998-AD42-012C4C1AD076}"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241685" y="0"/>
            <a:ext cx="2870390" cy="745389"/>
          </a:xfrm>
          <a:prstGeom prst="rect">
            <a:avLst/>
          </a:prstGeom>
        </p:spPr>
      </p:pic>
    </p:spTree>
    <p:extLst>
      <p:ext uri="{BB962C8B-B14F-4D97-AF65-F5344CB8AC3E}">
        <p14:creationId xmlns:p14="http://schemas.microsoft.com/office/powerpoint/2010/main" val="2595886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97756" rtl="0" eaLnBrk="1" latinLnBrk="0" hangingPunct="1">
        <a:lnSpc>
          <a:spcPct val="90000"/>
        </a:lnSpc>
        <a:spcBef>
          <a:spcPct val="0"/>
        </a:spcBef>
        <a:buNone/>
        <a:defRPr sz="3837" kern="1200">
          <a:solidFill>
            <a:schemeClr val="tx1"/>
          </a:solidFill>
          <a:latin typeface="Times New Roman" panose="02020603050405020304" pitchFamily="18" charset="0"/>
          <a:ea typeface="楷体" panose="02010609060101010101" pitchFamily="49" charset="-122"/>
          <a:cs typeface="+mj-cs"/>
        </a:defRPr>
      </a:lvl1pPr>
    </p:titleStyle>
    <p:bodyStyle>
      <a:lvl1pPr marL="199439" indent="-199439" algn="l" defTabSz="797756" rtl="0" eaLnBrk="1" latinLnBrk="0" hangingPunct="1">
        <a:lnSpc>
          <a:spcPct val="90000"/>
        </a:lnSpc>
        <a:spcBef>
          <a:spcPts val="874"/>
        </a:spcBef>
        <a:buFont typeface="Arial" panose="020B0604020202020204" pitchFamily="34" charset="0"/>
        <a:buChar char="•"/>
        <a:defRPr sz="2441" kern="1200">
          <a:solidFill>
            <a:schemeClr val="tx1"/>
          </a:solidFill>
          <a:latin typeface="Times New Roman" panose="02020603050405020304" pitchFamily="18" charset="0"/>
          <a:ea typeface="楷体" panose="02010609060101010101" pitchFamily="49" charset="-122"/>
          <a:cs typeface="+mn-cs"/>
        </a:defRPr>
      </a:lvl1pPr>
      <a:lvl2pPr marL="598317" indent="-199439" algn="l" defTabSz="797756" rtl="0" eaLnBrk="1" latinLnBrk="0" hangingPunct="1">
        <a:lnSpc>
          <a:spcPct val="90000"/>
        </a:lnSpc>
        <a:spcBef>
          <a:spcPts val="435"/>
        </a:spcBef>
        <a:buFont typeface="Arial" panose="020B0604020202020204" pitchFamily="34" charset="0"/>
        <a:buChar char="•"/>
        <a:defRPr sz="2092" kern="1200">
          <a:solidFill>
            <a:schemeClr val="tx1"/>
          </a:solidFill>
          <a:latin typeface="Times New Roman" panose="02020603050405020304" pitchFamily="18" charset="0"/>
          <a:ea typeface="楷体" panose="02010609060101010101" pitchFamily="49" charset="-122"/>
          <a:cs typeface="+mn-cs"/>
        </a:defRPr>
      </a:lvl2pPr>
      <a:lvl3pPr marL="997195" indent="-199439" algn="l" defTabSz="797756" rtl="0" eaLnBrk="1" latinLnBrk="0" hangingPunct="1">
        <a:lnSpc>
          <a:spcPct val="90000"/>
        </a:lnSpc>
        <a:spcBef>
          <a:spcPts val="435"/>
        </a:spcBef>
        <a:buFont typeface="Arial" panose="020B0604020202020204" pitchFamily="34" charset="0"/>
        <a:buChar char="•"/>
        <a:defRPr sz="1744" kern="1200">
          <a:solidFill>
            <a:schemeClr val="tx1"/>
          </a:solidFill>
          <a:latin typeface="Times New Roman" panose="02020603050405020304" pitchFamily="18" charset="0"/>
          <a:ea typeface="楷体" panose="02010609060101010101" pitchFamily="49" charset="-122"/>
          <a:cs typeface="+mn-cs"/>
        </a:defRPr>
      </a:lvl3pPr>
      <a:lvl4pPr marL="1395547" indent="-199439" algn="l" defTabSz="797756" rtl="0" eaLnBrk="1" latinLnBrk="0" hangingPunct="1">
        <a:lnSpc>
          <a:spcPct val="90000"/>
        </a:lnSpc>
        <a:spcBef>
          <a:spcPts val="435"/>
        </a:spcBef>
        <a:buFont typeface="Arial" panose="020B0604020202020204" pitchFamily="34" charset="0"/>
        <a:buChar char="•"/>
        <a:defRPr sz="1570" kern="1200">
          <a:solidFill>
            <a:schemeClr val="tx1"/>
          </a:solidFill>
          <a:latin typeface="Times New Roman" panose="02020603050405020304" pitchFamily="18" charset="0"/>
          <a:ea typeface="楷体" panose="02010609060101010101" pitchFamily="49" charset="-122"/>
          <a:cs typeface="+mn-cs"/>
        </a:defRPr>
      </a:lvl4pPr>
      <a:lvl5pPr marL="1794426" indent="-199439" algn="l" defTabSz="797756" rtl="0" eaLnBrk="1" latinLnBrk="0" hangingPunct="1">
        <a:lnSpc>
          <a:spcPct val="90000"/>
        </a:lnSpc>
        <a:spcBef>
          <a:spcPts val="435"/>
        </a:spcBef>
        <a:buFont typeface="Arial" panose="020B0604020202020204" pitchFamily="34" charset="0"/>
        <a:buChar char="•"/>
        <a:defRPr sz="1570" kern="1200">
          <a:solidFill>
            <a:schemeClr val="tx1"/>
          </a:solidFill>
          <a:latin typeface="Times New Roman" panose="02020603050405020304" pitchFamily="18" charset="0"/>
          <a:ea typeface="楷体" panose="02010609060101010101" pitchFamily="49" charset="-122"/>
          <a:cs typeface="+mn-cs"/>
        </a:defRPr>
      </a:lvl5pPr>
      <a:lvl6pPr marL="2193304" indent="-199439" algn="l" defTabSz="797756"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2182" indent="-199439" algn="l" defTabSz="797756"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91060" indent="-199439" algn="l" defTabSz="797756"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9938" indent="-199439" algn="l" defTabSz="797756"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7756" rtl="0" eaLnBrk="1" latinLnBrk="0" hangingPunct="1">
        <a:defRPr sz="1570" kern="1200">
          <a:solidFill>
            <a:schemeClr val="tx1"/>
          </a:solidFill>
          <a:latin typeface="+mn-lt"/>
          <a:ea typeface="+mn-ea"/>
          <a:cs typeface="+mn-cs"/>
        </a:defRPr>
      </a:lvl1pPr>
      <a:lvl2pPr marL="398878" algn="l" defTabSz="797756" rtl="0" eaLnBrk="1" latinLnBrk="0" hangingPunct="1">
        <a:defRPr sz="1570" kern="1200">
          <a:solidFill>
            <a:schemeClr val="tx1"/>
          </a:solidFill>
          <a:latin typeface="+mn-lt"/>
          <a:ea typeface="+mn-ea"/>
          <a:cs typeface="+mn-cs"/>
        </a:defRPr>
      </a:lvl2pPr>
      <a:lvl3pPr marL="797756" algn="l" defTabSz="797756" rtl="0" eaLnBrk="1" latinLnBrk="0" hangingPunct="1">
        <a:defRPr sz="1570" kern="1200">
          <a:solidFill>
            <a:schemeClr val="tx1"/>
          </a:solidFill>
          <a:latin typeface="+mn-lt"/>
          <a:ea typeface="+mn-ea"/>
          <a:cs typeface="+mn-cs"/>
        </a:defRPr>
      </a:lvl3pPr>
      <a:lvl4pPr marL="1196635" algn="l" defTabSz="797756" rtl="0" eaLnBrk="1" latinLnBrk="0" hangingPunct="1">
        <a:defRPr sz="1570" kern="1200">
          <a:solidFill>
            <a:schemeClr val="tx1"/>
          </a:solidFill>
          <a:latin typeface="+mn-lt"/>
          <a:ea typeface="+mn-ea"/>
          <a:cs typeface="+mn-cs"/>
        </a:defRPr>
      </a:lvl4pPr>
      <a:lvl5pPr marL="1594986" algn="l" defTabSz="797756" rtl="0" eaLnBrk="1" latinLnBrk="0" hangingPunct="1">
        <a:defRPr sz="1570" kern="1200">
          <a:solidFill>
            <a:schemeClr val="tx1"/>
          </a:solidFill>
          <a:latin typeface="+mn-lt"/>
          <a:ea typeface="+mn-ea"/>
          <a:cs typeface="+mn-cs"/>
        </a:defRPr>
      </a:lvl5pPr>
      <a:lvl6pPr marL="1993865" algn="l" defTabSz="797756" rtl="0" eaLnBrk="1" latinLnBrk="0" hangingPunct="1">
        <a:defRPr sz="1570" kern="1200">
          <a:solidFill>
            <a:schemeClr val="tx1"/>
          </a:solidFill>
          <a:latin typeface="+mn-lt"/>
          <a:ea typeface="+mn-ea"/>
          <a:cs typeface="+mn-cs"/>
        </a:defRPr>
      </a:lvl6pPr>
      <a:lvl7pPr marL="2392743" algn="l" defTabSz="797756" rtl="0" eaLnBrk="1" latinLnBrk="0" hangingPunct="1">
        <a:defRPr sz="1570" kern="1200">
          <a:solidFill>
            <a:schemeClr val="tx1"/>
          </a:solidFill>
          <a:latin typeface="+mn-lt"/>
          <a:ea typeface="+mn-ea"/>
          <a:cs typeface="+mn-cs"/>
        </a:defRPr>
      </a:lvl7pPr>
      <a:lvl8pPr marL="2791621" algn="l" defTabSz="797756" rtl="0" eaLnBrk="1" latinLnBrk="0" hangingPunct="1">
        <a:defRPr sz="1570" kern="1200">
          <a:solidFill>
            <a:schemeClr val="tx1"/>
          </a:solidFill>
          <a:latin typeface="+mn-lt"/>
          <a:ea typeface="+mn-ea"/>
          <a:cs typeface="+mn-cs"/>
        </a:defRPr>
      </a:lvl8pPr>
      <a:lvl9pPr marL="3190499" algn="l" defTabSz="797756"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w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11.png"/><Relationship Id="rId7" Type="http://schemas.openxmlformats.org/officeDocument/2006/relationships/image" Target="../media/image34.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image" Target="../media/image36.wmf"/><Relationship Id="rId5" Type="http://schemas.openxmlformats.org/officeDocument/2006/relationships/image" Target="../media/image6.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215.png"/><Relationship Id="rId7" Type="http://schemas.openxmlformats.org/officeDocument/2006/relationships/image" Target="../media/image38.wmf"/><Relationship Id="rId12"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28.png"/><Relationship Id="rId5" Type="http://schemas.openxmlformats.org/officeDocument/2006/relationships/image" Target="../media/image37.wmf"/><Relationship Id="rId10" Type="http://schemas.openxmlformats.org/officeDocument/2006/relationships/image" Target="../media/image40.png"/><Relationship Id="rId4" Type="http://schemas.openxmlformats.org/officeDocument/2006/relationships/oleObject" Target="../embeddings/oleObject27.bin"/><Relationship Id="rId9" Type="http://schemas.openxmlformats.org/officeDocument/2006/relationships/image" Target="../media/image3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5.wmf"/><Relationship Id="rId3" Type="http://schemas.openxmlformats.org/officeDocument/2006/relationships/image" Target="../media/image220.png"/><Relationship Id="rId7" Type="http://schemas.openxmlformats.org/officeDocument/2006/relationships/image" Target="../media/image42.wmf"/><Relationship Id="rId12" Type="http://schemas.openxmlformats.org/officeDocument/2006/relationships/oleObject" Target="../embeddings/oleObject34.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3.wmf"/></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84.png"/><Relationship Id="rId7"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18" Type="http://schemas.openxmlformats.org/officeDocument/2006/relationships/oleObject" Target="../embeddings/oleObject17.bin"/><Relationship Id="rId3" Type="http://schemas.openxmlformats.org/officeDocument/2006/relationships/image" Target="../media/image189.png"/><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14.bin"/><Relationship Id="rId17" Type="http://schemas.openxmlformats.org/officeDocument/2006/relationships/image" Target="../media/image20.wmf"/><Relationship Id="rId2" Type="http://schemas.openxmlformats.org/officeDocument/2006/relationships/notesSlide" Target="../notesSlides/notesSlide5.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3.bin"/><Relationship Id="rId19" Type="http://schemas.openxmlformats.org/officeDocument/2006/relationships/image" Target="../media/image21.wmf"/><Relationship Id="rId4" Type="http://schemas.openxmlformats.org/officeDocument/2006/relationships/oleObject" Target="../embeddings/oleObject10.bin"/><Relationship Id="rId9" Type="http://schemas.openxmlformats.org/officeDocument/2006/relationships/image" Target="../media/image16.wmf"/><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wmf"/><Relationship Id="rId7"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6.wmf"/><Relationship Id="rId4"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40690" y="1416933"/>
            <a:ext cx="10508643" cy="2082691"/>
          </a:xfrm>
        </p:spPr>
        <p:txBody>
          <a:bodyPr>
            <a:normAutofit/>
          </a:bodyPr>
          <a:lstStyle/>
          <a:p>
            <a:r>
              <a:rPr lang="en-US" altLang="zh-CN" b="1">
                <a:solidFill>
                  <a:srgbClr val="0070C0"/>
                </a:solidFill>
              </a:rPr>
              <a:t>A physics-based strategy for choosing initial iterate</a:t>
            </a:r>
            <a:endParaRPr lang="zh-CN" altLang="en-US" b="1">
              <a:solidFill>
                <a:srgbClr val="0070C0"/>
              </a:solidFill>
            </a:endParaRPr>
          </a:p>
        </p:txBody>
      </p:sp>
      <p:sp>
        <p:nvSpPr>
          <p:cNvPr id="5" name="副标题 4"/>
          <p:cNvSpPr>
            <a:spLocks noGrp="1"/>
          </p:cNvSpPr>
          <p:nvPr>
            <p:ph type="subTitle" idx="1"/>
          </p:nvPr>
        </p:nvSpPr>
        <p:spPr/>
        <p:txBody>
          <a:bodyPr/>
          <a:lstStyle/>
          <a:p>
            <a:r>
              <a:rPr lang="en-US" altLang="zh-CN"/>
              <a:t>for solving drift-diffusion equations✩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Nonlinear Iteration method</a:t>
            </a:r>
            <a:r>
              <a:rPr lang="zh-CN" altLang="en-US" b="1" i="1"/>
              <a:t>非线性迭代方法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49948" y="1272674"/>
                <a:ext cx="5459720" cy="4553548"/>
              </a:xfrm>
            </p:spPr>
            <p:txBody>
              <a:bodyPr>
                <a:normAutofit/>
              </a:bodyPr>
              <a:lstStyle/>
              <a:p>
                <a:r>
                  <a:rPr lang="en-US" altLang="zh-CN">
                    <a:solidFill>
                      <a:srgbClr val="0070C0"/>
                    </a:solidFill>
                  </a:rPr>
                  <a:t>Gummel Method</a:t>
                </a:r>
              </a:p>
              <a:p>
                <a:pPr lvl="1"/>
                <a:r>
                  <a:rPr lang="en-US" altLang="zh-CN"/>
                  <a:t>Fix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sup>
                    </m:sSup>
                  </m:oMath>
                </a14:m>
                <a:r>
                  <a:rPr lang="en-US" altLang="zh-CN"/>
                  <a:t> and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oMath>
                </a14:m>
                <a:r>
                  <a:rPr lang="en-US" altLang="zh-CN"/>
                  <a:t> and solve the </a:t>
                </a:r>
              </a:p>
              <a:p>
                <a:pPr marL="398878" lvl="1" indent="0">
                  <a:buNone/>
                </a:pPr>
                <a:r>
                  <a:rPr lang="en-US" altLang="zh-CN"/>
                  <a:t>equation to obtain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en-US" altLang="zh-CN"/>
                  <a:t>.</a:t>
                </a:r>
              </a:p>
              <a:p>
                <a:pPr lvl="1"/>
                <a:r>
                  <a:rPr lang="en-US" altLang="zh-CN"/>
                  <a:t>Fix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en-US" altLang="zh-CN"/>
                  <a:t> to obtain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en-US" altLang="zh-CN"/>
                  <a:t> 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en-US" altLang="zh-CN"/>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49948" y="1272674"/>
                <a:ext cx="5459720" cy="4553548"/>
              </a:xfrm>
              <a:blipFill>
                <a:blip r:embed="rId3"/>
                <a:stretch>
                  <a:fillRect l="-1006" t="-803"/>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958807" y="2949210"/>
            <a:ext cx="4787487" cy="2636118"/>
          </a:xfrm>
          <a:prstGeom prst="rect">
            <a:avLst/>
          </a:prstGeom>
        </p:spPr>
      </p:pic>
      <mc:AlternateContent xmlns:mc="http://schemas.openxmlformats.org/markup-compatibility/2006" xmlns:a14="http://schemas.microsoft.com/office/drawing/2010/main">
        <mc:Choice Requires="a14">
          <p:sp>
            <p:nvSpPr>
              <p:cNvPr id="6" name="内容占位符 2"/>
              <p:cNvSpPr txBox="1"/>
              <p:nvPr/>
            </p:nvSpPr>
            <p:spPr>
              <a:xfrm>
                <a:off x="5850337" y="1257225"/>
                <a:ext cx="5459720" cy="4553548"/>
              </a:xfrm>
              <a:prstGeom prst="rect">
                <a:avLst/>
              </a:prstGeom>
            </p:spPr>
            <p:txBody>
              <a:bodyPr vert="horz" lIns="75781" tIns="37890" rIns="75781" bIns="37890" rtlCol="0">
                <a:normAutofit/>
              </a:bodyPr>
              <a:lstStyle>
                <a:lvl1pPr marL="240665" indent="-240665" algn="l" defTabSz="962660" rtl="0" eaLnBrk="1" latinLnBrk="0" hangingPunct="1">
                  <a:lnSpc>
                    <a:spcPts val="2880"/>
                  </a:lnSpc>
                  <a:spcBef>
                    <a:spcPts val="105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1pPr>
                <a:lvl2pPr marL="721995"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2pPr>
                <a:lvl3pPr marL="1203325"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3pPr>
                <a:lvl4pPr marL="1684020"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4pPr>
                <a:lvl5pPr marL="2165350"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5pPr>
                <a:lvl6pPr marL="264668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6pPr>
                <a:lvl7pPr marL="312801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7pPr>
                <a:lvl8pPr marL="360934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8pPr>
                <a:lvl9pPr marL="409067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9pPr>
              </a:lstStyle>
              <a:p>
                <a:pPr marL="199439" indent="-199439" defTabSz="797756">
                  <a:lnSpc>
                    <a:spcPts val="2387"/>
                  </a:lnSpc>
                  <a:spcBef>
                    <a:spcPts val="874"/>
                  </a:spcBef>
                </a:pPr>
                <a:r>
                  <a:rPr lang="en-US" altLang="zh-CN" sz="1989">
                    <a:solidFill>
                      <a:srgbClr val="0070C0"/>
                    </a:solidFill>
                  </a:rPr>
                  <a:t>Improved Gummel method</a:t>
                </a:r>
              </a:p>
              <a:p>
                <a:pPr marL="598317" lvl="1" indent="-199439" defTabSz="797756">
                  <a:spcBef>
                    <a:spcPts val="435"/>
                  </a:spcBef>
                </a:pPr>
                <a14:m>
                  <m:oMath xmlns:m="http://schemas.openxmlformats.org/officeDocument/2006/math">
                    <m:sSub>
                      <m:sSubPr>
                        <m:ctrlPr>
                          <a:rPr lang="en-US" altLang="zh-CN" sz="1989" i="1">
                            <a:solidFill>
                              <a:srgbClr val="000000"/>
                            </a:solidFill>
                            <a:latin typeface="Cambria Math" panose="02040503050406030204" pitchFamily="18" charset="0"/>
                          </a:rPr>
                        </m:ctrlPr>
                      </m:sSubPr>
                      <m:e>
                        <m:r>
                          <a:rPr lang="en-US" altLang="zh-CN" sz="1989" i="1">
                            <a:solidFill>
                              <a:srgbClr val="000000"/>
                            </a:solidFill>
                            <a:latin typeface="Cambria Math" panose="02040503050406030204" pitchFamily="18" charset="0"/>
                          </a:rPr>
                          <m:t>𝜙</m:t>
                        </m:r>
                      </m:e>
                      <m:sub>
                        <m:r>
                          <a:rPr lang="en-US" altLang="zh-CN" sz="1989" i="1">
                            <a:solidFill>
                              <a:srgbClr val="000000"/>
                            </a:solidFill>
                            <a:latin typeface="Cambria Math" panose="02040503050406030204" pitchFamily="18" charset="0"/>
                          </a:rPr>
                          <m:t>𝑛</m:t>
                        </m:r>
                      </m:sub>
                    </m:sSub>
                  </m:oMath>
                </a14:m>
                <a:r>
                  <a:rPr lang="en-US" altLang="zh-CN" sz="1989">
                    <a:solidFill>
                      <a:srgbClr val="000000"/>
                    </a:solidFill>
                  </a:rPr>
                  <a:t> is the quasi-Fermi potential of electron carrier, and </a:t>
                </a:r>
                <a14:m>
                  <m:oMath xmlns:m="http://schemas.openxmlformats.org/officeDocument/2006/math">
                    <m:sSub>
                      <m:sSubPr>
                        <m:ctrlPr>
                          <a:rPr lang="en-US" altLang="zh-CN" sz="1989" i="1">
                            <a:solidFill>
                              <a:srgbClr val="000000"/>
                            </a:solidFill>
                            <a:latin typeface="Cambria Math" panose="02040503050406030204" pitchFamily="18" charset="0"/>
                          </a:rPr>
                        </m:ctrlPr>
                      </m:sSubPr>
                      <m:e>
                        <m:r>
                          <a:rPr lang="en-US" altLang="zh-CN" sz="1989" i="1">
                            <a:solidFill>
                              <a:srgbClr val="000000"/>
                            </a:solidFill>
                            <a:latin typeface="Cambria Math" panose="02040503050406030204" pitchFamily="18" charset="0"/>
                          </a:rPr>
                          <m:t>𝜙</m:t>
                        </m:r>
                      </m:e>
                      <m:sub>
                        <m:r>
                          <a:rPr lang="en-US" altLang="zh-CN" sz="1989" i="1">
                            <a:solidFill>
                              <a:srgbClr val="000000"/>
                            </a:solidFill>
                            <a:latin typeface="Cambria Math" panose="02040503050406030204" pitchFamily="18" charset="0"/>
                          </a:rPr>
                          <m:t>𝑝</m:t>
                        </m:r>
                      </m:sub>
                    </m:sSub>
                  </m:oMath>
                </a14:m>
                <a:r>
                  <a:rPr lang="en-US" altLang="zh-CN" sz="1989">
                    <a:solidFill>
                      <a:srgbClr val="000000"/>
                    </a:solidFill>
                  </a:rPr>
                  <a:t> is the quasi-Fermi potential of hole carrier:</a:t>
                </a:r>
              </a:p>
              <a:p>
                <a:pPr marL="598317" lvl="1" indent="-199439" defTabSz="797756">
                  <a:spcBef>
                    <a:spcPts val="435"/>
                  </a:spcBef>
                </a:pPr>
                <a:endParaRPr lang="en-US" altLang="zh-CN" sz="1989">
                  <a:solidFill>
                    <a:srgbClr val="000000"/>
                  </a:solidFill>
                </a:endParaRPr>
              </a:p>
              <a:p>
                <a:pPr marL="598317" lvl="1" indent="-199439" defTabSz="797756">
                  <a:spcBef>
                    <a:spcPts val="435"/>
                  </a:spcBef>
                </a:pPr>
                <a:endParaRPr lang="en-US" altLang="zh-CN" sz="1989">
                  <a:solidFill>
                    <a:srgbClr val="000000"/>
                  </a:solidFill>
                </a:endParaRPr>
              </a:p>
              <a:p>
                <a:pPr marL="598317" lvl="1" indent="-199439" defTabSz="797756">
                  <a:spcBef>
                    <a:spcPts val="435"/>
                  </a:spcBef>
                </a:pPr>
                <a:endParaRPr lang="en-US" altLang="zh-CN" sz="1989">
                  <a:solidFill>
                    <a:srgbClr val="000000"/>
                  </a:solidFill>
                </a:endParaRPr>
              </a:p>
              <a:p>
                <a:pPr marL="598317" lvl="1" indent="-199439" defTabSz="797756">
                  <a:spcBef>
                    <a:spcPts val="435"/>
                  </a:spcBef>
                </a:pPr>
                <a:endParaRPr lang="en-US" altLang="zh-CN" sz="1989">
                  <a:solidFill>
                    <a:srgbClr val="000000"/>
                  </a:solidFill>
                </a:endParaRPr>
              </a:p>
              <a:p>
                <a:pPr marL="598317" lvl="1" indent="-199439" defTabSz="797756">
                  <a:spcBef>
                    <a:spcPts val="435"/>
                  </a:spcBef>
                </a:pPr>
                <a:r>
                  <a:rPr lang="zh-CN" altLang="en-US" sz="1989">
                    <a:solidFill>
                      <a:srgbClr val="000000"/>
                    </a:solidFill>
                  </a:rPr>
                  <a:t>代入方程</a:t>
                </a:r>
                <a:endParaRPr lang="en-US" altLang="zh-CN" sz="1989">
                  <a:solidFill>
                    <a:srgbClr val="000000"/>
                  </a:solidFill>
                </a:endParaRPr>
              </a:p>
              <a:p>
                <a:pPr marL="598317" lvl="1" indent="-199439" defTabSz="797756">
                  <a:spcBef>
                    <a:spcPts val="435"/>
                  </a:spcBef>
                </a:pPr>
                <a:endParaRPr lang="en-US" altLang="zh-CN" sz="1989">
                  <a:solidFill>
                    <a:srgbClr val="000000"/>
                  </a:solidFill>
                </a:endParaRPr>
              </a:p>
              <a:p>
                <a:pPr marL="598317" lvl="1" indent="-199439" defTabSz="797756">
                  <a:spcBef>
                    <a:spcPts val="435"/>
                  </a:spcBef>
                </a:pPr>
                <a:endParaRPr lang="en-US" altLang="zh-CN" sz="1989">
                  <a:solidFill>
                    <a:srgbClr val="000000"/>
                  </a:solidFill>
                </a:endParaRPr>
              </a:p>
              <a:p>
                <a:pPr marL="598317" lvl="1" indent="-199439" defTabSz="797756">
                  <a:spcBef>
                    <a:spcPts val="435"/>
                  </a:spcBef>
                </a:pPr>
                <a:r>
                  <a:rPr lang="zh-CN" altLang="en-US" sz="1989">
                    <a:solidFill>
                      <a:srgbClr val="000000"/>
                    </a:solidFill>
                  </a:rPr>
                  <a:t>对于</a:t>
                </a:r>
                <a:r>
                  <a:rPr lang="en-US" altLang="zh-CN" sz="1989">
                    <a:solidFill>
                      <a:srgbClr val="000000"/>
                    </a:solidFill>
                  </a:rPr>
                  <a:t>Possion</a:t>
                </a:r>
                <a:r>
                  <a:rPr lang="zh-CN" altLang="en-US" sz="1989">
                    <a:solidFill>
                      <a:srgbClr val="000000"/>
                    </a:solidFill>
                  </a:rPr>
                  <a:t>方程先用</a:t>
                </a:r>
                <a:r>
                  <a:rPr lang="en-US" altLang="zh-CN" sz="1989">
                    <a:solidFill>
                      <a:srgbClr val="000000"/>
                    </a:solidFill>
                  </a:rPr>
                  <a:t>Newton</a:t>
                </a:r>
                <a:r>
                  <a:rPr lang="zh-CN" altLang="en-US" sz="1989">
                    <a:solidFill>
                      <a:srgbClr val="000000"/>
                    </a:solidFill>
                  </a:rPr>
                  <a:t>法进行了解耦处理</a:t>
                </a:r>
                <a:endParaRPr lang="en-US" altLang="zh-CN" sz="1989">
                  <a:solidFill>
                    <a:srgbClr val="000000"/>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5850337" y="1257225"/>
                <a:ext cx="5459720" cy="4553548"/>
              </a:xfrm>
              <a:prstGeom prst="rect">
                <a:avLst/>
              </a:prstGeom>
              <a:blipFill>
                <a:blip r:embed="rId5"/>
                <a:stretch>
                  <a:fillRect l="-1229" t="-937" r="-782"/>
                </a:stretch>
              </a:blipFill>
            </p:spPr>
            <p:txBody>
              <a:bodyPr/>
              <a:lstStyle/>
              <a:p>
                <a:r>
                  <a:rPr lang="zh-CN" altLang="en-US">
                    <a:noFill/>
                  </a:rPr>
                  <a:t> </a:t>
                </a:r>
              </a:p>
            </p:txBody>
          </p:sp>
        </mc:Fallback>
      </mc:AlternateContent>
      <p:sp>
        <p:nvSpPr>
          <p:cNvPr id="7" name="箭头: 右 6"/>
          <p:cNvSpPr/>
          <p:nvPr/>
        </p:nvSpPr>
        <p:spPr>
          <a:xfrm rot="18908498">
            <a:off x="2778622" y="5600666"/>
            <a:ext cx="577377" cy="42021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872480"/>
            <a:endParaRPr lang="zh-CN" altLang="en-US" sz="1715">
              <a:solidFill>
                <a:srgbClr val="000000"/>
              </a:solidFill>
              <a:latin typeface="Calibri"/>
              <a:ea typeface="微软雅黑" panose="020B0503020204020204" pitchFamily="34" charset="-122"/>
            </a:endParaRPr>
          </a:p>
        </p:txBody>
      </p:sp>
      <p:sp>
        <p:nvSpPr>
          <p:cNvPr id="8" name="文本框 7"/>
          <p:cNvSpPr txBox="1"/>
          <p:nvPr/>
        </p:nvSpPr>
        <p:spPr>
          <a:xfrm>
            <a:off x="1429006" y="5905919"/>
            <a:ext cx="1425390" cy="356251"/>
          </a:xfrm>
          <a:prstGeom prst="rect">
            <a:avLst/>
          </a:prstGeom>
          <a:noFill/>
        </p:spPr>
        <p:txBody>
          <a:bodyPr wrap="none" rtlCol="0">
            <a:spAutoFit/>
          </a:bodyPr>
          <a:lstStyle/>
          <a:p>
            <a:pPr defTabSz="872480"/>
            <a:r>
              <a:rPr lang="en-US" altLang="zh-CN" sz="1715">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Linear system</a:t>
            </a:r>
            <a:endParaRPr lang="zh-CN" altLang="en-US" sz="1715">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rotWithShape="1">
          <a:blip r:embed="rId6"/>
          <a:srcRect r="13884"/>
          <a:stretch>
            <a:fillRect/>
          </a:stretch>
        </p:blipFill>
        <p:spPr>
          <a:xfrm>
            <a:off x="6654367" y="2473130"/>
            <a:ext cx="5062482" cy="770307"/>
          </a:xfrm>
          <a:prstGeom prst="rect">
            <a:avLst/>
          </a:prstGeom>
        </p:spPr>
      </p:pic>
      <p:pic>
        <p:nvPicPr>
          <p:cNvPr id="12" name="图片 11"/>
          <p:cNvPicPr>
            <a:picLocks noChangeAspect="1"/>
          </p:cNvPicPr>
          <p:nvPr/>
        </p:nvPicPr>
        <p:blipFill>
          <a:blip r:embed="rId7"/>
          <a:stretch>
            <a:fillRect/>
          </a:stretch>
        </p:blipFill>
        <p:spPr>
          <a:xfrm>
            <a:off x="6677287" y="3096409"/>
            <a:ext cx="3865152" cy="518155"/>
          </a:xfrm>
          <a:prstGeom prst="rect">
            <a:avLst/>
          </a:prstGeom>
        </p:spPr>
      </p:pic>
      <p:graphicFrame>
        <p:nvGraphicFramePr>
          <p:cNvPr id="13" name="对象 12"/>
          <p:cNvGraphicFramePr>
            <a:graphicFrameLocks noChangeAspect="1"/>
          </p:cNvGraphicFramePr>
          <p:nvPr/>
        </p:nvGraphicFramePr>
        <p:xfrm>
          <a:off x="7613813" y="3846543"/>
          <a:ext cx="3381403" cy="315364"/>
        </p:xfrm>
        <a:graphic>
          <a:graphicData uri="http://schemas.openxmlformats.org/presentationml/2006/ole">
            <mc:AlternateContent xmlns:mc="http://schemas.openxmlformats.org/markup-compatibility/2006">
              <mc:Choice xmlns:v="urn:schemas-microsoft-com:vml" Requires="v">
                <p:oleObj name="AxMath" r:id="rId8" imgW="1828800" imgH="1828800" progId="Equation.AxMath">
                  <p:embed/>
                </p:oleObj>
              </mc:Choice>
              <mc:Fallback>
                <p:oleObj name="AxMath" r:id="rId8" imgW="1828800" imgH="1828800" progId="Equation.AxMath">
                  <p:embed/>
                  <p:pic>
                    <p:nvPicPr>
                      <p:cNvPr id="13" name="对象 12"/>
                      <p:cNvPicPr/>
                      <p:nvPr/>
                    </p:nvPicPr>
                    <p:blipFill>
                      <a:blip r:embed="rId9"/>
                      <a:stretch>
                        <a:fillRect/>
                      </a:stretch>
                    </p:blipFill>
                    <p:spPr>
                      <a:xfrm>
                        <a:off x="7613813" y="3846543"/>
                        <a:ext cx="3381403" cy="315364"/>
                      </a:xfrm>
                      <a:prstGeom prst="rect">
                        <a:avLst/>
                      </a:prstGeom>
                    </p:spPr>
                  </p:pic>
                </p:oleObj>
              </mc:Fallback>
            </mc:AlternateContent>
          </a:graphicData>
        </a:graphic>
      </p:graphicFrame>
      <p:pic>
        <p:nvPicPr>
          <p:cNvPr id="15" name="图片 14"/>
          <p:cNvPicPr>
            <a:picLocks noChangeAspect="1"/>
          </p:cNvPicPr>
          <p:nvPr/>
        </p:nvPicPr>
        <p:blipFill>
          <a:blip r:embed="rId10"/>
          <a:stretch>
            <a:fillRect/>
          </a:stretch>
        </p:blipFill>
        <p:spPr>
          <a:xfrm>
            <a:off x="6573940" y="4161907"/>
            <a:ext cx="4925079" cy="6666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Nonlinear Iteration method</a:t>
            </a:r>
            <a:r>
              <a:rPr lang="zh-CN" altLang="en-US" b="1" i="1"/>
              <a:t>非线性迭代方法</a:t>
            </a:r>
            <a:endParaRPr lang="zh-CN" altLang="en-US"/>
          </a:p>
        </p:txBody>
      </p:sp>
      <p:sp>
        <p:nvSpPr>
          <p:cNvPr id="3" name="内容占位符 2"/>
          <p:cNvSpPr>
            <a:spLocks noGrp="1"/>
          </p:cNvSpPr>
          <p:nvPr>
            <p:ph idx="1"/>
          </p:nvPr>
        </p:nvSpPr>
        <p:spPr/>
        <p:txBody>
          <a:bodyPr/>
          <a:lstStyle/>
          <a:p>
            <a:r>
              <a:rPr lang="en-US" altLang="zh-CN">
                <a:solidFill>
                  <a:srgbClr val="0070C0"/>
                </a:solidFill>
              </a:rPr>
              <a:t>Gummel Method</a:t>
            </a:r>
          </a:p>
          <a:p>
            <a:endParaRPr lang="zh-CN" altLang="en-US"/>
          </a:p>
        </p:txBody>
      </p:sp>
      <p:pic>
        <p:nvPicPr>
          <p:cNvPr id="4" name="图片 3"/>
          <p:cNvPicPr>
            <a:picLocks noChangeAspect="1"/>
          </p:cNvPicPr>
          <p:nvPr/>
        </p:nvPicPr>
        <p:blipFill>
          <a:blip r:embed="rId3"/>
          <a:stretch>
            <a:fillRect/>
          </a:stretch>
        </p:blipFill>
        <p:spPr>
          <a:xfrm>
            <a:off x="6058655" y="1893781"/>
            <a:ext cx="5295285" cy="4039009"/>
          </a:xfrm>
          <a:prstGeom prst="rect">
            <a:avLst/>
          </a:prstGeom>
        </p:spPr>
      </p:pic>
      <p:pic>
        <p:nvPicPr>
          <p:cNvPr id="5" name="图片 4"/>
          <p:cNvPicPr>
            <a:picLocks noChangeAspect="1"/>
          </p:cNvPicPr>
          <p:nvPr/>
        </p:nvPicPr>
        <p:blipFill>
          <a:blip r:embed="rId4"/>
          <a:stretch>
            <a:fillRect/>
          </a:stretch>
        </p:blipFill>
        <p:spPr>
          <a:xfrm>
            <a:off x="515073" y="1937083"/>
            <a:ext cx="5043574" cy="2777126"/>
          </a:xfrm>
          <a:prstGeom prst="rect">
            <a:avLst/>
          </a:prstGeom>
        </p:spPr>
      </p:pic>
      <p:sp>
        <p:nvSpPr>
          <p:cNvPr id="6" name="文本框 5"/>
          <p:cNvSpPr txBox="1"/>
          <p:nvPr/>
        </p:nvSpPr>
        <p:spPr>
          <a:xfrm>
            <a:off x="5998591" y="1248397"/>
            <a:ext cx="3284554" cy="704552"/>
          </a:xfrm>
          <a:prstGeom prst="rect">
            <a:avLst/>
          </a:prstGeom>
          <a:noFill/>
        </p:spPr>
        <p:txBody>
          <a:bodyPr wrap="none" rtlCol="0">
            <a:spAutoFit/>
          </a:bodyPr>
          <a:lstStyle/>
          <a:p>
            <a:pPr marL="284161" indent="-284161" defTabSz="872480">
              <a:buFont typeface="Arial" panose="020B0604020202020204" pitchFamily="34" charset="0"/>
              <a:buChar char="•"/>
            </a:pPr>
            <a:r>
              <a:rPr lang="en-US" altLang="zh-CN" sz="1989">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Improved Gummel Method</a:t>
            </a:r>
          </a:p>
          <a:p>
            <a:pPr defTabSz="872480"/>
            <a:endParaRPr lang="zh-CN" altLang="en-US" sz="1989">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Physics-based initial iterate</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buFont typeface="Wingdings" panose="05000000000000000000" pitchFamily="2" charset="2"/>
                  <a:buChar char="n"/>
                </a:pPr>
                <a:r>
                  <a:rPr lang="en-US" altLang="zh-CN"/>
                  <a:t> Problem Background</a:t>
                </a:r>
              </a:p>
              <a:p>
                <a:pPr lvl="1"/>
                <a:r>
                  <a:rPr lang="en-US" altLang="zh-CN"/>
                  <a:t>The difficulty in solving the drift-diffusion equations for semiconductor devices is closely related to the bias voltage. With the increase of the bias voltage, the effect of the carrier transport will become strong, and the solution for the drift-diffusion equations will become more and more difficult. </a:t>
                </a:r>
              </a:p>
              <a:p>
                <a:pPr lvl="1"/>
                <a:r>
                  <a:rPr lang="zh-CN" altLang="en-US"/>
                  <a:t>随着偏压增加，电子和空穴的流动性增强，载流子传输效应将变得更加显著，因此漂移</a:t>
                </a:r>
                <a:r>
                  <a:rPr lang="en-US" altLang="zh-CN"/>
                  <a:t>-</a:t>
                </a:r>
                <a:r>
                  <a:rPr lang="zh-CN" altLang="en-US"/>
                  <a:t>扩散方程的解决方案也会变得越来越困难</a:t>
                </a:r>
                <a:endParaRPr lang="en-US" altLang="zh-CN"/>
              </a:p>
              <a:p>
                <a:pPr lvl="1"/>
                <a:endParaRPr lang="en-US" altLang="zh-CN"/>
              </a:p>
              <a:p>
                <a:pPr lvl="1">
                  <a:buFont typeface="Wingdings" panose="05000000000000000000" pitchFamily="2" charset="2"/>
                  <a:buChar char="n"/>
                </a:pPr>
                <a:r>
                  <a:rPr lang="en-US" altLang="zh-CN"/>
                  <a:t> Solution Steps:</a:t>
                </a:r>
              </a:p>
              <a:p>
                <a:pPr lvl="1">
                  <a:buFont typeface="Wingdings" panose="05000000000000000000" pitchFamily="2" charset="2"/>
                  <a:buChar char="n"/>
                </a:pPr>
                <a:endParaRPr lang="en-US" altLang="zh-CN"/>
              </a:p>
              <a:p>
                <a:pPr lvl="1"/>
                <a:r>
                  <a:rPr lang="en-US" altLang="zh-CN"/>
                  <a:t>Firstly set a series of gradually increasing bias voltages </a:t>
                </a:r>
                <a:r>
                  <a:rPr lang="zh-CN" altLang="en-US"/>
                  <a:t>𝑉</a:t>
                </a:r>
                <a:r>
                  <a:rPr lang="en-US" altLang="zh-CN"/>
                  <a:t>0, </a:t>
                </a:r>
                <a:r>
                  <a:rPr lang="zh-CN" altLang="en-US"/>
                  <a:t>𝑉</a:t>
                </a:r>
                <a:r>
                  <a:rPr lang="en-US" altLang="zh-CN"/>
                  <a:t>1, ..., </a:t>
                </a:r>
                <a:r>
                  <a:rPr lang="zh-CN" altLang="en-US"/>
                  <a:t>𝑉𝑝</a:t>
                </a:r>
                <a:r>
                  <a:rPr lang="en-US" altLang="zh-CN"/>
                  <a:t>, in which the final bias voltage </a:t>
                </a:r>
                <a:r>
                  <a:rPr lang="zh-CN" altLang="en-US"/>
                  <a:t>𝑉𝑝 </a:t>
                </a:r>
                <a:r>
                  <a:rPr lang="en-US" altLang="zh-CN"/>
                  <a:t>corresponds to the problem to be solved. </a:t>
                </a:r>
              </a:p>
              <a:p>
                <a:pPr lvl="1"/>
                <a:r>
                  <a:rPr lang="en-US" altLang="zh-CN"/>
                  <a:t> Then the nonlinear drift-diffusion equations are solved for each given bias voltage. In this process, the solution of the lower bias voltage is naturally used as the initial iterate for solving the nonlinear equations with the next larger bias voltage. (Set initial value as </a:t>
                </a:r>
                <a14:m>
                  <m:oMath xmlns:m="http://schemas.openxmlformats.org/officeDocument/2006/math">
                    <m:r>
                      <a:rPr lang="en-US" altLang="zh-CN" b="0" i="1" smtClean="0">
                        <a:solidFill>
                          <a:srgbClr val="FF0000"/>
                        </a:solidFill>
                        <a:latin typeface="Cambria Math" panose="02040503050406030204" pitchFamily="18" charset="0"/>
                      </a:rPr>
                      <m:t>𝑆𝑜𝑙𝑢𝑡𝑖𝑜</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𝑛</m:t>
                        </m:r>
                      </m:e>
                      <m:sub>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𝑉</m:t>
                            </m:r>
                          </m:e>
                          <m:sub>
                            <m:r>
                              <a:rPr lang="en-US" altLang="zh-CN" b="0" i="1" smtClean="0">
                                <a:solidFill>
                                  <a:srgbClr val="FF0000"/>
                                </a:solidFill>
                                <a:latin typeface="Cambria Math" panose="02040503050406030204" pitchFamily="18" charset="0"/>
                              </a:rPr>
                              <m:t>𝑘</m:t>
                            </m:r>
                          </m:sub>
                        </m:sSub>
                      </m:sub>
                    </m:sSub>
                  </m:oMath>
                </a14:m>
                <a:r>
                  <a:rPr lang="en-US" altLang="zh-CN"/>
                  <a:t> at </a:t>
                </a:r>
                <a14:m>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oMath>
                </a14:m>
                <a:r>
                  <a:rPr lang="en-US" altLang="zh-CN">
                    <a:solidFill>
                      <a:srgbClr val="FF0000"/>
                    </a:solidFill>
                  </a:rPr>
                  <a:t>-th </a:t>
                </a:r>
                <a:r>
                  <a:rPr lang="en-US" altLang="zh-CN"/>
                  <a:t>step)</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3"/>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Physics-based initial iterate</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a:t>Mathematical derivation </a:t>
                </a:r>
                <a:r>
                  <a:rPr lang="zh-CN" altLang="en-US"/>
                  <a:t>数学推导</a:t>
                </a:r>
                <a:endParaRPr lang="en-US" altLang="zh-CN"/>
              </a:p>
              <a:p>
                <a:pPr lvl="1"/>
                <a:r>
                  <a:rPr lang="zh-CN" altLang="en-US"/>
                  <a:t>对于先前得到的</a:t>
                </a:r>
                <a:r>
                  <a:rPr lang="en-US" altLang="zh-CN"/>
                  <a:t>steady state </a:t>
                </a:r>
                <a:r>
                  <a:rPr lang="zh-CN" altLang="en-US"/>
                  <a:t>稳态方程组：</a:t>
                </a:r>
                <a:endParaRPr lang="en-US" altLang="zh-CN"/>
              </a:p>
              <a:p>
                <a:pPr lvl="1"/>
                <a:endParaRPr lang="en-US" altLang="zh-CN"/>
              </a:p>
              <a:p>
                <a:pPr lvl="1"/>
                <a:endParaRPr lang="en-US" altLang="zh-CN"/>
              </a:p>
              <a:p>
                <a:pPr lvl="1"/>
                <a:endParaRPr lang="en-US" altLang="zh-CN"/>
              </a:p>
              <a:p>
                <a:pPr lvl="1"/>
                <a:r>
                  <a:rPr lang="zh-CN" altLang="en-US"/>
                  <a:t>取</a:t>
                </a:r>
                <a14:m>
                  <m:oMath xmlns:m="http://schemas.openxmlformats.org/officeDocument/2006/math">
                    <m:r>
                      <a:rPr lang="en-US" altLang="zh-CN" b="0" i="1" smtClean="0">
                        <a:latin typeface="Cambria Math" panose="02040503050406030204" pitchFamily="18" charset="0"/>
                      </a:rPr>
                      <m:t>𝑅</m:t>
                    </m:r>
                    <m:r>
                      <a:rPr lang="en-US" altLang="zh-CN" i="1">
                        <a:latin typeface="Cambria Math" panose="02040503050406030204" pitchFamily="18" charset="0"/>
                      </a:rPr>
                      <m:t>=</m:t>
                    </m:r>
                    <m:r>
                      <a:rPr lang="en-US" altLang="zh-CN" b="0" i="1" smtClean="0">
                        <a:latin typeface="Cambria Math" panose="02040503050406030204" pitchFamily="18" charset="0"/>
                      </a:rPr>
                      <m:t>0</m:t>
                    </m:r>
                  </m:oMath>
                </a14:m>
                <a:r>
                  <a:rPr lang="en-US" altLang="zh-CN"/>
                  <a:t>:</a:t>
                </a:r>
              </a:p>
              <a:p>
                <a:pPr lvl="1"/>
                <a:endParaRPr lang="en-US" altLang="zh-CN"/>
              </a:p>
              <a:p>
                <a:pPr lvl="1"/>
                <a:endParaRPr lang="en-US" altLang="zh-CN"/>
              </a:p>
              <a:p>
                <a:pPr lvl="1"/>
                <a:endParaRPr lang="en-US" altLang="zh-CN"/>
              </a:p>
              <a:p>
                <a:pPr lvl="1"/>
                <a:r>
                  <a:rPr lang="zh-CN" altLang="en-US"/>
                  <a:t>则电子电流连续方程变成了一个齐次偏微分方程：</a:t>
                </a:r>
                <a:endParaRPr lang="en-US" altLang="zh-CN"/>
              </a:p>
              <a:p>
                <a:pPr lvl="1"/>
                <a:endParaRPr lang="en-US" altLang="zh-CN"/>
              </a:p>
              <a:p>
                <a:pPr marL="398878" lvl="1" indent="0">
                  <a:buNone/>
                </a:pPr>
                <a:endParaRPr lang="en-US" altLang="zh-CN"/>
              </a:p>
              <a:p>
                <a:pPr lvl="1"/>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3"/>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nvGraphicFramePr>
        <p:xfrm>
          <a:off x="2874268" y="1992961"/>
          <a:ext cx="3404700" cy="988462"/>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5" name="对象 4"/>
                      <p:cNvPicPr/>
                      <p:nvPr/>
                    </p:nvPicPr>
                    <p:blipFill>
                      <a:blip r:embed="rId5"/>
                      <a:stretch>
                        <a:fillRect/>
                      </a:stretch>
                    </p:blipFill>
                    <p:spPr>
                      <a:xfrm>
                        <a:off x="2874268" y="1992961"/>
                        <a:ext cx="3404700" cy="98846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874268" y="3207479"/>
          <a:ext cx="3404699" cy="988462"/>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6" name="对象 5"/>
                      <p:cNvPicPr/>
                      <p:nvPr/>
                    </p:nvPicPr>
                    <p:blipFill>
                      <a:blip r:embed="rId7"/>
                      <a:stretch>
                        <a:fillRect/>
                      </a:stretch>
                    </p:blipFill>
                    <p:spPr>
                      <a:xfrm>
                        <a:off x="2874268" y="3207479"/>
                        <a:ext cx="3404699" cy="988462"/>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024641" y="4693310"/>
          <a:ext cx="3071359" cy="1239480"/>
        </p:xfrm>
        <a:graphic>
          <a:graphicData uri="http://schemas.openxmlformats.org/presentationml/2006/ole">
            <mc:AlternateContent xmlns:mc="http://schemas.openxmlformats.org/markup-compatibility/2006">
              <mc:Choice xmlns:v="urn:schemas-microsoft-com:vml" Requires="v">
                <p:oleObj name="AxMath" r:id="rId8" imgW="1828800" imgH="1828800" progId="Equation.AxMath">
                  <p:embed/>
                </p:oleObj>
              </mc:Choice>
              <mc:Fallback>
                <p:oleObj name="AxMath" r:id="rId8" imgW="1828800" imgH="1828800" progId="Equation.AxMath">
                  <p:embed/>
                  <p:pic>
                    <p:nvPicPr>
                      <p:cNvPr id="8" name="对象 7"/>
                      <p:cNvPicPr/>
                      <p:nvPr/>
                    </p:nvPicPr>
                    <p:blipFill>
                      <a:blip r:embed="rId9"/>
                      <a:stretch>
                        <a:fillRect/>
                      </a:stretch>
                    </p:blipFill>
                    <p:spPr>
                      <a:xfrm>
                        <a:off x="3024641" y="4693310"/>
                        <a:ext cx="3071359" cy="123948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100455" y="4673458"/>
          <a:ext cx="4457265" cy="1259331"/>
        </p:xfrm>
        <a:graphic>
          <a:graphicData uri="http://schemas.openxmlformats.org/presentationml/2006/ole">
            <mc:AlternateContent xmlns:mc="http://schemas.openxmlformats.org/markup-compatibility/2006">
              <mc:Choice xmlns:v="urn:schemas-microsoft-com:vml" Requires="v">
                <p:oleObj name="AxMath" r:id="rId10" imgW="1828800" imgH="1828800" progId="Equation.AxMath">
                  <p:embed/>
                </p:oleObj>
              </mc:Choice>
              <mc:Fallback>
                <p:oleObj name="AxMath" r:id="rId10" imgW="1828800" imgH="1828800" progId="Equation.AxMath">
                  <p:embed/>
                  <p:pic>
                    <p:nvPicPr>
                      <p:cNvPr id="10" name="对象 9"/>
                      <p:cNvPicPr/>
                      <p:nvPr/>
                    </p:nvPicPr>
                    <p:blipFill>
                      <a:blip r:embed="rId11"/>
                      <a:stretch>
                        <a:fillRect/>
                      </a:stretch>
                    </p:blipFill>
                    <p:spPr>
                      <a:xfrm>
                        <a:off x="7100455" y="4673458"/>
                        <a:ext cx="4457265" cy="1259331"/>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Physics-based initial iterate</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a:t>Mathematical derivation </a:t>
                </a:r>
                <a:r>
                  <a:rPr lang="zh-CN" altLang="en-US"/>
                  <a:t>数学推导</a:t>
                </a:r>
                <a:endParaRPr lang="en-US" altLang="zh-CN"/>
              </a:p>
              <a:p>
                <a:pPr lvl="1"/>
                <a:r>
                  <a:rPr lang="en-US" altLang="zh-CN"/>
                  <a:t>Let </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𝜙</m:t>
                            </m:r>
                          </m:e>
                        </m:acc>
                      </m:e>
                      <m:sub>
                        <m:r>
                          <a:rPr lang="en-US" altLang="zh-CN" b="0" i="1" smtClean="0">
                            <a:latin typeface="Cambria Math" panose="02040503050406030204" pitchFamily="18" charset="0"/>
                          </a:rPr>
                          <m:t>𝑛</m:t>
                        </m:r>
                      </m:sub>
                    </m:sSub>
                  </m:oMath>
                </a14:m>
                <a:r>
                  <a:rPr lang="en-US" altLang="zh-CN"/>
                  <a:t> and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𝜙</m:t>
                            </m:r>
                          </m:e>
                        </m:acc>
                      </m:e>
                      <m:sub>
                        <m:r>
                          <a:rPr lang="en-US" altLang="zh-CN" b="0" i="1" smtClean="0">
                            <a:latin typeface="Cambria Math" panose="02040503050406030204" pitchFamily="18" charset="0"/>
                          </a:rPr>
                          <m:t>𝑝</m:t>
                        </m:r>
                      </m:sub>
                    </m:sSub>
                  </m:oMath>
                </a14:m>
                <a:r>
                  <a:rPr lang="en-US" altLang="zh-CN"/>
                  <a:t> denote constant approximations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𝑛</m:t>
                        </m:r>
                      </m:sub>
                    </m:sSub>
                  </m:oMath>
                </a14:m>
                <a:r>
                  <a:rPr lang="en-US" altLang="zh-CN"/>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𝑝</m:t>
                        </m:r>
                      </m:sub>
                    </m:sSub>
                  </m:oMath>
                </a14:m>
                <a:r>
                  <a:rPr lang="en-US" altLang="zh-CN"/>
                  <a:t> on the region </a:t>
                </a:r>
                <a14:m>
                  <m:oMath xmlns:m="http://schemas.openxmlformats.org/officeDocument/2006/math">
                    <m:r>
                      <m:rPr>
                        <m:sty m:val="p"/>
                      </m:rPr>
                      <a:rPr lang="en-US" altLang="zh-CN" b="0" i="0" smtClean="0">
                        <a:latin typeface="Cambria Math" panose="02040503050406030204" pitchFamily="18" charset="0"/>
                      </a:rPr>
                      <m:t>Ω</m:t>
                    </m:r>
                  </m:oMath>
                </a14:m>
                <a:r>
                  <a:rPr lang="en-US" altLang="zh-CN"/>
                  <a:t>. Accordingly, the four constants can be given as:</a:t>
                </a:r>
              </a:p>
              <a:p>
                <a:pPr marL="398878" lvl="1" indent="0">
                  <a:buNone/>
                </a:pPr>
                <a:endParaRPr lang="en-US" altLang="zh-CN"/>
              </a:p>
              <a:p>
                <a:pPr lvl="1"/>
                <a:r>
                  <a:rPr lang="zh-CN" altLang="en-US"/>
                  <a:t>此时带入引入准费米能级的计算公式：</a:t>
                </a:r>
                <a:endParaRPr lang="en-US" altLang="zh-CN"/>
              </a:p>
              <a:p>
                <a:pPr marL="398878" lvl="1" indent="0">
                  <a:buNone/>
                </a:pPr>
                <a:endParaRPr lang="en-US" altLang="zh-CN"/>
              </a:p>
              <a:p>
                <a:pPr lvl="1"/>
                <a:r>
                  <a:rPr lang="zh-CN" altLang="en-US"/>
                  <a:t>带入原</a:t>
                </a:r>
                <a:r>
                  <a:rPr lang="en-US" altLang="zh-CN"/>
                  <a:t>Possion</a:t>
                </a:r>
                <a:r>
                  <a:rPr lang="zh-CN" altLang="en-US"/>
                  <a:t>方程：</a:t>
                </a:r>
                <a:endParaRPr lang="en-US" altLang="zh-CN"/>
              </a:p>
              <a:p>
                <a:pPr lvl="1"/>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3"/>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4045734" y="1999323"/>
          <a:ext cx="4342522" cy="515656"/>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4" name="对象 3"/>
                      <p:cNvPicPr/>
                      <p:nvPr/>
                    </p:nvPicPr>
                    <p:blipFill>
                      <a:blip r:embed="rId5"/>
                      <a:stretch>
                        <a:fillRect/>
                      </a:stretch>
                    </p:blipFill>
                    <p:spPr>
                      <a:xfrm>
                        <a:off x="4045734" y="1999323"/>
                        <a:ext cx="4342522" cy="515656"/>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129700" y="3535568"/>
          <a:ext cx="6174590" cy="538141"/>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10" name="对象 9"/>
                      <p:cNvPicPr/>
                      <p:nvPr/>
                    </p:nvPicPr>
                    <p:blipFill>
                      <a:blip r:embed="rId7"/>
                      <a:stretch>
                        <a:fillRect/>
                      </a:stretch>
                    </p:blipFill>
                    <p:spPr>
                      <a:xfrm>
                        <a:off x="3129700" y="3535568"/>
                        <a:ext cx="6174590" cy="53814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994789" y="2826850"/>
          <a:ext cx="3972646" cy="615568"/>
        </p:xfrm>
        <a:graphic>
          <a:graphicData uri="http://schemas.openxmlformats.org/presentationml/2006/ole">
            <mc:AlternateContent xmlns:mc="http://schemas.openxmlformats.org/markup-compatibility/2006">
              <mc:Choice xmlns:v="urn:schemas-microsoft-com:vml" Requires="v">
                <p:oleObj name="AxMath" r:id="rId8" imgW="1828800" imgH="1828800" progId="Equation.AxMath">
                  <p:embed/>
                </p:oleObj>
              </mc:Choice>
              <mc:Fallback>
                <p:oleObj name="AxMath" r:id="rId8" imgW="1828800" imgH="1828800" progId="Equation.AxMath">
                  <p:embed/>
                  <p:pic>
                    <p:nvPicPr>
                      <p:cNvPr id="11" name="对象 10"/>
                      <p:cNvPicPr/>
                      <p:nvPr/>
                    </p:nvPicPr>
                    <p:blipFill>
                      <a:blip r:embed="rId9"/>
                      <a:stretch>
                        <a:fillRect/>
                      </a:stretch>
                    </p:blipFill>
                    <p:spPr>
                      <a:xfrm>
                        <a:off x="3994789" y="2826850"/>
                        <a:ext cx="3972646" cy="615568"/>
                      </a:xfrm>
                      <a:prstGeom prst="rect">
                        <a:avLst/>
                      </a:prstGeom>
                    </p:spPr>
                  </p:pic>
                </p:oleObj>
              </mc:Fallback>
            </mc:AlternateContent>
          </a:graphicData>
        </a:graphic>
      </p:graphicFrame>
      <p:pic>
        <p:nvPicPr>
          <p:cNvPr id="13" name="图片 12"/>
          <p:cNvPicPr>
            <a:picLocks noChangeAspect="1"/>
          </p:cNvPicPr>
          <p:nvPr/>
        </p:nvPicPr>
        <p:blipFill>
          <a:blip r:embed="rId10"/>
          <a:stretch>
            <a:fillRect/>
          </a:stretch>
        </p:blipFill>
        <p:spPr>
          <a:xfrm>
            <a:off x="1080049" y="4064771"/>
            <a:ext cx="5233597" cy="2336606"/>
          </a:xfrm>
          <a:prstGeom prst="rect">
            <a:avLst/>
          </a:prstGeom>
        </p:spPr>
      </p:pic>
      <p:pic>
        <p:nvPicPr>
          <p:cNvPr id="8" name="图片 7"/>
          <p:cNvPicPr>
            <a:picLocks noChangeAspect="1"/>
          </p:cNvPicPr>
          <p:nvPr/>
        </p:nvPicPr>
        <p:blipFill rotWithShape="1">
          <a:blip r:embed="rId11"/>
          <a:srcRect r="13884"/>
          <a:stretch>
            <a:fillRect/>
          </a:stretch>
        </p:blipFill>
        <p:spPr>
          <a:xfrm>
            <a:off x="7129519" y="5192161"/>
            <a:ext cx="5062482" cy="770307"/>
          </a:xfrm>
          <a:prstGeom prst="rect">
            <a:avLst/>
          </a:prstGeom>
        </p:spPr>
      </p:pic>
      <p:pic>
        <p:nvPicPr>
          <p:cNvPr id="9" name="图片 8"/>
          <p:cNvPicPr>
            <a:picLocks noChangeAspect="1"/>
          </p:cNvPicPr>
          <p:nvPr/>
        </p:nvPicPr>
        <p:blipFill>
          <a:blip r:embed="rId12"/>
          <a:stretch>
            <a:fillRect/>
          </a:stretch>
        </p:blipFill>
        <p:spPr>
          <a:xfrm>
            <a:off x="7251753" y="5823453"/>
            <a:ext cx="3865152" cy="5181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Error Estimate</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求解方程形式为：</a:t>
                </a:r>
                <a:endParaRPr lang="en-US" altLang="zh-CN"/>
              </a:p>
              <a:p>
                <a:endParaRPr lang="en-US" altLang="zh-CN"/>
              </a:p>
              <a:p>
                <a:pPr marL="0" indent="0">
                  <a:buNone/>
                </a:pPr>
                <a:endParaRPr lang="en-US" altLang="zh-CN"/>
              </a:p>
              <a:p>
                <a:r>
                  <a:rPr lang="zh-CN" altLang="en-US"/>
                  <a:t>假设其可以写作</a:t>
                </a:r>
                <a:endParaRPr lang="en-US" altLang="zh-CN"/>
              </a:p>
              <a:p>
                <a:endParaRPr lang="en-US" altLang="zh-CN"/>
              </a:p>
              <a:p>
                <a:endParaRPr lang="en-US" altLang="zh-CN"/>
              </a:p>
              <a:p>
                <a:endParaRPr lang="en-US" altLang="zh-CN"/>
              </a:p>
              <a:p>
                <a:r>
                  <a:rPr lang="zh-CN" altLang="pt-BR"/>
                  <a:t>而本方法中省略了</a:t>
                </a:r>
                <a14:m>
                  <m:oMath xmlns:m="http://schemas.openxmlformats.org/officeDocument/2006/math">
                    <m:r>
                      <a:rPr lang="en-US" altLang="zh-CN" b="0" i="1" smtClean="0">
                        <a:latin typeface="Cambria Math" panose="02040503050406030204" pitchFamily="18" charset="0"/>
                      </a:rPr>
                      <m:t>𝑅</m:t>
                    </m:r>
                  </m:oMath>
                </a14:m>
                <a:r>
                  <a:rPr lang="zh-CN" altLang="pt-BR"/>
                  <a:t>后</a:t>
                </a:r>
                <a:r>
                  <a:rPr lang="zh-CN" altLang="en-US"/>
                  <a:t>可以写成：</a:t>
                </a:r>
                <a:endParaRPr lang="en-US" altLang="zh-CN"/>
              </a:p>
              <a:p>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3"/>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3167201" y="1470777"/>
          <a:ext cx="3900095" cy="1132287"/>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4" name="对象 3"/>
                      <p:cNvPicPr/>
                      <p:nvPr/>
                    </p:nvPicPr>
                    <p:blipFill>
                      <a:blip r:embed="rId5"/>
                      <a:stretch>
                        <a:fillRect/>
                      </a:stretch>
                    </p:blipFill>
                    <p:spPr>
                      <a:xfrm>
                        <a:off x="3167201" y="1470777"/>
                        <a:ext cx="3900095" cy="113228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610462" y="2533605"/>
          <a:ext cx="1088006" cy="377525"/>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6" name="对象 5"/>
                      <p:cNvPicPr/>
                      <p:nvPr/>
                    </p:nvPicPr>
                    <p:blipFill>
                      <a:blip r:embed="rId7"/>
                      <a:stretch>
                        <a:fillRect/>
                      </a:stretch>
                    </p:blipFill>
                    <p:spPr>
                      <a:xfrm>
                        <a:off x="2610462" y="2533605"/>
                        <a:ext cx="1088006" cy="377525"/>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167202" y="2911130"/>
          <a:ext cx="3260179" cy="1196919"/>
        </p:xfrm>
        <a:graphic>
          <a:graphicData uri="http://schemas.openxmlformats.org/presentationml/2006/ole">
            <mc:AlternateContent xmlns:mc="http://schemas.openxmlformats.org/markup-compatibility/2006">
              <mc:Choice xmlns:v="urn:schemas-microsoft-com:vml" Requires="v">
                <p:oleObj name="AxMath" r:id="rId8" imgW="1828800" imgH="1828800" progId="Equation.AxMath">
                  <p:embed/>
                </p:oleObj>
              </mc:Choice>
              <mc:Fallback>
                <p:oleObj name="AxMath" r:id="rId8" imgW="1828800" imgH="1828800" progId="Equation.AxMath">
                  <p:embed/>
                  <p:pic>
                    <p:nvPicPr>
                      <p:cNvPr id="8" name="对象 7"/>
                      <p:cNvPicPr/>
                      <p:nvPr/>
                    </p:nvPicPr>
                    <p:blipFill>
                      <a:blip r:embed="rId9"/>
                      <a:stretch>
                        <a:fillRect/>
                      </a:stretch>
                    </p:blipFill>
                    <p:spPr>
                      <a:xfrm>
                        <a:off x="3167202" y="2911130"/>
                        <a:ext cx="3260179" cy="1196919"/>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33066" y="4856169"/>
          <a:ext cx="3341686" cy="1076621"/>
        </p:xfrm>
        <a:graphic>
          <a:graphicData uri="http://schemas.openxmlformats.org/presentationml/2006/ole">
            <mc:AlternateContent xmlns:mc="http://schemas.openxmlformats.org/markup-compatibility/2006">
              <mc:Choice xmlns:v="urn:schemas-microsoft-com:vml" Requires="v">
                <p:oleObj name="AxMath" r:id="rId10" imgW="1828800" imgH="1828800" progId="Equation.AxMath">
                  <p:embed/>
                </p:oleObj>
              </mc:Choice>
              <mc:Fallback>
                <p:oleObj name="AxMath" r:id="rId10" imgW="1828800" imgH="1828800" progId="Equation.AxMath">
                  <p:embed/>
                  <p:pic>
                    <p:nvPicPr>
                      <p:cNvPr id="10" name="对象 9"/>
                      <p:cNvPicPr/>
                      <p:nvPr/>
                    </p:nvPicPr>
                    <p:blipFill>
                      <a:blip r:embed="rId11"/>
                      <a:stretch>
                        <a:fillRect/>
                      </a:stretch>
                    </p:blipFill>
                    <p:spPr>
                      <a:xfrm>
                        <a:off x="533066" y="4856169"/>
                        <a:ext cx="3341686" cy="1076621"/>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590718" y="4199298"/>
          <a:ext cx="7479188" cy="1745714"/>
        </p:xfrm>
        <a:graphic>
          <a:graphicData uri="http://schemas.openxmlformats.org/presentationml/2006/ole">
            <mc:AlternateContent xmlns:mc="http://schemas.openxmlformats.org/markup-compatibility/2006">
              <mc:Choice xmlns:v="urn:schemas-microsoft-com:vml" Requires="v">
                <p:oleObj name="AxMath" r:id="rId12" imgW="1828800" imgH="1828800" progId="Equation.AxMath">
                  <p:embed/>
                </p:oleObj>
              </mc:Choice>
              <mc:Fallback>
                <p:oleObj name="AxMath" r:id="rId12" imgW="1828800" imgH="1828800" progId="Equation.AxMath">
                  <p:embed/>
                  <p:pic>
                    <p:nvPicPr>
                      <p:cNvPr id="12" name="对象 11"/>
                      <p:cNvPicPr/>
                      <p:nvPr/>
                    </p:nvPicPr>
                    <p:blipFill>
                      <a:blip r:embed="rId13"/>
                      <a:stretch>
                        <a:fillRect/>
                      </a:stretch>
                    </p:blipFill>
                    <p:spPr>
                      <a:xfrm>
                        <a:off x="4590718" y="4199298"/>
                        <a:ext cx="7479188" cy="1745714"/>
                      </a:xfrm>
                      <a:prstGeom prst="rect">
                        <a:avLst/>
                      </a:prstGeom>
                    </p:spPr>
                  </p:pic>
                </p:oleObj>
              </mc:Fallback>
            </mc:AlternateContent>
          </a:graphicData>
        </a:graphic>
      </p:graphicFrame>
      <p:sp>
        <p:nvSpPr>
          <p:cNvPr id="14" name="箭头: 右 9"/>
          <p:cNvSpPr/>
          <p:nvPr/>
        </p:nvSpPr>
        <p:spPr>
          <a:xfrm>
            <a:off x="4050126" y="5206285"/>
            <a:ext cx="528553" cy="40650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872480"/>
            <a:endParaRPr lang="zh-CN" altLang="en-US" sz="1715">
              <a:solidFill>
                <a:srgbClr val="000000"/>
              </a:solidFill>
              <a:latin typeface="Calibri"/>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Numerical Examples</a:t>
            </a:r>
            <a:endParaRPr lang="zh-CN" altLang="en-US"/>
          </a:p>
        </p:txBody>
      </p:sp>
      <p:sp>
        <p:nvSpPr>
          <p:cNvPr id="3" name="内容占位符 2"/>
          <p:cNvSpPr>
            <a:spLocks noGrp="1"/>
          </p:cNvSpPr>
          <p:nvPr>
            <p:ph idx="1"/>
          </p:nvPr>
        </p:nvSpPr>
        <p:spPr>
          <a:xfrm>
            <a:off x="449947" y="1272674"/>
            <a:ext cx="5481048" cy="4553548"/>
          </a:xfrm>
        </p:spPr>
        <p:txBody>
          <a:bodyPr/>
          <a:lstStyle/>
          <a:p>
            <a:r>
              <a:rPr lang="en-US" altLang="zh-CN"/>
              <a:t>Compare results between the EBInit(the equilibrium-based initial iterate) and the PBInit(the </a:t>
            </a:r>
            <a:r>
              <a:rPr lang="en-US" altLang="zh-CN">
                <a:solidFill>
                  <a:srgbClr val="0070C0"/>
                </a:solidFill>
              </a:rPr>
              <a:t>physics-based initial iterate</a:t>
            </a:r>
            <a:r>
              <a:rPr lang="en-US" altLang="zh-CN"/>
              <a:t>).</a:t>
            </a:r>
          </a:p>
          <a:p>
            <a:endParaRPr lang="zh-CN" altLang="en-US"/>
          </a:p>
        </p:txBody>
      </p:sp>
      <p:pic>
        <p:nvPicPr>
          <p:cNvPr id="5" name="图片 4"/>
          <p:cNvPicPr>
            <a:picLocks noChangeAspect="1"/>
          </p:cNvPicPr>
          <p:nvPr/>
        </p:nvPicPr>
        <p:blipFill>
          <a:blip r:embed="rId2"/>
          <a:stretch>
            <a:fillRect/>
          </a:stretch>
        </p:blipFill>
        <p:spPr>
          <a:xfrm>
            <a:off x="722859" y="2424023"/>
            <a:ext cx="4825287" cy="2250849"/>
          </a:xfrm>
          <a:prstGeom prst="rect">
            <a:avLst/>
          </a:prstGeom>
        </p:spPr>
      </p:pic>
      <mc:AlternateContent xmlns:mc="http://schemas.openxmlformats.org/markup-compatibility/2006" xmlns:a14="http://schemas.microsoft.com/office/drawing/2010/main">
        <mc:Choice Requires="a14">
          <p:sp>
            <p:nvSpPr>
              <p:cNvPr id="6" name="内容占位符 2"/>
              <p:cNvSpPr txBox="1"/>
              <p:nvPr/>
            </p:nvSpPr>
            <p:spPr>
              <a:xfrm>
                <a:off x="5723208" y="1272673"/>
                <a:ext cx="6358915" cy="5147426"/>
              </a:xfrm>
              <a:prstGeom prst="rect">
                <a:avLst/>
              </a:prstGeom>
            </p:spPr>
            <p:txBody>
              <a:bodyPr vert="horz" lIns="75781" tIns="37890" rIns="75781" bIns="37890" rtlCol="0">
                <a:normAutofit/>
              </a:bodyPr>
              <a:lstStyle>
                <a:lvl1pPr marL="240665" indent="-240665" algn="l" defTabSz="962660" rtl="0" eaLnBrk="1" latinLnBrk="0" hangingPunct="1">
                  <a:lnSpc>
                    <a:spcPts val="2880"/>
                  </a:lnSpc>
                  <a:spcBef>
                    <a:spcPts val="105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1pPr>
                <a:lvl2pPr marL="721995"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2pPr>
                <a:lvl3pPr marL="1203325"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3pPr>
                <a:lvl4pPr marL="1684020"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4pPr>
                <a:lvl5pPr marL="2165350" indent="-240665" algn="l" defTabSz="962660" rtl="0" eaLnBrk="1" latinLnBrk="0" hangingPunct="1">
                  <a:lnSpc>
                    <a:spcPct val="90000"/>
                  </a:lnSpc>
                  <a:spcBef>
                    <a:spcPts val="525"/>
                  </a:spcBef>
                  <a:buFont typeface="Arial" panose="020B0604020202020204" pitchFamily="34" charset="0"/>
                  <a:buChar char="•"/>
                  <a:defRPr sz="2400" kern="1200">
                    <a:solidFill>
                      <a:schemeClr val="tx1"/>
                    </a:solidFill>
                    <a:latin typeface="Times New Roman" panose="02020603050405020304" pitchFamily="18" charset="0"/>
                    <a:ea typeface="楷体" panose="02010609060101010101" pitchFamily="49" charset="-122"/>
                    <a:cs typeface="+mn-cs"/>
                  </a:defRPr>
                </a:lvl5pPr>
                <a:lvl6pPr marL="264668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6pPr>
                <a:lvl7pPr marL="312801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7pPr>
                <a:lvl8pPr marL="360934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8pPr>
                <a:lvl9pPr marL="4090670" indent="-240665" algn="l" defTabSz="962660" rtl="0" eaLnBrk="1" latinLnBrk="0" hangingPunct="1">
                  <a:lnSpc>
                    <a:spcPct val="90000"/>
                  </a:lnSpc>
                  <a:spcBef>
                    <a:spcPts val="525"/>
                  </a:spcBef>
                  <a:buFont typeface="Arial" panose="020B0604020202020204" pitchFamily="34" charset="0"/>
                  <a:buChar char="•"/>
                  <a:defRPr sz="1895" kern="1200">
                    <a:solidFill>
                      <a:schemeClr val="tx1"/>
                    </a:solidFill>
                    <a:latin typeface="+mn-lt"/>
                    <a:ea typeface="+mn-ea"/>
                    <a:cs typeface="+mn-cs"/>
                  </a:defRPr>
                </a:lvl9pPr>
              </a:lstStyle>
              <a:p>
                <a:pPr marL="199439" indent="-199439" defTabSz="797756">
                  <a:lnSpc>
                    <a:spcPts val="2387"/>
                  </a:lnSpc>
                  <a:spcBef>
                    <a:spcPts val="874"/>
                  </a:spcBef>
                </a:pPr>
                <a:r>
                  <a:rPr lang="en-US" altLang="zh-CN" sz="1989">
                    <a:solidFill>
                      <a:srgbClr val="000000"/>
                    </a:solidFill>
                  </a:rPr>
                  <a:t>The errors between PBInit and the solution for different voltages(</a:t>
                </a:r>
                <a14:m>
                  <m:oMath xmlns:m="http://schemas.openxmlformats.org/officeDocument/2006/math">
                    <m:sSub>
                      <m:sSubPr>
                        <m:ctrlPr>
                          <a:rPr lang="en-US" altLang="zh-CN" sz="1989" i="1">
                            <a:solidFill>
                              <a:srgbClr val="000000"/>
                            </a:solidFill>
                            <a:latin typeface="Cambria Math" panose="02040503050406030204" pitchFamily="18" charset="0"/>
                          </a:rPr>
                        </m:ctrlPr>
                      </m:sSubPr>
                      <m:e>
                        <m:r>
                          <a:rPr lang="en-US" altLang="zh-CN" sz="1989" i="1">
                            <a:solidFill>
                              <a:srgbClr val="000000"/>
                            </a:solidFill>
                            <a:latin typeface="Cambria Math" panose="02040503050406030204" pitchFamily="18" charset="0"/>
                          </a:rPr>
                          <m:t>𝑆</m:t>
                        </m:r>
                      </m:e>
                      <m:sub>
                        <m:r>
                          <a:rPr lang="en-US" altLang="zh-CN" sz="1989" i="1">
                            <a:solidFill>
                              <a:srgbClr val="000000"/>
                            </a:solidFill>
                            <a:latin typeface="Cambria Math" panose="02040503050406030204" pitchFamily="18" charset="0"/>
                          </a:rPr>
                          <m:t>1</m:t>
                        </m:r>
                      </m:sub>
                    </m:sSub>
                  </m:oMath>
                </a14:m>
                <a:r>
                  <a:rPr lang="en-US" altLang="zh-CN" sz="1989">
                    <a:solidFill>
                      <a:srgbClr val="000000"/>
                    </a:solidFill>
                  </a:rPr>
                  <a:t> = 625, </a:t>
                </a:r>
                <a14:m>
                  <m:oMath xmlns:m="http://schemas.openxmlformats.org/officeDocument/2006/math">
                    <m:sSub>
                      <m:sSubPr>
                        <m:ctrlPr>
                          <a:rPr lang="en-US" altLang="zh-CN" sz="1989" i="1">
                            <a:solidFill>
                              <a:srgbClr val="000000"/>
                            </a:solidFill>
                            <a:latin typeface="Cambria Math" panose="02040503050406030204" pitchFamily="18" charset="0"/>
                          </a:rPr>
                        </m:ctrlPr>
                      </m:sSubPr>
                      <m:e>
                        <m:r>
                          <a:rPr lang="en-US" altLang="zh-CN" sz="1989" i="1">
                            <a:solidFill>
                              <a:srgbClr val="000000"/>
                            </a:solidFill>
                            <a:latin typeface="Cambria Math" panose="02040503050406030204" pitchFamily="18" charset="0"/>
                          </a:rPr>
                          <m:t>𝑆</m:t>
                        </m:r>
                      </m:e>
                      <m:sub>
                        <m:r>
                          <a:rPr lang="en-US" altLang="zh-CN" sz="1989" i="1">
                            <a:solidFill>
                              <a:srgbClr val="000000"/>
                            </a:solidFill>
                            <a:latin typeface="Cambria Math" panose="02040503050406030204" pitchFamily="18" charset="0"/>
                          </a:rPr>
                          <m:t>2</m:t>
                        </m:r>
                      </m:sub>
                    </m:sSub>
                  </m:oMath>
                </a14:m>
                <a:r>
                  <a:rPr lang="en-US" altLang="zh-CN" sz="1989">
                    <a:solidFill>
                      <a:srgbClr val="000000"/>
                    </a:solidFill>
                  </a:rPr>
                  <a:t> = 1024, and </a:t>
                </a:r>
                <a14:m>
                  <m:oMath xmlns:m="http://schemas.openxmlformats.org/officeDocument/2006/math">
                    <m:sSub>
                      <m:sSubPr>
                        <m:ctrlPr>
                          <a:rPr lang="en-US" altLang="zh-CN" sz="1989" i="1">
                            <a:solidFill>
                              <a:srgbClr val="000000"/>
                            </a:solidFill>
                            <a:latin typeface="Cambria Math" panose="02040503050406030204" pitchFamily="18" charset="0"/>
                          </a:rPr>
                        </m:ctrlPr>
                      </m:sSubPr>
                      <m:e>
                        <m:r>
                          <a:rPr lang="en-US" altLang="zh-CN" sz="1989" i="1">
                            <a:solidFill>
                              <a:srgbClr val="000000"/>
                            </a:solidFill>
                            <a:latin typeface="Cambria Math" panose="02040503050406030204" pitchFamily="18" charset="0"/>
                          </a:rPr>
                          <m:t>𝑆</m:t>
                        </m:r>
                      </m:e>
                      <m:sub>
                        <m:r>
                          <a:rPr lang="en-US" altLang="zh-CN" sz="1989" i="1">
                            <a:solidFill>
                              <a:srgbClr val="000000"/>
                            </a:solidFill>
                            <a:latin typeface="Cambria Math" panose="02040503050406030204" pitchFamily="18" charset="0"/>
                          </a:rPr>
                          <m:t>3</m:t>
                        </m:r>
                      </m:sub>
                    </m:sSub>
                  </m:oMath>
                </a14:m>
                <a:r>
                  <a:rPr lang="en-US" altLang="zh-CN" sz="1989">
                    <a:solidFill>
                      <a:srgbClr val="000000"/>
                    </a:solidFill>
                  </a:rPr>
                  <a:t> = 2048) and grid scales.</a:t>
                </a:r>
              </a:p>
              <a:p>
                <a:pPr marL="199439" indent="-199439" defTabSz="797756">
                  <a:lnSpc>
                    <a:spcPts val="2387"/>
                  </a:lnSpc>
                  <a:spcBef>
                    <a:spcPts val="874"/>
                  </a:spcBef>
                </a:pPr>
                <a:endParaRPr lang="en-US" altLang="zh-CN" sz="1989">
                  <a:solidFill>
                    <a:srgbClr val="000000"/>
                  </a:solidFill>
                </a:endParaRPr>
              </a:p>
              <a:p>
                <a:pPr marL="199439" indent="-199439" defTabSz="797756">
                  <a:lnSpc>
                    <a:spcPts val="2387"/>
                  </a:lnSpc>
                  <a:spcBef>
                    <a:spcPts val="874"/>
                  </a:spcBef>
                </a:pPr>
                <a:endParaRPr lang="en-US" altLang="zh-CN" sz="1989">
                  <a:solidFill>
                    <a:srgbClr val="000000"/>
                  </a:solidFill>
                </a:endParaRPr>
              </a:p>
              <a:p>
                <a:pPr marL="0" indent="0" defTabSz="797756">
                  <a:lnSpc>
                    <a:spcPts val="2387"/>
                  </a:lnSpc>
                  <a:spcBef>
                    <a:spcPts val="874"/>
                  </a:spcBef>
                  <a:buNone/>
                </a:pPr>
                <a:endParaRPr lang="en-US" altLang="zh-CN" sz="1989">
                  <a:solidFill>
                    <a:srgbClr val="000000"/>
                  </a:solidFill>
                </a:endParaRPr>
              </a:p>
              <a:p>
                <a:pPr marL="0" indent="0" defTabSz="797756">
                  <a:lnSpc>
                    <a:spcPts val="2387"/>
                  </a:lnSpc>
                  <a:spcBef>
                    <a:spcPts val="874"/>
                  </a:spcBef>
                  <a:buNone/>
                </a:pPr>
                <a:endParaRPr lang="en-US" altLang="zh-CN" sz="1989">
                  <a:solidFill>
                    <a:srgbClr val="000000"/>
                  </a:solidFill>
                </a:endParaRPr>
              </a:p>
              <a:p>
                <a:pPr marL="199439" indent="-199439" defTabSz="797756">
                  <a:lnSpc>
                    <a:spcPts val="2387"/>
                  </a:lnSpc>
                  <a:spcBef>
                    <a:spcPts val="874"/>
                  </a:spcBef>
                </a:pPr>
                <a:r>
                  <a:rPr lang="en-US" altLang="zh-CN" sz="1989">
                    <a:solidFill>
                      <a:srgbClr val="000000"/>
                    </a:solidFill>
                  </a:rPr>
                  <a:t>Iteration numbers of PBInit and EBInit for 2D p-n junction</a:t>
                </a:r>
                <a:endParaRPr lang="zh-CN" altLang="en-US" sz="1989">
                  <a:solidFill>
                    <a:srgbClr val="000000"/>
                  </a:solidFill>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5723208" y="1272673"/>
                <a:ext cx="6358915" cy="5147426"/>
              </a:xfrm>
              <a:prstGeom prst="rect">
                <a:avLst/>
              </a:prstGeom>
              <a:blipFill>
                <a:blip r:embed="rId3"/>
                <a:stretch>
                  <a:fillRect l="-1055" t="-948" r="-384"/>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5977787" y="2229809"/>
            <a:ext cx="5172835" cy="1813784"/>
          </a:xfrm>
          <a:prstGeom prst="rect">
            <a:avLst/>
          </a:prstGeom>
        </p:spPr>
      </p:pic>
      <p:pic>
        <p:nvPicPr>
          <p:cNvPr id="10" name="图片 9"/>
          <p:cNvPicPr>
            <a:picLocks noChangeAspect="1"/>
          </p:cNvPicPr>
          <p:nvPr/>
        </p:nvPicPr>
        <p:blipFill>
          <a:blip r:embed="rId5"/>
          <a:stretch>
            <a:fillRect/>
          </a:stretch>
        </p:blipFill>
        <p:spPr>
          <a:xfrm>
            <a:off x="5994561" y="4326008"/>
            <a:ext cx="5209695" cy="20940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a:t>The key idea is to construct an approximate equation of the drift-diffusion equations by neglecting the recombination effect and casting the effects of the bias voltage on carriers’ quasi-Fermi potential. </a:t>
                </a:r>
              </a:p>
              <a:p>
                <a:r>
                  <a:rPr lang="en-US" altLang="zh-CN"/>
                  <a:t>The </a:t>
                </a:r>
                <a:r>
                  <a:rPr lang="en-US" altLang="zh-CN" b="1" i="1"/>
                  <a:t>construction of the initial iterate </a:t>
                </a:r>
                <a:r>
                  <a:rPr lang="en-US" altLang="zh-CN"/>
                  <a:t>is based on approximate drift-diffusion equations, which is given by ignoring the recombination effect and considering the bias voltage on boundary conditions. </a:t>
                </a:r>
                <a:r>
                  <a:rPr lang="zh-CN" altLang="en-US"/>
                  <a:t>忽视了掺杂效应 </a:t>
                </a:r>
                <a14:m>
                  <m:oMath xmlns:m="http://schemas.openxmlformats.org/officeDocument/2006/math">
                    <m:r>
                      <a:rPr lang="en-US" altLang="zh-CN" b="0" i="1" smtClean="0">
                        <a:latin typeface="Cambria Math" panose="02040503050406030204" pitchFamily="18" charset="0"/>
                      </a:rPr>
                      <m:t>𝑅</m:t>
                    </m:r>
                  </m:oMath>
                </a14:m>
                <a:r>
                  <a:rPr lang="zh-CN" altLang="en-US"/>
                  <a:t> 并且考虑了边界条件上的电压</a:t>
                </a:r>
                <a:r>
                  <a:rPr lang="en-US" altLang="zh-CN"/>
                  <a:t>bias</a:t>
                </a:r>
                <a:r>
                  <a:rPr lang="zh-CN" altLang="en-US"/>
                  <a:t>。</a:t>
                </a:r>
                <a:endParaRPr lang="en-US" altLang="zh-CN"/>
              </a:p>
              <a:p>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3"/>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073" y="611566"/>
            <a:ext cx="8998950" cy="554540"/>
          </a:xfrm>
        </p:spPr>
        <p:txBody>
          <a:bodyPr>
            <a:normAutofit fontScale="90000"/>
          </a:bodyPr>
          <a:lstStyle/>
          <a:p>
            <a:r>
              <a:rPr lang="en-US" altLang="zh-CN"/>
              <a:t>A physics-based strategy for choosing initial iterate for solving drift-diffusion equations</a:t>
            </a:r>
            <a:endParaRPr lang="zh-CN" altLang="en-US"/>
          </a:p>
        </p:txBody>
      </p:sp>
      <p:sp>
        <p:nvSpPr>
          <p:cNvPr id="3" name="内容占位符 2"/>
          <p:cNvSpPr>
            <a:spLocks noGrp="1"/>
          </p:cNvSpPr>
          <p:nvPr>
            <p:ph idx="1"/>
          </p:nvPr>
        </p:nvSpPr>
        <p:spPr/>
        <p:txBody>
          <a:bodyPr/>
          <a:lstStyle/>
          <a:p>
            <a:r>
              <a:rPr lang="en-US" altLang="zh-CN"/>
              <a:t>Considering the double-carrier case, the governing equations of the driftdiffusion models are as follows:</a:t>
            </a:r>
          </a:p>
          <a:p>
            <a:endParaRPr lang="en-US" altLang="zh-CN"/>
          </a:p>
          <a:p>
            <a:endParaRPr lang="en-US" altLang="zh-CN"/>
          </a:p>
          <a:p>
            <a:endParaRPr lang="en-US" altLang="zh-CN"/>
          </a:p>
          <a:p>
            <a:endParaRPr lang="en-US" altLang="zh-CN"/>
          </a:p>
          <a:p>
            <a:endParaRPr lang="en-US" altLang="zh-CN"/>
          </a:p>
          <a:p>
            <a:pPr marL="0" indent="0">
              <a:buNone/>
            </a:pPr>
            <a:endParaRPr lang="en-US" altLang="zh-CN"/>
          </a:p>
          <a:p>
            <a:pPr marL="0" indent="0">
              <a:buNone/>
            </a:pPr>
            <a:r>
              <a:rPr lang="en-US" altLang="zh-CN"/>
              <a:t>with the boundary conditions:</a:t>
            </a:r>
          </a:p>
          <a:p>
            <a:endParaRPr lang="en-US" altLang="zh-CN"/>
          </a:p>
          <a:p>
            <a:endParaRPr lang="zh-CN" altLang="en-US"/>
          </a:p>
        </p:txBody>
      </p:sp>
      <p:graphicFrame>
        <p:nvGraphicFramePr>
          <p:cNvPr id="4" name="对象 3"/>
          <p:cNvGraphicFramePr>
            <a:graphicFrameLocks noChangeAspect="1"/>
          </p:cNvGraphicFramePr>
          <p:nvPr/>
        </p:nvGraphicFramePr>
        <p:xfrm>
          <a:off x="1886891" y="1606253"/>
          <a:ext cx="3583524" cy="2631862"/>
        </p:xfrm>
        <a:graphic>
          <a:graphicData uri="http://schemas.openxmlformats.org/presentationml/2006/ole">
            <mc:AlternateContent xmlns:mc="http://schemas.openxmlformats.org/markup-compatibility/2006">
              <mc:Choice xmlns:v="urn:schemas-microsoft-com:vml" Requires="v">
                <p:oleObj name="AxMath" r:id="rId3" imgW="1828800" imgH="1828800" progId="Equation.AxMath">
                  <p:embed/>
                </p:oleObj>
              </mc:Choice>
              <mc:Fallback>
                <p:oleObj name="AxMath" r:id="rId3" imgW="1828800" imgH="1828800" progId="Equation.AxMath">
                  <p:embed/>
                  <p:pic>
                    <p:nvPicPr>
                      <p:cNvPr id="4" name="对象 3"/>
                      <p:cNvPicPr/>
                      <p:nvPr/>
                    </p:nvPicPr>
                    <p:blipFill>
                      <a:blip r:embed="rId4"/>
                      <a:stretch>
                        <a:fillRect/>
                      </a:stretch>
                    </p:blipFill>
                    <p:spPr>
                      <a:xfrm>
                        <a:off x="1886891" y="1606253"/>
                        <a:ext cx="3583524" cy="263186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886891" y="4571694"/>
          <a:ext cx="4068994" cy="1054110"/>
        </p:xfrm>
        <a:graphic>
          <a:graphicData uri="http://schemas.openxmlformats.org/presentationml/2006/ole">
            <mc:AlternateContent xmlns:mc="http://schemas.openxmlformats.org/markup-compatibility/2006">
              <mc:Choice xmlns:v="urn:schemas-microsoft-com:vml" Requires="v">
                <p:oleObj name="AxMath" r:id="rId5" imgW="1828800" imgH="1828800" progId="Equation.AxMath">
                  <p:embed/>
                </p:oleObj>
              </mc:Choice>
              <mc:Fallback>
                <p:oleObj name="AxMath" r:id="rId5" imgW="1828800" imgH="1828800" progId="Equation.AxMath">
                  <p:embed/>
                  <p:pic>
                    <p:nvPicPr>
                      <p:cNvPr id="6" name="对象 5"/>
                      <p:cNvPicPr/>
                      <p:nvPr/>
                    </p:nvPicPr>
                    <p:blipFill>
                      <a:blip r:embed="rId6"/>
                      <a:stretch>
                        <a:fillRect/>
                      </a:stretch>
                    </p:blipFill>
                    <p:spPr>
                      <a:xfrm>
                        <a:off x="1886891" y="4571694"/>
                        <a:ext cx="4068994" cy="105411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6907124" y="1860041"/>
                <a:ext cx="4692631" cy="3635739"/>
              </a:xfrm>
              <a:prstGeom prst="rect">
                <a:avLst/>
              </a:prstGeom>
              <a:noFill/>
            </p:spPr>
            <p:txBody>
              <a:bodyPr wrap="none" rtlCol="0">
                <a:spAutoFit/>
              </a:bodyPr>
              <a:lstStyle/>
              <a:p>
                <a:pPr defTabSz="872480">
                  <a:lnSpc>
                    <a:spcPct val="150000"/>
                  </a:lnSpc>
                </a:pP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𝜓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is the potential; </a:t>
                </a:r>
              </a:p>
              <a:p>
                <a:pPr defTabSz="872480">
                  <a:lnSpc>
                    <a:spcPct val="150000"/>
                  </a:lnSpc>
                </a:pP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𝑛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denotes the electron concentration; </a:t>
                </a:r>
              </a:p>
              <a:p>
                <a:pPr defTabSz="872480">
                  <a:lnSpc>
                    <a:spcPct val="150000"/>
                  </a:lnSpc>
                </a:pP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𝑝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denotes the hole concentration;</a:t>
                </a:r>
              </a:p>
              <a:p>
                <a:pPr defTabSz="872480">
                  <a:lnSpc>
                    <a:spcPct val="150000"/>
                  </a:lnSpc>
                </a:pPr>
                <a14:m>
                  <m:oMath xmlns:m="http://schemas.openxmlformats.org/officeDocument/2006/math">
                    <m:sSub>
                      <m:sSubPr>
                        <m:ctrlPr>
                          <a:rPr lang="en-US" altLang="zh-CN" sz="1715" i="1">
                            <a:solidFill>
                              <a:srgbClr val="000000"/>
                            </a:solidFill>
                            <a:latin typeface="Cambria Math" panose="02040503050406030204" pitchFamily="18" charset="0"/>
                          </a:rPr>
                        </m:ctrlPr>
                      </m:sSubPr>
                      <m:e>
                        <m:r>
                          <a:rPr lang="en-US" altLang="zh-CN" sz="1715" i="1">
                            <a:solidFill>
                              <a:srgbClr val="000000"/>
                            </a:solidFill>
                            <a:latin typeface="Cambria Math" panose="02040503050406030204" pitchFamily="18" charset="0"/>
                          </a:rPr>
                          <m:t>𝑁</m:t>
                        </m:r>
                      </m:e>
                      <m:sub>
                        <m:r>
                          <a:rPr lang="en-US" altLang="zh-CN" sz="1715" i="1">
                            <a:solidFill>
                              <a:srgbClr val="000000"/>
                            </a:solidFill>
                            <a:latin typeface="Cambria Math" panose="02040503050406030204" pitchFamily="18" charset="0"/>
                          </a:rPr>
                          <m:t>𝐷</m:t>
                        </m:r>
                      </m:sub>
                    </m:sSub>
                  </m:oMath>
                </a14:m>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denote the donor concentration</a:t>
                </a:r>
              </a:p>
              <a:p>
                <a:pPr defTabSz="872480">
                  <a:lnSpc>
                    <a:spcPct val="150000"/>
                  </a:lnSpc>
                </a:pPr>
                <a14:m>
                  <m:oMath xmlns:m="http://schemas.openxmlformats.org/officeDocument/2006/math">
                    <m:sSub>
                      <m:sSubPr>
                        <m:ctrlPr>
                          <a:rPr lang="en-US" altLang="zh-CN" sz="1715" i="1">
                            <a:solidFill>
                              <a:srgbClr val="000000"/>
                            </a:solidFill>
                            <a:latin typeface="Cambria Math" panose="02040503050406030204" pitchFamily="18" charset="0"/>
                          </a:rPr>
                        </m:ctrlPr>
                      </m:sSubPr>
                      <m:e>
                        <m:r>
                          <a:rPr lang="en-US" altLang="zh-CN" sz="1715" i="1">
                            <a:solidFill>
                              <a:srgbClr val="000000"/>
                            </a:solidFill>
                            <a:latin typeface="Cambria Math" panose="02040503050406030204" pitchFamily="18" charset="0"/>
                          </a:rPr>
                          <m:t>𝑁</m:t>
                        </m:r>
                      </m:e>
                      <m:sub>
                        <m:r>
                          <a:rPr lang="en-US" altLang="zh-CN" sz="1715" i="1">
                            <a:solidFill>
                              <a:srgbClr val="000000"/>
                            </a:solidFill>
                            <a:latin typeface="Cambria Math" panose="02040503050406030204" pitchFamily="18" charset="0"/>
                          </a:rPr>
                          <m:t>𝐴</m:t>
                        </m:r>
                      </m:sub>
                    </m:sSub>
                  </m:oMath>
                </a14:m>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denote the acceptor concentration</a:t>
                </a:r>
              </a:p>
              <a:p>
                <a:pPr defTabSz="872480">
                  <a:lnSpc>
                    <a:spcPct val="150000"/>
                  </a:lnSpc>
                </a:pPr>
                <a14:m>
                  <m:oMath xmlns:m="http://schemas.openxmlformats.org/officeDocument/2006/math">
                    <m:sSub>
                      <m:sSubPr>
                        <m:ctrlPr>
                          <a:rPr lang="en-US" altLang="zh-CN" sz="1715" i="1">
                            <a:solidFill>
                              <a:srgbClr val="000000"/>
                            </a:solidFill>
                            <a:latin typeface="Cambria Math" panose="02040503050406030204" pitchFamily="18" charset="0"/>
                          </a:rPr>
                        </m:ctrlPr>
                      </m:sSubPr>
                      <m:e>
                        <m:r>
                          <a:rPr lang="en-US" altLang="zh-CN" sz="1715" i="1">
                            <a:solidFill>
                              <a:srgbClr val="000000"/>
                            </a:solidFill>
                            <a:latin typeface="Cambria Math" panose="02040503050406030204" pitchFamily="18" charset="0"/>
                          </a:rPr>
                          <m:t>𝐽</m:t>
                        </m:r>
                      </m:e>
                      <m:sub>
                        <m:r>
                          <a:rPr lang="en-US" altLang="zh-CN" sz="1715" i="1">
                            <a:solidFill>
                              <a:srgbClr val="000000"/>
                            </a:solidFill>
                            <a:latin typeface="Cambria Math" panose="02040503050406030204" pitchFamily="18" charset="0"/>
                          </a:rPr>
                          <m:t>𝑛</m:t>
                        </m:r>
                      </m:sub>
                    </m:sSub>
                    <m:r>
                      <a:rPr lang="en-US" altLang="zh-CN" sz="1715" i="1">
                        <a:solidFill>
                          <a:srgbClr val="000000"/>
                        </a:solidFill>
                        <a:latin typeface="Cambria Math" panose="02040503050406030204" pitchFamily="18" charset="0"/>
                      </a:rPr>
                      <m:t>=</m:t>
                    </m:r>
                    <m:sSub>
                      <m:sSubPr>
                        <m:ctrlPr>
                          <a:rPr lang="en-US" altLang="zh-CN" sz="1715" i="1">
                            <a:solidFill>
                              <a:srgbClr val="000000"/>
                            </a:solidFill>
                            <a:latin typeface="Cambria Math" panose="02040503050406030204" pitchFamily="18" charset="0"/>
                          </a:rPr>
                        </m:ctrlPr>
                      </m:sSubPr>
                      <m:e>
                        <m:r>
                          <a:rPr lang="en-US" altLang="zh-CN" sz="1715" i="1">
                            <a:solidFill>
                              <a:srgbClr val="000000"/>
                            </a:solidFill>
                            <a:latin typeface="Cambria Math" panose="02040503050406030204" pitchFamily="18" charset="0"/>
                          </a:rPr>
                          <m:t>𝐽</m:t>
                        </m:r>
                      </m:e>
                      <m:sub>
                        <m:r>
                          <a:rPr lang="en-US" altLang="zh-CN" sz="1715" i="1">
                            <a:solidFill>
                              <a:srgbClr val="000000"/>
                            </a:solidFill>
                            <a:latin typeface="Cambria Math" panose="02040503050406030204" pitchFamily="18" charset="0"/>
                          </a:rPr>
                          <m:t>𝑛</m:t>
                        </m:r>
                      </m:sub>
                    </m:sSub>
                    <m:r>
                      <a:rPr lang="en-US" altLang="zh-CN" sz="1715" i="1">
                        <a:solidFill>
                          <a:srgbClr val="000000"/>
                        </a:solidFill>
                        <a:latin typeface="Cambria Math" panose="02040503050406030204" pitchFamily="18" charset="0"/>
                      </a:rPr>
                      <m:t>(</m:t>
                    </m:r>
                    <m:r>
                      <a:rPr lang="en-US" altLang="zh-CN" sz="1715" i="1">
                        <a:solidFill>
                          <a:srgbClr val="000000"/>
                        </a:solidFill>
                        <a:latin typeface="Cambria Math" panose="02040503050406030204" pitchFamily="18" charset="0"/>
                      </a:rPr>
                      <m:t>𝑛</m:t>
                    </m:r>
                    <m:r>
                      <a:rPr lang="en-US" altLang="zh-CN" sz="1715" i="1">
                        <a:solidFill>
                          <a:srgbClr val="000000"/>
                        </a:solidFill>
                        <a:latin typeface="Cambria Math" panose="02040503050406030204" pitchFamily="18" charset="0"/>
                      </a:rPr>
                      <m:t>,</m:t>
                    </m:r>
                    <m:r>
                      <a:rPr lang="en-US" altLang="zh-CN" sz="1715" i="1">
                        <a:solidFill>
                          <a:srgbClr val="000000"/>
                        </a:solidFill>
                        <a:latin typeface="Cambria Math" panose="02040503050406030204" pitchFamily="18" charset="0"/>
                      </a:rPr>
                      <m:t>𝜓</m:t>
                    </m:r>
                    <m:r>
                      <a:rPr lang="en-US" altLang="zh-CN" sz="1715" i="1">
                        <a:solidFill>
                          <a:srgbClr val="000000"/>
                        </a:solidFill>
                        <a:latin typeface="Cambria Math" panose="02040503050406030204" pitchFamily="18" charset="0"/>
                      </a:rPr>
                      <m:t>)</m:t>
                    </m:r>
                  </m:oMath>
                </a14:m>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denotes the electron current density </a:t>
                </a:r>
              </a:p>
              <a:p>
                <a:pPr defTabSz="872480">
                  <a:lnSpc>
                    <a:spcPct val="150000"/>
                  </a:lnSpc>
                </a:pPr>
                <a14:m>
                  <m:oMath xmlns:m="http://schemas.openxmlformats.org/officeDocument/2006/math">
                    <m:sSub>
                      <m:sSubPr>
                        <m:ctrlPr>
                          <a:rPr lang="en-US" altLang="zh-CN" sz="1715" i="1">
                            <a:solidFill>
                              <a:srgbClr val="000000"/>
                            </a:solidFill>
                            <a:latin typeface="Cambria Math" panose="02040503050406030204" pitchFamily="18" charset="0"/>
                          </a:rPr>
                        </m:ctrlPr>
                      </m:sSubPr>
                      <m:e>
                        <m:r>
                          <a:rPr lang="en-US" altLang="zh-CN" sz="1715" i="1">
                            <a:solidFill>
                              <a:srgbClr val="000000"/>
                            </a:solidFill>
                            <a:latin typeface="Cambria Math" panose="02040503050406030204" pitchFamily="18" charset="0"/>
                          </a:rPr>
                          <m:t>𝐽</m:t>
                        </m:r>
                      </m:e>
                      <m:sub>
                        <m:r>
                          <a:rPr lang="en-US" altLang="zh-CN" sz="1715" i="1">
                            <a:solidFill>
                              <a:srgbClr val="000000"/>
                            </a:solidFill>
                            <a:latin typeface="Cambria Math" panose="02040503050406030204" pitchFamily="18" charset="0"/>
                          </a:rPr>
                          <m:t>𝑝</m:t>
                        </m:r>
                      </m:sub>
                    </m:sSub>
                    <m:r>
                      <a:rPr lang="en-US" altLang="zh-CN" sz="1715" i="1">
                        <a:solidFill>
                          <a:srgbClr val="000000"/>
                        </a:solidFill>
                        <a:latin typeface="Cambria Math" panose="02040503050406030204" pitchFamily="18" charset="0"/>
                      </a:rPr>
                      <m:t>=</m:t>
                    </m:r>
                    <m:sSub>
                      <m:sSubPr>
                        <m:ctrlPr>
                          <a:rPr lang="en-US" altLang="zh-CN" sz="1715" i="1">
                            <a:solidFill>
                              <a:srgbClr val="000000"/>
                            </a:solidFill>
                            <a:latin typeface="Cambria Math" panose="02040503050406030204" pitchFamily="18" charset="0"/>
                          </a:rPr>
                        </m:ctrlPr>
                      </m:sSubPr>
                      <m:e>
                        <m:r>
                          <a:rPr lang="en-US" altLang="zh-CN" sz="1715" i="1">
                            <a:solidFill>
                              <a:srgbClr val="000000"/>
                            </a:solidFill>
                            <a:latin typeface="Cambria Math" panose="02040503050406030204" pitchFamily="18" charset="0"/>
                          </a:rPr>
                          <m:t>𝐽</m:t>
                        </m:r>
                      </m:e>
                      <m:sub>
                        <m:r>
                          <a:rPr lang="en-US" altLang="zh-CN" sz="1715" i="1">
                            <a:solidFill>
                              <a:srgbClr val="000000"/>
                            </a:solidFill>
                            <a:latin typeface="Cambria Math" panose="02040503050406030204" pitchFamily="18" charset="0"/>
                          </a:rPr>
                          <m:t>𝑝</m:t>
                        </m:r>
                      </m:sub>
                    </m:sSub>
                    <m:d>
                      <m:dPr>
                        <m:ctrlPr>
                          <a:rPr lang="en-US" altLang="zh-CN" sz="1715" i="1">
                            <a:solidFill>
                              <a:srgbClr val="000000"/>
                            </a:solidFill>
                            <a:latin typeface="Cambria Math" panose="02040503050406030204" pitchFamily="18" charset="0"/>
                          </a:rPr>
                        </m:ctrlPr>
                      </m:dPr>
                      <m:e>
                        <m:r>
                          <a:rPr lang="en-US" altLang="zh-CN" sz="1715" i="1">
                            <a:solidFill>
                              <a:srgbClr val="000000"/>
                            </a:solidFill>
                            <a:latin typeface="Cambria Math" panose="02040503050406030204" pitchFamily="18" charset="0"/>
                          </a:rPr>
                          <m:t>𝑝</m:t>
                        </m:r>
                        <m:r>
                          <a:rPr lang="en-US" altLang="zh-CN" sz="1715" i="1">
                            <a:solidFill>
                              <a:srgbClr val="000000"/>
                            </a:solidFill>
                            <a:latin typeface="Cambria Math" panose="02040503050406030204" pitchFamily="18" charset="0"/>
                          </a:rPr>
                          <m:t>,</m:t>
                        </m:r>
                        <m:r>
                          <a:rPr lang="en-US" altLang="zh-CN" sz="1715" i="1">
                            <a:solidFill>
                              <a:srgbClr val="000000"/>
                            </a:solidFill>
                            <a:latin typeface="Cambria Math" panose="02040503050406030204" pitchFamily="18" charset="0"/>
                          </a:rPr>
                          <m:t>𝜓</m:t>
                        </m:r>
                      </m:e>
                    </m:d>
                  </m:oMath>
                </a14:m>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denotes the hole current density</a:t>
                </a:r>
              </a:p>
              <a:p>
                <a:pPr defTabSz="872480">
                  <a:lnSpc>
                    <a:spcPct val="150000"/>
                  </a:lnSpc>
                </a:pP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𝑅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𝑅</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𝑛</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𝑝</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denotes the carrier recombination rate</a:t>
                </a:r>
              </a:p>
              <a:p>
                <a:pPr defTabSz="872480">
                  <a:lnSpc>
                    <a:spcPct val="150000"/>
                  </a:lnSpc>
                </a:pP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𝜀 </a:t>
                </a:r>
                <a:r>
                  <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is the permittivity of the material </a:t>
                </a:r>
                <a:r>
                  <a:rPr lang="zh-CN" altLang="en-US"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介电常数</a:t>
                </a:r>
                <a:endParaRPr lang="en-US" altLang="zh-CN" sz="1715">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907124" y="1860041"/>
                <a:ext cx="4692631" cy="3635739"/>
              </a:xfrm>
              <a:prstGeom prst="rect">
                <a:avLst/>
              </a:prstGeom>
              <a:blipFill>
                <a:blip r:embed="rId7"/>
                <a:stretch>
                  <a:fillRect l="-909" b="-1675"/>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073" y="611566"/>
            <a:ext cx="8998950" cy="554540"/>
          </a:xfrm>
        </p:spPr>
        <p:txBody>
          <a:bodyPr>
            <a:normAutofit fontScale="90000"/>
          </a:bodyPr>
          <a:lstStyle/>
          <a:p>
            <a:r>
              <a:rPr lang="en-US" altLang="zh-CN"/>
              <a:t>A physics-based strategy for choosing initial iterate for solving drift-diffusion equations</a:t>
            </a:r>
            <a:endParaRPr lang="zh-CN" altLang="en-US"/>
          </a:p>
        </p:txBody>
      </p:sp>
      <p:sp>
        <p:nvSpPr>
          <p:cNvPr id="3" name="内容占位符 2"/>
          <p:cNvSpPr>
            <a:spLocks noGrp="1"/>
          </p:cNvSpPr>
          <p:nvPr>
            <p:ph idx="1"/>
          </p:nvPr>
        </p:nvSpPr>
        <p:spPr/>
        <p:txBody>
          <a:bodyPr/>
          <a:lstStyle/>
          <a:p>
            <a:r>
              <a:rPr lang="zh-CN" altLang="en-US"/>
              <a:t>                       ，得到一个稳态的方程：</a:t>
            </a:r>
            <a:endParaRPr lang="en-US" altLang="zh-CN"/>
          </a:p>
          <a:p>
            <a:endParaRPr lang="en-US" altLang="zh-CN"/>
          </a:p>
          <a:p>
            <a:endParaRPr lang="en-US" altLang="zh-CN"/>
          </a:p>
          <a:p>
            <a:endParaRPr lang="en-US" altLang="zh-CN"/>
          </a:p>
          <a:p>
            <a:r>
              <a:rPr lang="en-US" altLang="zh-CN"/>
              <a:t>How to set Dirichlet boundary conditions?</a:t>
            </a:r>
          </a:p>
          <a:p>
            <a:pPr lvl="1"/>
            <a:r>
              <a:rPr lang="en-US" altLang="zh-CN"/>
              <a:t>Adopt ohmic contact boundary conditions (corresponding to Dirichlet boundary conditions)</a:t>
            </a:r>
            <a:r>
              <a:rPr lang="zh-CN" altLang="en-US"/>
              <a:t>：</a:t>
            </a:r>
            <a:endParaRPr lang="en-US" altLang="zh-CN"/>
          </a:p>
          <a:p>
            <a:endParaRPr lang="en-US" altLang="zh-CN"/>
          </a:p>
          <a:p>
            <a:endParaRPr lang="zh-CN" altLang="en-US"/>
          </a:p>
        </p:txBody>
      </p:sp>
      <p:pic>
        <p:nvPicPr>
          <p:cNvPr id="8" name="图片 7" descr="\documentclass{article}&#10;\usepackage{amsmath}&#10;\pagestyle{empty}&#10;\begin{document}&#10;&#10;$\frac{\partial n}{\partial t}=\frac{\partial p}{\partial t}=0$&#10;&#10;&#10;\end{document}" title="IguanaTex Bitmap Display"/>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72936" y="1272674"/>
            <a:ext cx="1342665" cy="327331"/>
          </a:xfrm>
          <a:prstGeom prst="rect">
            <a:avLst/>
          </a:prstGeom>
        </p:spPr>
      </p:pic>
      <p:graphicFrame>
        <p:nvGraphicFramePr>
          <p:cNvPr id="9" name="对象 8"/>
          <p:cNvGraphicFramePr>
            <a:graphicFrameLocks noChangeAspect="1"/>
          </p:cNvGraphicFramePr>
          <p:nvPr/>
        </p:nvGraphicFramePr>
        <p:xfrm>
          <a:off x="3626552" y="1713410"/>
          <a:ext cx="4150978" cy="1205124"/>
        </p:xfrm>
        <a:graphic>
          <a:graphicData uri="http://schemas.openxmlformats.org/presentationml/2006/ole">
            <mc:AlternateContent xmlns:mc="http://schemas.openxmlformats.org/markup-compatibility/2006">
              <mc:Choice xmlns:v="urn:schemas-microsoft-com:vml" Requires="v">
                <p:oleObj name="AxMath" r:id="rId5" imgW="1828800" imgH="1828800" progId="Equation.AxMath">
                  <p:embed/>
                </p:oleObj>
              </mc:Choice>
              <mc:Fallback>
                <p:oleObj name="AxMath" r:id="rId5" imgW="1828800" imgH="1828800" progId="Equation.AxMath">
                  <p:embed/>
                  <p:pic>
                    <p:nvPicPr>
                      <p:cNvPr id="9" name="对象 8"/>
                      <p:cNvPicPr/>
                      <p:nvPr/>
                    </p:nvPicPr>
                    <p:blipFill>
                      <a:blip r:embed="rId6"/>
                      <a:stretch>
                        <a:fillRect/>
                      </a:stretch>
                    </p:blipFill>
                    <p:spPr>
                      <a:xfrm>
                        <a:off x="3626552" y="1713410"/>
                        <a:ext cx="4150978" cy="1205124"/>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626552" y="3828849"/>
          <a:ext cx="3997488" cy="2103941"/>
        </p:xfrm>
        <a:graphic>
          <a:graphicData uri="http://schemas.openxmlformats.org/presentationml/2006/ole">
            <mc:AlternateContent xmlns:mc="http://schemas.openxmlformats.org/markup-compatibility/2006">
              <mc:Choice xmlns:v="urn:schemas-microsoft-com:vml" Requires="v">
                <p:oleObj name="AxMath" r:id="rId7" imgW="1828800" imgH="1828800" progId="Equation.AxMath">
                  <p:embed/>
                </p:oleObj>
              </mc:Choice>
              <mc:Fallback>
                <p:oleObj name="AxMath" r:id="rId7" imgW="1828800" imgH="1828800" progId="Equation.AxMath">
                  <p:embed/>
                  <p:pic>
                    <p:nvPicPr>
                      <p:cNvPr id="11" name="对象 10"/>
                      <p:cNvPicPr/>
                      <p:nvPr/>
                    </p:nvPicPr>
                    <p:blipFill>
                      <a:blip r:embed="rId8"/>
                      <a:stretch>
                        <a:fillRect/>
                      </a:stretch>
                    </p:blipFill>
                    <p:spPr>
                      <a:xfrm>
                        <a:off x="3626552" y="3828849"/>
                        <a:ext cx="3997488" cy="2103941"/>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073" y="611566"/>
            <a:ext cx="8827260" cy="554540"/>
          </a:xfrm>
        </p:spPr>
        <p:txBody>
          <a:bodyPr>
            <a:normAutofit fontScale="90000"/>
          </a:bodyPr>
          <a:lstStyle/>
          <a:p>
            <a:r>
              <a:rPr lang="en-US" altLang="zh-CN"/>
              <a:t>A physics-based strategy for choosing initial iterate for solving drift-diffusion equations</a:t>
            </a:r>
            <a:endParaRPr lang="zh-CN" altLang="en-US"/>
          </a:p>
        </p:txBody>
      </p:sp>
      <p:sp>
        <p:nvSpPr>
          <p:cNvPr id="3" name="内容占位符 2"/>
          <p:cNvSpPr>
            <a:spLocks noGrp="1"/>
          </p:cNvSpPr>
          <p:nvPr>
            <p:ph idx="1"/>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7" name="图片 6"/>
          <p:cNvPicPr>
            <a:picLocks noChangeAspect="1"/>
          </p:cNvPicPr>
          <p:nvPr/>
        </p:nvPicPr>
        <p:blipFill>
          <a:blip r:embed="rId2"/>
          <a:stretch>
            <a:fillRect/>
          </a:stretch>
        </p:blipFill>
        <p:spPr>
          <a:xfrm>
            <a:off x="449948" y="2237183"/>
            <a:ext cx="4644994" cy="2617417"/>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5642947" y="2237183"/>
                <a:ext cx="5615892" cy="2725554"/>
              </a:xfrm>
              <a:prstGeom prst="rect">
                <a:avLst/>
              </a:prstGeom>
              <a:noFill/>
            </p:spPr>
            <p:txBody>
              <a:bodyPr wrap="square" rtlCol="0">
                <a:spAutoFit/>
              </a:bodyPr>
              <a:lstStyle/>
              <a:p>
                <a:pPr defTabSz="872480"/>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grid node</a:t>
                </a:r>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网格点</a:t>
                </a:r>
                <a:endPar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defTabSz="872480"/>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𝐺</m:t>
                        </m:r>
                      </m:e>
                      <m:sub>
                        <m:r>
                          <a:rPr lang="en-US" altLang="zh-CN" sz="2072" i="1">
                            <a:solidFill>
                              <a:srgbClr val="000000"/>
                            </a:solidFill>
                            <a:latin typeface="Cambria Math" panose="02040503050406030204" pitchFamily="18" charset="0"/>
                          </a:rPr>
                          <m:t>𝑖</m:t>
                        </m:r>
                      </m:sub>
                    </m:sSub>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control volume containing </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（包括</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oMath>
                </a14:m>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的控制体积）</a:t>
                </a:r>
                <a:endPar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defTabSz="872480"/>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𝑁</m:t>
                        </m:r>
                      </m:e>
                      <m:sub>
                        <m:r>
                          <a:rPr lang="en-US" altLang="zh-CN" sz="2072" i="1">
                            <a:solidFill>
                              <a:srgbClr val="000000"/>
                            </a:solidFill>
                            <a:latin typeface="Cambria Math" panose="02040503050406030204" pitchFamily="18" charset="0"/>
                          </a:rPr>
                          <m:t>𝑖</m:t>
                        </m:r>
                      </m:sub>
                    </m:sSub>
                    <m:r>
                      <a:rPr lang="en-US" altLang="zh-CN" sz="2072" i="1">
                        <a:solidFill>
                          <a:srgbClr val="000000"/>
                        </a:solidFill>
                        <a:latin typeface="Cambria Math" panose="02040503050406030204" pitchFamily="18" charset="0"/>
                      </a:rPr>
                      <m:t>={</m:t>
                    </m:r>
                    <m:r>
                      <a:rPr lang="en-US" altLang="zh-CN" sz="2072" i="1">
                        <a:solidFill>
                          <a:srgbClr val="000000"/>
                        </a:solidFill>
                        <a:latin typeface="Cambria Math" panose="02040503050406030204" pitchFamily="18" charset="0"/>
                      </a:rPr>
                      <m:t>𝑗</m:t>
                    </m:r>
                    <m:r>
                      <a:rPr lang="en-US" altLang="zh-CN" sz="2072" i="1">
                        <a:solidFill>
                          <a:srgbClr val="000000"/>
                        </a:solidFill>
                        <a:latin typeface="Cambria Math" panose="02040503050406030204" pitchFamily="18" charset="0"/>
                      </a:rPr>
                      <m:t>:</m:t>
                    </m:r>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r>
                      <a:rPr lang="en-US" altLang="zh-CN" sz="2072" i="1">
                        <a:solidFill>
                          <a:srgbClr val="000000"/>
                        </a:solidFill>
                        <a:latin typeface="Cambria Math" panose="02040503050406030204" pitchFamily="18" charset="0"/>
                      </a:rPr>
                      <m:t> </m:t>
                    </m:r>
                    <m:r>
                      <a:rPr lang="en-US" altLang="zh-CN" sz="2072" i="1">
                        <a:solidFill>
                          <a:srgbClr val="000000"/>
                        </a:solidFill>
                        <a:latin typeface="Cambria Math" panose="02040503050406030204" pitchFamily="18" charset="0"/>
                      </a:rPr>
                      <m:t>𝑖𝑠</m:t>
                    </m:r>
                    <m:r>
                      <a:rPr lang="en-US" altLang="zh-CN" sz="2072" i="1">
                        <a:solidFill>
                          <a:srgbClr val="000000"/>
                        </a:solidFill>
                        <a:latin typeface="Cambria Math" panose="02040503050406030204" pitchFamily="18" charset="0"/>
                      </a:rPr>
                      <m:t> </m:t>
                    </m:r>
                    <m:r>
                      <a:rPr lang="en-US" altLang="zh-CN" sz="2072" i="1">
                        <a:solidFill>
                          <a:srgbClr val="000000"/>
                        </a:solidFill>
                        <a:latin typeface="Cambria Math" panose="02040503050406030204" pitchFamily="18" charset="0"/>
                      </a:rPr>
                      <m:t>𝑎𝑑𝑗𝑎𝑐𝑒𝑛𝑡</m:t>
                    </m:r>
                    <m:r>
                      <a:rPr lang="en-US" altLang="zh-CN" sz="2072" i="1">
                        <a:solidFill>
                          <a:srgbClr val="000000"/>
                        </a:solidFill>
                        <a:latin typeface="Cambria Math" panose="02040503050406030204" pitchFamily="18" charset="0"/>
                      </a:rPr>
                      <m:t> </m:t>
                    </m:r>
                    <m:r>
                      <a:rPr lang="en-US" altLang="zh-CN" sz="2072" i="1">
                        <a:solidFill>
                          <a:srgbClr val="000000"/>
                        </a:solidFill>
                        <a:latin typeface="Cambria Math" panose="02040503050406030204" pitchFamily="18" charset="0"/>
                      </a:rPr>
                      <m:t>𝑡𝑜</m:t>
                    </m:r>
                    <m:r>
                      <a:rPr lang="en-US" altLang="zh-CN" sz="2072" i="1">
                        <a:solidFill>
                          <a:srgbClr val="000000"/>
                        </a:solidFill>
                        <a:latin typeface="Cambria Math" panose="02040503050406030204" pitchFamily="18" charset="0"/>
                      </a:rPr>
                      <m:t> </m:t>
                    </m:r>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r>
                      <a:rPr lang="en-US" altLang="zh-CN" sz="2072" i="1">
                        <a:solidFill>
                          <a:srgbClr val="000000"/>
                        </a:solidFill>
                        <a:latin typeface="Cambria Math" panose="02040503050406030204" pitchFamily="18" charset="0"/>
                      </a:rPr>
                      <m:t>}</m:t>
                    </m:r>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与</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oMath>
                </a14:m>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相邻的点集</a:t>
                </a:r>
                <a:endPar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defTabSz="872480"/>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𝜎</m:t>
                        </m:r>
                      </m:e>
                      <m:sub>
                        <m:r>
                          <a:rPr lang="en-US" altLang="zh-CN" sz="2072" i="1">
                            <a:solidFill>
                              <a:srgbClr val="000000"/>
                            </a:solidFill>
                            <a:latin typeface="Cambria Math" panose="02040503050406030204" pitchFamily="18" charset="0"/>
                          </a:rPr>
                          <m:t>𝑖𝑗</m:t>
                        </m:r>
                      </m:sub>
                    </m:sSub>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the shared edge of control volume </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𝐺</m:t>
                        </m:r>
                      </m:e>
                      <m:sub>
                        <m:r>
                          <a:rPr lang="en-US" altLang="zh-CN" sz="2072" i="1">
                            <a:solidFill>
                              <a:srgbClr val="000000"/>
                            </a:solidFill>
                            <a:latin typeface="Cambria Math" panose="02040503050406030204" pitchFamily="18" charset="0"/>
                          </a:rPr>
                          <m:t>𝑗</m:t>
                        </m:r>
                      </m:sub>
                    </m:sSub>
                  </m:oMath>
                </a14:m>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and </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𝐺</m:t>
                        </m:r>
                      </m:e>
                      <m:sub>
                        <m:r>
                          <a:rPr lang="en-US" altLang="zh-CN" sz="2072" i="1">
                            <a:solidFill>
                              <a:srgbClr val="000000"/>
                            </a:solidFill>
                            <a:latin typeface="Cambria Math" panose="02040503050406030204" pitchFamily="18" charset="0"/>
                          </a:rPr>
                          <m:t>𝑖</m:t>
                        </m:r>
                      </m:sub>
                    </m:sSub>
                  </m:oMath>
                </a14:m>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if    </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𝑖</m:t>
                        </m:r>
                      </m:sub>
                    </m:sSub>
                  </m:oMath>
                </a14:m>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is adjacent to </a:t>
                </a:r>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𝑃</m:t>
                        </m:r>
                      </m:e>
                      <m:sub>
                        <m:r>
                          <a:rPr lang="en-US" altLang="zh-CN" sz="2072" i="1">
                            <a:solidFill>
                              <a:srgbClr val="000000"/>
                            </a:solidFill>
                            <a:latin typeface="Cambria Math" panose="02040503050406030204" pitchFamily="18" charset="0"/>
                          </a:rPr>
                          <m:t>𝑗</m:t>
                        </m:r>
                      </m:sub>
                    </m:sSub>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两个控制体积 之间的共享边</a:t>
                </a:r>
                <a:endPar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defTabSz="872480"/>
                <a14:m>
                  <m:oMath xmlns:m="http://schemas.openxmlformats.org/officeDocument/2006/math">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𝑄</m:t>
                        </m:r>
                      </m:e>
                      <m:sub>
                        <m:r>
                          <a:rPr lang="en-US" altLang="zh-CN" sz="2072" i="1">
                            <a:solidFill>
                              <a:srgbClr val="000000"/>
                            </a:solidFill>
                            <a:latin typeface="Cambria Math" panose="02040503050406030204" pitchFamily="18" charset="0"/>
                          </a:rPr>
                          <m:t>𝑖</m:t>
                        </m:r>
                        <m:r>
                          <a:rPr lang="en-US" altLang="zh-CN" sz="2072" i="1">
                            <a:solidFill>
                              <a:srgbClr val="000000"/>
                            </a:solidFill>
                            <a:latin typeface="Cambria Math" panose="02040503050406030204" pitchFamily="18" charset="0"/>
                          </a:rPr>
                          <m:t>,</m:t>
                        </m:r>
                        <m:r>
                          <a:rPr lang="en-US" altLang="zh-CN" sz="2072" i="1">
                            <a:solidFill>
                              <a:srgbClr val="000000"/>
                            </a:solidFill>
                            <a:latin typeface="Cambria Math" panose="02040503050406030204" pitchFamily="18" charset="0"/>
                          </a:rPr>
                          <m:t>𝑗</m:t>
                        </m:r>
                      </m:sub>
                    </m:sSub>
                    <m:r>
                      <a:rPr lang="en-US" altLang="zh-CN" sz="2072" i="1">
                        <a:solidFill>
                          <a:srgbClr val="000000"/>
                        </a:solidFill>
                        <a:latin typeface="Cambria Math" panose="02040503050406030204" pitchFamily="18" charset="0"/>
                      </a:rPr>
                      <m:t>=</m:t>
                    </m:r>
                    <m:sSub>
                      <m:sSubPr>
                        <m:ctrlPr>
                          <a:rPr lang="en-US" altLang="zh-CN" sz="2072" i="1">
                            <a:solidFill>
                              <a:srgbClr val="000000"/>
                            </a:solidFill>
                            <a:latin typeface="Cambria Math" panose="02040503050406030204" pitchFamily="18" charset="0"/>
                          </a:rPr>
                        </m:ctrlPr>
                      </m:sSubPr>
                      <m:e>
                        <m:r>
                          <a:rPr lang="en-US" altLang="zh-CN" sz="2072" i="1">
                            <a:solidFill>
                              <a:srgbClr val="000000"/>
                            </a:solidFill>
                            <a:latin typeface="Cambria Math" panose="02040503050406030204" pitchFamily="18" charset="0"/>
                          </a:rPr>
                          <m:t>𝜎</m:t>
                        </m:r>
                      </m:e>
                      <m:sub>
                        <m:r>
                          <a:rPr lang="en-US" altLang="zh-CN" sz="2072" i="1">
                            <a:solidFill>
                              <a:srgbClr val="000000"/>
                            </a:solidFill>
                            <a:latin typeface="Cambria Math" panose="02040503050406030204" pitchFamily="18" charset="0"/>
                          </a:rPr>
                          <m:t>𝑖</m:t>
                        </m:r>
                        <m:r>
                          <a:rPr lang="en-US" altLang="zh-CN" sz="2072" i="1">
                            <a:solidFill>
                              <a:srgbClr val="000000"/>
                            </a:solidFill>
                            <a:latin typeface="Cambria Math" panose="02040503050406030204" pitchFamily="18" charset="0"/>
                          </a:rPr>
                          <m:t>,</m:t>
                        </m:r>
                        <m:r>
                          <a:rPr lang="en-US" altLang="zh-CN" sz="2072" i="1">
                            <a:solidFill>
                              <a:srgbClr val="000000"/>
                            </a:solidFill>
                            <a:latin typeface="Cambria Math" panose="02040503050406030204" pitchFamily="18" charset="0"/>
                          </a:rPr>
                          <m:t>𝑗</m:t>
                        </m:r>
                      </m:sub>
                    </m:sSub>
                    <m:r>
                      <a:rPr lang="en-US" altLang="zh-CN" sz="2072" i="1">
                        <a:solidFill>
                          <a:srgbClr val="000000"/>
                        </a:solidFill>
                        <a:latin typeface="Cambria Math" panose="02040503050406030204" pitchFamily="18" charset="0"/>
                        <a:ea typeface="Cambria Math" panose="02040503050406030204" pitchFamily="18" charset="0"/>
                      </a:rPr>
                      <m:t>∩</m:t>
                    </m:r>
                    <m:acc>
                      <m:accPr>
                        <m:chr m:val="̅"/>
                        <m:ctrlPr>
                          <a:rPr lang="en-US" altLang="zh-CN" sz="2072" i="1">
                            <a:solidFill>
                              <a:srgbClr val="000000"/>
                            </a:solidFill>
                            <a:latin typeface="Cambria Math" panose="02040503050406030204" pitchFamily="18" charset="0"/>
                            <a:ea typeface="Cambria Math" panose="02040503050406030204" pitchFamily="18" charset="0"/>
                          </a:rPr>
                        </m:ctrlPr>
                      </m:accPr>
                      <m:e>
                        <m:sSub>
                          <m:sSubPr>
                            <m:ctrlPr>
                              <a:rPr lang="en-US" altLang="zh-CN" sz="2072" i="1">
                                <a:solidFill>
                                  <a:srgbClr val="000000"/>
                                </a:solidFill>
                                <a:latin typeface="Cambria Math" panose="02040503050406030204" pitchFamily="18" charset="0"/>
                                <a:ea typeface="Cambria Math" panose="02040503050406030204" pitchFamily="18" charset="0"/>
                              </a:rPr>
                            </m:ctrlPr>
                          </m:sSubPr>
                          <m:e>
                            <m:r>
                              <a:rPr lang="en-US" altLang="zh-CN" sz="2072" i="1">
                                <a:solidFill>
                                  <a:srgbClr val="000000"/>
                                </a:solidFill>
                                <a:latin typeface="Cambria Math" panose="02040503050406030204" pitchFamily="18" charset="0"/>
                                <a:ea typeface="Cambria Math" panose="02040503050406030204" pitchFamily="18" charset="0"/>
                              </a:rPr>
                              <m:t>𝑃</m:t>
                            </m:r>
                          </m:e>
                          <m:sub>
                            <m:r>
                              <a:rPr lang="en-US" altLang="zh-CN" sz="2072" i="1">
                                <a:solidFill>
                                  <a:srgbClr val="000000"/>
                                </a:solidFill>
                                <a:latin typeface="Cambria Math" panose="02040503050406030204" pitchFamily="18" charset="0"/>
                                <a:ea typeface="Cambria Math" panose="02040503050406030204" pitchFamily="18" charset="0"/>
                              </a:rPr>
                              <m:t>𝑖</m:t>
                            </m:r>
                          </m:sub>
                        </m:sSub>
                        <m:sSub>
                          <m:sSubPr>
                            <m:ctrlPr>
                              <a:rPr lang="en-US" altLang="zh-CN" sz="2072" i="1">
                                <a:solidFill>
                                  <a:srgbClr val="000000"/>
                                </a:solidFill>
                                <a:latin typeface="Cambria Math" panose="02040503050406030204" pitchFamily="18" charset="0"/>
                                <a:ea typeface="Cambria Math" panose="02040503050406030204" pitchFamily="18" charset="0"/>
                              </a:rPr>
                            </m:ctrlPr>
                          </m:sSubPr>
                          <m:e>
                            <m:r>
                              <a:rPr lang="en-US" altLang="zh-CN" sz="2072" i="1">
                                <a:solidFill>
                                  <a:srgbClr val="000000"/>
                                </a:solidFill>
                                <a:latin typeface="Cambria Math" panose="02040503050406030204" pitchFamily="18" charset="0"/>
                                <a:ea typeface="Cambria Math" panose="02040503050406030204" pitchFamily="18" charset="0"/>
                              </a:rPr>
                              <m:t>𝑃</m:t>
                            </m:r>
                          </m:e>
                          <m:sub>
                            <m:r>
                              <a:rPr lang="en-US" altLang="zh-CN" sz="2072" i="1">
                                <a:solidFill>
                                  <a:srgbClr val="000000"/>
                                </a:solidFill>
                                <a:latin typeface="Cambria Math" panose="02040503050406030204" pitchFamily="18" charset="0"/>
                                <a:ea typeface="Cambria Math" panose="02040503050406030204" pitchFamily="18" charset="0"/>
                              </a:rPr>
                              <m:t>𝑗</m:t>
                            </m:r>
                          </m:sub>
                        </m:sSub>
                      </m:e>
                    </m:acc>
                  </m:oMath>
                </a14:m>
                <a:r>
                  <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交点集</a:t>
                </a:r>
                <a:endParaRPr lang="en-US" altLang="zh-CN"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defTabSz="872480"/>
                <a:endParaRPr lang="zh-CN" altLang="en-US" sz="2072">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642947" y="2237183"/>
                <a:ext cx="5615892" cy="2725554"/>
              </a:xfrm>
              <a:prstGeom prst="rect">
                <a:avLst/>
              </a:prstGeom>
              <a:blipFill>
                <a:blip r:embed="rId3"/>
                <a:stretch>
                  <a:fillRect l="-1303" t="-2013" r="-4017"/>
                </a:stretch>
              </a:blipFill>
            </p:spPr>
            <p:txBody>
              <a:bodyPr/>
              <a:lstStyle/>
              <a:p>
                <a:r>
                  <a:rPr lang="zh-CN" altLang="en-US">
                    <a:noFill/>
                  </a:rPr>
                  <a:t> </a:t>
                </a:r>
              </a:p>
            </p:txBody>
          </p:sp>
        </mc:Fallback>
      </mc:AlternateContent>
      <p:graphicFrame>
        <p:nvGraphicFramePr>
          <p:cNvPr id="9" name="对象 8"/>
          <p:cNvGraphicFramePr>
            <a:graphicFrameLocks noChangeAspect="1"/>
          </p:cNvGraphicFramePr>
          <p:nvPr/>
        </p:nvGraphicFramePr>
        <p:xfrm>
          <a:off x="2077390" y="2537657"/>
          <a:ext cx="143404" cy="198661"/>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9" name="对象 8"/>
                      <p:cNvPicPr/>
                      <p:nvPr/>
                    </p:nvPicPr>
                    <p:blipFill>
                      <a:blip r:embed="rId5"/>
                      <a:stretch>
                        <a:fillRect/>
                      </a:stretch>
                    </p:blipFill>
                    <p:spPr>
                      <a:xfrm>
                        <a:off x="2077390" y="2537657"/>
                        <a:ext cx="143404" cy="198661"/>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4450371" y="5238608"/>
          <a:ext cx="2211585" cy="623612"/>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4" name="对象 3"/>
                      <p:cNvPicPr/>
                      <p:nvPr/>
                    </p:nvPicPr>
                    <p:blipFill>
                      <a:blip r:embed="rId7"/>
                      <a:stretch>
                        <a:fillRect/>
                      </a:stretch>
                    </p:blipFill>
                    <p:spPr>
                      <a:xfrm>
                        <a:off x="4450371" y="5238608"/>
                        <a:ext cx="2211585" cy="623612"/>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073" y="611566"/>
            <a:ext cx="8773977" cy="554540"/>
          </a:xfrm>
        </p:spPr>
        <p:txBody>
          <a:bodyPr>
            <a:normAutofit fontScale="90000"/>
          </a:bodyPr>
          <a:lstStyle/>
          <a:p>
            <a:r>
              <a:rPr lang="en-US" altLang="zh-CN"/>
              <a:t>A physics-based strategy for choosing initial iterate for solving drift-diffusion equations: </a:t>
            </a:r>
            <a:r>
              <a:rPr lang="en-US" altLang="zh-CN" b="1" i="1"/>
              <a:t>Finite volume discretization &amp; Scharfetter-Gummel </a:t>
            </a:r>
            <a:endParaRPr lang="zh-CN" altLang="en-US" b="1" i="1"/>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a:t>Finite volume discretization &amp; Scharfetter-Gummel </a:t>
                </a:r>
              </a:p>
              <a:p>
                <a:pPr lvl="1"/>
                <a:r>
                  <a:rPr lang="zh-CN" altLang="en-US"/>
                  <a:t>首先对于</a:t>
                </a:r>
                <a:r>
                  <a:rPr lang="en-US" altLang="zh-CN"/>
                  <a:t>(1)</a:t>
                </a:r>
                <a:r>
                  <a:rPr lang="zh-CN" altLang="en-US"/>
                  <a:t>中，令</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b="0" i="1" smtClean="0">
                            <a:latin typeface="Cambria Math" panose="02040503050406030204" pitchFamily="18" charset="0"/>
                          </a:rPr>
                          <m:t>𝑝</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=0</m:t>
                    </m:r>
                  </m:oMath>
                </a14:m>
                <a:r>
                  <a:rPr lang="zh-CN" altLang="en-US"/>
                  <a:t>，构造得到了新的形式：</a:t>
                </a:r>
                <a:endParaRPr lang="en-US" altLang="zh-CN"/>
              </a:p>
              <a:p>
                <a:endParaRPr lang="en-US" altLang="zh-CN"/>
              </a:p>
              <a:p>
                <a:endParaRPr lang="en-US" altLang="zh-CN"/>
              </a:p>
              <a:p>
                <a:pPr marL="0" indent="0">
                  <a:buNone/>
                </a:pPr>
                <a:endParaRPr lang="en-US" altLang="zh-CN"/>
              </a:p>
              <a:p>
                <a:pPr lvl="1"/>
                <a:r>
                  <a:rPr lang="zh-CN" altLang="en-US"/>
                  <a:t>构造出</a:t>
                </a:r>
                <a:r>
                  <a:rPr lang="en-US" altLang="zh-CN"/>
                  <a:t>Jacobbi</a:t>
                </a:r>
                <a:r>
                  <a:rPr lang="zh-CN" altLang="en-US"/>
                  <a:t>矩阵：</a:t>
                </a:r>
                <a:endParaRPr lang="en-US" altLang="zh-CN"/>
              </a:p>
              <a:p>
                <a:endParaRPr lang="en-US" altLang="zh-CN"/>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3"/>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nvGraphicFramePr>
        <p:xfrm>
          <a:off x="3401577" y="2133757"/>
          <a:ext cx="3885874" cy="1128158"/>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6" name="对象 5"/>
                      <p:cNvPicPr/>
                      <p:nvPr/>
                    </p:nvPicPr>
                    <p:blipFill>
                      <a:blip r:embed="rId5"/>
                      <a:stretch>
                        <a:fillRect/>
                      </a:stretch>
                    </p:blipFill>
                    <p:spPr>
                      <a:xfrm>
                        <a:off x="3401577" y="2133757"/>
                        <a:ext cx="3885874" cy="1128158"/>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203390" y="3309606"/>
          <a:ext cx="6557861" cy="1389970"/>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8" name="对象 7"/>
                      <p:cNvPicPr/>
                      <p:nvPr/>
                    </p:nvPicPr>
                    <p:blipFill>
                      <a:blip r:embed="rId7"/>
                      <a:stretch>
                        <a:fillRect/>
                      </a:stretch>
                    </p:blipFill>
                    <p:spPr>
                      <a:xfrm>
                        <a:off x="3203390" y="3309606"/>
                        <a:ext cx="6557861" cy="138997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401578" y="4859753"/>
          <a:ext cx="2861360" cy="1320009"/>
        </p:xfrm>
        <a:graphic>
          <a:graphicData uri="http://schemas.openxmlformats.org/presentationml/2006/ole">
            <mc:AlternateContent xmlns:mc="http://schemas.openxmlformats.org/markup-compatibility/2006">
              <mc:Choice xmlns:v="urn:schemas-microsoft-com:vml" Requires="v">
                <p:oleObj name="AxMath" r:id="rId8" imgW="1828800" imgH="1828800" progId="Equation.AxMath">
                  <p:embed/>
                </p:oleObj>
              </mc:Choice>
              <mc:Fallback>
                <p:oleObj name="AxMath" r:id="rId8" imgW="1828800" imgH="1828800" progId="Equation.AxMath">
                  <p:embed/>
                  <p:pic>
                    <p:nvPicPr>
                      <p:cNvPr id="9" name="对象 8"/>
                      <p:cNvPicPr/>
                      <p:nvPr/>
                    </p:nvPicPr>
                    <p:blipFill>
                      <a:blip r:embed="rId9"/>
                      <a:stretch>
                        <a:fillRect/>
                      </a:stretch>
                    </p:blipFill>
                    <p:spPr>
                      <a:xfrm>
                        <a:off x="3401578" y="4859753"/>
                        <a:ext cx="2861360" cy="1320009"/>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Finite volume discretization &amp; Scharfetter-Gummel </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对于</a:t>
                </a:r>
                <a14:m>
                  <m:oMath xmlns:m="http://schemas.openxmlformats.org/officeDocument/2006/math">
                    <m:r>
                      <m:rPr>
                        <m:sty m:val="p"/>
                      </m:rP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en-US" altLang="zh-CN" b="1" i="0" smtClean="0">
                        <a:latin typeface="Cambria Math" panose="02040503050406030204" pitchFamily="18" charset="0"/>
                      </a:rPr>
                      <m:t>𝐉</m:t>
                    </m:r>
                    <m:r>
                      <a:rPr lang="en-US" altLang="zh-CN" b="0" i="0" smtClean="0">
                        <a:latin typeface="Cambria Math" panose="02040503050406030204" pitchFamily="18" charset="0"/>
                      </a:rPr>
                      <m:t>=</m:t>
                    </m:r>
                    <m:r>
                      <a:rPr lang="en-US" altLang="zh-CN" b="0" i="1" smtClean="0">
                        <a:latin typeface="Cambria Math" panose="02040503050406030204" pitchFamily="18" charset="0"/>
                      </a:rPr>
                      <m:t>𝑆</m:t>
                    </m:r>
                    <m:r>
                      <a:rPr lang="zh-CN" altLang="en-US" i="1">
                        <a:latin typeface="Cambria Math" panose="02040503050406030204" pitchFamily="18" charset="0"/>
                      </a:rPr>
                      <m:t>，</m:t>
                    </m:r>
                  </m:oMath>
                </a14:m>
                <a:r>
                  <a:rPr lang="zh-CN" altLang="en-US"/>
                  <a:t>左右两边同时做积分：</a:t>
                </a:r>
                <a:endParaRPr lang="en-US" altLang="zh-CN"/>
              </a:p>
              <a:p>
                <a:pPr marL="0" indent="0">
                  <a:buNone/>
                </a:pPr>
                <a:endParaRPr lang="en-US" altLang="zh-CN"/>
              </a:p>
              <a:p>
                <a:r>
                  <a:rPr lang="zh-CN" altLang="en-US"/>
                  <a:t>对于下列式子分别做处理：</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3"/>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1957215" y="1578479"/>
          <a:ext cx="4805606" cy="585869"/>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4" name="对象 3"/>
                      <p:cNvPicPr/>
                      <p:nvPr/>
                    </p:nvPicPr>
                    <p:blipFill>
                      <a:blip r:embed="rId5"/>
                      <a:stretch>
                        <a:fillRect/>
                      </a:stretch>
                    </p:blipFill>
                    <p:spPr>
                      <a:xfrm>
                        <a:off x="1957215" y="1578479"/>
                        <a:ext cx="4805606" cy="585869"/>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292572" y="1603368"/>
          <a:ext cx="1374839" cy="536089"/>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6" name="对象 5"/>
                      <p:cNvPicPr/>
                      <p:nvPr/>
                    </p:nvPicPr>
                    <p:blipFill>
                      <a:blip r:embed="rId7"/>
                      <a:stretch>
                        <a:fillRect/>
                      </a:stretch>
                    </p:blipFill>
                    <p:spPr>
                      <a:xfrm>
                        <a:off x="7292572" y="1603368"/>
                        <a:ext cx="1374839" cy="536089"/>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217877" y="2489360"/>
          <a:ext cx="2493375" cy="1606733"/>
        </p:xfrm>
        <a:graphic>
          <a:graphicData uri="http://schemas.openxmlformats.org/presentationml/2006/ole">
            <mc:AlternateContent xmlns:mc="http://schemas.openxmlformats.org/markup-compatibility/2006">
              <mc:Choice xmlns:v="urn:schemas-microsoft-com:vml" Requires="v">
                <p:oleObj name="AxMath" r:id="rId8" imgW="1828800" imgH="1828800" progId="Equation.AxMath">
                  <p:embed/>
                </p:oleObj>
              </mc:Choice>
              <mc:Fallback>
                <p:oleObj name="AxMath" r:id="rId8" imgW="1828800" imgH="1828800" progId="Equation.AxMath">
                  <p:embed/>
                  <p:pic>
                    <p:nvPicPr>
                      <p:cNvPr id="8" name="对象 7"/>
                      <p:cNvPicPr/>
                      <p:nvPr/>
                    </p:nvPicPr>
                    <p:blipFill>
                      <a:blip r:embed="rId9"/>
                      <a:stretch>
                        <a:fillRect/>
                      </a:stretch>
                    </p:blipFill>
                    <p:spPr>
                      <a:xfrm>
                        <a:off x="1217877" y="2489360"/>
                        <a:ext cx="2493375" cy="1606733"/>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035593" y="2352104"/>
          <a:ext cx="3708789" cy="664261"/>
        </p:xfrm>
        <a:graphic>
          <a:graphicData uri="http://schemas.openxmlformats.org/presentationml/2006/ole">
            <mc:AlternateContent xmlns:mc="http://schemas.openxmlformats.org/markup-compatibility/2006">
              <mc:Choice xmlns:v="urn:schemas-microsoft-com:vml" Requires="v">
                <p:oleObj name="AxMath" r:id="rId10" imgW="1828800" imgH="1828800" progId="Equation.AxMath">
                  <p:embed/>
                </p:oleObj>
              </mc:Choice>
              <mc:Fallback>
                <p:oleObj name="AxMath" r:id="rId10" imgW="1828800" imgH="1828800" progId="Equation.AxMath">
                  <p:embed/>
                  <p:pic>
                    <p:nvPicPr>
                      <p:cNvPr id="10" name="对象 9"/>
                      <p:cNvPicPr/>
                      <p:nvPr/>
                    </p:nvPicPr>
                    <p:blipFill>
                      <a:blip r:embed="rId11"/>
                      <a:stretch>
                        <a:fillRect/>
                      </a:stretch>
                    </p:blipFill>
                    <p:spPr>
                      <a:xfrm>
                        <a:off x="5035593" y="2352104"/>
                        <a:ext cx="3708789" cy="664261"/>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035592" y="2919354"/>
          <a:ext cx="4513959" cy="567371"/>
        </p:xfrm>
        <a:graphic>
          <a:graphicData uri="http://schemas.openxmlformats.org/presentationml/2006/ole">
            <mc:AlternateContent xmlns:mc="http://schemas.openxmlformats.org/markup-compatibility/2006">
              <mc:Choice xmlns:v="urn:schemas-microsoft-com:vml" Requires="v">
                <p:oleObj name="AxMath" r:id="rId12" imgW="1828800" imgH="1828800" progId="Equation.AxMath">
                  <p:embed/>
                </p:oleObj>
              </mc:Choice>
              <mc:Fallback>
                <p:oleObj name="AxMath" r:id="rId12" imgW="1828800" imgH="1828800" progId="Equation.AxMath">
                  <p:embed/>
                  <p:pic>
                    <p:nvPicPr>
                      <p:cNvPr id="12" name="对象 11"/>
                      <p:cNvPicPr/>
                      <p:nvPr/>
                    </p:nvPicPr>
                    <p:blipFill>
                      <a:blip r:embed="rId13"/>
                      <a:stretch>
                        <a:fillRect/>
                      </a:stretch>
                    </p:blipFill>
                    <p:spPr>
                      <a:xfrm>
                        <a:off x="5035592" y="2919354"/>
                        <a:ext cx="4513959" cy="567371"/>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891812" y="3493287"/>
          <a:ext cx="5247562" cy="635482"/>
        </p:xfrm>
        <a:graphic>
          <a:graphicData uri="http://schemas.openxmlformats.org/presentationml/2006/ole">
            <mc:AlternateContent xmlns:mc="http://schemas.openxmlformats.org/markup-compatibility/2006">
              <mc:Choice xmlns:v="urn:schemas-microsoft-com:vml" Requires="v">
                <p:oleObj name="AxMath" r:id="rId14" imgW="1828800" imgH="1828800" progId="Equation.AxMath">
                  <p:embed/>
                </p:oleObj>
              </mc:Choice>
              <mc:Fallback>
                <p:oleObj name="AxMath" r:id="rId14" imgW="1828800" imgH="1828800" progId="Equation.AxMath">
                  <p:embed/>
                  <p:pic>
                    <p:nvPicPr>
                      <p:cNvPr id="14" name="对象 13"/>
                      <p:cNvPicPr/>
                      <p:nvPr/>
                    </p:nvPicPr>
                    <p:blipFill>
                      <a:blip r:embed="rId15"/>
                      <a:stretch>
                        <a:fillRect/>
                      </a:stretch>
                    </p:blipFill>
                    <p:spPr>
                      <a:xfrm>
                        <a:off x="4891812" y="3493287"/>
                        <a:ext cx="5247562" cy="635482"/>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9176594" y="1623233"/>
          <a:ext cx="2177347" cy="536089"/>
        </p:xfrm>
        <a:graphic>
          <a:graphicData uri="http://schemas.openxmlformats.org/presentationml/2006/ole">
            <mc:AlternateContent xmlns:mc="http://schemas.openxmlformats.org/markup-compatibility/2006">
              <mc:Choice xmlns:v="urn:schemas-microsoft-com:vml" Requires="v">
                <p:oleObj name="AxMath" r:id="rId16" imgW="1828800" imgH="1828800" progId="Equation.AxMath">
                  <p:embed/>
                </p:oleObj>
              </mc:Choice>
              <mc:Fallback>
                <p:oleObj name="AxMath" r:id="rId16" imgW="1828800" imgH="1828800" progId="Equation.AxMath">
                  <p:embed/>
                  <p:pic>
                    <p:nvPicPr>
                      <p:cNvPr id="16" name="对象 15"/>
                      <p:cNvPicPr/>
                      <p:nvPr/>
                    </p:nvPicPr>
                    <p:blipFill>
                      <a:blip r:embed="rId17"/>
                      <a:stretch>
                        <a:fillRect/>
                      </a:stretch>
                    </p:blipFill>
                    <p:spPr>
                      <a:xfrm>
                        <a:off x="9176594" y="1623233"/>
                        <a:ext cx="2177347" cy="536089"/>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117093" y="4450592"/>
          <a:ext cx="5048095" cy="1724799"/>
        </p:xfrm>
        <a:graphic>
          <a:graphicData uri="http://schemas.openxmlformats.org/presentationml/2006/ole">
            <mc:AlternateContent xmlns:mc="http://schemas.openxmlformats.org/markup-compatibility/2006">
              <mc:Choice xmlns:v="urn:schemas-microsoft-com:vml" Requires="v">
                <p:oleObj name="AxMath" r:id="rId18" imgW="1828800" imgH="1828800" progId="Equation.AxMath">
                  <p:embed/>
                </p:oleObj>
              </mc:Choice>
              <mc:Fallback>
                <p:oleObj name="AxMath" r:id="rId18" imgW="1828800" imgH="1828800" progId="Equation.AxMath">
                  <p:embed/>
                  <p:pic>
                    <p:nvPicPr>
                      <p:cNvPr id="18" name="对象 17"/>
                      <p:cNvPicPr/>
                      <p:nvPr/>
                    </p:nvPicPr>
                    <p:blipFill>
                      <a:blip r:embed="rId19"/>
                      <a:stretch>
                        <a:fillRect/>
                      </a:stretch>
                    </p:blipFill>
                    <p:spPr>
                      <a:xfrm>
                        <a:off x="117093" y="4450592"/>
                        <a:ext cx="5048095" cy="1724799"/>
                      </a:xfrm>
                      <a:prstGeom prst="rect">
                        <a:avLst/>
                      </a:prstGeom>
                    </p:spPr>
                  </p:pic>
                </p:oleObj>
              </mc:Fallback>
            </mc:AlternateContent>
          </a:graphicData>
        </a:graphic>
      </p:graphicFrame>
      <p:sp>
        <p:nvSpPr>
          <p:cNvPr id="20" name="箭头: 右 12"/>
          <p:cNvSpPr/>
          <p:nvPr/>
        </p:nvSpPr>
        <p:spPr>
          <a:xfrm rot="21099079">
            <a:off x="4076266" y="2587223"/>
            <a:ext cx="525143" cy="3321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872480"/>
            <a:endParaRPr lang="zh-CN" altLang="en-US" sz="1715" b="1">
              <a:ln w="6600">
                <a:solidFill>
                  <a:srgbClr val="E6724B"/>
                </a:solidFill>
                <a:prstDash val="solid"/>
              </a:ln>
              <a:solidFill>
                <a:srgbClr val="FFFFFF"/>
              </a:solidFill>
              <a:effectLst>
                <a:outerShdw dist="38100" dir="2700000" algn="tl" rotWithShape="0">
                  <a:srgbClr val="E6724B"/>
                </a:outerShdw>
              </a:effectLst>
              <a:latin typeface="Calibri"/>
              <a:ea typeface="微软雅黑" panose="020B0503020204020204" pitchFamily="34" charset="-122"/>
            </a:endParaRPr>
          </a:p>
        </p:txBody>
      </p:sp>
      <p:sp>
        <p:nvSpPr>
          <p:cNvPr id="21" name="箭头: 右 13"/>
          <p:cNvSpPr/>
          <p:nvPr/>
        </p:nvSpPr>
        <p:spPr>
          <a:xfrm>
            <a:off x="4110851" y="3096870"/>
            <a:ext cx="525143" cy="33213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872480"/>
            <a:endParaRPr lang="zh-CN" altLang="en-US" sz="1715" b="1">
              <a:ln w="6600">
                <a:solidFill>
                  <a:srgbClr val="E6724B"/>
                </a:solidFill>
                <a:prstDash val="solid"/>
              </a:ln>
              <a:solidFill>
                <a:srgbClr val="FFFFFF"/>
              </a:solidFill>
              <a:effectLst>
                <a:outerShdw dist="38100" dir="2700000" algn="tl" rotWithShape="0">
                  <a:srgbClr val="E6724B"/>
                </a:outerShdw>
              </a:effectLst>
              <a:latin typeface="Calibri"/>
              <a:ea typeface="微软雅黑" panose="020B0503020204020204" pitchFamily="34" charset="-122"/>
            </a:endParaRPr>
          </a:p>
        </p:txBody>
      </p:sp>
      <p:sp>
        <p:nvSpPr>
          <p:cNvPr id="22" name="箭头: 右 14"/>
          <p:cNvSpPr/>
          <p:nvPr/>
        </p:nvSpPr>
        <p:spPr>
          <a:xfrm rot="882671">
            <a:off x="4064032" y="3610683"/>
            <a:ext cx="525143" cy="33213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872480"/>
            <a:endParaRPr lang="zh-CN" altLang="en-US" sz="1715" b="1">
              <a:ln w="6600">
                <a:solidFill>
                  <a:srgbClr val="E6724B"/>
                </a:solidFill>
                <a:prstDash val="solid"/>
              </a:ln>
              <a:solidFill>
                <a:srgbClr val="FFFFFF"/>
              </a:solidFill>
              <a:effectLst>
                <a:outerShdw dist="38100" dir="2700000" algn="tl" rotWithShape="0">
                  <a:srgbClr val="E6724B"/>
                </a:outerShdw>
              </a:effectLst>
              <a:latin typeface="Calibri"/>
              <a:ea typeface="微软雅黑" panose="020B0503020204020204" pitchFamily="34" charset="-122"/>
            </a:endParaRPr>
          </a:p>
        </p:txBody>
      </p:sp>
      <p:graphicFrame>
        <p:nvGraphicFramePr>
          <p:cNvPr id="23" name="对象 22"/>
          <p:cNvGraphicFramePr>
            <a:graphicFrameLocks noChangeAspect="1"/>
          </p:cNvGraphicFramePr>
          <p:nvPr/>
        </p:nvGraphicFramePr>
        <p:xfrm>
          <a:off x="6889987" y="4437829"/>
          <a:ext cx="5153641" cy="1808606"/>
        </p:xfrm>
        <a:graphic>
          <a:graphicData uri="http://schemas.openxmlformats.org/presentationml/2006/ole">
            <mc:AlternateContent xmlns:mc="http://schemas.openxmlformats.org/markup-compatibility/2006">
              <mc:Choice xmlns:v="urn:schemas-microsoft-com:vml" Requires="v">
                <p:oleObj name="AxMath" r:id="rId20" imgW="1828800" imgH="1828800" progId="Equation.AxMath">
                  <p:embed/>
                </p:oleObj>
              </mc:Choice>
              <mc:Fallback>
                <p:oleObj name="AxMath" r:id="rId20" imgW="1828800" imgH="1828800" progId="Equation.AxMath">
                  <p:embed/>
                  <p:pic>
                    <p:nvPicPr>
                      <p:cNvPr id="23" name="对象 22"/>
                      <p:cNvPicPr/>
                      <p:nvPr/>
                    </p:nvPicPr>
                    <p:blipFill>
                      <a:blip r:embed="rId21"/>
                      <a:stretch>
                        <a:fillRect/>
                      </a:stretch>
                    </p:blipFill>
                    <p:spPr>
                      <a:xfrm>
                        <a:off x="6889987" y="4437829"/>
                        <a:ext cx="5153641" cy="1808606"/>
                      </a:xfrm>
                      <a:prstGeom prst="rect">
                        <a:avLst/>
                      </a:prstGeom>
                    </p:spPr>
                  </p:pic>
                </p:oleObj>
              </mc:Fallback>
            </mc:AlternateContent>
          </a:graphicData>
        </a:graphic>
      </p:graphicFrame>
      <p:sp>
        <p:nvSpPr>
          <p:cNvPr id="25" name="箭头: 右 16"/>
          <p:cNvSpPr/>
          <p:nvPr/>
        </p:nvSpPr>
        <p:spPr>
          <a:xfrm>
            <a:off x="5578556" y="5457708"/>
            <a:ext cx="646775" cy="3321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872480"/>
            <a:endParaRPr lang="zh-CN" altLang="en-US" sz="1715" b="1">
              <a:ln w="6600">
                <a:solidFill>
                  <a:srgbClr val="E6724B"/>
                </a:solidFill>
                <a:prstDash val="solid"/>
              </a:ln>
              <a:solidFill>
                <a:srgbClr val="FFFFFF"/>
              </a:solidFill>
              <a:effectLst>
                <a:outerShdw dist="38100" dir="2700000" algn="tl" rotWithShape="0">
                  <a:srgbClr val="E6724B"/>
                </a:outerShdw>
              </a:effectLst>
              <a:latin typeface="Calibri"/>
              <a:ea typeface="微软雅黑" panose="020B0503020204020204" pitchFamily="34" charset="-122"/>
            </a:endParaRPr>
          </a:p>
        </p:txBody>
      </p:sp>
      <p:sp>
        <p:nvSpPr>
          <p:cNvPr id="26" name="文本框 25"/>
          <p:cNvSpPr txBox="1"/>
          <p:nvPr/>
        </p:nvSpPr>
        <p:spPr>
          <a:xfrm>
            <a:off x="5263695" y="4708265"/>
            <a:ext cx="1359689" cy="620170"/>
          </a:xfrm>
          <a:prstGeom prst="rect">
            <a:avLst/>
          </a:prstGeom>
          <a:noFill/>
        </p:spPr>
        <p:txBody>
          <a:bodyPr wrap="square" rtlCol="0">
            <a:spAutoFit/>
          </a:bodyPr>
          <a:lstStyle/>
          <a:p>
            <a:pPr defTabSz="872480"/>
            <a:r>
              <a:rPr lang="en-US" altLang="zh-CN" sz="1715">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the nonlinear   residuals</a:t>
            </a:r>
            <a:endParaRPr lang="zh-CN" altLang="en-US" sz="1715">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Nonlinear Iteration method</a:t>
            </a:r>
            <a:r>
              <a:rPr lang="zh-CN" altLang="en-US" b="1" i="1"/>
              <a:t>非线性迭代方法</a:t>
            </a:r>
          </a:p>
        </p:txBody>
      </p:sp>
      <p:sp>
        <p:nvSpPr>
          <p:cNvPr id="3" name="内容占位符 2"/>
          <p:cNvSpPr>
            <a:spLocks noGrp="1"/>
          </p:cNvSpPr>
          <p:nvPr>
            <p:ph idx="1"/>
          </p:nvPr>
        </p:nvSpPr>
        <p:spPr/>
        <p:txBody>
          <a:bodyPr/>
          <a:lstStyle/>
          <a:p>
            <a:r>
              <a:rPr lang="en-US" altLang="zh-CN">
                <a:solidFill>
                  <a:srgbClr val="0070C0"/>
                </a:solidFill>
              </a:rPr>
              <a:t>Newton’s Iteration Method</a:t>
            </a:r>
          </a:p>
          <a:p>
            <a:pPr lvl="1"/>
            <a:r>
              <a:rPr lang="zh-CN" altLang="en-US"/>
              <a:t>对一些非线性的项做了变换处理：</a:t>
            </a:r>
            <a:endParaRPr lang="en-US" altLang="zh-CN"/>
          </a:p>
          <a:p>
            <a:endParaRPr lang="en-US" altLang="zh-CN"/>
          </a:p>
          <a:p>
            <a:endParaRPr lang="en-US" altLang="zh-CN"/>
          </a:p>
          <a:p>
            <a:endParaRPr lang="en-US" altLang="zh-CN"/>
          </a:p>
          <a:p>
            <a:endParaRPr lang="en-US" altLang="zh-CN"/>
          </a:p>
          <a:p>
            <a:pPr marL="398878" lvl="1" indent="0">
              <a:buNone/>
            </a:pPr>
            <a:endParaRPr lang="en-US" altLang="zh-CN"/>
          </a:p>
          <a:p>
            <a:pPr lvl="1"/>
            <a:r>
              <a:rPr lang="zh-CN" altLang="en-US"/>
              <a:t>得到了牛顿迭代法的格式：</a:t>
            </a:r>
            <a:endParaRPr lang="en-US" altLang="zh-CN"/>
          </a:p>
        </p:txBody>
      </p:sp>
      <p:graphicFrame>
        <p:nvGraphicFramePr>
          <p:cNvPr id="5" name="对象 4"/>
          <p:cNvGraphicFramePr>
            <a:graphicFrameLocks noChangeAspect="1"/>
          </p:cNvGraphicFramePr>
          <p:nvPr/>
        </p:nvGraphicFramePr>
        <p:xfrm>
          <a:off x="6158400" y="1897984"/>
          <a:ext cx="4623034" cy="1087522"/>
        </p:xfrm>
        <a:graphic>
          <a:graphicData uri="http://schemas.openxmlformats.org/presentationml/2006/ole">
            <mc:AlternateContent xmlns:mc="http://schemas.openxmlformats.org/markup-compatibility/2006">
              <mc:Choice xmlns:v="urn:schemas-microsoft-com:vml" Requires="v">
                <p:oleObj name="AxMath" r:id="rId2" imgW="1828800" imgH="1828800" progId="Equation.AxMath">
                  <p:embed/>
                </p:oleObj>
              </mc:Choice>
              <mc:Fallback>
                <p:oleObj name="AxMath" r:id="rId2" imgW="1828800" imgH="1828800" progId="Equation.AxMath">
                  <p:embed/>
                  <p:pic>
                    <p:nvPicPr>
                      <p:cNvPr id="5" name="对象 4"/>
                      <p:cNvPicPr/>
                      <p:nvPr/>
                    </p:nvPicPr>
                    <p:blipFill>
                      <a:blip r:embed="rId3"/>
                      <a:stretch>
                        <a:fillRect/>
                      </a:stretch>
                    </p:blipFill>
                    <p:spPr>
                      <a:xfrm>
                        <a:off x="6158400" y="1897984"/>
                        <a:ext cx="4623034" cy="108752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060266" y="1920759"/>
          <a:ext cx="3589006" cy="1041971"/>
        </p:xfrm>
        <a:graphic>
          <a:graphicData uri="http://schemas.openxmlformats.org/presentationml/2006/ole">
            <mc:AlternateContent xmlns:mc="http://schemas.openxmlformats.org/markup-compatibility/2006">
              <mc:Choice xmlns:v="urn:schemas-microsoft-com:vml" Requires="v">
                <p:oleObj name="AxMath" r:id="rId4" imgW="1828800" imgH="1828800" progId="Equation.AxMath">
                  <p:embed/>
                </p:oleObj>
              </mc:Choice>
              <mc:Fallback>
                <p:oleObj name="AxMath" r:id="rId4" imgW="1828800" imgH="1828800" progId="Equation.AxMath">
                  <p:embed/>
                  <p:pic>
                    <p:nvPicPr>
                      <p:cNvPr id="6" name="对象 5"/>
                      <p:cNvPicPr/>
                      <p:nvPr/>
                    </p:nvPicPr>
                    <p:blipFill>
                      <a:blip r:embed="rId5"/>
                      <a:stretch>
                        <a:fillRect/>
                      </a:stretch>
                    </p:blipFill>
                    <p:spPr>
                      <a:xfrm>
                        <a:off x="1060266" y="1920759"/>
                        <a:ext cx="3589006" cy="1041971"/>
                      </a:xfrm>
                      <a:prstGeom prst="rect">
                        <a:avLst/>
                      </a:prstGeom>
                    </p:spPr>
                  </p:pic>
                </p:oleObj>
              </mc:Fallback>
            </mc:AlternateContent>
          </a:graphicData>
        </a:graphic>
      </p:graphicFrame>
      <p:sp>
        <p:nvSpPr>
          <p:cNvPr id="8" name="箭头: 右 6"/>
          <p:cNvSpPr/>
          <p:nvPr/>
        </p:nvSpPr>
        <p:spPr>
          <a:xfrm>
            <a:off x="5011428" y="2277147"/>
            <a:ext cx="574466" cy="42153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872480"/>
            <a:endParaRPr lang="zh-CN" altLang="en-US" sz="1715">
              <a:solidFill>
                <a:srgbClr val="000000"/>
              </a:solidFill>
              <a:latin typeface="Calibri"/>
              <a:ea typeface="微软雅黑" panose="020B0503020204020204" pitchFamily="34" charset="-122"/>
            </a:endParaRPr>
          </a:p>
        </p:txBody>
      </p:sp>
      <p:graphicFrame>
        <p:nvGraphicFramePr>
          <p:cNvPr id="9" name="对象 8"/>
          <p:cNvGraphicFramePr>
            <a:graphicFrameLocks noChangeAspect="1"/>
          </p:cNvGraphicFramePr>
          <p:nvPr/>
        </p:nvGraphicFramePr>
        <p:xfrm>
          <a:off x="4234825" y="2824997"/>
          <a:ext cx="3597553" cy="1220598"/>
        </p:xfrm>
        <a:graphic>
          <a:graphicData uri="http://schemas.openxmlformats.org/presentationml/2006/ole">
            <mc:AlternateContent xmlns:mc="http://schemas.openxmlformats.org/markup-compatibility/2006">
              <mc:Choice xmlns:v="urn:schemas-microsoft-com:vml" Requires="v">
                <p:oleObj name="AxMath" r:id="rId6" imgW="1828800" imgH="1828800" progId="Equation.AxMath">
                  <p:embed/>
                </p:oleObj>
              </mc:Choice>
              <mc:Fallback>
                <p:oleObj name="AxMath" r:id="rId6" imgW="1828800" imgH="1828800" progId="Equation.AxMath">
                  <p:embed/>
                  <p:pic>
                    <p:nvPicPr>
                      <p:cNvPr id="9" name="对象 8"/>
                      <p:cNvPicPr/>
                      <p:nvPr/>
                    </p:nvPicPr>
                    <p:blipFill>
                      <a:blip r:embed="rId7"/>
                      <a:stretch>
                        <a:fillRect/>
                      </a:stretch>
                    </p:blipFill>
                    <p:spPr>
                      <a:xfrm>
                        <a:off x="4234825" y="2824997"/>
                        <a:ext cx="3597553" cy="1220598"/>
                      </a:xfrm>
                      <a:prstGeom prst="rect">
                        <a:avLst/>
                      </a:prstGeom>
                    </p:spPr>
                  </p:pic>
                </p:oleObj>
              </mc:Fallback>
            </mc:AlternateContent>
          </a:graphicData>
        </a:graphic>
      </p:graphicFrame>
      <p:pic>
        <p:nvPicPr>
          <p:cNvPr id="11" name="图片 10"/>
          <p:cNvPicPr>
            <a:picLocks noChangeAspect="1"/>
          </p:cNvPicPr>
          <p:nvPr/>
        </p:nvPicPr>
        <p:blipFill>
          <a:blip r:embed="rId8"/>
          <a:stretch>
            <a:fillRect/>
          </a:stretch>
        </p:blipFill>
        <p:spPr>
          <a:xfrm>
            <a:off x="3834999" y="4417131"/>
            <a:ext cx="4807167" cy="15329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 physics-based strategy for choosing initial iterate for solving drift-diffusion equations: </a:t>
            </a:r>
            <a:r>
              <a:rPr lang="en-US" altLang="zh-CN" b="1" i="1"/>
              <a:t>Nonlinear Iteration method</a:t>
            </a:r>
            <a:r>
              <a:rPr lang="zh-CN" altLang="en-US" b="1" i="1"/>
              <a:t>非线性迭代方法</a:t>
            </a:r>
            <a:endParaRPr lang="zh-CN" altLang="en-US"/>
          </a:p>
        </p:txBody>
      </p:sp>
      <p:sp>
        <p:nvSpPr>
          <p:cNvPr id="3" name="内容占位符 2"/>
          <p:cNvSpPr>
            <a:spLocks noGrp="1"/>
          </p:cNvSpPr>
          <p:nvPr>
            <p:ph idx="1"/>
          </p:nvPr>
        </p:nvSpPr>
        <p:spPr/>
        <p:txBody>
          <a:bodyPr>
            <a:normAutofit/>
          </a:bodyPr>
          <a:lstStyle/>
          <a:p>
            <a:r>
              <a:rPr lang="en-US" altLang="zh-CN">
                <a:solidFill>
                  <a:srgbClr val="0070C0"/>
                </a:solidFill>
              </a:rPr>
              <a:t>Newton’s Iteration Method</a:t>
            </a:r>
            <a:endParaRPr lang="en-US" altLang="zh-CN" b="1"/>
          </a:p>
          <a:p>
            <a:pPr lvl="1">
              <a:buFont typeface="Wingdings" panose="05000000000000000000" pitchFamily="2" charset="2"/>
              <a:buChar char="n"/>
            </a:pPr>
            <a:r>
              <a:rPr lang="en-US" altLang="zh-CN"/>
              <a:t> Disadvantage:</a:t>
            </a:r>
          </a:p>
          <a:p>
            <a:pPr lvl="2"/>
            <a:r>
              <a:rPr lang="en-US" altLang="zh-CN"/>
              <a:t>The </a:t>
            </a:r>
            <a:r>
              <a:rPr lang="en-US" altLang="zh-CN">
                <a:solidFill>
                  <a:srgbClr val="0070C0"/>
                </a:solidFill>
              </a:rPr>
              <a:t>computational cost</a:t>
            </a:r>
            <a:r>
              <a:rPr lang="en-US" altLang="zh-CN"/>
              <a:t> for the Jacobian matrix of the drift-diffusion equations is expensive. If </a:t>
            </a:r>
            <a:r>
              <a:rPr lang="en-US" altLang="zh-CN">
                <a:solidFill>
                  <a:srgbClr val="0070C0"/>
                </a:solidFill>
              </a:rPr>
              <a:t>Jacobian-free Newton-Krylov (JFNK) method </a:t>
            </a:r>
            <a:r>
              <a:rPr lang="en-US" altLang="zh-CN"/>
              <a:t>is used, </a:t>
            </a:r>
            <a:r>
              <a:rPr lang="en-US" altLang="zh-CN">
                <a:solidFill>
                  <a:srgbClr val="0070C0"/>
                </a:solidFill>
              </a:rPr>
              <a:t>some preconditioner </a:t>
            </a:r>
            <a:r>
              <a:rPr lang="en-US" altLang="zh-CN"/>
              <a:t>should be constructed, and consequently, some computations about the Jacobian matrix may be concerned. </a:t>
            </a:r>
          </a:p>
          <a:p>
            <a:pPr marL="797756" lvl="2" indent="0">
              <a:buNone/>
            </a:pPr>
            <a:r>
              <a:rPr lang="en-US" altLang="zh-CN"/>
              <a:t>	</a:t>
            </a:r>
            <a:r>
              <a:rPr lang="zh-CN" altLang="en-US"/>
              <a:t>要进行矩阵预处理</a:t>
            </a:r>
            <a:endParaRPr lang="en-US" altLang="zh-CN"/>
          </a:p>
          <a:p>
            <a:pPr marL="797756" lvl="2" indent="0">
              <a:buNone/>
            </a:pPr>
            <a:endParaRPr lang="en-US" altLang="zh-CN"/>
          </a:p>
          <a:p>
            <a:pPr lvl="2"/>
            <a:r>
              <a:rPr lang="en-US" altLang="zh-CN"/>
              <a:t>Second, the Jacobian matrix is poor due to different properties of the different equations and the multi-scale character of the whole system. </a:t>
            </a:r>
          </a:p>
          <a:p>
            <a:pPr marL="797756" lvl="2" indent="0">
              <a:buNone/>
            </a:pPr>
            <a:r>
              <a:rPr lang="en-US" altLang="zh-CN"/>
              <a:t>	Jacobian</a:t>
            </a:r>
            <a:r>
              <a:rPr lang="zh-CN" altLang="en-US"/>
              <a:t>矩阵的性质差</a:t>
            </a:r>
            <a:endParaRPr lang="en-US" altLang="zh-CN"/>
          </a:p>
          <a:p>
            <a:pPr marL="797756" lvl="2" indent="0">
              <a:buNone/>
            </a:pPr>
            <a:endParaRPr lang="en-US" altLang="zh-CN"/>
          </a:p>
          <a:p>
            <a:pPr lvl="2"/>
            <a:r>
              <a:rPr lang="en-US" altLang="zh-CN"/>
              <a:t>Finally, in the traditional numerical simulation process, the numerical solution at the previous voltage is often used as the initial iterate for solving the equations with the current bias voltage. Since the convergence of Newton method is sensitive to the initial iterate, this will lead to a restriction on the step size of the bias voltage.</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61.9798"/>
  <p:tag name="ORIGINALWIDTH" val="664.4169"/>
  <p:tag name="LATEXADDIN" val="\documentclass{article}&#10;\usepackage{amsmath}&#10;\pagestyle{empty}&#10;\begin{document}&#10;&#10;$\frac{\partial n}{\partial t}=\frac{\partial p}{\partial t}=0$&#10;&#10;&#10;\end{document}"/>
  <p:tag name="IGUANATEXSIZE" val="24"/>
  <p:tag name="IGUANATEXCURSOR" val="144"/>
  <p:tag name="TRANSPARENCY" val="True"/>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1612</Words>
  <Application>Microsoft Office PowerPoint</Application>
  <PresentationFormat>宽屏</PresentationFormat>
  <Paragraphs>166</Paragraphs>
  <Slides>16</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pingfang SC</vt:lpstr>
      <vt:lpstr>Söhne</vt:lpstr>
      <vt:lpstr>等线</vt:lpstr>
      <vt:lpstr>Arial</vt:lpstr>
      <vt:lpstr>Calibri</vt:lpstr>
      <vt:lpstr>Cambria Math</vt:lpstr>
      <vt:lpstr>Merriweather</vt:lpstr>
      <vt:lpstr>Times New Roman</vt:lpstr>
      <vt:lpstr>Wingdings</vt:lpstr>
      <vt:lpstr>WPS</vt:lpstr>
      <vt:lpstr>AxMath</vt:lpstr>
      <vt:lpstr>A physics-based strategy for choosing initial iterate</vt:lpstr>
      <vt:lpstr>A physics-based strategy for choosing initial iterate for solving drift-diffusion equations</vt:lpstr>
      <vt:lpstr>A physics-based strategy for choosing initial iterate for solving drift-diffusion equations</vt:lpstr>
      <vt:lpstr>A physics-based strategy for choosing initial iterate for solving drift-diffusion equations</vt:lpstr>
      <vt:lpstr>A physics-based strategy for choosing initial iterate for solving drift-diffusion equations</vt:lpstr>
      <vt:lpstr>A physics-based strategy for choosing initial iterate for solving drift-diffusion equations: Finite volume discretization &amp; Scharfetter-Gummel </vt:lpstr>
      <vt:lpstr>A physics-based strategy for choosing initial iterate for solving drift-diffusion equations: Finite volume discretization &amp; Scharfetter-Gummel </vt:lpstr>
      <vt:lpstr>A physics-based strategy for choosing initial iterate for solving drift-diffusion equations: Nonlinear Iteration method非线性迭代方法</vt:lpstr>
      <vt:lpstr>A physics-based strategy for choosing initial iterate for solving drift-diffusion equations: Nonlinear Iteration method非线性迭代方法</vt:lpstr>
      <vt:lpstr>A physics-based strategy for choosing initial iterate for solving drift-diffusion equations: Nonlinear Iteration method非线性迭代方法</vt:lpstr>
      <vt:lpstr>A physics-based strategy for choosing initial iterate for solving drift-diffusion equations: Nonlinear Iteration method非线性迭代方法</vt:lpstr>
      <vt:lpstr>A physics-based strategy for choosing initial iterate for solving drift-diffusion equations: Physics-based initial iterate</vt:lpstr>
      <vt:lpstr>A physics-based strategy for choosing initial iterate for solving drift-diffusion equations: Physics-based initial iterate</vt:lpstr>
      <vt:lpstr>A physics-based strategy for choosing initial iterate for solving drift-diffusion equations: Physics-based initial iterate</vt:lpstr>
      <vt:lpstr>A physics-based strategy for choosing initial iterate for solving drift-diffusion equations: Error Estimate</vt:lpstr>
      <vt:lpstr>A physics-based strategy for choosing initial iterate for solving drift-diffusion equations: Numerical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笑颜 许</dc:creator>
  <cp:lastModifiedBy>笑颜 许</cp:lastModifiedBy>
  <cp:revision>2</cp:revision>
  <dcterms:created xsi:type="dcterms:W3CDTF">2024-09-20T08:42:19Z</dcterms:created>
  <dcterms:modified xsi:type="dcterms:W3CDTF">2024-09-20T08:45:04Z</dcterms:modified>
</cp:coreProperties>
</file>