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
<Relationships xmlns="http://schemas.openxmlformats.org/package/2006/relationships">
    <Relationship Id="rId3" Type="http://schemas.openxmlformats.org/package/2006/relationships/metadata/core-properties" Target="docProps/core.xml" />
    <Relationship Id="rId2" Type="http://schemas.openxmlformats.org/package/2006/relationships/metadata/thumbnail" Target="docProps/thumbnail.jpeg" />
    <Relationship Id="rId1" Type="http://schemas.openxmlformats.org/officeDocument/2006/relationships/officeDocument" Target="ppt/presentation.xml" />
    <Relationship Id="rId4" Type="http://schemas.openxmlformats.org/officeDocument/2006/relationships/extended-properties" Target="docProps/app.xml" />
    <Relationship Id="rId5" Type="http://schemas.openxmlformats.org/officeDocument/2006/relationships/custom-properties" Target="docProps/custom.xml" />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7"/>
  </p:notesMasterIdLst>
  <p:sldIdLst>
    <p:sldId id="904" r:id="rId2"/>
    <p:sldId id="513" r:id="rId3"/>
    <p:sldId id="906" r:id="rId4"/>
    <p:sldId id="909" r:id="rId5"/>
    <p:sldId id="868" r:id="rId6"/>
    <p:sldId id="910" r:id="rId7"/>
    <p:sldId id="912" r:id="rId8"/>
    <p:sldId id="908" r:id="rId9"/>
    <p:sldId id="913" r:id="rId10"/>
    <p:sldId id="907" r:id="rId11"/>
    <p:sldId id="911" r:id="rId12"/>
    <p:sldId id="914" r:id="rId13"/>
    <p:sldId id="388" r:id="rId14"/>
    <p:sldId id="905" r:id="rId15"/>
    <p:sldId id="90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gcong" initials="c" lastIdx="1" clrIdx="0">
    <p:extLst>
      <p:ext uri="{19B8F6BF-5375-455C-9EA6-DF929625EA0E}">
        <p15:presenceInfo xmlns:p15="http://schemas.microsoft.com/office/powerpoint/2012/main" userId="534b51f658897e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34" autoAdjust="0"/>
  </p:normalViewPr>
  <p:slideViewPr>
    <p:cSldViewPr snapToGrid="0">
      <p:cViewPr varScale="1">
        <p:scale>
          <a:sx n="87" d="100"/>
          <a:sy n="87" d="100"/>
        </p:scale>
        <p:origin x="1392"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48FB2-86D5-4CB3-994F-988C0210530D}" type="datetimeFigureOut">
              <a:rPr lang="zh-CN" altLang="en-US" smtClean="0"/>
              <a:t>2024/6/6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58054-2502-4758-A909-2FCE9F2C2255}" type="slidenum">
              <a:rPr lang="zh-CN" altLang="en-US" smtClean="0"/>
              <a:t>‹#›</a:t>
            </a:fld>
            <a:endParaRPr lang="zh-CN" altLang="en-US"/>
          </a:p>
        </p:txBody>
      </p:sp>
    </p:spTree>
    <p:extLst>
      <p:ext uri="{BB962C8B-B14F-4D97-AF65-F5344CB8AC3E}">
        <p14:creationId xmlns:p14="http://schemas.microsoft.com/office/powerpoint/2010/main" val="328174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1</a:t>
            </a:fld>
            <a:endParaRPr lang="zh-CN" altLang="en-US"/>
          </a:p>
        </p:txBody>
      </p:sp>
    </p:spTree>
    <p:extLst>
      <p:ext uri="{BB962C8B-B14F-4D97-AF65-F5344CB8AC3E}">
        <p14:creationId xmlns:p14="http://schemas.microsoft.com/office/powerpoint/2010/main" val="2037307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12</a:t>
            </a:fld>
            <a:endParaRPr lang="zh-CN" altLang="en-US"/>
          </a:p>
        </p:txBody>
      </p:sp>
    </p:spTree>
    <p:extLst>
      <p:ext uri="{BB962C8B-B14F-4D97-AF65-F5344CB8AC3E}">
        <p14:creationId xmlns:p14="http://schemas.microsoft.com/office/powerpoint/2010/main" val="166405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14</a:t>
            </a:fld>
            <a:endParaRPr lang="zh-CN" altLang="en-US"/>
          </a:p>
        </p:txBody>
      </p:sp>
    </p:spTree>
    <p:extLst>
      <p:ext uri="{BB962C8B-B14F-4D97-AF65-F5344CB8AC3E}">
        <p14:creationId xmlns:p14="http://schemas.microsoft.com/office/powerpoint/2010/main" val="327091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15</a:t>
            </a:fld>
            <a:endParaRPr lang="zh-CN" altLang="en-US"/>
          </a:p>
        </p:txBody>
      </p:sp>
    </p:spTree>
    <p:extLst>
      <p:ext uri="{BB962C8B-B14F-4D97-AF65-F5344CB8AC3E}">
        <p14:creationId xmlns:p14="http://schemas.microsoft.com/office/powerpoint/2010/main" val="4140481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2</a:t>
            </a:fld>
            <a:endParaRPr lang="zh-CN" altLang="en-US"/>
          </a:p>
        </p:txBody>
      </p:sp>
    </p:spTree>
    <p:extLst>
      <p:ext uri="{BB962C8B-B14F-4D97-AF65-F5344CB8AC3E}">
        <p14:creationId xmlns:p14="http://schemas.microsoft.com/office/powerpoint/2010/main" val="1353345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4</a:t>
            </a:fld>
            <a:endParaRPr lang="zh-CN" altLang="en-US"/>
          </a:p>
        </p:txBody>
      </p:sp>
    </p:spTree>
    <p:extLst>
      <p:ext uri="{BB962C8B-B14F-4D97-AF65-F5344CB8AC3E}">
        <p14:creationId xmlns:p14="http://schemas.microsoft.com/office/powerpoint/2010/main" val="276991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5</a:t>
            </a:fld>
            <a:endParaRPr lang="zh-CN" altLang="en-US"/>
          </a:p>
        </p:txBody>
      </p:sp>
    </p:spTree>
    <p:extLst>
      <p:ext uri="{BB962C8B-B14F-4D97-AF65-F5344CB8AC3E}">
        <p14:creationId xmlns:p14="http://schemas.microsoft.com/office/powerpoint/2010/main" val="99659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6</a:t>
            </a:fld>
            <a:endParaRPr lang="zh-CN" altLang="en-US"/>
          </a:p>
        </p:txBody>
      </p:sp>
    </p:spTree>
    <p:extLst>
      <p:ext uri="{BB962C8B-B14F-4D97-AF65-F5344CB8AC3E}">
        <p14:creationId xmlns:p14="http://schemas.microsoft.com/office/powerpoint/2010/main" val="163270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7</a:t>
            </a:fld>
            <a:endParaRPr lang="zh-CN" altLang="en-US"/>
          </a:p>
        </p:txBody>
      </p:sp>
    </p:spTree>
    <p:extLst>
      <p:ext uri="{BB962C8B-B14F-4D97-AF65-F5344CB8AC3E}">
        <p14:creationId xmlns:p14="http://schemas.microsoft.com/office/powerpoint/2010/main" val="4206923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9</a:t>
            </a:fld>
            <a:endParaRPr lang="zh-CN" altLang="en-US"/>
          </a:p>
        </p:txBody>
      </p:sp>
    </p:spTree>
    <p:extLst>
      <p:ext uri="{BB962C8B-B14F-4D97-AF65-F5344CB8AC3E}">
        <p14:creationId xmlns:p14="http://schemas.microsoft.com/office/powerpoint/2010/main" val="331450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10</a:t>
            </a:fld>
            <a:endParaRPr lang="zh-CN" altLang="en-US"/>
          </a:p>
        </p:txBody>
      </p:sp>
    </p:spTree>
    <p:extLst>
      <p:ext uri="{BB962C8B-B14F-4D97-AF65-F5344CB8AC3E}">
        <p14:creationId xmlns:p14="http://schemas.microsoft.com/office/powerpoint/2010/main" val="183028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58054-2502-4758-A909-2FCE9F2C2255}" type="slidenum">
              <a:rPr lang="zh-CN" altLang="en-US" smtClean="0"/>
              <a:t>11</a:t>
            </a:fld>
            <a:endParaRPr lang="zh-CN" altLang="en-US"/>
          </a:p>
        </p:txBody>
      </p:sp>
    </p:spTree>
    <p:extLst>
      <p:ext uri="{BB962C8B-B14F-4D97-AF65-F5344CB8AC3E}">
        <p14:creationId xmlns:p14="http://schemas.microsoft.com/office/powerpoint/2010/main" val="110711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171452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14411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1353111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1F7C2-3267-45C2-8AE8-7A10157B48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0D6D47-CEB8-4CF4-ABDC-CEFCEA53048F}"/>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E4313E1F-A041-441C-A17B-8B6CE7C3C6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45908F-32DB-424B-A872-301809EA3B24}"/>
              </a:ext>
            </a:extLst>
          </p:cNvPr>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257796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封面1-1">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4120A1A-C467-710A-56CA-DCB9A87633D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9479"/>
          </a:xfrm>
          <a:prstGeom prst="rect">
            <a:avLst/>
          </a:prstGeom>
          <a:noFill/>
          <a:extLst>
            <a:ext uri="{909E8E84-426E-40DD-AFC4-6F175D3DCCD1}">
              <a14:hiddenFill xmlns:a14="http://schemas.microsoft.com/office/drawing/2010/main">
                <a:solidFill>
                  <a:srgbClr val="FFFFFF"/>
                </a:solidFill>
              </a14:hiddenFill>
            </a:ext>
          </a:extLst>
        </p:spPr>
      </p:pic>
      <p:sp>
        <p:nvSpPr>
          <p:cNvPr id="118" name="矩形 117">
            <a:extLst>
              <a:ext uri="{FF2B5EF4-FFF2-40B4-BE49-F238E27FC236}">
                <a16:creationId xmlns:a16="http://schemas.microsoft.com/office/drawing/2014/main" id="{83460631-7A3E-489F-AFF1-C919933C0BDD}"/>
              </a:ext>
            </a:extLst>
          </p:cNvPr>
          <p:cNvSpPr/>
          <p:nvPr userDrawn="1"/>
        </p:nvSpPr>
        <p:spPr>
          <a:xfrm>
            <a:off x="-3673" y="-1"/>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F444119-EFD2-471F-BC65-4DA92CC9BBD6}"/>
              </a:ext>
            </a:extLst>
          </p:cNvPr>
          <p:cNvSpPr>
            <a:spLocks noGrp="1"/>
          </p:cNvSpPr>
          <p:nvPr>
            <p:ph type="ctrTitle"/>
          </p:nvPr>
        </p:nvSpPr>
        <p:spPr>
          <a:xfrm>
            <a:off x="0" y="1702182"/>
            <a:ext cx="12188327" cy="923330"/>
          </a:xfrm>
        </p:spPr>
        <p:txBody>
          <a:bodyPr lIns="0" tIns="0" rIns="0" bIns="0" anchor="ctr">
            <a:noAutofit/>
          </a:bodyPr>
          <a:lstStyle>
            <a:lvl1pPr marL="0" algn="ctr" defTabSz="457200" rtl="0" eaLnBrk="1" latinLnBrk="0" hangingPunct="1">
              <a:lnSpc>
                <a:spcPct val="100000"/>
              </a:lnSpc>
              <a:spcBef>
                <a:spcPts val="0"/>
              </a:spcBef>
              <a:defRPr lang="en-US" sz="5400" b="1" kern="1200" spc="300" dirty="0">
                <a:solidFill>
                  <a:schemeClr val="accent1"/>
                </a:solidFill>
                <a:latin typeface="+mn-lt"/>
                <a:ea typeface="+mn-ea"/>
                <a:cs typeface="+mn-cs"/>
              </a:defRPr>
            </a:lvl1pPr>
          </a:lstStyle>
          <a:p>
            <a:endParaRPr lang="en-US" dirty="0"/>
          </a:p>
        </p:txBody>
      </p:sp>
      <p:sp>
        <p:nvSpPr>
          <p:cNvPr id="3" name="副标题 2">
            <a:extLst>
              <a:ext uri="{FF2B5EF4-FFF2-40B4-BE49-F238E27FC236}">
                <a16:creationId xmlns:a16="http://schemas.microsoft.com/office/drawing/2014/main" id="{58F19B7F-65B9-4778-86D3-AB8EEFACE977}"/>
              </a:ext>
            </a:extLst>
          </p:cNvPr>
          <p:cNvSpPr>
            <a:spLocks noGrp="1"/>
          </p:cNvSpPr>
          <p:nvPr>
            <p:ph type="subTitle" idx="1"/>
          </p:nvPr>
        </p:nvSpPr>
        <p:spPr>
          <a:xfrm>
            <a:off x="1554001" y="2750438"/>
            <a:ext cx="9082268" cy="400110"/>
          </a:xfrm>
        </p:spPr>
        <p:txBody>
          <a:bodyPr lIns="0" tIns="0" rIns="0" bIns="0" anchor="ctr">
            <a:noAutofit/>
          </a:bodyPr>
          <a:lstStyle>
            <a:lvl1pPr marL="0" indent="0" algn="ctr" defTabSz="457200" rtl="0" eaLnBrk="1" latinLnBrk="0" hangingPunct="1">
              <a:lnSpc>
                <a:spcPct val="100000"/>
              </a:lnSpc>
              <a:spcBef>
                <a:spcPts val="0"/>
              </a:spcBef>
              <a:buNone/>
              <a:defRPr lang="en-US" sz="1800" kern="1200" spc="300" dirty="0">
                <a:solidFill>
                  <a:schemeClr val="tx1">
                    <a:lumMod val="65000"/>
                    <a:lumOff val="35000"/>
                  </a:schemeClr>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5" name="文本占位符 4">
            <a:extLst>
              <a:ext uri="{FF2B5EF4-FFF2-40B4-BE49-F238E27FC236}">
                <a16:creationId xmlns:a16="http://schemas.microsoft.com/office/drawing/2014/main" id="{17B40C3A-69A5-4DEB-AE10-367B448223DD}"/>
              </a:ext>
            </a:extLst>
          </p:cNvPr>
          <p:cNvSpPr>
            <a:spLocks noGrp="1"/>
          </p:cNvSpPr>
          <p:nvPr>
            <p:ph type="body" sz="quarter" idx="15" hasCustomPrompt="1"/>
          </p:nvPr>
        </p:nvSpPr>
        <p:spPr>
          <a:xfrm>
            <a:off x="6364083" y="4328160"/>
            <a:ext cx="2256908" cy="454199"/>
          </a:xfrm>
          <a:prstGeom prst="roundRect">
            <a:avLst>
              <a:gd name="adj" fmla="val 50000"/>
            </a:avLst>
          </a:prstGeom>
          <a:gradFill>
            <a:gsLst>
              <a:gs pos="0">
                <a:schemeClr val="accent1">
                  <a:alpha val="90000"/>
                </a:schemeClr>
              </a:gs>
              <a:gs pos="100000">
                <a:schemeClr val="accent1">
                  <a:lumMod val="75000"/>
                  <a:alpha val="90000"/>
                </a:schemeClr>
              </a:gs>
            </a:gsLst>
            <a:lin ang="16200000" scaled="1"/>
          </a:gradFill>
        </p:spPr>
        <p:txBody>
          <a:bodyPr wrap="none" anchor="ctr">
            <a:noAutofit/>
          </a:bodyPr>
          <a:lstStyle>
            <a:lvl1pPr marL="0" indent="0" algn="ctr" defTabSz="457200">
              <a:lnSpc>
                <a:spcPct val="100000"/>
              </a:lnSpc>
              <a:spcBef>
                <a:spcPts val="0"/>
              </a:spcBef>
              <a:buFontTx/>
              <a:buNone/>
              <a:defRPr lang="en-US" altLang="en-US" sz="1800" b="0" kern="1200" dirty="0">
                <a:solidFill>
                  <a:schemeClr val="lt1"/>
                </a:solidFill>
                <a:latin typeface="+mn-lt"/>
                <a:ea typeface="+mn-ea"/>
                <a:cs typeface="+mn-cs"/>
              </a:defRPr>
            </a:lvl1pPr>
            <a:lvl2pPr>
              <a:defRPr/>
            </a:lvl2pPr>
            <a:lvl3pPr>
              <a:defRPr/>
            </a:lvl3pPr>
            <a:lvl4pPr>
              <a:defRPr/>
            </a:lvl4pPr>
            <a:lvl5pPr>
              <a:defRPr/>
            </a:lvl5pPr>
          </a:lstStyle>
          <a:p>
            <a:pPr marL="0" lvl="0" indent="0" algn="ctr" defTabSz="457200">
              <a:lnSpc>
                <a:spcPct val="100000"/>
              </a:lnSpc>
              <a:spcBef>
                <a:spcPts val="0"/>
              </a:spcBef>
              <a:buFontTx/>
              <a:buNone/>
            </a:pPr>
            <a:r>
              <a:rPr lang="zh-CN" altLang="en-US" dirty="0"/>
              <a:t>请输入内容</a:t>
            </a:r>
          </a:p>
        </p:txBody>
      </p:sp>
      <p:sp>
        <p:nvSpPr>
          <p:cNvPr id="63" name="文本占位符 4">
            <a:extLst>
              <a:ext uri="{FF2B5EF4-FFF2-40B4-BE49-F238E27FC236}">
                <a16:creationId xmlns:a16="http://schemas.microsoft.com/office/drawing/2014/main" id="{8CF62572-36A2-4CE2-BDFC-74F5DAB0E6EA}"/>
              </a:ext>
            </a:extLst>
          </p:cNvPr>
          <p:cNvSpPr>
            <a:spLocks noGrp="1"/>
          </p:cNvSpPr>
          <p:nvPr>
            <p:ph type="body" sz="quarter" idx="16" hasCustomPrompt="1"/>
          </p:nvPr>
        </p:nvSpPr>
        <p:spPr>
          <a:xfrm>
            <a:off x="3571008" y="4328160"/>
            <a:ext cx="2256908" cy="454199"/>
          </a:xfrm>
          <a:prstGeom prst="roundRect">
            <a:avLst>
              <a:gd name="adj" fmla="val 50000"/>
            </a:avLst>
          </a:prstGeom>
          <a:gradFill>
            <a:gsLst>
              <a:gs pos="0">
                <a:schemeClr val="accent1">
                  <a:alpha val="90000"/>
                </a:schemeClr>
              </a:gs>
              <a:gs pos="100000">
                <a:schemeClr val="accent1">
                  <a:lumMod val="75000"/>
                  <a:alpha val="90000"/>
                </a:schemeClr>
              </a:gs>
            </a:gsLst>
            <a:lin ang="16200000" scaled="1"/>
          </a:gradFill>
        </p:spPr>
        <p:txBody>
          <a:bodyPr wrap="none" anchor="ctr">
            <a:noAutofit/>
          </a:bodyPr>
          <a:lstStyle>
            <a:lvl1pPr marL="0" indent="0" algn="ctr" defTabSz="457200">
              <a:lnSpc>
                <a:spcPct val="100000"/>
              </a:lnSpc>
              <a:spcBef>
                <a:spcPts val="0"/>
              </a:spcBef>
              <a:buFontTx/>
              <a:buNone/>
              <a:defRPr lang="en-US" altLang="en-US" sz="1800" b="0" kern="1200" dirty="0">
                <a:solidFill>
                  <a:schemeClr val="lt1"/>
                </a:solidFill>
                <a:latin typeface="+mn-lt"/>
                <a:ea typeface="+mn-ea"/>
                <a:cs typeface="+mn-cs"/>
              </a:defRPr>
            </a:lvl1pPr>
            <a:lvl2pPr>
              <a:defRPr/>
            </a:lvl2pPr>
            <a:lvl3pPr>
              <a:defRPr/>
            </a:lvl3pPr>
            <a:lvl4pPr>
              <a:defRPr/>
            </a:lvl4pPr>
            <a:lvl5pPr>
              <a:defRPr/>
            </a:lvl5pPr>
          </a:lstStyle>
          <a:p>
            <a:pPr marL="0" lvl="0" indent="0" algn="ctr" defTabSz="457200">
              <a:lnSpc>
                <a:spcPct val="100000"/>
              </a:lnSpc>
              <a:spcBef>
                <a:spcPts val="0"/>
              </a:spcBef>
              <a:buFontTx/>
              <a:buNone/>
            </a:pPr>
            <a:r>
              <a:rPr lang="zh-CN" altLang="en-US" dirty="0"/>
              <a:t>请输入内容</a:t>
            </a:r>
          </a:p>
        </p:txBody>
      </p:sp>
      <p:sp>
        <p:nvSpPr>
          <p:cNvPr id="173" name="矩形 172">
            <a:extLst>
              <a:ext uri="{FF2B5EF4-FFF2-40B4-BE49-F238E27FC236}">
                <a16:creationId xmlns:a16="http://schemas.microsoft.com/office/drawing/2014/main" id="{7E938967-9990-4D4C-B37A-F8DB3BCFD867}"/>
              </a:ext>
            </a:extLst>
          </p:cNvPr>
          <p:cNvSpPr/>
          <p:nvPr userDrawn="1"/>
        </p:nvSpPr>
        <p:spPr>
          <a:xfrm>
            <a:off x="1551193" y="3334856"/>
            <a:ext cx="9082268" cy="32747"/>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endParaRPr lang="en-US"/>
          </a:p>
        </p:txBody>
      </p:sp>
      <p:sp>
        <p:nvSpPr>
          <p:cNvPr id="9" name="任意多边形: 形状 8">
            <a:extLst>
              <a:ext uri="{FF2B5EF4-FFF2-40B4-BE49-F238E27FC236}">
                <a16:creationId xmlns:a16="http://schemas.microsoft.com/office/drawing/2014/main" id="{543F7F40-9F20-47CE-8C2C-47BA955978E5}"/>
              </a:ext>
            </a:extLst>
          </p:cNvPr>
          <p:cNvSpPr/>
          <p:nvPr userDrawn="1"/>
        </p:nvSpPr>
        <p:spPr>
          <a:xfrm>
            <a:off x="3967993" y="0"/>
            <a:ext cx="4068660" cy="587230"/>
          </a:xfrm>
          <a:custGeom>
            <a:avLst/>
            <a:gdLst>
              <a:gd name="connsiteX0" fmla="*/ 0 w 550718"/>
              <a:gd name="connsiteY0" fmla="*/ 0 h 636270"/>
              <a:gd name="connsiteX1" fmla="*/ 550718 w 550718"/>
              <a:gd name="connsiteY1" fmla="*/ 0 h 636270"/>
              <a:gd name="connsiteX2" fmla="*/ 550718 w 550718"/>
              <a:gd name="connsiteY2" fmla="*/ 636270 h 636270"/>
              <a:gd name="connsiteX3" fmla="*/ 332814 w 550718"/>
              <a:gd name="connsiteY3" fmla="*/ 636270 h 636270"/>
              <a:gd name="connsiteX4" fmla="*/ 275359 w 550718"/>
              <a:gd name="connsiteY4" fmla="*/ 537210 h 636270"/>
              <a:gd name="connsiteX5" fmla="*/ 217904 w 550718"/>
              <a:gd name="connsiteY5" fmla="*/ 636270 h 636270"/>
              <a:gd name="connsiteX6" fmla="*/ 0 w 550718"/>
              <a:gd name="connsiteY6" fmla="*/ 636270 h 63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718" h="636270">
                <a:moveTo>
                  <a:pt x="0" y="0"/>
                </a:moveTo>
                <a:lnTo>
                  <a:pt x="550718" y="0"/>
                </a:lnTo>
                <a:lnTo>
                  <a:pt x="550718" y="636270"/>
                </a:lnTo>
                <a:lnTo>
                  <a:pt x="332814" y="636270"/>
                </a:lnTo>
                <a:lnTo>
                  <a:pt x="275359" y="537210"/>
                </a:lnTo>
                <a:lnTo>
                  <a:pt x="217904" y="636270"/>
                </a:lnTo>
                <a:lnTo>
                  <a:pt x="0" y="636270"/>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559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仅标题">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41061FCA-5D6B-4F6F-B2D9-E91D9D1632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947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3C336E4A-7D4C-482D-8276-0522E8E4511B}"/>
              </a:ext>
            </a:extLst>
          </p:cNvPr>
          <p:cNvSpPr/>
          <p:nvPr userDrawn="1"/>
        </p:nvSpPr>
        <p:spPr>
          <a:xfrm>
            <a:off x="0" y="-1"/>
            <a:ext cx="12192000" cy="6858000"/>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B974EF1F-28E2-46E1-8A56-BBE447A6674C}"/>
              </a:ext>
            </a:extLst>
          </p:cNvPr>
          <p:cNvCxnSpPr>
            <a:cxnSpLocks/>
          </p:cNvCxnSpPr>
          <p:nvPr userDrawn="1"/>
        </p:nvCxnSpPr>
        <p:spPr>
          <a:xfrm>
            <a:off x="518809" y="943580"/>
            <a:ext cx="11185511" cy="0"/>
          </a:xfrm>
          <a:prstGeom prst="line">
            <a:avLst/>
          </a:prstGeom>
          <a:ln w="19050">
            <a:gradFill flip="none" rotWithShape="1">
              <a:gsLst>
                <a:gs pos="0">
                  <a:schemeClr val="accent1"/>
                </a:gs>
                <a:gs pos="100000">
                  <a:schemeClr val="accent1">
                    <a:lumMod val="50000"/>
                  </a:schemeClr>
                </a:gs>
              </a:gsLst>
              <a:lin ang="10800000" scaled="1"/>
              <a:tileRect/>
            </a:gradFill>
            <a:headEnd type="oval"/>
            <a:tailEnd type="ova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A019727B-0D1A-46E3-9E40-C8600878E173}"/>
              </a:ext>
            </a:extLst>
          </p:cNvPr>
          <p:cNvSpPr/>
          <p:nvPr userDrawn="1"/>
        </p:nvSpPr>
        <p:spPr>
          <a:xfrm>
            <a:off x="518809" y="6397228"/>
            <a:ext cx="1384995" cy="184666"/>
          </a:xfrm>
          <a:prstGeom prst="rect">
            <a:avLst/>
          </a:prstGeom>
        </p:spPr>
        <p:txBody>
          <a:bodyPr wrap="none" lIns="0" tIns="0" rIns="0" bIns="0">
            <a:spAutoFit/>
          </a:bodyPr>
          <a:lstStyle/>
          <a:p>
            <a:r>
              <a:rPr lang="zh-CN" altLang="en-US" sz="1200" dirty="0">
                <a:solidFill>
                  <a:schemeClr val="bg1">
                    <a:lumMod val="65000"/>
                  </a:schemeClr>
                </a:solidFill>
              </a:rPr>
              <a:t>数据智能学院（筹）</a:t>
            </a:r>
            <a:endParaRPr lang="en-US" sz="1200" dirty="0">
              <a:solidFill>
                <a:schemeClr val="bg1">
                  <a:lumMod val="65000"/>
                </a:schemeClr>
              </a:solidFill>
            </a:endParaRPr>
          </a:p>
        </p:txBody>
      </p:sp>
      <p:cxnSp>
        <p:nvCxnSpPr>
          <p:cNvPr id="56" name="直接连接符 55">
            <a:extLst>
              <a:ext uri="{FF2B5EF4-FFF2-40B4-BE49-F238E27FC236}">
                <a16:creationId xmlns:a16="http://schemas.microsoft.com/office/drawing/2014/main" id="{40B1589B-ABE0-4076-86B4-E07E19C5D109}"/>
              </a:ext>
            </a:extLst>
          </p:cNvPr>
          <p:cNvCxnSpPr>
            <a:cxnSpLocks/>
          </p:cNvCxnSpPr>
          <p:nvPr userDrawn="1"/>
        </p:nvCxnSpPr>
        <p:spPr>
          <a:xfrm>
            <a:off x="518809" y="6265857"/>
            <a:ext cx="11185511" cy="0"/>
          </a:xfrm>
          <a:prstGeom prst="line">
            <a:avLst/>
          </a:prstGeom>
          <a:ln w="19050">
            <a:gradFill flip="none" rotWithShape="1">
              <a:gsLst>
                <a:gs pos="0">
                  <a:schemeClr val="accent1"/>
                </a:gs>
                <a:gs pos="100000">
                  <a:schemeClr val="accent1">
                    <a:lumMod val="50000"/>
                  </a:schemeClr>
                </a:gs>
              </a:gsLst>
              <a:lin ang="10800000" scaled="1"/>
              <a:tileRect/>
            </a:gradFill>
            <a:headEnd type="oval"/>
            <a:tailEnd type="oval"/>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6C214074-2522-4AFE-8AC4-E814F531D97F}"/>
              </a:ext>
            </a:extLst>
          </p:cNvPr>
          <p:cNvSpPr/>
          <p:nvPr userDrawn="1"/>
        </p:nvSpPr>
        <p:spPr>
          <a:xfrm>
            <a:off x="10294703" y="6397228"/>
            <a:ext cx="1409617" cy="184666"/>
          </a:xfrm>
          <a:prstGeom prst="rect">
            <a:avLst/>
          </a:prstGeom>
        </p:spPr>
        <p:txBody>
          <a:bodyPr wrap="none" lIns="0" tIns="0" rIns="0" bIns="0">
            <a:spAutoFit/>
          </a:bodyPr>
          <a:lstStyle/>
          <a:p>
            <a:pPr algn="r"/>
            <a:r>
              <a:rPr lang="en-US" altLang="zh-CN" sz="1200" dirty="0">
                <a:solidFill>
                  <a:schemeClr val="bg1">
                    <a:lumMod val="65000"/>
                  </a:schemeClr>
                </a:solidFill>
                <a:cs typeface="+mn-ea"/>
                <a:sym typeface="+mn-lt"/>
              </a:rPr>
              <a:t>https://sz.ustc.edu.cn/</a:t>
            </a:r>
            <a:endParaRPr lang="en-US" sz="1200" dirty="0">
              <a:solidFill>
                <a:schemeClr val="bg1">
                  <a:lumMod val="65000"/>
                </a:schemeClr>
              </a:solidFill>
            </a:endParaRPr>
          </a:p>
        </p:txBody>
      </p:sp>
      <p:grpSp>
        <p:nvGrpSpPr>
          <p:cNvPr id="58" name="组合 57">
            <a:extLst>
              <a:ext uri="{FF2B5EF4-FFF2-40B4-BE49-F238E27FC236}">
                <a16:creationId xmlns:a16="http://schemas.microsoft.com/office/drawing/2014/main" id="{FF71D51F-85E7-49A7-95BA-ECE1AA577879}"/>
              </a:ext>
            </a:extLst>
          </p:cNvPr>
          <p:cNvGrpSpPr/>
          <p:nvPr userDrawn="1"/>
        </p:nvGrpSpPr>
        <p:grpSpPr>
          <a:xfrm rot="5400000">
            <a:off x="520065" y="-11430"/>
            <a:ext cx="304800" cy="327660"/>
            <a:chOff x="0" y="440055"/>
            <a:chExt cx="407670" cy="409074"/>
          </a:xfrm>
        </p:grpSpPr>
        <p:sp>
          <p:nvSpPr>
            <p:cNvPr id="59" name="矩形 58">
              <a:extLst>
                <a:ext uri="{FF2B5EF4-FFF2-40B4-BE49-F238E27FC236}">
                  <a16:creationId xmlns:a16="http://schemas.microsoft.com/office/drawing/2014/main" id="{27A56ED9-A904-42F8-BD04-2131FE81539A}"/>
                </a:ext>
              </a:extLst>
            </p:cNvPr>
            <p:cNvSpPr/>
            <p:nvPr/>
          </p:nvSpPr>
          <p:spPr>
            <a:xfrm>
              <a:off x="45720" y="440055"/>
              <a:ext cx="361950" cy="409074"/>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a:extLst>
                <a:ext uri="{FF2B5EF4-FFF2-40B4-BE49-F238E27FC236}">
                  <a16:creationId xmlns:a16="http://schemas.microsoft.com/office/drawing/2014/main" id="{149ABB15-E739-44FB-85B9-90545F8DF67E}"/>
                </a:ext>
              </a:extLst>
            </p:cNvPr>
            <p:cNvSpPr/>
            <p:nvPr/>
          </p:nvSpPr>
          <p:spPr>
            <a:xfrm>
              <a:off x="0" y="440055"/>
              <a:ext cx="321945" cy="409074"/>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标题 1">
            <a:extLst>
              <a:ext uri="{FF2B5EF4-FFF2-40B4-BE49-F238E27FC236}">
                <a16:creationId xmlns:a16="http://schemas.microsoft.com/office/drawing/2014/main" id="{1D0C0689-3F81-4B61-81A0-5E95ED7FF9E2}"/>
              </a:ext>
            </a:extLst>
          </p:cNvPr>
          <p:cNvSpPr>
            <a:spLocks noGrp="1"/>
          </p:cNvSpPr>
          <p:nvPr>
            <p:ph type="title"/>
          </p:nvPr>
        </p:nvSpPr>
        <p:spPr>
          <a:xfrm>
            <a:off x="518809" y="365126"/>
            <a:ext cx="9561064" cy="578454"/>
          </a:xfrm>
        </p:spPr>
        <p:txBody>
          <a:bodyPr lIns="0" rIns="0">
            <a:normAutofit/>
          </a:bodyPr>
          <a:lstStyle>
            <a:lvl1pPr>
              <a:lnSpc>
                <a:spcPct val="100000"/>
              </a:lnSpc>
              <a:defRPr sz="2600" b="1">
                <a:solidFill>
                  <a:schemeClr val="tx1">
                    <a:lumMod val="85000"/>
                    <a:lumOff val="15000"/>
                  </a:schemeClr>
                </a:solidFill>
              </a:defRPr>
            </a:lvl1pPr>
          </a:lstStyle>
          <a:p>
            <a:r>
              <a:rPr lang="zh-CN" altLang="en-US" dirty="0"/>
              <a:t>单击此处编辑母版标题样式</a:t>
            </a:r>
            <a:endParaRPr lang="en-US" dirty="0"/>
          </a:p>
        </p:txBody>
      </p:sp>
      <p:sp>
        <p:nvSpPr>
          <p:cNvPr id="62" name="灯片编号占位符 5">
            <a:extLst>
              <a:ext uri="{FF2B5EF4-FFF2-40B4-BE49-F238E27FC236}">
                <a16:creationId xmlns:a16="http://schemas.microsoft.com/office/drawing/2014/main" id="{89CC42FF-8C6D-478B-94CF-16C20DB99319}"/>
              </a:ext>
            </a:extLst>
          </p:cNvPr>
          <p:cNvSpPr>
            <a:spLocks noGrp="1"/>
          </p:cNvSpPr>
          <p:nvPr>
            <p:ph type="sldNum" sz="quarter" idx="4"/>
          </p:nvPr>
        </p:nvSpPr>
        <p:spPr>
          <a:xfrm>
            <a:off x="5898204" y="6356350"/>
            <a:ext cx="395592" cy="365125"/>
          </a:xfrm>
          <a:prstGeom prst="rect">
            <a:avLst/>
          </a:prstGeom>
        </p:spPr>
        <p:txBody>
          <a:bodyPr vert="horz" lIns="0" tIns="45720" rIns="0" bIns="45720" rtlCol="0" anchor="ctr"/>
          <a:lstStyle>
            <a:lvl1pPr algn="ctr">
              <a:defRPr sz="1200">
                <a:solidFill>
                  <a:schemeClr val="tx1">
                    <a:tint val="75000"/>
                  </a:schemeClr>
                </a:solidFill>
              </a:defRPr>
            </a:lvl1pPr>
          </a:lstStyle>
          <a:p>
            <a:pPr defTabSz="914400">
              <a:defRPr/>
            </a:pPr>
            <a:fld id="{A48020E0-1C4F-4D89-9FD1-EC2E5B71218B}" type="slidenum">
              <a:rPr lang="en-US" smtClean="0">
                <a:solidFill>
                  <a:srgbClr val="000000">
                    <a:tint val="75000"/>
                  </a:srgbClr>
                </a:solidFill>
              </a:rPr>
              <a:pPr defTabSz="914400">
                <a:defRPr/>
              </a:pPr>
              <a:t>‹#›</a:t>
            </a:fld>
            <a:endParaRPr lang="en-US" dirty="0">
              <a:solidFill>
                <a:srgbClr val="000000">
                  <a:tint val="75000"/>
                </a:srgbClr>
              </a:solidFill>
            </a:endParaRPr>
          </a:p>
        </p:txBody>
      </p:sp>
      <p:cxnSp>
        <p:nvCxnSpPr>
          <p:cNvPr id="3" name="直接连接符 2">
            <a:extLst>
              <a:ext uri="{FF2B5EF4-FFF2-40B4-BE49-F238E27FC236}">
                <a16:creationId xmlns:a16="http://schemas.microsoft.com/office/drawing/2014/main" id="{58EB2A82-A755-46F1-97B8-45AB2D5226DC}"/>
              </a:ext>
            </a:extLst>
          </p:cNvPr>
          <p:cNvCxnSpPr/>
          <p:nvPr userDrawn="1"/>
        </p:nvCxnSpPr>
        <p:spPr>
          <a:xfrm flipH="1">
            <a:off x="5805846" y="6538913"/>
            <a:ext cx="962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D8F62463-3B27-4EFC-ABCE-4D02F165A9B3}"/>
              </a:ext>
            </a:extLst>
          </p:cNvPr>
          <p:cNvCxnSpPr/>
          <p:nvPr userDrawn="1"/>
        </p:nvCxnSpPr>
        <p:spPr>
          <a:xfrm flipH="1">
            <a:off x="6289871" y="6538913"/>
            <a:ext cx="962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3BFA79CC-322A-4C0B-91C9-7BF071DCB9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72429" y="406702"/>
            <a:ext cx="3000762" cy="495301"/>
          </a:xfrm>
          <a:prstGeom prst="rect">
            <a:avLst/>
          </a:prstGeom>
        </p:spPr>
      </p:pic>
    </p:spTree>
    <p:extLst>
      <p:ext uri="{BB962C8B-B14F-4D97-AF65-F5344CB8AC3E}">
        <p14:creationId xmlns:p14="http://schemas.microsoft.com/office/powerpoint/2010/main" val="1256230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目录2-1">
    <p:spTree>
      <p:nvGrpSpPr>
        <p:cNvPr id="1" name=""/>
        <p:cNvGrpSpPr/>
        <p:nvPr/>
      </p:nvGrpSpPr>
      <p:grpSpPr>
        <a:xfrm>
          <a:off x="0" y="0"/>
          <a:ext cx="0" cy="0"/>
          <a:chOff x="0" y="0"/>
          <a:chExt cx="0" cy="0"/>
        </a:xfrm>
      </p:grpSpPr>
      <p:pic>
        <p:nvPicPr>
          <p:cNvPr id="87" name="Picture 2">
            <a:extLst>
              <a:ext uri="{FF2B5EF4-FFF2-40B4-BE49-F238E27FC236}">
                <a16:creationId xmlns:a16="http://schemas.microsoft.com/office/drawing/2014/main" id="{175A6FA9-343F-4FA5-842C-3F9CA7AF24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9479"/>
          </a:xfrm>
          <a:prstGeom prst="rect">
            <a:avLst/>
          </a:prstGeom>
          <a:solidFill>
            <a:schemeClr val="bg1"/>
          </a:solidFill>
        </p:spPr>
      </p:pic>
      <p:sp>
        <p:nvSpPr>
          <p:cNvPr id="89" name="矩形 88">
            <a:extLst>
              <a:ext uri="{FF2B5EF4-FFF2-40B4-BE49-F238E27FC236}">
                <a16:creationId xmlns:a16="http://schemas.microsoft.com/office/drawing/2014/main" id="{37932D62-E5E9-4CA3-BBD6-C063E5ECD5C8}"/>
              </a:ext>
            </a:extLst>
          </p:cNvPr>
          <p:cNvSpPr/>
          <p:nvPr userDrawn="1"/>
        </p:nvSpPr>
        <p:spPr>
          <a:xfrm>
            <a:off x="-3673" y="-1"/>
            <a:ext cx="12192000" cy="6858000"/>
          </a:xfrm>
          <a:prstGeom prst="rect">
            <a:avLst/>
          </a:prstGeom>
          <a:gradFill flip="none" rotWithShape="1">
            <a:gsLst>
              <a:gs pos="0">
                <a:schemeClr val="bg1">
                  <a:lumMod val="94000"/>
                </a:schemeClr>
              </a:gs>
              <a:gs pos="0">
                <a:schemeClr val="bg1">
                  <a:alpha val="88000"/>
                </a:schemeClr>
              </a:gs>
              <a:gs pos="100000">
                <a:schemeClr val="bg1">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477E5AE2-2F16-4C77-B571-6C04E74C9CF0}"/>
              </a:ext>
            </a:extLst>
          </p:cNvPr>
          <p:cNvSpPr/>
          <p:nvPr userDrawn="1"/>
        </p:nvSpPr>
        <p:spPr>
          <a:xfrm>
            <a:off x="2216927" y="0"/>
            <a:ext cx="9975073" cy="6858000"/>
          </a:xfrm>
          <a:prstGeom prst="rect">
            <a:avLst/>
          </a:prstGeom>
          <a:gradFill flip="none" rotWithShape="1">
            <a:gsLst>
              <a:gs pos="0">
                <a:schemeClr val="bg1">
                  <a:alpha val="0"/>
                </a:schemeClr>
              </a:gs>
              <a:gs pos="16000">
                <a:schemeClr val="bg1"/>
              </a:gs>
              <a:gs pos="100000">
                <a:schemeClr val="bg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8475633C-A98C-4DA3-A7C3-1B03B24837E9}"/>
              </a:ext>
            </a:extLst>
          </p:cNvPr>
          <p:cNvSpPr/>
          <p:nvPr userDrawn="1"/>
        </p:nvSpPr>
        <p:spPr>
          <a:xfrm>
            <a:off x="3945817" y="6424560"/>
            <a:ext cx="8246182" cy="50613"/>
          </a:xfrm>
          <a:prstGeom prst="rect">
            <a:avLst/>
          </a:prstGeom>
          <a:solidFill>
            <a:schemeClr val="bg1">
              <a:lumMod val="6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文本框 94">
            <a:extLst>
              <a:ext uri="{FF2B5EF4-FFF2-40B4-BE49-F238E27FC236}">
                <a16:creationId xmlns:a16="http://schemas.microsoft.com/office/drawing/2014/main" id="{B00C7880-1BE7-4199-93A4-337D5126405A}"/>
              </a:ext>
            </a:extLst>
          </p:cNvPr>
          <p:cNvSpPr txBox="1"/>
          <p:nvPr userDrawn="1"/>
        </p:nvSpPr>
        <p:spPr>
          <a:xfrm>
            <a:off x="5568738" y="1097451"/>
            <a:ext cx="4583313" cy="548469"/>
          </a:xfrm>
          <a:prstGeom prst="rect">
            <a:avLst/>
          </a:prstGeom>
          <a:noFill/>
        </p:spPr>
        <p:txBody>
          <a:bodyPr wrap="square" lIns="0" rIns="0" rtlCol="0" anchor="ctr">
            <a:noAutofit/>
          </a:bodyPr>
          <a:lstStyle/>
          <a:p>
            <a:pPr algn="dist"/>
            <a:r>
              <a:rPr lang="en-US" altLang="zh-CN" sz="4400" dirty="0">
                <a:ln>
                  <a:noFill/>
                </a:ln>
                <a:solidFill>
                  <a:schemeClr val="bg1">
                    <a:lumMod val="95000"/>
                  </a:schemeClr>
                </a:solidFill>
                <a:latin typeface="Impact" panose="020B0806030902050204" pitchFamily="34" charset="0"/>
              </a:rPr>
              <a:t>CONTENTS</a:t>
            </a:r>
          </a:p>
        </p:txBody>
      </p:sp>
      <p:sp>
        <p:nvSpPr>
          <p:cNvPr id="99" name="标题 1">
            <a:extLst>
              <a:ext uri="{FF2B5EF4-FFF2-40B4-BE49-F238E27FC236}">
                <a16:creationId xmlns:a16="http://schemas.microsoft.com/office/drawing/2014/main" id="{17D4067B-69D2-4AE7-BE53-6F8DD529DDE0}"/>
              </a:ext>
            </a:extLst>
          </p:cNvPr>
          <p:cNvSpPr>
            <a:spLocks noGrp="1"/>
          </p:cNvSpPr>
          <p:nvPr>
            <p:ph type="ctrTitle" hasCustomPrompt="1"/>
          </p:nvPr>
        </p:nvSpPr>
        <p:spPr>
          <a:xfrm>
            <a:off x="3992304" y="740780"/>
            <a:ext cx="1748739" cy="877847"/>
          </a:xfrm>
        </p:spPr>
        <p:txBody>
          <a:bodyPr lIns="0" tIns="0" rIns="0" bIns="0" anchor="ctr">
            <a:noAutofit/>
          </a:bodyPr>
          <a:lstStyle>
            <a:lvl1pPr marL="0" algn="dist" defTabSz="457200" rtl="0" eaLnBrk="1" latinLnBrk="0" hangingPunct="1">
              <a:lnSpc>
                <a:spcPct val="100000"/>
              </a:lnSpc>
              <a:defRPr lang="en-US" sz="6000" b="1" kern="1200" spc="600" dirty="0">
                <a:solidFill>
                  <a:schemeClr val="accent1"/>
                </a:solidFill>
                <a:latin typeface="+mn-lt"/>
                <a:ea typeface="+mn-ea"/>
                <a:cs typeface="+mn-cs"/>
              </a:defRPr>
            </a:lvl1pPr>
          </a:lstStyle>
          <a:p>
            <a:r>
              <a:rPr lang="zh-CN" altLang="en-US" dirty="0"/>
              <a:t>目录</a:t>
            </a:r>
            <a:endParaRPr lang="en-US" dirty="0"/>
          </a:p>
        </p:txBody>
      </p:sp>
      <p:cxnSp>
        <p:nvCxnSpPr>
          <p:cNvPr id="97" name="直接连接符 96">
            <a:extLst>
              <a:ext uri="{FF2B5EF4-FFF2-40B4-BE49-F238E27FC236}">
                <a16:creationId xmlns:a16="http://schemas.microsoft.com/office/drawing/2014/main" id="{2C528B14-A503-4B80-9934-D51E6BCBDD83}"/>
              </a:ext>
            </a:extLst>
          </p:cNvPr>
          <p:cNvCxnSpPr>
            <a:cxnSpLocks/>
          </p:cNvCxnSpPr>
          <p:nvPr userDrawn="1"/>
        </p:nvCxnSpPr>
        <p:spPr>
          <a:xfrm>
            <a:off x="3992304" y="1652733"/>
            <a:ext cx="1748739" cy="0"/>
          </a:xfrm>
          <a:prstGeom prst="line">
            <a:avLst/>
          </a:prstGeom>
          <a:ln w="28575">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61882547-26F1-4535-B229-DDC79C5AF148}"/>
              </a:ext>
            </a:extLst>
          </p:cNvPr>
          <p:cNvCxnSpPr>
            <a:cxnSpLocks/>
          </p:cNvCxnSpPr>
          <p:nvPr userDrawn="1"/>
        </p:nvCxnSpPr>
        <p:spPr>
          <a:xfrm>
            <a:off x="3992304" y="1728933"/>
            <a:ext cx="1748739" cy="0"/>
          </a:xfrm>
          <a:prstGeom prst="line">
            <a:avLst/>
          </a:prstGeom>
          <a:ln w="63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57" name="矩形: 对角圆角 56">
            <a:extLst>
              <a:ext uri="{FF2B5EF4-FFF2-40B4-BE49-F238E27FC236}">
                <a16:creationId xmlns:a16="http://schemas.microsoft.com/office/drawing/2014/main" id="{58BF2A5D-5456-4907-99EF-2F06F6A13E27}"/>
              </a:ext>
            </a:extLst>
          </p:cNvPr>
          <p:cNvSpPr/>
          <p:nvPr userDrawn="1"/>
        </p:nvSpPr>
        <p:spPr>
          <a:xfrm>
            <a:off x="4026405" y="2792730"/>
            <a:ext cx="680720" cy="182880"/>
          </a:xfrm>
          <a:prstGeom prst="round2DiagRect">
            <a:avLst>
              <a:gd name="adj1" fmla="val 50000"/>
              <a:gd name="adj2" fmla="val 0"/>
            </a:avLst>
          </a:prstGeom>
          <a:solidFill>
            <a:schemeClr val="accent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8" name="文本占位符 6">
            <a:extLst>
              <a:ext uri="{FF2B5EF4-FFF2-40B4-BE49-F238E27FC236}">
                <a16:creationId xmlns:a16="http://schemas.microsoft.com/office/drawing/2014/main" id="{0981507F-6C7F-446E-BF0E-80243BF1E54D}"/>
              </a:ext>
            </a:extLst>
          </p:cNvPr>
          <p:cNvSpPr>
            <a:spLocks noGrp="1"/>
          </p:cNvSpPr>
          <p:nvPr>
            <p:ph type="body" sz="quarter" idx="10"/>
          </p:nvPr>
        </p:nvSpPr>
        <p:spPr>
          <a:xfrm>
            <a:off x="4829476" y="2400300"/>
            <a:ext cx="2684998" cy="276999"/>
          </a:xfrm>
        </p:spPr>
        <p:txBody>
          <a:bodyPr lIns="0" rIns="0" anchor="ctr"/>
          <a:lstStyle>
            <a:lvl1pPr>
              <a:defRPr sz="2000" b="1">
                <a:solidFill>
                  <a:schemeClr val="tx1">
                    <a:lumMod val="75000"/>
                    <a:lumOff val="25000"/>
                  </a:schemeClr>
                </a:solidFill>
              </a:defRPr>
            </a:lvl1pPr>
          </a:lstStyle>
          <a:p>
            <a:pPr lvl="0"/>
            <a:endParaRPr lang="en-US" dirty="0"/>
          </a:p>
        </p:txBody>
      </p:sp>
      <p:sp>
        <p:nvSpPr>
          <p:cNvPr id="59" name="文本占位符 6">
            <a:extLst>
              <a:ext uri="{FF2B5EF4-FFF2-40B4-BE49-F238E27FC236}">
                <a16:creationId xmlns:a16="http://schemas.microsoft.com/office/drawing/2014/main" id="{4CEF31D9-66B0-49E5-B25D-4F3A73237915}"/>
              </a:ext>
            </a:extLst>
          </p:cNvPr>
          <p:cNvSpPr>
            <a:spLocks noGrp="1"/>
          </p:cNvSpPr>
          <p:nvPr>
            <p:ph type="body" sz="quarter" idx="11"/>
          </p:nvPr>
        </p:nvSpPr>
        <p:spPr>
          <a:xfrm>
            <a:off x="4829476" y="2763982"/>
            <a:ext cx="2684998" cy="184666"/>
          </a:xfrm>
        </p:spPr>
        <p:txBody>
          <a:bodyPr lIns="0" rIns="0" anchor="ctr"/>
          <a:lstStyle>
            <a:lvl1pPr>
              <a:defRPr sz="1400" b="0">
                <a:solidFill>
                  <a:schemeClr val="tx1">
                    <a:lumMod val="50000"/>
                    <a:lumOff val="50000"/>
                  </a:schemeClr>
                </a:solidFill>
              </a:defRPr>
            </a:lvl1pPr>
          </a:lstStyle>
          <a:p>
            <a:pPr lvl="0"/>
            <a:endParaRPr lang="en-US" dirty="0"/>
          </a:p>
        </p:txBody>
      </p:sp>
      <p:sp>
        <p:nvSpPr>
          <p:cNvPr id="60" name="文本占位符 6">
            <a:extLst>
              <a:ext uri="{FF2B5EF4-FFF2-40B4-BE49-F238E27FC236}">
                <a16:creationId xmlns:a16="http://schemas.microsoft.com/office/drawing/2014/main" id="{A99F8321-9CC6-4ECC-B2F6-46544C75313D}"/>
              </a:ext>
            </a:extLst>
          </p:cNvPr>
          <p:cNvSpPr>
            <a:spLocks noGrp="1"/>
          </p:cNvSpPr>
          <p:nvPr>
            <p:ph type="body" sz="quarter" idx="12" hasCustomPrompt="1"/>
          </p:nvPr>
        </p:nvSpPr>
        <p:spPr>
          <a:xfrm>
            <a:off x="3992304" y="2273054"/>
            <a:ext cx="748923" cy="830997"/>
          </a:xfrm>
          <a:noFill/>
        </p:spPr>
        <p:txBody>
          <a:bodyPr wrap="none" rtlCol="0" anchor="ctr">
            <a:spAutoFit/>
          </a:bodyPr>
          <a:lstStyle>
            <a:lvl1pPr>
              <a:defRPr lang="en-US" sz="4800" dirty="0">
                <a:ln w="9525">
                  <a:solidFill>
                    <a:schemeClr val="accent1">
                      <a:alpha val="82000"/>
                    </a:schemeClr>
                  </a:solidFill>
                </a:ln>
                <a:pattFill prst="ltDnDiag">
                  <a:fgClr>
                    <a:schemeClr val="bg2">
                      <a:lumMod val="75000"/>
                    </a:schemeClr>
                  </a:fgClr>
                  <a:bgClr>
                    <a:schemeClr val="bg1"/>
                  </a:bgClr>
                </a:pattFill>
                <a:effectLst>
                  <a:innerShdw blurRad="63500" dist="25400" dir="13500000">
                    <a:schemeClr val="accent1">
                      <a:alpha val="30000"/>
                    </a:schemeClr>
                  </a:innerShdw>
                </a:effectLst>
                <a:latin typeface="Impact" panose="020B0806030902050204" pitchFamily="34" charset="0"/>
                <a:cs typeface="+mn-ea"/>
              </a:defRPr>
            </a:lvl1pPr>
          </a:lstStyle>
          <a:p>
            <a:pPr lvl="0" algn="ctr" defTabSz="457200"/>
            <a:r>
              <a:rPr lang="en-US" altLang="zh-CN" dirty="0"/>
              <a:t>01</a:t>
            </a:r>
            <a:endParaRPr lang="en-US" dirty="0"/>
          </a:p>
        </p:txBody>
      </p:sp>
      <p:cxnSp>
        <p:nvCxnSpPr>
          <p:cNvPr id="61" name="直接连接符 60">
            <a:extLst>
              <a:ext uri="{FF2B5EF4-FFF2-40B4-BE49-F238E27FC236}">
                <a16:creationId xmlns:a16="http://schemas.microsoft.com/office/drawing/2014/main" id="{B78FE770-5E93-40B9-AD10-D2E155CF93E4}"/>
              </a:ext>
            </a:extLst>
          </p:cNvPr>
          <p:cNvCxnSpPr/>
          <p:nvPr userDrawn="1"/>
        </p:nvCxnSpPr>
        <p:spPr>
          <a:xfrm>
            <a:off x="4829476" y="2974848"/>
            <a:ext cx="268499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2" name="矩形: 对角圆角 61">
            <a:extLst>
              <a:ext uri="{FF2B5EF4-FFF2-40B4-BE49-F238E27FC236}">
                <a16:creationId xmlns:a16="http://schemas.microsoft.com/office/drawing/2014/main" id="{91149B00-A078-47BA-81F3-FA5E29129A3F}"/>
              </a:ext>
            </a:extLst>
          </p:cNvPr>
          <p:cNvSpPr/>
          <p:nvPr userDrawn="1"/>
        </p:nvSpPr>
        <p:spPr>
          <a:xfrm>
            <a:off x="4026405" y="4135393"/>
            <a:ext cx="680720" cy="182880"/>
          </a:xfrm>
          <a:prstGeom prst="round2DiagRect">
            <a:avLst>
              <a:gd name="adj1" fmla="val 50000"/>
              <a:gd name="adj2" fmla="val 0"/>
            </a:avLst>
          </a:prstGeom>
          <a:solidFill>
            <a:schemeClr val="accent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3" name="文本占位符 6">
            <a:extLst>
              <a:ext uri="{FF2B5EF4-FFF2-40B4-BE49-F238E27FC236}">
                <a16:creationId xmlns:a16="http://schemas.microsoft.com/office/drawing/2014/main" id="{2C49C8D8-9D9F-47B3-B7F8-0A47D11A7AD0}"/>
              </a:ext>
            </a:extLst>
          </p:cNvPr>
          <p:cNvSpPr>
            <a:spLocks noGrp="1"/>
          </p:cNvSpPr>
          <p:nvPr>
            <p:ph type="body" sz="quarter" idx="13"/>
          </p:nvPr>
        </p:nvSpPr>
        <p:spPr>
          <a:xfrm>
            <a:off x="4829476" y="3742963"/>
            <a:ext cx="2684998" cy="276999"/>
          </a:xfrm>
        </p:spPr>
        <p:txBody>
          <a:bodyPr lIns="0" rIns="0" anchor="ctr"/>
          <a:lstStyle>
            <a:lvl1pPr>
              <a:defRPr sz="2000" b="1">
                <a:solidFill>
                  <a:schemeClr val="tx1">
                    <a:lumMod val="75000"/>
                    <a:lumOff val="25000"/>
                  </a:schemeClr>
                </a:solidFill>
              </a:defRPr>
            </a:lvl1pPr>
          </a:lstStyle>
          <a:p>
            <a:pPr lvl="0"/>
            <a:endParaRPr lang="en-US" dirty="0"/>
          </a:p>
        </p:txBody>
      </p:sp>
      <p:sp>
        <p:nvSpPr>
          <p:cNvPr id="64" name="文本占位符 6">
            <a:extLst>
              <a:ext uri="{FF2B5EF4-FFF2-40B4-BE49-F238E27FC236}">
                <a16:creationId xmlns:a16="http://schemas.microsoft.com/office/drawing/2014/main" id="{4BE0BD41-74C9-4427-80AE-8227E5B96CA3}"/>
              </a:ext>
            </a:extLst>
          </p:cNvPr>
          <p:cNvSpPr>
            <a:spLocks noGrp="1"/>
          </p:cNvSpPr>
          <p:nvPr>
            <p:ph type="body" sz="quarter" idx="14"/>
          </p:nvPr>
        </p:nvSpPr>
        <p:spPr>
          <a:xfrm>
            <a:off x="4829476" y="4106645"/>
            <a:ext cx="2684998" cy="184666"/>
          </a:xfrm>
        </p:spPr>
        <p:txBody>
          <a:bodyPr lIns="0" rIns="0" anchor="ctr"/>
          <a:lstStyle>
            <a:lvl1pPr>
              <a:defRPr sz="1400" b="0">
                <a:solidFill>
                  <a:schemeClr val="tx1">
                    <a:lumMod val="50000"/>
                    <a:lumOff val="50000"/>
                  </a:schemeClr>
                </a:solidFill>
              </a:defRPr>
            </a:lvl1pPr>
          </a:lstStyle>
          <a:p>
            <a:pPr lvl="0"/>
            <a:endParaRPr lang="en-US" dirty="0"/>
          </a:p>
        </p:txBody>
      </p:sp>
      <p:sp>
        <p:nvSpPr>
          <p:cNvPr id="65" name="文本占位符 6">
            <a:extLst>
              <a:ext uri="{FF2B5EF4-FFF2-40B4-BE49-F238E27FC236}">
                <a16:creationId xmlns:a16="http://schemas.microsoft.com/office/drawing/2014/main" id="{CE0D1BB1-8167-4DB2-8BAC-B828B7FDB09F}"/>
              </a:ext>
            </a:extLst>
          </p:cNvPr>
          <p:cNvSpPr>
            <a:spLocks noGrp="1"/>
          </p:cNvSpPr>
          <p:nvPr>
            <p:ph type="body" sz="quarter" idx="15" hasCustomPrompt="1"/>
          </p:nvPr>
        </p:nvSpPr>
        <p:spPr>
          <a:xfrm>
            <a:off x="3954633" y="3615717"/>
            <a:ext cx="824265" cy="830997"/>
          </a:xfrm>
          <a:noFill/>
        </p:spPr>
        <p:txBody>
          <a:bodyPr wrap="none" rtlCol="0" anchor="ctr">
            <a:spAutoFit/>
          </a:bodyPr>
          <a:lstStyle>
            <a:lvl1pPr>
              <a:defRPr lang="en-US" sz="4800" dirty="0">
                <a:ln w="9525">
                  <a:solidFill>
                    <a:schemeClr val="accent1">
                      <a:alpha val="82000"/>
                    </a:schemeClr>
                  </a:solidFill>
                </a:ln>
                <a:pattFill prst="ltDnDiag">
                  <a:fgClr>
                    <a:schemeClr val="bg2">
                      <a:lumMod val="75000"/>
                    </a:schemeClr>
                  </a:fgClr>
                  <a:bgClr>
                    <a:schemeClr val="bg1"/>
                  </a:bgClr>
                </a:pattFill>
                <a:effectLst>
                  <a:innerShdw blurRad="63500" dist="25400" dir="13500000">
                    <a:schemeClr val="accent1">
                      <a:alpha val="30000"/>
                    </a:schemeClr>
                  </a:innerShdw>
                </a:effectLst>
                <a:latin typeface="Impact" panose="020B0806030902050204" pitchFamily="34" charset="0"/>
                <a:cs typeface="+mn-ea"/>
              </a:defRPr>
            </a:lvl1pPr>
          </a:lstStyle>
          <a:p>
            <a:pPr lvl="0" algn="ctr" defTabSz="457200"/>
            <a:r>
              <a:rPr lang="en-US" altLang="zh-CN" dirty="0"/>
              <a:t>02</a:t>
            </a:r>
            <a:endParaRPr lang="en-US" dirty="0"/>
          </a:p>
        </p:txBody>
      </p:sp>
      <p:cxnSp>
        <p:nvCxnSpPr>
          <p:cNvPr id="66" name="直接连接符 65">
            <a:extLst>
              <a:ext uri="{FF2B5EF4-FFF2-40B4-BE49-F238E27FC236}">
                <a16:creationId xmlns:a16="http://schemas.microsoft.com/office/drawing/2014/main" id="{7457BD7A-8CA9-4A33-8D2B-AD60D466185E}"/>
              </a:ext>
            </a:extLst>
          </p:cNvPr>
          <p:cNvCxnSpPr/>
          <p:nvPr userDrawn="1"/>
        </p:nvCxnSpPr>
        <p:spPr>
          <a:xfrm>
            <a:off x="4829476" y="4317511"/>
            <a:ext cx="268499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矩形: 对角圆角 66">
            <a:extLst>
              <a:ext uri="{FF2B5EF4-FFF2-40B4-BE49-F238E27FC236}">
                <a16:creationId xmlns:a16="http://schemas.microsoft.com/office/drawing/2014/main" id="{365B4767-4F71-4B68-AA69-6BFEA81A6BEF}"/>
              </a:ext>
            </a:extLst>
          </p:cNvPr>
          <p:cNvSpPr/>
          <p:nvPr userDrawn="1"/>
        </p:nvSpPr>
        <p:spPr>
          <a:xfrm>
            <a:off x="4026405" y="5478056"/>
            <a:ext cx="680720" cy="182880"/>
          </a:xfrm>
          <a:prstGeom prst="round2DiagRect">
            <a:avLst>
              <a:gd name="adj1" fmla="val 50000"/>
              <a:gd name="adj2" fmla="val 0"/>
            </a:avLst>
          </a:prstGeom>
          <a:solidFill>
            <a:schemeClr val="accent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8" name="文本占位符 6">
            <a:extLst>
              <a:ext uri="{FF2B5EF4-FFF2-40B4-BE49-F238E27FC236}">
                <a16:creationId xmlns:a16="http://schemas.microsoft.com/office/drawing/2014/main" id="{0F6BDBFE-68DE-4FF2-87DF-EFC754A2728D}"/>
              </a:ext>
            </a:extLst>
          </p:cNvPr>
          <p:cNvSpPr>
            <a:spLocks noGrp="1"/>
          </p:cNvSpPr>
          <p:nvPr>
            <p:ph type="body" sz="quarter" idx="16"/>
          </p:nvPr>
        </p:nvSpPr>
        <p:spPr>
          <a:xfrm>
            <a:off x="4829476" y="5085626"/>
            <a:ext cx="2684998" cy="276999"/>
          </a:xfrm>
        </p:spPr>
        <p:txBody>
          <a:bodyPr lIns="0" rIns="0" anchor="ctr"/>
          <a:lstStyle>
            <a:lvl1pPr>
              <a:defRPr sz="2000" b="1">
                <a:solidFill>
                  <a:schemeClr val="tx1">
                    <a:lumMod val="75000"/>
                    <a:lumOff val="25000"/>
                  </a:schemeClr>
                </a:solidFill>
              </a:defRPr>
            </a:lvl1pPr>
          </a:lstStyle>
          <a:p>
            <a:pPr lvl="0"/>
            <a:endParaRPr lang="en-US" dirty="0"/>
          </a:p>
        </p:txBody>
      </p:sp>
      <p:sp>
        <p:nvSpPr>
          <p:cNvPr id="69" name="文本占位符 6">
            <a:extLst>
              <a:ext uri="{FF2B5EF4-FFF2-40B4-BE49-F238E27FC236}">
                <a16:creationId xmlns:a16="http://schemas.microsoft.com/office/drawing/2014/main" id="{05E46D11-0B9F-4243-B076-5B17D1045824}"/>
              </a:ext>
            </a:extLst>
          </p:cNvPr>
          <p:cNvSpPr>
            <a:spLocks noGrp="1"/>
          </p:cNvSpPr>
          <p:nvPr>
            <p:ph type="body" sz="quarter" idx="17"/>
          </p:nvPr>
        </p:nvSpPr>
        <p:spPr>
          <a:xfrm>
            <a:off x="4829476" y="5449308"/>
            <a:ext cx="2684998" cy="184666"/>
          </a:xfrm>
        </p:spPr>
        <p:txBody>
          <a:bodyPr lIns="0" rIns="0" anchor="ctr"/>
          <a:lstStyle>
            <a:lvl1pPr>
              <a:defRPr sz="1400" b="0">
                <a:solidFill>
                  <a:schemeClr val="tx1">
                    <a:lumMod val="50000"/>
                    <a:lumOff val="50000"/>
                  </a:schemeClr>
                </a:solidFill>
              </a:defRPr>
            </a:lvl1pPr>
          </a:lstStyle>
          <a:p>
            <a:pPr lvl="0"/>
            <a:endParaRPr lang="en-US" dirty="0"/>
          </a:p>
        </p:txBody>
      </p:sp>
      <p:sp>
        <p:nvSpPr>
          <p:cNvPr id="70" name="文本占位符 6">
            <a:extLst>
              <a:ext uri="{FF2B5EF4-FFF2-40B4-BE49-F238E27FC236}">
                <a16:creationId xmlns:a16="http://schemas.microsoft.com/office/drawing/2014/main" id="{D3DC59A3-96BF-437E-B2E1-EF70A29070C0}"/>
              </a:ext>
            </a:extLst>
          </p:cNvPr>
          <p:cNvSpPr>
            <a:spLocks noGrp="1"/>
          </p:cNvSpPr>
          <p:nvPr>
            <p:ph type="body" sz="quarter" idx="18" hasCustomPrompt="1"/>
          </p:nvPr>
        </p:nvSpPr>
        <p:spPr>
          <a:xfrm>
            <a:off x="3945817" y="4958380"/>
            <a:ext cx="841897" cy="830997"/>
          </a:xfrm>
          <a:noFill/>
        </p:spPr>
        <p:txBody>
          <a:bodyPr wrap="none" rtlCol="0" anchor="ctr">
            <a:spAutoFit/>
          </a:bodyPr>
          <a:lstStyle>
            <a:lvl1pPr>
              <a:defRPr lang="en-US" sz="4800" dirty="0">
                <a:ln w="9525">
                  <a:solidFill>
                    <a:schemeClr val="accent1">
                      <a:alpha val="82000"/>
                    </a:schemeClr>
                  </a:solidFill>
                </a:ln>
                <a:pattFill prst="ltDnDiag">
                  <a:fgClr>
                    <a:schemeClr val="bg2">
                      <a:lumMod val="75000"/>
                    </a:schemeClr>
                  </a:fgClr>
                  <a:bgClr>
                    <a:schemeClr val="bg1"/>
                  </a:bgClr>
                </a:pattFill>
                <a:effectLst>
                  <a:innerShdw blurRad="63500" dist="25400" dir="13500000">
                    <a:schemeClr val="accent1">
                      <a:alpha val="30000"/>
                    </a:schemeClr>
                  </a:innerShdw>
                </a:effectLst>
                <a:latin typeface="Impact" panose="020B0806030902050204" pitchFamily="34" charset="0"/>
                <a:cs typeface="+mn-ea"/>
              </a:defRPr>
            </a:lvl1pPr>
          </a:lstStyle>
          <a:p>
            <a:pPr lvl="0" algn="ctr" defTabSz="457200"/>
            <a:r>
              <a:rPr lang="en-US" altLang="zh-CN" dirty="0"/>
              <a:t>03</a:t>
            </a:r>
            <a:endParaRPr lang="en-US" dirty="0"/>
          </a:p>
        </p:txBody>
      </p:sp>
      <p:cxnSp>
        <p:nvCxnSpPr>
          <p:cNvPr id="71" name="直接连接符 70">
            <a:extLst>
              <a:ext uri="{FF2B5EF4-FFF2-40B4-BE49-F238E27FC236}">
                <a16:creationId xmlns:a16="http://schemas.microsoft.com/office/drawing/2014/main" id="{9CDAA622-0584-4123-A29A-236B5CDC58C6}"/>
              </a:ext>
            </a:extLst>
          </p:cNvPr>
          <p:cNvCxnSpPr/>
          <p:nvPr userDrawn="1"/>
        </p:nvCxnSpPr>
        <p:spPr>
          <a:xfrm>
            <a:off x="4829476" y="5660174"/>
            <a:ext cx="268499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2" name="矩形: 对角圆角 71">
            <a:extLst>
              <a:ext uri="{FF2B5EF4-FFF2-40B4-BE49-F238E27FC236}">
                <a16:creationId xmlns:a16="http://schemas.microsoft.com/office/drawing/2014/main" id="{B2BB2056-58FD-4C56-944A-A2498C8BA482}"/>
              </a:ext>
            </a:extLst>
          </p:cNvPr>
          <p:cNvSpPr/>
          <p:nvPr userDrawn="1"/>
        </p:nvSpPr>
        <p:spPr>
          <a:xfrm>
            <a:off x="8224506" y="2792730"/>
            <a:ext cx="680720" cy="182880"/>
          </a:xfrm>
          <a:prstGeom prst="round2DiagRect">
            <a:avLst>
              <a:gd name="adj1" fmla="val 50000"/>
              <a:gd name="adj2" fmla="val 0"/>
            </a:avLst>
          </a:prstGeom>
          <a:solidFill>
            <a:schemeClr val="accent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3" name="文本占位符 6">
            <a:extLst>
              <a:ext uri="{FF2B5EF4-FFF2-40B4-BE49-F238E27FC236}">
                <a16:creationId xmlns:a16="http://schemas.microsoft.com/office/drawing/2014/main" id="{62A42ADE-A41A-472E-BFD7-12D2143F85CE}"/>
              </a:ext>
            </a:extLst>
          </p:cNvPr>
          <p:cNvSpPr>
            <a:spLocks noGrp="1"/>
          </p:cNvSpPr>
          <p:nvPr>
            <p:ph type="body" sz="quarter" idx="19"/>
          </p:nvPr>
        </p:nvSpPr>
        <p:spPr>
          <a:xfrm>
            <a:off x="9027577" y="2400300"/>
            <a:ext cx="2684998" cy="276999"/>
          </a:xfrm>
        </p:spPr>
        <p:txBody>
          <a:bodyPr lIns="0" rIns="0" anchor="ctr"/>
          <a:lstStyle>
            <a:lvl1pPr>
              <a:defRPr sz="2000" b="1">
                <a:solidFill>
                  <a:schemeClr val="tx1">
                    <a:lumMod val="75000"/>
                    <a:lumOff val="25000"/>
                  </a:schemeClr>
                </a:solidFill>
              </a:defRPr>
            </a:lvl1pPr>
          </a:lstStyle>
          <a:p>
            <a:pPr lvl="0"/>
            <a:endParaRPr lang="en-US" dirty="0"/>
          </a:p>
        </p:txBody>
      </p:sp>
      <p:sp>
        <p:nvSpPr>
          <p:cNvPr id="74" name="文本占位符 6">
            <a:extLst>
              <a:ext uri="{FF2B5EF4-FFF2-40B4-BE49-F238E27FC236}">
                <a16:creationId xmlns:a16="http://schemas.microsoft.com/office/drawing/2014/main" id="{32B54B0B-B748-4661-9FFB-32FEEA8FDEB6}"/>
              </a:ext>
            </a:extLst>
          </p:cNvPr>
          <p:cNvSpPr>
            <a:spLocks noGrp="1"/>
          </p:cNvSpPr>
          <p:nvPr>
            <p:ph type="body" sz="quarter" idx="20"/>
          </p:nvPr>
        </p:nvSpPr>
        <p:spPr>
          <a:xfrm>
            <a:off x="9027577" y="2763982"/>
            <a:ext cx="2684998" cy="184666"/>
          </a:xfrm>
        </p:spPr>
        <p:txBody>
          <a:bodyPr lIns="0" rIns="0" anchor="ctr"/>
          <a:lstStyle>
            <a:lvl1pPr>
              <a:defRPr sz="1400" b="0">
                <a:solidFill>
                  <a:schemeClr val="tx1">
                    <a:lumMod val="50000"/>
                    <a:lumOff val="50000"/>
                  </a:schemeClr>
                </a:solidFill>
              </a:defRPr>
            </a:lvl1pPr>
          </a:lstStyle>
          <a:p>
            <a:pPr lvl="0"/>
            <a:endParaRPr lang="en-US" dirty="0"/>
          </a:p>
        </p:txBody>
      </p:sp>
      <p:sp>
        <p:nvSpPr>
          <p:cNvPr id="75" name="文本占位符 6">
            <a:extLst>
              <a:ext uri="{FF2B5EF4-FFF2-40B4-BE49-F238E27FC236}">
                <a16:creationId xmlns:a16="http://schemas.microsoft.com/office/drawing/2014/main" id="{4E817E85-B3FF-4B7D-BDE3-CB58EE4607D2}"/>
              </a:ext>
            </a:extLst>
          </p:cNvPr>
          <p:cNvSpPr>
            <a:spLocks noGrp="1"/>
          </p:cNvSpPr>
          <p:nvPr>
            <p:ph type="body" sz="quarter" idx="21" hasCustomPrompt="1"/>
          </p:nvPr>
        </p:nvSpPr>
        <p:spPr>
          <a:xfrm>
            <a:off x="8153536" y="2273054"/>
            <a:ext cx="822661" cy="830997"/>
          </a:xfrm>
          <a:noFill/>
        </p:spPr>
        <p:txBody>
          <a:bodyPr wrap="none" rtlCol="0" anchor="ctr">
            <a:spAutoFit/>
          </a:bodyPr>
          <a:lstStyle>
            <a:lvl1pPr>
              <a:defRPr lang="en-US" sz="4800" dirty="0">
                <a:ln w="9525">
                  <a:solidFill>
                    <a:schemeClr val="accent1">
                      <a:alpha val="82000"/>
                    </a:schemeClr>
                  </a:solidFill>
                </a:ln>
                <a:pattFill prst="ltDnDiag">
                  <a:fgClr>
                    <a:schemeClr val="bg2">
                      <a:lumMod val="75000"/>
                    </a:schemeClr>
                  </a:fgClr>
                  <a:bgClr>
                    <a:schemeClr val="bg1"/>
                  </a:bgClr>
                </a:pattFill>
                <a:effectLst>
                  <a:innerShdw blurRad="63500" dist="25400" dir="13500000">
                    <a:schemeClr val="accent1">
                      <a:alpha val="30000"/>
                    </a:schemeClr>
                  </a:innerShdw>
                </a:effectLst>
                <a:latin typeface="Impact" panose="020B0806030902050204" pitchFamily="34" charset="0"/>
                <a:cs typeface="+mn-ea"/>
              </a:defRPr>
            </a:lvl1pPr>
          </a:lstStyle>
          <a:p>
            <a:pPr lvl="0" algn="ctr" defTabSz="457200"/>
            <a:r>
              <a:rPr lang="en-US" altLang="zh-CN" dirty="0"/>
              <a:t>04</a:t>
            </a:r>
            <a:endParaRPr lang="en-US" dirty="0"/>
          </a:p>
        </p:txBody>
      </p:sp>
      <p:cxnSp>
        <p:nvCxnSpPr>
          <p:cNvPr id="76" name="直接连接符 75">
            <a:extLst>
              <a:ext uri="{FF2B5EF4-FFF2-40B4-BE49-F238E27FC236}">
                <a16:creationId xmlns:a16="http://schemas.microsoft.com/office/drawing/2014/main" id="{9AF45128-2E83-482D-82FB-E6757A4856F9}"/>
              </a:ext>
            </a:extLst>
          </p:cNvPr>
          <p:cNvCxnSpPr/>
          <p:nvPr userDrawn="1"/>
        </p:nvCxnSpPr>
        <p:spPr>
          <a:xfrm>
            <a:off x="9027577" y="2974848"/>
            <a:ext cx="268499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矩形: 对角圆角 76">
            <a:extLst>
              <a:ext uri="{FF2B5EF4-FFF2-40B4-BE49-F238E27FC236}">
                <a16:creationId xmlns:a16="http://schemas.microsoft.com/office/drawing/2014/main" id="{925295E8-EADC-492C-AEA1-5CC17348C759}"/>
              </a:ext>
            </a:extLst>
          </p:cNvPr>
          <p:cNvSpPr/>
          <p:nvPr userDrawn="1"/>
        </p:nvSpPr>
        <p:spPr>
          <a:xfrm>
            <a:off x="8224506" y="4135393"/>
            <a:ext cx="680720" cy="182880"/>
          </a:xfrm>
          <a:prstGeom prst="round2DiagRect">
            <a:avLst>
              <a:gd name="adj1" fmla="val 50000"/>
              <a:gd name="adj2" fmla="val 0"/>
            </a:avLst>
          </a:prstGeom>
          <a:solidFill>
            <a:schemeClr val="accent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8" name="文本占位符 6">
            <a:extLst>
              <a:ext uri="{FF2B5EF4-FFF2-40B4-BE49-F238E27FC236}">
                <a16:creationId xmlns:a16="http://schemas.microsoft.com/office/drawing/2014/main" id="{66A2D640-588C-487C-9DDE-1D36E1AD2704}"/>
              </a:ext>
            </a:extLst>
          </p:cNvPr>
          <p:cNvSpPr>
            <a:spLocks noGrp="1"/>
          </p:cNvSpPr>
          <p:nvPr>
            <p:ph type="body" sz="quarter" idx="22"/>
          </p:nvPr>
        </p:nvSpPr>
        <p:spPr>
          <a:xfrm>
            <a:off x="9027577" y="3742963"/>
            <a:ext cx="2684998" cy="276999"/>
          </a:xfrm>
        </p:spPr>
        <p:txBody>
          <a:bodyPr lIns="0" rIns="0" anchor="ctr"/>
          <a:lstStyle>
            <a:lvl1pPr>
              <a:defRPr sz="2000" b="1">
                <a:solidFill>
                  <a:schemeClr val="tx1">
                    <a:lumMod val="75000"/>
                    <a:lumOff val="25000"/>
                  </a:schemeClr>
                </a:solidFill>
              </a:defRPr>
            </a:lvl1pPr>
          </a:lstStyle>
          <a:p>
            <a:pPr lvl="0"/>
            <a:endParaRPr lang="en-US" dirty="0"/>
          </a:p>
        </p:txBody>
      </p:sp>
      <p:sp>
        <p:nvSpPr>
          <p:cNvPr id="79" name="文本占位符 6">
            <a:extLst>
              <a:ext uri="{FF2B5EF4-FFF2-40B4-BE49-F238E27FC236}">
                <a16:creationId xmlns:a16="http://schemas.microsoft.com/office/drawing/2014/main" id="{CB252D05-1101-4180-A1E2-CDBE3A900B68}"/>
              </a:ext>
            </a:extLst>
          </p:cNvPr>
          <p:cNvSpPr>
            <a:spLocks noGrp="1"/>
          </p:cNvSpPr>
          <p:nvPr>
            <p:ph type="body" sz="quarter" idx="23"/>
          </p:nvPr>
        </p:nvSpPr>
        <p:spPr>
          <a:xfrm>
            <a:off x="9027577" y="4106645"/>
            <a:ext cx="2684998" cy="184666"/>
          </a:xfrm>
        </p:spPr>
        <p:txBody>
          <a:bodyPr lIns="0" rIns="0" anchor="ctr"/>
          <a:lstStyle>
            <a:lvl1pPr>
              <a:defRPr sz="1400" b="0">
                <a:solidFill>
                  <a:schemeClr val="tx1">
                    <a:lumMod val="50000"/>
                    <a:lumOff val="50000"/>
                  </a:schemeClr>
                </a:solidFill>
              </a:defRPr>
            </a:lvl1pPr>
          </a:lstStyle>
          <a:p>
            <a:pPr lvl="0"/>
            <a:endParaRPr lang="en-US" dirty="0"/>
          </a:p>
        </p:txBody>
      </p:sp>
      <p:sp>
        <p:nvSpPr>
          <p:cNvPr id="80" name="文本占位符 6">
            <a:extLst>
              <a:ext uri="{FF2B5EF4-FFF2-40B4-BE49-F238E27FC236}">
                <a16:creationId xmlns:a16="http://schemas.microsoft.com/office/drawing/2014/main" id="{2E0FF1FC-E735-4A45-8089-369C9C990802}"/>
              </a:ext>
            </a:extLst>
          </p:cNvPr>
          <p:cNvSpPr>
            <a:spLocks noGrp="1"/>
          </p:cNvSpPr>
          <p:nvPr>
            <p:ph type="body" sz="quarter" idx="24" hasCustomPrompt="1"/>
          </p:nvPr>
        </p:nvSpPr>
        <p:spPr>
          <a:xfrm>
            <a:off x="8142315" y="3615717"/>
            <a:ext cx="845104" cy="830997"/>
          </a:xfrm>
          <a:noFill/>
        </p:spPr>
        <p:txBody>
          <a:bodyPr wrap="none" rtlCol="0" anchor="ctr">
            <a:spAutoFit/>
          </a:bodyPr>
          <a:lstStyle>
            <a:lvl1pPr>
              <a:defRPr lang="en-US" sz="4800" dirty="0">
                <a:ln w="9525">
                  <a:solidFill>
                    <a:schemeClr val="accent1">
                      <a:alpha val="82000"/>
                    </a:schemeClr>
                  </a:solidFill>
                </a:ln>
                <a:pattFill prst="ltDnDiag">
                  <a:fgClr>
                    <a:schemeClr val="bg2">
                      <a:lumMod val="75000"/>
                    </a:schemeClr>
                  </a:fgClr>
                  <a:bgClr>
                    <a:schemeClr val="bg1"/>
                  </a:bgClr>
                </a:pattFill>
                <a:effectLst>
                  <a:innerShdw blurRad="63500" dist="25400" dir="13500000">
                    <a:schemeClr val="accent1">
                      <a:alpha val="30000"/>
                    </a:schemeClr>
                  </a:innerShdw>
                </a:effectLst>
                <a:latin typeface="Impact" panose="020B0806030902050204" pitchFamily="34" charset="0"/>
                <a:cs typeface="+mn-ea"/>
              </a:defRPr>
            </a:lvl1pPr>
          </a:lstStyle>
          <a:p>
            <a:pPr lvl="0" algn="ctr" defTabSz="457200"/>
            <a:r>
              <a:rPr lang="en-US" altLang="zh-CN" dirty="0"/>
              <a:t>05</a:t>
            </a:r>
            <a:endParaRPr lang="en-US" dirty="0"/>
          </a:p>
        </p:txBody>
      </p:sp>
      <p:cxnSp>
        <p:nvCxnSpPr>
          <p:cNvPr id="81" name="直接连接符 80">
            <a:extLst>
              <a:ext uri="{FF2B5EF4-FFF2-40B4-BE49-F238E27FC236}">
                <a16:creationId xmlns:a16="http://schemas.microsoft.com/office/drawing/2014/main" id="{B86FC4F8-FB16-4701-95AF-BEFF5C57F79C}"/>
              </a:ext>
            </a:extLst>
          </p:cNvPr>
          <p:cNvCxnSpPr/>
          <p:nvPr userDrawn="1"/>
        </p:nvCxnSpPr>
        <p:spPr>
          <a:xfrm>
            <a:off x="9027577" y="4317511"/>
            <a:ext cx="268499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2" name="矩形: 对角圆角 81">
            <a:extLst>
              <a:ext uri="{FF2B5EF4-FFF2-40B4-BE49-F238E27FC236}">
                <a16:creationId xmlns:a16="http://schemas.microsoft.com/office/drawing/2014/main" id="{D651E5AE-54DF-430E-A2E4-01A2081F3A04}"/>
              </a:ext>
            </a:extLst>
          </p:cNvPr>
          <p:cNvSpPr/>
          <p:nvPr userDrawn="1"/>
        </p:nvSpPr>
        <p:spPr>
          <a:xfrm>
            <a:off x="8224506" y="5478056"/>
            <a:ext cx="680720" cy="182880"/>
          </a:xfrm>
          <a:prstGeom prst="round2DiagRect">
            <a:avLst>
              <a:gd name="adj1" fmla="val 50000"/>
              <a:gd name="adj2" fmla="val 0"/>
            </a:avLst>
          </a:prstGeom>
          <a:solidFill>
            <a:schemeClr val="accent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3" name="文本占位符 6">
            <a:extLst>
              <a:ext uri="{FF2B5EF4-FFF2-40B4-BE49-F238E27FC236}">
                <a16:creationId xmlns:a16="http://schemas.microsoft.com/office/drawing/2014/main" id="{D086C426-F2E0-4CA6-BC1E-55306B13876A}"/>
              </a:ext>
            </a:extLst>
          </p:cNvPr>
          <p:cNvSpPr>
            <a:spLocks noGrp="1"/>
          </p:cNvSpPr>
          <p:nvPr>
            <p:ph type="body" sz="quarter" idx="25"/>
          </p:nvPr>
        </p:nvSpPr>
        <p:spPr>
          <a:xfrm>
            <a:off x="9027577" y="5085626"/>
            <a:ext cx="2684998" cy="276999"/>
          </a:xfrm>
        </p:spPr>
        <p:txBody>
          <a:bodyPr lIns="0" rIns="0" anchor="ctr"/>
          <a:lstStyle>
            <a:lvl1pPr>
              <a:defRPr sz="2000" b="1">
                <a:solidFill>
                  <a:schemeClr val="tx1">
                    <a:lumMod val="75000"/>
                    <a:lumOff val="25000"/>
                  </a:schemeClr>
                </a:solidFill>
              </a:defRPr>
            </a:lvl1pPr>
          </a:lstStyle>
          <a:p>
            <a:pPr lvl="0"/>
            <a:endParaRPr lang="en-US" dirty="0"/>
          </a:p>
        </p:txBody>
      </p:sp>
      <p:sp>
        <p:nvSpPr>
          <p:cNvPr id="84" name="文本占位符 6">
            <a:extLst>
              <a:ext uri="{FF2B5EF4-FFF2-40B4-BE49-F238E27FC236}">
                <a16:creationId xmlns:a16="http://schemas.microsoft.com/office/drawing/2014/main" id="{E99FC829-F958-492E-97B8-AE34F471E383}"/>
              </a:ext>
            </a:extLst>
          </p:cNvPr>
          <p:cNvSpPr>
            <a:spLocks noGrp="1"/>
          </p:cNvSpPr>
          <p:nvPr>
            <p:ph type="body" sz="quarter" idx="26"/>
          </p:nvPr>
        </p:nvSpPr>
        <p:spPr>
          <a:xfrm>
            <a:off x="9027577" y="5449308"/>
            <a:ext cx="2684998" cy="184666"/>
          </a:xfrm>
        </p:spPr>
        <p:txBody>
          <a:bodyPr lIns="0" rIns="0" anchor="ctr"/>
          <a:lstStyle>
            <a:lvl1pPr>
              <a:defRPr sz="1400" b="0">
                <a:solidFill>
                  <a:schemeClr val="tx1">
                    <a:lumMod val="50000"/>
                    <a:lumOff val="50000"/>
                  </a:schemeClr>
                </a:solidFill>
              </a:defRPr>
            </a:lvl1pPr>
          </a:lstStyle>
          <a:p>
            <a:pPr lvl="0"/>
            <a:endParaRPr lang="en-US" dirty="0"/>
          </a:p>
        </p:txBody>
      </p:sp>
      <p:sp>
        <p:nvSpPr>
          <p:cNvPr id="85" name="文本占位符 6">
            <a:extLst>
              <a:ext uri="{FF2B5EF4-FFF2-40B4-BE49-F238E27FC236}">
                <a16:creationId xmlns:a16="http://schemas.microsoft.com/office/drawing/2014/main" id="{4DC0945A-3691-4B14-89A3-61A43F304272}"/>
              </a:ext>
            </a:extLst>
          </p:cNvPr>
          <p:cNvSpPr>
            <a:spLocks noGrp="1"/>
          </p:cNvSpPr>
          <p:nvPr>
            <p:ph type="body" sz="quarter" idx="27" hasCustomPrompt="1"/>
          </p:nvPr>
        </p:nvSpPr>
        <p:spPr>
          <a:xfrm>
            <a:off x="8140712" y="4958380"/>
            <a:ext cx="848309" cy="830997"/>
          </a:xfrm>
          <a:noFill/>
        </p:spPr>
        <p:txBody>
          <a:bodyPr wrap="none" rtlCol="0" anchor="ctr">
            <a:spAutoFit/>
          </a:bodyPr>
          <a:lstStyle>
            <a:lvl1pPr>
              <a:defRPr lang="en-US" sz="4800" dirty="0">
                <a:ln w="9525">
                  <a:solidFill>
                    <a:schemeClr val="accent1">
                      <a:alpha val="82000"/>
                    </a:schemeClr>
                  </a:solidFill>
                </a:ln>
                <a:pattFill prst="ltDnDiag">
                  <a:fgClr>
                    <a:schemeClr val="bg2">
                      <a:lumMod val="75000"/>
                    </a:schemeClr>
                  </a:fgClr>
                  <a:bgClr>
                    <a:schemeClr val="bg1"/>
                  </a:bgClr>
                </a:pattFill>
                <a:effectLst>
                  <a:innerShdw blurRad="63500" dist="25400" dir="13500000">
                    <a:schemeClr val="accent1">
                      <a:alpha val="30000"/>
                    </a:schemeClr>
                  </a:innerShdw>
                </a:effectLst>
                <a:latin typeface="Impact" panose="020B0806030902050204" pitchFamily="34" charset="0"/>
                <a:cs typeface="+mn-ea"/>
              </a:defRPr>
            </a:lvl1pPr>
          </a:lstStyle>
          <a:p>
            <a:pPr lvl="0" algn="ctr" defTabSz="457200"/>
            <a:r>
              <a:rPr lang="en-US" altLang="zh-CN" dirty="0"/>
              <a:t>06</a:t>
            </a:r>
            <a:endParaRPr lang="en-US" dirty="0"/>
          </a:p>
        </p:txBody>
      </p:sp>
      <p:cxnSp>
        <p:nvCxnSpPr>
          <p:cNvPr id="86" name="直接连接符 85">
            <a:extLst>
              <a:ext uri="{FF2B5EF4-FFF2-40B4-BE49-F238E27FC236}">
                <a16:creationId xmlns:a16="http://schemas.microsoft.com/office/drawing/2014/main" id="{BB8293C0-099E-475E-8E1C-DC4C1B7E44E7}"/>
              </a:ext>
            </a:extLst>
          </p:cNvPr>
          <p:cNvCxnSpPr/>
          <p:nvPr userDrawn="1"/>
        </p:nvCxnSpPr>
        <p:spPr>
          <a:xfrm>
            <a:off x="9027577" y="5660174"/>
            <a:ext cx="268499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8" name="图片 87">
            <a:extLst>
              <a:ext uri="{FF2B5EF4-FFF2-40B4-BE49-F238E27FC236}">
                <a16:creationId xmlns:a16="http://schemas.microsoft.com/office/drawing/2014/main" id="{8D9FE7C4-2E69-495C-B6E7-812157E297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72429" y="406702"/>
            <a:ext cx="3000762" cy="495301"/>
          </a:xfrm>
          <a:prstGeom prst="rect">
            <a:avLst/>
          </a:prstGeom>
        </p:spPr>
      </p:pic>
    </p:spTree>
    <p:extLst>
      <p:ext uri="{BB962C8B-B14F-4D97-AF65-F5344CB8AC3E}">
        <p14:creationId xmlns:p14="http://schemas.microsoft.com/office/powerpoint/2010/main" val="3121927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过渡页2-1">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58F19B7F-65B9-4778-86D3-AB8EEFACE977}"/>
              </a:ext>
            </a:extLst>
          </p:cNvPr>
          <p:cNvSpPr>
            <a:spLocks noGrp="1"/>
          </p:cNvSpPr>
          <p:nvPr>
            <p:ph type="subTitle" idx="1"/>
          </p:nvPr>
        </p:nvSpPr>
        <p:spPr>
          <a:xfrm>
            <a:off x="2016868" y="4708197"/>
            <a:ext cx="8158264" cy="331948"/>
          </a:xfrm>
        </p:spPr>
        <p:txBody>
          <a:bodyPr wrap="none" lIns="0" tIns="0" rIns="0" bIns="0" anchor="ctr">
            <a:noAutofit/>
          </a:bodyPr>
          <a:lstStyle>
            <a:lvl1pPr marL="0" indent="0" algn="ctr" defTabSz="457200" rtl="0" eaLnBrk="1" latinLnBrk="0" hangingPunct="1">
              <a:lnSpc>
                <a:spcPct val="100000"/>
              </a:lnSpc>
              <a:spcBef>
                <a:spcPts val="0"/>
              </a:spcBef>
              <a:buNone/>
              <a:defRPr lang="en-US" sz="1800" kern="1200" spc="200" baseline="0" dirty="0">
                <a:solidFill>
                  <a:schemeClr val="tx1">
                    <a:lumMod val="65000"/>
                    <a:lumOff val="35000"/>
                  </a:schemeClr>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2" name="标题 1">
            <a:extLst>
              <a:ext uri="{FF2B5EF4-FFF2-40B4-BE49-F238E27FC236}">
                <a16:creationId xmlns:a16="http://schemas.microsoft.com/office/drawing/2014/main" id="{BF444119-EFD2-471F-BC65-4DA92CC9BBD6}"/>
              </a:ext>
            </a:extLst>
          </p:cNvPr>
          <p:cNvSpPr>
            <a:spLocks noGrp="1"/>
          </p:cNvSpPr>
          <p:nvPr>
            <p:ph type="ctrTitle"/>
          </p:nvPr>
        </p:nvSpPr>
        <p:spPr>
          <a:xfrm>
            <a:off x="2016868" y="3775898"/>
            <a:ext cx="8158264" cy="923330"/>
          </a:xfrm>
        </p:spPr>
        <p:txBody>
          <a:bodyPr wrap="none" lIns="0" tIns="0" rIns="0" bIns="0" anchor="ctr">
            <a:noAutofit/>
          </a:bodyPr>
          <a:lstStyle>
            <a:lvl1pPr marL="0" algn="ctr" defTabSz="457200" rtl="0" eaLnBrk="1" latinLnBrk="0" hangingPunct="1">
              <a:lnSpc>
                <a:spcPct val="100000"/>
              </a:lnSpc>
              <a:spcBef>
                <a:spcPts val="0"/>
              </a:spcBef>
              <a:defRPr lang="en-US" sz="5400" b="1" kern="1200" spc="600" dirty="0">
                <a:solidFill>
                  <a:schemeClr val="accent1"/>
                </a:solidFill>
                <a:effectLst>
                  <a:innerShdw blurRad="63500" dist="50800" dir="13500000">
                    <a:prstClr val="black">
                      <a:alpha val="50000"/>
                    </a:prstClr>
                  </a:innerShdw>
                </a:effectLst>
                <a:latin typeface="+mn-lt"/>
                <a:ea typeface="+mn-ea"/>
                <a:cs typeface="+mn-cs"/>
              </a:defRPr>
            </a:lvl1pPr>
          </a:lstStyle>
          <a:p>
            <a:endParaRPr lang="en-US" dirty="0"/>
          </a:p>
        </p:txBody>
      </p:sp>
      <p:cxnSp>
        <p:nvCxnSpPr>
          <p:cNvPr id="166" name="直接连接符 165">
            <a:extLst>
              <a:ext uri="{FF2B5EF4-FFF2-40B4-BE49-F238E27FC236}">
                <a16:creationId xmlns:a16="http://schemas.microsoft.com/office/drawing/2014/main" id="{D82E43AD-7448-4382-BF84-778C64343A8E}"/>
              </a:ext>
            </a:extLst>
          </p:cNvPr>
          <p:cNvCxnSpPr>
            <a:cxnSpLocks/>
          </p:cNvCxnSpPr>
          <p:nvPr userDrawn="1"/>
        </p:nvCxnSpPr>
        <p:spPr>
          <a:xfrm>
            <a:off x="2049780" y="5551166"/>
            <a:ext cx="8092440" cy="0"/>
          </a:xfrm>
          <a:prstGeom prst="line">
            <a:avLst/>
          </a:prstGeom>
          <a:ln>
            <a:solidFill>
              <a:schemeClr val="bg1">
                <a:lumMod val="6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5" name="文本占位符 4">
            <a:extLst>
              <a:ext uri="{FF2B5EF4-FFF2-40B4-BE49-F238E27FC236}">
                <a16:creationId xmlns:a16="http://schemas.microsoft.com/office/drawing/2014/main" id="{754E77EE-1098-4B2C-B937-5F8AF1F7F233}"/>
              </a:ext>
            </a:extLst>
          </p:cNvPr>
          <p:cNvSpPr>
            <a:spLocks noGrp="1"/>
          </p:cNvSpPr>
          <p:nvPr>
            <p:ph type="body" sz="quarter" idx="12" hasCustomPrompt="1"/>
          </p:nvPr>
        </p:nvSpPr>
        <p:spPr>
          <a:xfrm>
            <a:off x="4954993" y="1215475"/>
            <a:ext cx="2282014" cy="2646878"/>
          </a:xfrm>
        </p:spPr>
        <p:txBody>
          <a:bodyPr vert="horz" wrap="none" lIns="0" tIns="0" rIns="0" bIns="0" rtlCol="0" anchor="ctr" anchorCtr="0">
            <a:noAutofit/>
          </a:bodyPr>
          <a:lstStyle>
            <a:lvl1pPr>
              <a:defRPr lang="en-US" altLang="zh-CN" sz="16600" b="1" spc="600" dirty="0">
                <a:ln w="19050">
                  <a:gradFill>
                    <a:gsLst>
                      <a:gs pos="23000">
                        <a:schemeClr val="bg1"/>
                      </a:gs>
                      <a:gs pos="56000">
                        <a:schemeClr val="bg1">
                          <a:alpha val="0"/>
                        </a:schemeClr>
                      </a:gs>
                      <a:gs pos="100000">
                        <a:schemeClr val="bg1">
                          <a:alpha val="0"/>
                        </a:schemeClr>
                      </a:gs>
                    </a:gsLst>
                    <a:lin ang="5400000" scaled="1"/>
                  </a:gradFill>
                </a:ln>
                <a:gradFill>
                  <a:gsLst>
                    <a:gs pos="0">
                      <a:schemeClr val="accent1"/>
                    </a:gs>
                    <a:gs pos="100000">
                      <a:schemeClr val="accent1">
                        <a:lumMod val="75000"/>
                      </a:schemeClr>
                    </a:gs>
                  </a:gsLst>
                  <a:lin ang="5400000" scaled="1"/>
                </a:gradFill>
                <a:effectLst>
                  <a:outerShdw blurRad="50800" dist="38100" dir="2700000" algn="tl" rotWithShape="0">
                    <a:prstClr val="black">
                      <a:alpha val="40000"/>
                    </a:prstClr>
                  </a:outerShdw>
                </a:effectLst>
                <a:latin typeface="Impact" panose="020B0806030902050204" pitchFamily="34" charset="0"/>
              </a:defRPr>
            </a:lvl1pPr>
          </a:lstStyle>
          <a:p>
            <a:pPr lvl="0" algn="ctr" defTabSz="457200">
              <a:lnSpc>
                <a:spcPct val="100000"/>
              </a:lnSpc>
              <a:spcBef>
                <a:spcPts val="0"/>
              </a:spcBef>
              <a:buFontTx/>
            </a:pPr>
            <a:r>
              <a:rPr lang="en-US" altLang="zh-CN" dirty="0"/>
              <a:t>01</a:t>
            </a:r>
          </a:p>
        </p:txBody>
      </p:sp>
      <p:cxnSp>
        <p:nvCxnSpPr>
          <p:cNvPr id="168" name="直接连接符 167">
            <a:extLst>
              <a:ext uri="{FF2B5EF4-FFF2-40B4-BE49-F238E27FC236}">
                <a16:creationId xmlns:a16="http://schemas.microsoft.com/office/drawing/2014/main" id="{7DC1A0A8-B3A3-43AF-8E6A-BBBDC932C8C6}"/>
              </a:ext>
            </a:extLst>
          </p:cNvPr>
          <p:cNvCxnSpPr/>
          <p:nvPr userDrawn="1"/>
        </p:nvCxnSpPr>
        <p:spPr>
          <a:xfrm>
            <a:off x="5612102" y="3681007"/>
            <a:ext cx="967796"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70" name="组合 169">
            <a:extLst>
              <a:ext uri="{FF2B5EF4-FFF2-40B4-BE49-F238E27FC236}">
                <a16:creationId xmlns:a16="http://schemas.microsoft.com/office/drawing/2014/main" id="{C0549BA9-9A41-4046-8613-BB73DADA1B3A}"/>
              </a:ext>
            </a:extLst>
          </p:cNvPr>
          <p:cNvGrpSpPr/>
          <p:nvPr userDrawn="1"/>
        </p:nvGrpSpPr>
        <p:grpSpPr>
          <a:xfrm>
            <a:off x="5806353" y="-1"/>
            <a:ext cx="579293" cy="751263"/>
            <a:chOff x="5820641" y="-1"/>
            <a:chExt cx="579293" cy="751263"/>
          </a:xfrm>
        </p:grpSpPr>
        <p:sp>
          <p:nvSpPr>
            <p:cNvPr id="172" name="任意多边形: 形状 171">
              <a:extLst>
                <a:ext uri="{FF2B5EF4-FFF2-40B4-BE49-F238E27FC236}">
                  <a16:creationId xmlns:a16="http://schemas.microsoft.com/office/drawing/2014/main" id="{55E8B9C4-4B2D-4A9C-B283-19E92CDD69FA}"/>
                </a:ext>
              </a:extLst>
            </p:cNvPr>
            <p:cNvSpPr/>
            <p:nvPr/>
          </p:nvSpPr>
          <p:spPr>
            <a:xfrm>
              <a:off x="5820641" y="-1"/>
              <a:ext cx="550718" cy="716973"/>
            </a:xfrm>
            <a:custGeom>
              <a:avLst/>
              <a:gdLst>
                <a:gd name="connsiteX0" fmla="*/ 0 w 550718"/>
                <a:gd name="connsiteY0" fmla="*/ 0 h 636270"/>
                <a:gd name="connsiteX1" fmla="*/ 550718 w 550718"/>
                <a:gd name="connsiteY1" fmla="*/ 0 h 636270"/>
                <a:gd name="connsiteX2" fmla="*/ 550718 w 550718"/>
                <a:gd name="connsiteY2" fmla="*/ 636270 h 636270"/>
                <a:gd name="connsiteX3" fmla="*/ 332814 w 550718"/>
                <a:gd name="connsiteY3" fmla="*/ 636270 h 636270"/>
                <a:gd name="connsiteX4" fmla="*/ 275359 w 550718"/>
                <a:gd name="connsiteY4" fmla="*/ 537210 h 636270"/>
                <a:gd name="connsiteX5" fmla="*/ 217904 w 550718"/>
                <a:gd name="connsiteY5" fmla="*/ 636270 h 636270"/>
                <a:gd name="connsiteX6" fmla="*/ 0 w 550718"/>
                <a:gd name="connsiteY6" fmla="*/ 636270 h 63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718" h="636270">
                  <a:moveTo>
                    <a:pt x="0" y="0"/>
                  </a:moveTo>
                  <a:lnTo>
                    <a:pt x="550718" y="0"/>
                  </a:lnTo>
                  <a:lnTo>
                    <a:pt x="550718" y="636270"/>
                  </a:lnTo>
                  <a:lnTo>
                    <a:pt x="332814" y="636270"/>
                  </a:lnTo>
                  <a:lnTo>
                    <a:pt x="275359" y="537210"/>
                  </a:lnTo>
                  <a:lnTo>
                    <a:pt x="217904" y="636270"/>
                  </a:lnTo>
                  <a:lnTo>
                    <a:pt x="0" y="636270"/>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任意多边形: 形状 172">
              <a:extLst>
                <a:ext uri="{FF2B5EF4-FFF2-40B4-BE49-F238E27FC236}">
                  <a16:creationId xmlns:a16="http://schemas.microsoft.com/office/drawing/2014/main" id="{BF02A7FE-74A8-483D-A6C9-DEBE5030602A}"/>
                </a:ext>
              </a:extLst>
            </p:cNvPr>
            <p:cNvSpPr/>
            <p:nvPr/>
          </p:nvSpPr>
          <p:spPr>
            <a:xfrm>
              <a:off x="5849216" y="-1"/>
              <a:ext cx="550718" cy="751263"/>
            </a:xfrm>
            <a:custGeom>
              <a:avLst/>
              <a:gdLst>
                <a:gd name="connsiteX0" fmla="*/ 0 w 550718"/>
                <a:gd name="connsiteY0" fmla="*/ 0 h 751263"/>
                <a:gd name="connsiteX1" fmla="*/ 550718 w 550718"/>
                <a:gd name="connsiteY1" fmla="*/ 0 h 751263"/>
                <a:gd name="connsiteX2" fmla="*/ 550718 w 550718"/>
                <a:gd name="connsiteY2" fmla="*/ 34290 h 751263"/>
                <a:gd name="connsiteX3" fmla="*/ 550718 w 550718"/>
                <a:gd name="connsiteY3" fmla="*/ 97155 h 751263"/>
                <a:gd name="connsiteX4" fmla="*/ 550718 w 550718"/>
                <a:gd name="connsiteY4" fmla="*/ 751263 h 751263"/>
                <a:gd name="connsiteX5" fmla="*/ 332814 w 550718"/>
                <a:gd name="connsiteY5" fmla="*/ 751263 h 751263"/>
                <a:gd name="connsiteX6" fmla="*/ 275359 w 550718"/>
                <a:gd name="connsiteY6" fmla="*/ 639638 h 751263"/>
                <a:gd name="connsiteX7" fmla="*/ 217904 w 550718"/>
                <a:gd name="connsiteY7" fmla="*/ 751263 h 751263"/>
                <a:gd name="connsiteX8" fmla="*/ 0 w 550718"/>
                <a:gd name="connsiteY8" fmla="*/ 751263 h 751263"/>
                <a:gd name="connsiteX9" fmla="*/ 0 w 550718"/>
                <a:gd name="connsiteY9" fmla="*/ 97155 h 751263"/>
                <a:gd name="connsiteX10" fmla="*/ 0 w 550718"/>
                <a:gd name="connsiteY10" fmla="*/ 34290 h 751263"/>
                <a:gd name="connsiteX0" fmla="*/ 0 w 550718"/>
                <a:gd name="connsiteY0" fmla="*/ 15239 h 766502"/>
                <a:gd name="connsiteX1" fmla="*/ 471574 w 550718"/>
                <a:gd name="connsiteY1" fmla="*/ 0 h 766502"/>
                <a:gd name="connsiteX2" fmla="*/ 550718 w 550718"/>
                <a:gd name="connsiteY2" fmla="*/ 15239 h 766502"/>
                <a:gd name="connsiteX3" fmla="*/ 550718 w 550718"/>
                <a:gd name="connsiteY3" fmla="*/ 49529 h 766502"/>
                <a:gd name="connsiteX4" fmla="*/ 550718 w 550718"/>
                <a:gd name="connsiteY4" fmla="*/ 112394 h 766502"/>
                <a:gd name="connsiteX5" fmla="*/ 550718 w 550718"/>
                <a:gd name="connsiteY5" fmla="*/ 766502 h 766502"/>
                <a:gd name="connsiteX6" fmla="*/ 332814 w 550718"/>
                <a:gd name="connsiteY6" fmla="*/ 766502 h 766502"/>
                <a:gd name="connsiteX7" fmla="*/ 275359 w 550718"/>
                <a:gd name="connsiteY7" fmla="*/ 654877 h 766502"/>
                <a:gd name="connsiteX8" fmla="*/ 217904 w 550718"/>
                <a:gd name="connsiteY8" fmla="*/ 766502 h 766502"/>
                <a:gd name="connsiteX9" fmla="*/ 0 w 550718"/>
                <a:gd name="connsiteY9" fmla="*/ 766502 h 766502"/>
                <a:gd name="connsiteX10" fmla="*/ 0 w 550718"/>
                <a:gd name="connsiteY10" fmla="*/ 112394 h 766502"/>
                <a:gd name="connsiteX11" fmla="*/ 0 w 550718"/>
                <a:gd name="connsiteY11" fmla="*/ 49529 h 766502"/>
                <a:gd name="connsiteX12" fmla="*/ 0 w 550718"/>
                <a:gd name="connsiteY12" fmla="*/ 15239 h 766502"/>
                <a:gd name="connsiteX0" fmla="*/ 471574 w 563014"/>
                <a:gd name="connsiteY0" fmla="*/ 0 h 766502"/>
                <a:gd name="connsiteX1" fmla="*/ 550718 w 563014"/>
                <a:gd name="connsiteY1" fmla="*/ 15239 h 766502"/>
                <a:gd name="connsiteX2" fmla="*/ 550718 w 563014"/>
                <a:gd name="connsiteY2" fmla="*/ 49529 h 766502"/>
                <a:gd name="connsiteX3" fmla="*/ 550718 w 563014"/>
                <a:gd name="connsiteY3" fmla="*/ 112394 h 766502"/>
                <a:gd name="connsiteX4" fmla="*/ 550718 w 563014"/>
                <a:gd name="connsiteY4" fmla="*/ 766502 h 766502"/>
                <a:gd name="connsiteX5" fmla="*/ 332814 w 563014"/>
                <a:gd name="connsiteY5" fmla="*/ 766502 h 766502"/>
                <a:gd name="connsiteX6" fmla="*/ 275359 w 563014"/>
                <a:gd name="connsiteY6" fmla="*/ 654877 h 766502"/>
                <a:gd name="connsiteX7" fmla="*/ 217904 w 563014"/>
                <a:gd name="connsiteY7" fmla="*/ 766502 h 766502"/>
                <a:gd name="connsiteX8" fmla="*/ 0 w 563014"/>
                <a:gd name="connsiteY8" fmla="*/ 766502 h 766502"/>
                <a:gd name="connsiteX9" fmla="*/ 0 w 563014"/>
                <a:gd name="connsiteY9" fmla="*/ 112394 h 766502"/>
                <a:gd name="connsiteX10" fmla="*/ 0 w 563014"/>
                <a:gd name="connsiteY10" fmla="*/ 49529 h 766502"/>
                <a:gd name="connsiteX11" fmla="*/ 0 w 563014"/>
                <a:gd name="connsiteY11" fmla="*/ 15239 h 766502"/>
                <a:gd name="connsiteX12" fmla="*/ 563014 w 563014"/>
                <a:gd name="connsiteY12" fmla="*/ 91440 h 766502"/>
                <a:gd name="connsiteX0" fmla="*/ 550718 w 563014"/>
                <a:gd name="connsiteY0" fmla="*/ 1132 h 752395"/>
                <a:gd name="connsiteX1" fmla="*/ 550718 w 563014"/>
                <a:gd name="connsiteY1" fmla="*/ 35422 h 752395"/>
                <a:gd name="connsiteX2" fmla="*/ 550718 w 563014"/>
                <a:gd name="connsiteY2" fmla="*/ 98287 h 752395"/>
                <a:gd name="connsiteX3" fmla="*/ 550718 w 563014"/>
                <a:gd name="connsiteY3" fmla="*/ 752395 h 752395"/>
                <a:gd name="connsiteX4" fmla="*/ 332814 w 563014"/>
                <a:gd name="connsiteY4" fmla="*/ 752395 h 752395"/>
                <a:gd name="connsiteX5" fmla="*/ 275359 w 563014"/>
                <a:gd name="connsiteY5" fmla="*/ 640770 h 752395"/>
                <a:gd name="connsiteX6" fmla="*/ 217904 w 563014"/>
                <a:gd name="connsiteY6" fmla="*/ 752395 h 752395"/>
                <a:gd name="connsiteX7" fmla="*/ 0 w 563014"/>
                <a:gd name="connsiteY7" fmla="*/ 752395 h 752395"/>
                <a:gd name="connsiteX8" fmla="*/ 0 w 563014"/>
                <a:gd name="connsiteY8" fmla="*/ 98287 h 752395"/>
                <a:gd name="connsiteX9" fmla="*/ 0 w 563014"/>
                <a:gd name="connsiteY9" fmla="*/ 35422 h 752395"/>
                <a:gd name="connsiteX10" fmla="*/ 0 w 563014"/>
                <a:gd name="connsiteY10" fmla="*/ 1132 h 752395"/>
                <a:gd name="connsiteX11" fmla="*/ 563014 w 563014"/>
                <a:gd name="connsiteY11" fmla="*/ 77333 h 752395"/>
                <a:gd name="connsiteX0" fmla="*/ 550718 w 550718"/>
                <a:gd name="connsiteY0" fmla="*/ 0 h 751263"/>
                <a:gd name="connsiteX1" fmla="*/ 550718 w 550718"/>
                <a:gd name="connsiteY1" fmla="*/ 34290 h 751263"/>
                <a:gd name="connsiteX2" fmla="*/ 550718 w 550718"/>
                <a:gd name="connsiteY2" fmla="*/ 97155 h 751263"/>
                <a:gd name="connsiteX3" fmla="*/ 550718 w 550718"/>
                <a:gd name="connsiteY3" fmla="*/ 751263 h 751263"/>
                <a:gd name="connsiteX4" fmla="*/ 332814 w 550718"/>
                <a:gd name="connsiteY4" fmla="*/ 751263 h 751263"/>
                <a:gd name="connsiteX5" fmla="*/ 275359 w 550718"/>
                <a:gd name="connsiteY5" fmla="*/ 639638 h 751263"/>
                <a:gd name="connsiteX6" fmla="*/ 217904 w 550718"/>
                <a:gd name="connsiteY6" fmla="*/ 751263 h 751263"/>
                <a:gd name="connsiteX7" fmla="*/ 0 w 550718"/>
                <a:gd name="connsiteY7" fmla="*/ 751263 h 751263"/>
                <a:gd name="connsiteX8" fmla="*/ 0 w 550718"/>
                <a:gd name="connsiteY8" fmla="*/ 97155 h 751263"/>
                <a:gd name="connsiteX9" fmla="*/ 0 w 550718"/>
                <a:gd name="connsiteY9" fmla="*/ 34290 h 751263"/>
                <a:gd name="connsiteX10" fmla="*/ 0 w 550718"/>
                <a:gd name="connsiteY10" fmla="*/ 0 h 75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718" h="751263">
                  <a:moveTo>
                    <a:pt x="550718" y="0"/>
                  </a:moveTo>
                  <a:lnTo>
                    <a:pt x="550718" y="34290"/>
                  </a:lnTo>
                  <a:lnTo>
                    <a:pt x="550718" y="97155"/>
                  </a:lnTo>
                  <a:lnTo>
                    <a:pt x="550718" y="751263"/>
                  </a:lnTo>
                  <a:lnTo>
                    <a:pt x="332814" y="751263"/>
                  </a:lnTo>
                  <a:lnTo>
                    <a:pt x="275359" y="639638"/>
                  </a:lnTo>
                  <a:lnTo>
                    <a:pt x="217904" y="751263"/>
                  </a:lnTo>
                  <a:lnTo>
                    <a:pt x="0" y="751263"/>
                  </a:lnTo>
                  <a:lnTo>
                    <a:pt x="0" y="97155"/>
                  </a:lnTo>
                  <a:lnTo>
                    <a:pt x="0" y="34290"/>
                  </a:lnTo>
                  <a:lnTo>
                    <a:pt x="0" y="0"/>
                  </a:lnTo>
                </a:path>
              </a:pathLst>
            </a:cu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组合 68">
            <a:extLst>
              <a:ext uri="{FF2B5EF4-FFF2-40B4-BE49-F238E27FC236}">
                <a16:creationId xmlns:a16="http://schemas.microsoft.com/office/drawing/2014/main" id="{2DD2F971-E1F9-46A7-8530-82C7B07601A1}"/>
              </a:ext>
            </a:extLst>
          </p:cNvPr>
          <p:cNvGrpSpPr/>
          <p:nvPr userDrawn="1"/>
        </p:nvGrpSpPr>
        <p:grpSpPr>
          <a:xfrm>
            <a:off x="8431598" y="0"/>
            <a:ext cx="3760402" cy="4528788"/>
            <a:chOff x="8431598" y="0"/>
            <a:chExt cx="3760402" cy="4528788"/>
          </a:xfrm>
        </p:grpSpPr>
        <p:sp>
          <p:nvSpPr>
            <p:cNvPr id="70" name="任意多边形: 形状 69">
              <a:extLst>
                <a:ext uri="{FF2B5EF4-FFF2-40B4-BE49-F238E27FC236}">
                  <a16:creationId xmlns:a16="http://schemas.microsoft.com/office/drawing/2014/main" id="{B82B7E0D-9870-45C2-9DE7-82A9A891247B}"/>
                </a:ext>
              </a:extLst>
            </p:cNvPr>
            <p:cNvSpPr/>
            <p:nvPr/>
          </p:nvSpPr>
          <p:spPr>
            <a:xfrm>
              <a:off x="10434932" y="0"/>
              <a:ext cx="1757068" cy="4528788"/>
            </a:xfrm>
            <a:custGeom>
              <a:avLst/>
              <a:gdLst>
                <a:gd name="connsiteX0" fmla="*/ 1273576 w 1757068"/>
                <a:gd name="connsiteY0" fmla="*/ 0 h 4528788"/>
                <a:gd name="connsiteX1" fmla="*/ 1757068 w 1757068"/>
                <a:gd name="connsiteY1" fmla="*/ 0 h 4528788"/>
                <a:gd name="connsiteX2" fmla="*/ 1757068 w 1757068"/>
                <a:gd name="connsiteY2" fmla="*/ 980624 h 4528788"/>
                <a:gd name="connsiteX3" fmla="*/ 759261 w 1757068"/>
                <a:gd name="connsiteY3" fmla="*/ 4528788 h 4528788"/>
                <a:gd name="connsiteX4" fmla="*/ 0 w 1757068"/>
                <a:gd name="connsiteY4" fmla="*/ 4528788 h 4528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068" h="4528788">
                  <a:moveTo>
                    <a:pt x="1273576" y="0"/>
                  </a:moveTo>
                  <a:lnTo>
                    <a:pt x="1757068" y="0"/>
                  </a:lnTo>
                  <a:lnTo>
                    <a:pt x="1757068" y="980624"/>
                  </a:lnTo>
                  <a:lnTo>
                    <a:pt x="759261" y="4528788"/>
                  </a:lnTo>
                  <a:lnTo>
                    <a:pt x="0" y="4528788"/>
                  </a:lnTo>
                  <a:close/>
                </a:path>
              </a:pathLst>
            </a:custGeom>
            <a:gradFill flip="none" rotWithShape="1">
              <a:gsLst>
                <a:gs pos="0">
                  <a:schemeClr val="accent1">
                    <a:alpha val="10000"/>
                  </a:schemeClr>
                </a:gs>
                <a:gs pos="100000">
                  <a:schemeClr val="accent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任意多边形: 形状 70">
              <a:extLst>
                <a:ext uri="{FF2B5EF4-FFF2-40B4-BE49-F238E27FC236}">
                  <a16:creationId xmlns:a16="http://schemas.microsoft.com/office/drawing/2014/main" id="{B0ABAE13-78B1-485C-AAF4-B7C5877228EE}"/>
                </a:ext>
              </a:extLst>
            </p:cNvPr>
            <p:cNvSpPr/>
            <p:nvPr/>
          </p:nvSpPr>
          <p:spPr>
            <a:xfrm>
              <a:off x="8431598" y="0"/>
              <a:ext cx="3760402" cy="4528788"/>
            </a:xfrm>
            <a:custGeom>
              <a:avLst/>
              <a:gdLst>
                <a:gd name="connsiteX0" fmla="*/ 1289144 w 3760402"/>
                <a:gd name="connsiteY0" fmla="*/ 0 h 4528788"/>
                <a:gd name="connsiteX1" fmla="*/ 3760402 w 3760402"/>
                <a:gd name="connsiteY1" fmla="*/ 0 h 4528788"/>
                <a:gd name="connsiteX2" fmla="*/ 3760402 w 3760402"/>
                <a:gd name="connsiteY2" fmla="*/ 247103 h 4528788"/>
                <a:gd name="connsiteX3" fmla="*/ 2541597 w 3760402"/>
                <a:gd name="connsiteY3" fmla="*/ 4528788 h 4528788"/>
                <a:gd name="connsiteX4" fmla="*/ 0 w 3760402"/>
                <a:gd name="connsiteY4" fmla="*/ 4528788 h 4528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0402" h="4528788">
                  <a:moveTo>
                    <a:pt x="1289144" y="0"/>
                  </a:moveTo>
                  <a:lnTo>
                    <a:pt x="3760402" y="0"/>
                  </a:lnTo>
                  <a:lnTo>
                    <a:pt x="3760402" y="247103"/>
                  </a:lnTo>
                  <a:lnTo>
                    <a:pt x="2541597" y="4528788"/>
                  </a:lnTo>
                  <a:lnTo>
                    <a:pt x="0" y="4528788"/>
                  </a:lnTo>
                  <a:close/>
                </a:path>
              </a:pathLst>
            </a:custGeom>
            <a:gradFill flip="none" rotWithShape="1">
              <a:gsLst>
                <a:gs pos="0">
                  <a:schemeClr val="accent1">
                    <a:alpha val="20000"/>
                  </a:schemeClr>
                </a:gs>
                <a:gs pos="100000">
                  <a:schemeClr val="accent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任意多边形: 形状 71">
              <a:extLst>
                <a:ext uri="{FF2B5EF4-FFF2-40B4-BE49-F238E27FC236}">
                  <a16:creationId xmlns:a16="http://schemas.microsoft.com/office/drawing/2014/main" id="{30EDA6E0-4A99-46B3-953F-4B5DB1BB0CDB}"/>
                </a:ext>
              </a:extLst>
            </p:cNvPr>
            <p:cNvSpPr/>
            <p:nvPr/>
          </p:nvSpPr>
          <p:spPr>
            <a:xfrm>
              <a:off x="8728052" y="0"/>
              <a:ext cx="1403628" cy="2897528"/>
            </a:xfrm>
            <a:custGeom>
              <a:avLst/>
              <a:gdLst>
                <a:gd name="connsiteX0" fmla="*/ 814836 w 1403628"/>
                <a:gd name="connsiteY0" fmla="*/ 0 h 2897528"/>
                <a:gd name="connsiteX1" fmla="*/ 1403628 w 1403628"/>
                <a:gd name="connsiteY1" fmla="*/ 0 h 2897528"/>
                <a:gd name="connsiteX2" fmla="*/ 588792 w 1403628"/>
                <a:gd name="connsiteY2" fmla="*/ 2897528 h 2897528"/>
                <a:gd name="connsiteX3" fmla="*/ 0 w 1403628"/>
                <a:gd name="connsiteY3" fmla="*/ 2897528 h 2897528"/>
              </a:gdLst>
              <a:ahLst/>
              <a:cxnLst>
                <a:cxn ang="0">
                  <a:pos x="connsiteX0" y="connsiteY0"/>
                </a:cxn>
                <a:cxn ang="0">
                  <a:pos x="connsiteX1" y="connsiteY1"/>
                </a:cxn>
                <a:cxn ang="0">
                  <a:pos x="connsiteX2" y="connsiteY2"/>
                </a:cxn>
                <a:cxn ang="0">
                  <a:pos x="connsiteX3" y="connsiteY3"/>
                </a:cxn>
              </a:cxnLst>
              <a:rect l="l" t="t" r="r" b="b"/>
              <a:pathLst>
                <a:path w="1403628" h="2897528">
                  <a:moveTo>
                    <a:pt x="814836" y="0"/>
                  </a:moveTo>
                  <a:lnTo>
                    <a:pt x="1403628" y="0"/>
                  </a:lnTo>
                  <a:lnTo>
                    <a:pt x="588792" y="2897528"/>
                  </a:lnTo>
                  <a:lnTo>
                    <a:pt x="0" y="2897528"/>
                  </a:lnTo>
                  <a:close/>
                </a:path>
              </a:pathLst>
            </a:custGeom>
            <a:gradFill flip="none" rotWithShape="1">
              <a:gsLst>
                <a:gs pos="0">
                  <a:schemeClr val="accent1">
                    <a:alpha val="10000"/>
                  </a:schemeClr>
                </a:gs>
                <a:gs pos="100000">
                  <a:schemeClr val="accent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0039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268461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412681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194556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21997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405824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290465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236624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413380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8701A-DADD-4CB7-B0DA-46AB43256981}" type="slidenum">
              <a:rPr lang="zh-CN" altLang="en-US" smtClean="0"/>
              <a:t>‹#›</a:t>
            </a:fld>
            <a:endParaRPr lang="zh-CN" altLang="en-US"/>
          </a:p>
        </p:txBody>
      </p:sp>
    </p:spTree>
    <p:extLst>
      <p:ext uri="{BB962C8B-B14F-4D97-AF65-F5344CB8AC3E}">
        <p14:creationId xmlns:p14="http://schemas.microsoft.com/office/powerpoint/2010/main" val="265823334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74" r:id="rId12"/>
    <p:sldLayoutId id="2147483689" r:id="rId13"/>
    <p:sldLayoutId id="2147483692" r:id="rId14"/>
    <p:sldLayoutId id="2147483693" r:id="rId15"/>
    <p:sldLayoutId id="214748369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33821-BEFC-424C-9EAE-2FAC21739CAF}"/>
              </a:ext>
            </a:extLst>
          </p:cNvPr>
          <p:cNvSpPr>
            <a:spLocks noGrp="1"/>
          </p:cNvSpPr>
          <p:nvPr>
            <p:ph type="ctrTitle"/>
          </p:nvPr>
        </p:nvSpPr>
        <p:spPr>
          <a:xfrm>
            <a:off x="-15266" y="1587675"/>
            <a:ext cx="12192000" cy="2013682"/>
          </a:xfrm>
        </p:spPr>
        <p:txBody>
          <a:bodyPr/>
          <a:lstStyle/>
          <a:p>
            <a:b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
        <p:nvSpPr>
          <p:cNvPr id="5" name="文本占位符 4">
            <a:extLst>
              <a:ext uri="{FF2B5EF4-FFF2-40B4-BE49-F238E27FC236}">
                <a16:creationId xmlns:a16="http://schemas.microsoft.com/office/drawing/2014/main" id="{416A0BB8-EAD9-4CFE-B1E6-1D25618E010D}"/>
              </a:ext>
            </a:extLst>
          </p:cNvPr>
          <p:cNvSpPr>
            <a:spLocks noGrp="1"/>
          </p:cNvSpPr>
          <p:nvPr>
            <p:ph type="body" sz="quarter" idx="16"/>
          </p:nvPr>
        </p:nvSpPr>
        <p:spPr>
          <a:xfrm>
            <a:off x="4080568" y="3860881"/>
            <a:ext cx="3930064" cy="454199"/>
          </a:xfrm>
          <a:gradFill>
            <a:gsLst>
              <a:gs pos="0">
                <a:schemeClr val="bg1"/>
              </a:gs>
              <a:gs pos="100000">
                <a:schemeClr val="bg1"/>
              </a:gs>
            </a:gsLst>
            <a:lin ang="16200000" scaled="0"/>
          </a:gradFill>
        </p:spPr>
        <p:txBody>
          <a:bodyPr/>
          <a:lstStyle/>
          <a:p>
            <a:r>
              <a:rPr lang="zh-CN" altLang="en-US" sz="28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分享人</a:t>
            </a:r>
            <a:r>
              <a:rPr lang="en-US" altLang="zh-CN" sz="28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洪浩钦</a:t>
            </a:r>
            <a:endParaRPr lang="en-US" altLang="zh-CN" sz="28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智能视觉组实习生</a:t>
            </a:r>
            <a:endParaRPr lang="en-US" altLang="zh-CN" sz="28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Picture 2" descr="中国科学技术大学苏州高等研究院">
            <a:extLst>
              <a:ext uri="{FF2B5EF4-FFF2-40B4-BE49-F238E27FC236}">
                <a16:creationId xmlns:a16="http://schemas.microsoft.com/office/drawing/2014/main" id="{BE12F2C6-B0B7-4491-A7BA-9A22D41D4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148" y="15849"/>
            <a:ext cx="3968438" cy="488304"/>
          </a:xfrm>
          <a:prstGeom prst="rect">
            <a:avLst/>
          </a:prstGeom>
          <a:solidFill>
            <a:schemeClr val="tx1">
              <a:alpha val="0"/>
            </a:schemeClr>
          </a:solidFill>
          <a:ln>
            <a:solidFill>
              <a:schemeClr val="accent1"/>
            </a:solidFill>
          </a:ln>
          <a:effectLst>
            <a:reflection endPos="0" dir="5400000" sy="-100000" algn="bl" rotWithShape="0"/>
          </a:effectLst>
        </p:spPr>
      </p:pic>
      <p:sp>
        <p:nvSpPr>
          <p:cNvPr id="14" name="文本占位符 4">
            <a:extLst>
              <a:ext uri="{FF2B5EF4-FFF2-40B4-BE49-F238E27FC236}">
                <a16:creationId xmlns:a16="http://schemas.microsoft.com/office/drawing/2014/main" id="{6FE85681-401E-4559-8A4E-3BBFD86B404A}"/>
              </a:ext>
            </a:extLst>
          </p:cNvPr>
          <p:cNvSpPr txBox="1">
            <a:spLocks/>
          </p:cNvSpPr>
          <p:nvPr/>
        </p:nvSpPr>
        <p:spPr>
          <a:xfrm>
            <a:off x="1516987" y="5326604"/>
            <a:ext cx="9330825" cy="962338"/>
          </a:xfrm>
          <a:prstGeom prst="roundRect">
            <a:avLst>
              <a:gd name="adj" fmla="val 50000"/>
            </a:avLst>
          </a:prstGeom>
          <a:noFill/>
        </p:spPr>
        <p:txBody>
          <a:bodyPr vert="horz" wrap="none" lIns="91440" tIns="45720" rIns="91440" bIns="45720" rtlCol="0" anchor="ctr">
            <a:noAutofit/>
          </a:bodyPr>
          <a:lstStyle>
            <a:lvl1pPr marL="0" indent="0" algn="ctr" defTabSz="457200" rtl="0" eaLnBrk="1" latinLnBrk="0" hangingPunct="1">
              <a:lnSpc>
                <a:spcPct val="100000"/>
              </a:lnSpc>
              <a:spcBef>
                <a:spcPts val="0"/>
              </a:spcBef>
              <a:buFontTx/>
              <a:buNone/>
              <a:defRPr lang="en-US" altLang="en-US" sz="1800" b="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科学计算与人工智能实验室</a:t>
            </a:r>
            <a:endParaRPr lang="en-US" altLang="zh-CN" sz="28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SCAI Lab, Suzhou Institute for Advanced Research, USTC</a:t>
            </a:r>
          </a:p>
        </p:txBody>
      </p:sp>
      <p:sp>
        <p:nvSpPr>
          <p:cNvPr id="11" name="标题 1">
            <a:extLst>
              <a:ext uri="{FF2B5EF4-FFF2-40B4-BE49-F238E27FC236}">
                <a16:creationId xmlns:a16="http://schemas.microsoft.com/office/drawing/2014/main" id="{DF170F91-D30C-4336-8536-15F0D4F498B0}"/>
              </a:ext>
            </a:extLst>
          </p:cNvPr>
          <p:cNvSpPr txBox="1">
            <a:spLocks/>
          </p:cNvSpPr>
          <p:nvPr/>
        </p:nvSpPr>
        <p:spPr>
          <a:xfrm>
            <a:off x="7633" y="962504"/>
            <a:ext cx="12192000" cy="1250342"/>
          </a:xfrm>
          <a:prstGeom prst="rect">
            <a:avLst/>
          </a:prstGeom>
        </p:spPr>
        <p:txBody>
          <a:bodyPr vert="horz" lIns="0" tIns="0" rIns="0" bIns="0" rtlCol="0" anchor="ctr">
            <a:noAutofit/>
          </a:bodyPr>
          <a:lstStyle>
            <a:lvl1pPr marL="0" algn="ctr" defTabSz="457200" rtl="0" eaLnBrk="1" latinLnBrk="0" hangingPunct="1">
              <a:lnSpc>
                <a:spcPct val="100000"/>
              </a:lnSpc>
              <a:spcBef>
                <a:spcPts val="0"/>
              </a:spcBef>
              <a:buNone/>
              <a:defRPr lang="en-US" sz="5400" b="1" kern="1200" spc="300" dirty="0">
                <a:solidFill>
                  <a:schemeClr val="accent1"/>
                </a:solidFill>
                <a:latin typeface="+mn-lt"/>
                <a:ea typeface="+mn-ea"/>
                <a:cs typeface="+mn-cs"/>
              </a:defRPr>
            </a:lvl1pPr>
          </a:lstStyle>
          <a:p>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标题 1">
            <a:extLst>
              <a:ext uri="{FF2B5EF4-FFF2-40B4-BE49-F238E27FC236}">
                <a16:creationId xmlns:a16="http://schemas.microsoft.com/office/drawing/2014/main" id="{389D7328-8E5C-4575-8CCA-7ECF2114B903}"/>
              </a:ext>
            </a:extLst>
          </p:cNvPr>
          <p:cNvSpPr txBox="1">
            <a:spLocks/>
          </p:cNvSpPr>
          <p:nvPr/>
        </p:nvSpPr>
        <p:spPr>
          <a:xfrm>
            <a:off x="-15266" y="2599199"/>
            <a:ext cx="12192000" cy="783733"/>
          </a:xfrm>
          <a:prstGeom prst="rect">
            <a:avLst/>
          </a:prstGeom>
        </p:spPr>
        <p:txBody>
          <a:bodyPr vert="horz" lIns="0" tIns="0" rIns="0" bIns="0" rtlCol="0" anchor="ctr">
            <a:noAutofit/>
          </a:bodyPr>
          <a:lstStyle>
            <a:lvl1pPr marL="0" algn="ctr" defTabSz="457200" rtl="0" eaLnBrk="1" latinLnBrk="0" hangingPunct="1">
              <a:lnSpc>
                <a:spcPct val="100000"/>
              </a:lnSpc>
              <a:spcBef>
                <a:spcPts val="0"/>
              </a:spcBef>
              <a:buNone/>
              <a:defRPr lang="en-US" sz="5400" b="1" kern="1200" spc="300" dirty="0">
                <a:solidFill>
                  <a:schemeClr val="accent1"/>
                </a:solidFill>
                <a:latin typeface="+mn-lt"/>
                <a:ea typeface="+mn-ea"/>
                <a:cs typeface="+mn-cs"/>
              </a:defRPr>
            </a:lvl1pPr>
          </a:lstStyle>
          <a:p>
            <a:endParaRPr lang="zh-CN" altLang="en-US" sz="3600" dirty="0">
              <a:latin typeface="Times New Roman" panose="02020603050405020304" pitchFamily="18" charset="0"/>
              <a:cs typeface="Times New Roman" panose="02020603050405020304" pitchFamily="18" charset="0"/>
            </a:endParaRPr>
          </a:p>
        </p:txBody>
      </p:sp>
      <p:pic>
        <p:nvPicPr>
          <p:cNvPr id="3" name="图片 2" descr="徽标&#10;&#10;描述已自动生成">
            <a:extLst>
              <a:ext uri="{FF2B5EF4-FFF2-40B4-BE49-F238E27FC236}">
                <a16:creationId xmlns:a16="http://schemas.microsoft.com/office/drawing/2014/main" id="{EDD909EB-0BAD-FB88-B941-45D25E9CF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35" y="75034"/>
            <a:ext cx="858237" cy="858237"/>
          </a:xfrm>
          <a:prstGeom prst="rect">
            <a:avLst/>
          </a:prstGeom>
        </p:spPr>
      </p:pic>
      <p:sp>
        <p:nvSpPr>
          <p:cNvPr id="4" name="文本占位符 4">
            <a:extLst>
              <a:ext uri="{FF2B5EF4-FFF2-40B4-BE49-F238E27FC236}">
                <a16:creationId xmlns:a16="http://schemas.microsoft.com/office/drawing/2014/main" id="{DFFC4587-8D72-2FE0-CDE3-8175F1D5FFB0}"/>
              </a:ext>
            </a:extLst>
          </p:cNvPr>
          <p:cNvSpPr txBox="1">
            <a:spLocks/>
          </p:cNvSpPr>
          <p:nvPr/>
        </p:nvSpPr>
        <p:spPr>
          <a:xfrm>
            <a:off x="4070522" y="2491508"/>
            <a:ext cx="3930064" cy="454199"/>
          </a:xfrm>
          <a:prstGeom prst="roundRect">
            <a:avLst>
              <a:gd name="adj" fmla="val 50000"/>
            </a:avLst>
          </a:prstGeom>
          <a:gradFill>
            <a:gsLst>
              <a:gs pos="0">
                <a:schemeClr val="bg1"/>
              </a:gs>
              <a:gs pos="100000">
                <a:schemeClr val="bg1"/>
              </a:gs>
            </a:gsLst>
            <a:lin ang="16200000" scaled="0"/>
          </a:gradFill>
        </p:spPr>
        <p:txBody>
          <a:bodyPr vert="horz" wrap="none" lIns="91440" tIns="45720" rIns="91440" bIns="45720" rtlCol="0" anchor="ctr">
            <a:noAutofit/>
          </a:bodyPr>
          <a:lstStyle>
            <a:lvl1pPr marL="0" indent="0" algn="ctr" defTabSz="457200" rtl="0" eaLnBrk="1" latinLnBrk="0" hangingPunct="1">
              <a:lnSpc>
                <a:spcPct val="100000"/>
              </a:lnSpc>
              <a:spcBef>
                <a:spcPts val="0"/>
              </a:spcBef>
              <a:buFontTx/>
              <a:buNone/>
              <a:defRPr lang="en-US" altLang="en-US" sz="1800" b="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6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开题讨论</a:t>
            </a:r>
            <a:endParaRPr lang="en-US" altLang="zh-CN" sz="36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600" b="1" spc="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物理启发的多视角三维运动建模</a:t>
            </a:r>
          </a:p>
        </p:txBody>
      </p:sp>
    </p:spTree>
    <p:extLst>
      <p:ext uri="{BB962C8B-B14F-4D97-AF65-F5344CB8AC3E}">
        <p14:creationId xmlns:p14="http://schemas.microsoft.com/office/powerpoint/2010/main" val="229140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58F3D906-B21F-4B27-A8BC-84B8B7DD9F77}"/>
              </a:ext>
            </a:extLst>
          </p:cNvPr>
          <p:cNvSpPr>
            <a:spLocks noGrp="1"/>
          </p:cNvSpPr>
          <p:nvPr>
            <p:ph type="sldNum" sz="quarter" idx="4"/>
          </p:nvPr>
        </p:nvSpPr>
        <p:spPr>
          <a:xfrm>
            <a:off x="5898204" y="6356350"/>
            <a:ext cx="395592" cy="365125"/>
          </a:xfrm>
        </p:spPr>
        <p:txBody>
          <a:bodyPr/>
          <a:lstStyle/>
          <a:p>
            <a:pPr defTabSz="914400">
              <a:defRPr/>
            </a:pPr>
            <a:fld id="{A48020E0-1C4F-4D89-9FD1-EC2E5B71218B}" type="slidenum">
              <a:rPr lang="en-US" smtClean="0">
                <a:solidFill>
                  <a:srgbClr val="000000">
                    <a:tint val="75000"/>
                  </a:srgbClr>
                </a:solidFill>
                <a:cs typeface="+mn-ea"/>
                <a:sym typeface="+mn-lt"/>
              </a:rPr>
              <a:pPr defTabSz="914400">
                <a:defRPr/>
              </a:pPr>
              <a:t>10</a:t>
            </a:fld>
            <a:endParaRPr lang="en-US" dirty="0">
              <a:solidFill>
                <a:srgbClr val="000000">
                  <a:tint val="75000"/>
                </a:srgbClr>
              </a:solidFill>
              <a:cs typeface="+mn-ea"/>
              <a:sym typeface="+mn-lt"/>
            </a:endParaRPr>
          </a:p>
        </p:txBody>
      </p:sp>
      <p:sp>
        <p:nvSpPr>
          <p:cNvPr id="18" name="AutoShape 4">
            <a:extLst>
              <a:ext uri="{FF2B5EF4-FFF2-40B4-BE49-F238E27FC236}">
                <a16:creationId xmlns:a16="http://schemas.microsoft.com/office/drawing/2014/main" id="{E4E58347-BCBA-4E0D-17BD-A23C4415408E}"/>
              </a:ext>
            </a:extLst>
          </p:cNvPr>
          <p:cNvSpPr>
            <a:spLocks noChangeAspect="1" noChangeArrowheads="1"/>
          </p:cNvSpPr>
          <p:nvPr/>
        </p:nvSpPr>
        <p:spPr bwMode="auto">
          <a:xfrm>
            <a:off x="11806518" y="66327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标题 2">
            <a:extLst>
              <a:ext uri="{FF2B5EF4-FFF2-40B4-BE49-F238E27FC236}">
                <a16:creationId xmlns:a16="http://schemas.microsoft.com/office/drawing/2014/main" id="{302804EE-B31E-496E-B8EF-2A5CC54E66EF}"/>
              </a:ext>
            </a:extLst>
          </p:cNvPr>
          <p:cNvSpPr>
            <a:spLocks noGrp="1"/>
          </p:cNvSpPr>
          <p:nvPr>
            <p:ph type="title"/>
          </p:nvPr>
        </p:nvSpPr>
        <p:spPr/>
        <p:txBody>
          <a:bodyPr>
            <a:normAutofit/>
          </a:bodyPr>
          <a:lstStyle/>
          <a:p>
            <a:r>
              <a:rPr lang="zh-CN" altLang="en-US" sz="2400" dirty="0"/>
              <a:t>复现 </a:t>
            </a:r>
            <a:r>
              <a:rPr lang="en-US" altLang="zh-CN" sz="2400" dirty="0" err="1"/>
              <a:t>DreamGaussian</a:t>
            </a:r>
            <a:r>
              <a:rPr lang="zh-CN" altLang="en-US" sz="2400" dirty="0"/>
              <a:t>：三维结构生成模型</a:t>
            </a:r>
            <a:endParaRPr lang="zh-CN" altLang="en-US" dirty="0"/>
          </a:p>
        </p:txBody>
      </p:sp>
      <p:pic>
        <p:nvPicPr>
          <p:cNvPr id="4" name="图片 3">
            <a:extLst>
              <a:ext uri="{FF2B5EF4-FFF2-40B4-BE49-F238E27FC236}">
                <a16:creationId xmlns:a16="http://schemas.microsoft.com/office/drawing/2014/main" id="{79A409F8-EC8C-17A7-3074-63D2D81DF062}"/>
              </a:ext>
            </a:extLst>
          </p:cNvPr>
          <p:cNvPicPr>
            <a:picLocks noChangeAspect="1"/>
          </p:cNvPicPr>
          <p:nvPr/>
        </p:nvPicPr>
        <p:blipFill>
          <a:blip r:embed="rId3"/>
          <a:stretch>
            <a:fillRect/>
          </a:stretch>
        </p:blipFill>
        <p:spPr>
          <a:xfrm>
            <a:off x="1397255" y="973904"/>
            <a:ext cx="9736479" cy="5216151"/>
          </a:xfrm>
          <a:prstGeom prst="rect">
            <a:avLst/>
          </a:prstGeom>
        </p:spPr>
      </p:pic>
    </p:spTree>
    <p:extLst>
      <p:ext uri="{BB962C8B-B14F-4D97-AF65-F5344CB8AC3E}">
        <p14:creationId xmlns:p14="http://schemas.microsoft.com/office/powerpoint/2010/main" val="163361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58F3D906-B21F-4B27-A8BC-84B8B7DD9F77}"/>
              </a:ext>
            </a:extLst>
          </p:cNvPr>
          <p:cNvSpPr>
            <a:spLocks noGrp="1"/>
          </p:cNvSpPr>
          <p:nvPr>
            <p:ph type="sldNum" sz="quarter" idx="4"/>
          </p:nvPr>
        </p:nvSpPr>
        <p:spPr>
          <a:xfrm>
            <a:off x="5898204" y="6356350"/>
            <a:ext cx="395592" cy="365125"/>
          </a:xfrm>
        </p:spPr>
        <p:txBody>
          <a:bodyPr/>
          <a:lstStyle/>
          <a:p>
            <a:pPr defTabSz="914400">
              <a:defRPr/>
            </a:pPr>
            <a:fld id="{A48020E0-1C4F-4D89-9FD1-EC2E5B71218B}" type="slidenum">
              <a:rPr lang="en-US" smtClean="0">
                <a:solidFill>
                  <a:srgbClr val="000000">
                    <a:tint val="75000"/>
                  </a:srgbClr>
                </a:solidFill>
                <a:cs typeface="+mn-ea"/>
                <a:sym typeface="+mn-lt"/>
              </a:rPr>
              <a:pPr defTabSz="914400">
                <a:defRPr/>
              </a:pPr>
              <a:t>11</a:t>
            </a:fld>
            <a:endParaRPr lang="en-US" dirty="0">
              <a:solidFill>
                <a:srgbClr val="000000">
                  <a:tint val="75000"/>
                </a:srgbClr>
              </a:solidFill>
              <a:cs typeface="+mn-ea"/>
              <a:sym typeface="+mn-lt"/>
            </a:endParaRPr>
          </a:p>
        </p:txBody>
      </p:sp>
      <p:sp>
        <p:nvSpPr>
          <p:cNvPr id="18" name="AutoShape 4">
            <a:extLst>
              <a:ext uri="{FF2B5EF4-FFF2-40B4-BE49-F238E27FC236}">
                <a16:creationId xmlns:a16="http://schemas.microsoft.com/office/drawing/2014/main" id="{E4E58347-BCBA-4E0D-17BD-A23C4415408E}"/>
              </a:ext>
            </a:extLst>
          </p:cNvPr>
          <p:cNvSpPr>
            <a:spLocks noChangeAspect="1" noChangeArrowheads="1"/>
          </p:cNvSpPr>
          <p:nvPr/>
        </p:nvSpPr>
        <p:spPr bwMode="auto">
          <a:xfrm>
            <a:off x="11806518" y="66327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标题 2">
            <a:extLst>
              <a:ext uri="{FF2B5EF4-FFF2-40B4-BE49-F238E27FC236}">
                <a16:creationId xmlns:a16="http://schemas.microsoft.com/office/drawing/2014/main" id="{302804EE-B31E-496E-B8EF-2A5CC54E66EF}"/>
              </a:ext>
            </a:extLst>
          </p:cNvPr>
          <p:cNvSpPr>
            <a:spLocks noGrp="1"/>
          </p:cNvSpPr>
          <p:nvPr>
            <p:ph type="title"/>
          </p:nvPr>
        </p:nvSpPr>
        <p:spPr/>
        <p:txBody>
          <a:bodyPr>
            <a:normAutofit/>
          </a:bodyPr>
          <a:lstStyle/>
          <a:p>
            <a:r>
              <a:rPr lang="zh-CN" altLang="en-US" sz="2400" dirty="0"/>
              <a:t>复现 </a:t>
            </a:r>
            <a:r>
              <a:rPr lang="en-US" altLang="zh-CN" sz="2400" dirty="0" err="1"/>
              <a:t>SplattingAvatar</a:t>
            </a:r>
            <a:r>
              <a:rPr lang="zh-CN" altLang="en-US" sz="2400" dirty="0"/>
              <a:t>：动态三维结构重建</a:t>
            </a:r>
            <a:endParaRPr lang="zh-CN" altLang="en-US" dirty="0"/>
          </a:p>
        </p:txBody>
      </p:sp>
      <p:pic>
        <p:nvPicPr>
          <p:cNvPr id="5" name="图片 4">
            <a:extLst>
              <a:ext uri="{FF2B5EF4-FFF2-40B4-BE49-F238E27FC236}">
                <a16:creationId xmlns:a16="http://schemas.microsoft.com/office/drawing/2014/main" id="{B4EE54A3-35EC-EB7D-33E2-3E595A778340}"/>
              </a:ext>
            </a:extLst>
          </p:cNvPr>
          <p:cNvPicPr>
            <a:picLocks noChangeAspect="1"/>
          </p:cNvPicPr>
          <p:nvPr/>
        </p:nvPicPr>
        <p:blipFill rotWithShape="1">
          <a:blip r:embed="rId3"/>
          <a:srcRect b="25050"/>
          <a:stretch/>
        </p:blipFill>
        <p:spPr>
          <a:xfrm>
            <a:off x="1521605" y="2000735"/>
            <a:ext cx="8753198" cy="3261860"/>
          </a:xfrm>
          <a:prstGeom prst="rect">
            <a:avLst/>
          </a:prstGeom>
        </p:spPr>
      </p:pic>
      <p:sp>
        <p:nvSpPr>
          <p:cNvPr id="2" name="文本框 1">
            <a:extLst>
              <a:ext uri="{FF2B5EF4-FFF2-40B4-BE49-F238E27FC236}">
                <a16:creationId xmlns:a16="http://schemas.microsoft.com/office/drawing/2014/main" id="{947E4183-A09E-2CDA-1EB2-D39C8E70C532}"/>
              </a:ext>
            </a:extLst>
          </p:cNvPr>
          <p:cNvSpPr txBox="1"/>
          <p:nvPr/>
        </p:nvSpPr>
        <p:spPr>
          <a:xfrm>
            <a:off x="584646" y="995610"/>
            <a:ext cx="2698200" cy="2320379"/>
          </a:xfrm>
          <a:prstGeom prst="rect">
            <a:avLst/>
          </a:prstGeom>
          <a:noFill/>
        </p:spPr>
        <p:txBody>
          <a:bodyPr wrap="square" rtlCol="0">
            <a:spAutoFit/>
          </a:bodyPr>
          <a:lstStyle/>
          <a:p>
            <a:pPr>
              <a:lnSpc>
                <a:spcPct val="150000"/>
              </a:lnSpc>
            </a:pPr>
            <a:r>
              <a:rPr lang="en-US" altLang="zh-CN" sz="1400" b="1" dirty="0">
                <a:latin typeface="Times New Roman" panose="02020603050405020304" pitchFamily="18" charset="0"/>
              </a:rPr>
              <a:t>1. </a:t>
            </a:r>
            <a:r>
              <a:rPr lang="zh-CN" altLang="en-US" sz="1400" b="1" dirty="0">
                <a:latin typeface="Times New Roman" panose="02020603050405020304" pitchFamily="18" charset="0"/>
              </a:rPr>
              <a:t>输入和嵌入：</a:t>
            </a:r>
          </a:p>
          <a:p>
            <a:pPr>
              <a:lnSpc>
                <a:spcPct val="150000"/>
              </a:lnSpc>
            </a:pPr>
            <a:r>
              <a:rPr lang="zh-CN" altLang="en-US" sz="1400" dirty="0">
                <a:latin typeface="Times New Roman" panose="02020603050405020304" pitchFamily="18" charset="0"/>
              </a:rPr>
              <a:t>系统接收一系列单目视频图像和注册的网格模板（例如，</a:t>
            </a:r>
            <a:r>
              <a:rPr lang="en-US" altLang="zh-CN" sz="1400" dirty="0">
                <a:latin typeface="Times New Roman" panose="02020603050405020304" pitchFamily="18" charset="0"/>
              </a:rPr>
              <a:t>SMPL-X </a:t>
            </a:r>
            <a:r>
              <a:rPr lang="zh-CN" altLang="en-US" sz="1400" dirty="0">
                <a:latin typeface="Times New Roman" panose="02020603050405020304" pitchFamily="18" charset="0"/>
              </a:rPr>
              <a:t>或 </a:t>
            </a:r>
            <a:r>
              <a:rPr lang="en-US" altLang="zh-CN" sz="1400" dirty="0">
                <a:latin typeface="Times New Roman" panose="02020603050405020304" pitchFamily="18" charset="0"/>
              </a:rPr>
              <a:t>FLAME </a:t>
            </a:r>
            <a:r>
              <a:rPr lang="zh-CN" altLang="en-US" sz="1400" dirty="0">
                <a:latin typeface="Times New Roman" panose="02020603050405020304" pitchFamily="18" charset="0"/>
              </a:rPr>
              <a:t>的变形网格）。</a:t>
            </a:r>
          </a:p>
          <a:p>
            <a:pPr>
              <a:lnSpc>
                <a:spcPct val="150000"/>
              </a:lnSpc>
            </a:pPr>
            <a:r>
              <a:rPr lang="zh-CN" altLang="en-US" sz="1400" dirty="0">
                <a:latin typeface="Times New Roman" panose="02020603050405020304" pitchFamily="18" charset="0"/>
              </a:rPr>
              <a:t>高斯散点以其局部 </a:t>
            </a:r>
            <a:r>
              <a:rPr lang="en-US" altLang="zh-CN" sz="1400" dirty="0">
                <a:latin typeface="Times New Roman" panose="02020603050405020304" pitchFamily="18" charset="0"/>
              </a:rPr>
              <a:t>(u, v, d) </a:t>
            </a:r>
            <a:r>
              <a:rPr lang="zh-CN" altLang="en-US" sz="1400" dirty="0">
                <a:latin typeface="Times New Roman" panose="02020603050405020304" pitchFamily="18" charset="0"/>
              </a:rPr>
              <a:t>坐标嵌入到规范网格中的一个三角形上。</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86189EF-E18F-6D84-90A8-6B26905530E3}"/>
                  </a:ext>
                </a:extLst>
              </p:cNvPr>
              <p:cNvSpPr txBox="1"/>
              <p:nvPr/>
            </p:nvSpPr>
            <p:spPr>
              <a:xfrm>
                <a:off x="584646" y="4916837"/>
                <a:ext cx="10908753" cy="1350883"/>
              </a:xfrm>
              <a:prstGeom prst="rect">
                <a:avLst/>
              </a:prstGeom>
              <a:noFill/>
            </p:spPr>
            <p:txBody>
              <a:bodyPr wrap="square" rtlCol="0">
                <a:spAutoFit/>
              </a:bodyPr>
              <a:lstStyle/>
              <a:p>
                <a:pPr>
                  <a:lnSpc>
                    <a:spcPct val="150000"/>
                  </a:lnSpc>
                </a:pPr>
                <a:r>
                  <a:rPr lang="en-US" altLang="zh-CN" sz="1400" b="1" dirty="0">
                    <a:latin typeface="Times New Roman" panose="02020603050405020304" pitchFamily="18" charset="0"/>
                  </a:rPr>
                  <a:t>2. </a:t>
                </a:r>
                <a:r>
                  <a:rPr lang="zh-CN" altLang="en-US" sz="1400" b="1" dirty="0">
                    <a:latin typeface="Times New Roman" panose="02020603050405020304" pitchFamily="18" charset="0"/>
                  </a:rPr>
                  <a:t>高斯散点和网格变形：</a:t>
                </a:r>
              </a:p>
              <a:p>
                <a:pPr>
                  <a:lnSpc>
                    <a:spcPct val="150000"/>
                  </a:lnSpc>
                </a:pPr>
                <a:r>
                  <a:rPr lang="zh-CN" altLang="en-US" sz="1400" dirty="0">
                    <a:latin typeface="Times New Roman" panose="02020603050405020304" pitchFamily="18" charset="0"/>
                  </a:rPr>
                  <a:t>高斯散点在规范网格中嵌入（</a:t>
                </a:r>
                <a:r>
                  <a:rPr lang="en-US" altLang="zh-CN" sz="1400" dirty="0">
                    <a:latin typeface="Times New Roman" panose="02020603050405020304" pitchFamily="18" charset="0"/>
                  </a:rPr>
                  <a:t>Mesh-Embedded Gaussians in Canonical Space</a:t>
                </a:r>
                <a:r>
                  <a:rPr lang="zh-CN" altLang="en-US" sz="1400" dirty="0">
                    <a:latin typeface="Times New Roman" panose="02020603050405020304" pitchFamily="18" charset="0"/>
                  </a:rPr>
                  <a:t>），其位置由重心点 </a:t>
                </a:r>
                <a14:m>
                  <m:oMath xmlns:m="http://schemas.openxmlformats.org/officeDocument/2006/math">
                    <m:r>
                      <a:rPr lang="en-US" altLang="zh-CN" sz="1400" i="1" dirty="0" smtClean="0">
                        <a:latin typeface="Cambria Math" panose="02040503050406030204" pitchFamily="18" charset="0"/>
                      </a:rPr>
                      <m:t>𝑃</m:t>
                    </m:r>
                  </m:oMath>
                </a14:m>
                <a:r>
                  <a:rPr lang="en-US" altLang="zh-CN" sz="1400" dirty="0">
                    <a:latin typeface="Times New Roman" panose="02020603050405020304" pitchFamily="18" charset="0"/>
                  </a:rPr>
                  <a:t> </a:t>
                </a:r>
                <a:r>
                  <a:rPr lang="zh-CN" altLang="en-US" sz="1400" dirty="0">
                    <a:latin typeface="Times New Roman" panose="02020603050405020304" pitchFamily="18" charset="0"/>
                  </a:rPr>
                  <a:t>加上沿插值法线向量 </a:t>
                </a:r>
                <a14:m>
                  <m:oMath xmlns:m="http://schemas.openxmlformats.org/officeDocument/2006/math">
                    <m:r>
                      <a:rPr lang="en-US" altLang="zh-CN" sz="1400" i="1" dirty="0" smtClean="0">
                        <a:latin typeface="Cambria Math" panose="02040503050406030204" pitchFamily="18" charset="0"/>
                      </a:rPr>
                      <m:t>𝑛</m:t>
                    </m:r>
                  </m:oMath>
                </a14:m>
                <a:r>
                  <a:rPr lang="en-US" altLang="zh-CN" sz="1400" dirty="0">
                    <a:latin typeface="Times New Roman" panose="02020603050405020304" pitchFamily="18" charset="0"/>
                  </a:rPr>
                  <a:t> </a:t>
                </a:r>
                <a:r>
                  <a:rPr lang="zh-CN" altLang="en-US" sz="1400" dirty="0">
                    <a:latin typeface="Times New Roman" panose="02020603050405020304" pitchFamily="18" charset="0"/>
                  </a:rPr>
                  <a:t>的位移 </a:t>
                </a:r>
                <a14:m>
                  <m:oMath xmlns:m="http://schemas.openxmlformats.org/officeDocument/2006/math">
                    <m:r>
                      <a:rPr lang="en-US" altLang="zh-CN" sz="1400" i="1" dirty="0" smtClean="0">
                        <a:latin typeface="Cambria Math" panose="02040503050406030204" pitchFamily="18" charset="0"/>
                      </a:rPr>
                      <m:t>𝑑</m:t>
                    </m:r>
                  </m:oMath>
                </a14:m>
                <a:r>
                  <a:rPr lang="en-US" altLang="zh-CN" sz="1400" dirty="0">
                    <a:latin typeface="Times New Roman" panose="02020603050405020304" pitchFamily="18" charset="0"/>
                  </a:rPr>
                  <a:t> </a:t>
                </a:r>
                <a:r>
                  <a:rPr lang="zh-CN" altLang="en-US" sz="1400" dirty="0">
                    <a:latin typeface="Times New Roman" panose="02020603050405020304" pitchFamily="18" charset="0"/>
                  </a:rPr>
                  <a:t>决定。</a:t>
                </a:r>
              </a:p>
              <a:p>
                <a:pPr>
                  <a:lnSpc>
                    <a:spcPct val="150000"/>
                  </a:lnSpc>
                </a:pPr>
                <a:r>
                  <a:rPr lang="zh-CN" altLang="en-US" sz="1400" dirty="0">
                    <a:latin typeface="Times New Roman" panose="02020603050405020304" pitchFamily="18" charset="0"/>
                  </a:rPr>
                  <a:t>高斯散点的其他参数（旋转、缩放、颜色和不透明度）也根据网格变形进行调整。</a:t>
                </a:r>
              </a:p>
              <a:p>
                <a:pPr>
                  <a:lnSpc>
                    <a:spcPct val="150000"/>
                  </a:lnSpc>
                </a:pPr>
                <a:r>
                  <a:rPr lang="zh-CN" altLang="en-US" sz="1400" dirty="0">
                    <a:latin typeface="Times New Roman" panose="02020603050405020304" pitchFamily="18" charset="0"/>
                  </a:rPr>
                  <a:t>系统通过网格变形（</a:t>
                </a:r>
                <a:r>
                  <a:rPr lang="en-US" altLang="zh-CN" sz="1400" dirty="0">
                    <a:latin typeface="Times New Roman" panose="02020603050405020304" pitchFamily="18" charset="0"/>
                  </a:rPr>
                  <a:t>Mesh Warping to Posed Space</a:t>
                </a:r>
                <a:r>
                  <a:rPr lang="zh-CN" altLang="en-US" sz="1400" dirty="0">
                    <a:latin typeface="Times New Roman" panose="02020603050405020304" pitchFamily="18" charset="0"/>
                  </a:rPr>
                  <a:t>）将高斯散点带到姿态空间（</a:t>
                </a:r>
                <a:r>
                  <a:rPr lang="en-US" altLang="zh-CN" sz="1400" dirty="0">
                    <a:latin typeface="Times New Roman" panose="02020603050405020304" pitchFamily="18" charset="0"/>
                  </a:rPr>
                  <a:t>Posed Space</a:t>
                </a:r>
                <a:r>
                  <a:rPr lang="zh-CN" altLang="en-US" sz="1400" dirty="0">
                    <a:latin typeface="Times New Roman" panose="02020603050405020304" pitchFamily="18" charset="0"/>
                  </a:rPr>
                  <a:t>）。</a:t>
                </a:r>
              </a:p>
            </p:txBody>
          </p:sp>
        </mc:Choice>
        <mc:Fallback xmlns="">
          <p:sp>
            <p:nvSpPr>
              <p:cNvPr id="4" name="文本框 3">
                <a:extLst>
                  <a:ext uri="{FF2B5EF4-FFF2-40B4-BE49-F238E27FC236}">
                    <a16:creationId xmlns:a16="http://schemas.microsoft.com/office/drawing/2014/main" id="{786189EF-E18F-6D84-90A8-6B26905530E3}"/>
                  </a:ext>
                </a:extLst>
              </p:cNvPr>
              <p:cNvSpPr txBox="1">
                <a:spLocks noRot="1" noChangeAspect="1" noMove="1" noResize="1" noEditPoints="1" noAdjustHandles="1" noChangeArrowheads="1" noChangeShapeType="1" noTextEdit="1"/>
              </p:cNvSpPr>
              <p:nvPr/>
            </p:nvSpPr>
            <p:spPr>
              <a:xfrm>
                <a:off x="584646" y="4916837"/>
                <a:ext cx="10908753" cy="1350883"/>
              </a:xfrm>
              <a:prstGeom prst="rect">
                <a:avLst/>
              </a:prstGeom>
              <a:blipFill>
                <a:blip r:embed="rId4"/>
                <a:stretch>
                  <a:fillRect l="-168" b="-4072"/>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C122874C-7E37-1FC1-B7A5-09A28E8DFB76}"/>
              </a:ext>
            </a:extLst>
          </p:cNvPr>
          <p:cNvSpPr txBox="1"/>
          <p:nvPr/>
        </p:nvSpPr>
        <p:spPr>
          <a:xfrm>
            <a:off x="4936161" y="966499"/>
            <a:ext cx="6828240" cy="1350883"/>
          </a:xfrm>
          <a:prstGeom prst="rect">
            <a:avLst/>
          </a:prstGeom>
          <a:noFill/>
        </p:spPr>
        <p:txBody>
          <a:bodyPr wrap="square" rtlCol="0">
            <a:spAutoFit/>
          </a:bodyPr>
          <a:lstStyle/>
          <a:p>
            <a:pPr>
              <a:lnSpc>
                <a:spcPct val="150000"/>
              </a:lnSpc>
            </a:pPr>
            <a:r>
              <a:rPr lang="en-US" altLang="zh-CN" sz="1400" b="1" dirty="0">
                <a:latin typeface="Times New Roman" panose="02020603050405020304" pitchFamily="18" charset="0"/>
              </a:rPr>
              <a:t>3. </a:t>
            </a:r>
            <a:r>
              <a:rPr lang="zh-CN" altLang="en-US" sz="1400" b="1" dirty="0">
                <a:latin typeface="Times New Roman" panose="02020603050405020304" pitchFamily="18" charset="0"/>
              </a:rPr>
              <a:t>优化过程：</a:t>
            </a:r>
          </a:p>
          <a:p>
            <a:pPr>
              <a:lnSpc>
                <a:spcPct val="150000"/>
              </a:lnSpc>
            </a:pPr>
            <a:r>
              <a:rPr lang="zh-CN" altLang="en-US" sz="1400" dirty="0">
                <a:latin typeface="Times New Roman" panose="02020603050405020304" pitchFamily="18" charset="0"/>
              </a:rPr>
              <a:t>在训练过程中，同时优化高斯散点和嵌入参数。更新后的高斯散点和嵌入（</a:t>
            </a:r>
            <a:r>
              <a:rPr lang="en-US" altLang="zh-CN" sz="1400" dirty="0">
                <a:latin typeface="Times New Roman" panose="02020603050405020304" pitchFamily="18" charset="0"/>
              </a:rPr>
              <a:t>Updated Gaussians &amp; Embedding</a:t>
            </a:r>
            <a:r>
              <a:rPr lang="zh-CN" altLang="en-US" sz="1400" dirty="0">
                <a:latin typeface="Times New Roman" panose="02020603050405020304" pitchFamily="18" charset="0"/>
              </a:rPr>
              <a:t>）被带入姿态空间进行优化。采用自适应密度控制（</a:t>
            </a:r>
            <a:r>
              <a:rPr lang="en-US" altLang="zh-CN" sz="1400" dirty="0">
                <a:latin typeface="Times New Roman" panose="02020603050405020304" pitchFamily="18" charset="0"/>
              </a:rPr>
              <a:t>Adaptive Density Control</a:t>
            </a:r>
            <a:r>
              <a:rPr lang="zh-CN" altLang="en-US" sz="1400" dirty="0">
                <a:latin typeface="Times New Roman" panose="02020603050405020304" pitchFamily="18" charset="0"/>
              </a:rPr>
              <a:t>）来动态调整高斯散点的密度分布，以更好地匹配几何细节。</a:t>
            </a:r>
          </a:p>
        </p:txBody>
      </p:sp>
    </p:spTree>
    <p:extLst>
      <p:ext uri="{BB962C8B-B14F-4D97-AF65-F5344CB8AC3E}">
        <p14:creationId xmlns:p14="http://schemas.microsoft.com/office/powerpoint/2010/main" val="27170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58F3D906-B21F-4B27-A8BC-84B8B7DD9F77}"/>
              </a:ext>
            </a:extLst>
          </p:cNvPr>
          <p:cNvSpPr>
            <a:spLocks noGrp="1"/>
          </p:cNvSpPr>
          <p:nvPr>
            <p:ph type="sldNum" sz="quarter" idx="4"/>
          </p:nvPr>
        </p:nvSpPr>
        <p:spPr>
          <a:xfrm>
            <a:off x="5898204" y="6356350"/>
            <a:ext cx="395592" cy="365125"/>
          </a:xfrm>
        </p:spPr>
        <p:txBody>
          <a:bodyPr/>
          <a:lstStyle/>
          <a:p>
            <a:pPr defTabSz="914400">
              <a:defRPr/>
            </a:pPr>
            <a:fld id="{A48020E0-1C4F-4D89-9FD1-EC2E5B71218B}" type="slidenum">
              <a:rPr lang="en-US" smtClean="0">
                <a:solidFill>
                  <a:srgbClr val="000000">
                    <a:tint val="75000"/>
                  </a:srgbClr>
                </a:solidFill>
                <a:cs typeface="+mn-ea"/>
                <a:sym typeface="+mn-lt"/>
              </a:rPr>
              <a:pPr defTabSz="914400">
                <a:defRPr/>
              </a:pPr>
              <a:t>12</a:t>
            </a:fld>
            <a:endParaRPr lang="en-US" dirty="0">
              <a:solidFill>
                <a:srgbClr val="000000">
                  <a:tint val="75000"/>
                </a:srgbClr>
              </a:solidFill>
              <a:cs typeface="+mn-ea"/>
              <a:sym typeface="+mn-lt"/>
            </a:endParaRPr>
          </a:p>
        </p:txBody>
      </p:sp>
      <p:sp>
        <p:nvSpPr>
          <p:cNvPr id="18" name="AutoShape 4">
            <a:extLst>
              <a:ext uri="{FF2B5EF4-FFF2-40B4-BE49-F238E27FC236}">
                <a16:creationId xmlns:a16="http://schemas.microsoft.com/office/drawing/2014/main" id="{E4E58347-BCBA-4E0D-17BD-A23C4415408E}"/>
              </a:ext>
            </a:extLst>
          </p:cNvPr>
          <p:cNvSpPr>
            <a:spLocks noChangeAspect="1" noChangeArrowheads="1"/>
          </p:cNvSpPr>
          <p:nvPr/>
        </p:nvSpPr>
        <p:spPr bwMode="auto">
          <a:xfrm>
            <a:off x="11806518" y="66327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标题 2">
            <a:extLst>
              <a:ext uri="{FF2B5EF4-FFF2-40B4-BE49-F238E27FC236}">
                <a16:creationId xmlns:a16="http://schemas.microsoft.com/office/drawing/2014/main" id="{302804EE-B31E-496E-B8EF-2A5CC54E66EF}"/>
              </a:ext>
            </a:extLst>
          </p:cNvPr>
          <p:cNvSpPr>
            <a:spLocks noGrp="1"/>
          </p:cNvSpPr>
          <p:nvPr>
            <p:ph type="title"/>
          </p:nvPr>
        </p:nvSpPr>
        <p:spPr/>
        <p:txBody>
          <a:bodyPr>
            <a:normAutofit/>
          </a:bodyPr>
          <a:lstStyle/>
          <a:p>
            <a:r>
              <a:rPr lang="zh-CN" altLang="en-US" sz="2400" dirty="0"/>
              <a:t>复现 </a:t>
            </a:r>
            <a:r>
              <a:rPr lang="en-US" altLang="zh-CN" sz="2400" dirty="0" err="1"/>
              <a:t>SplattingAvatar</a:t>
            </a:r>
            <a:r>
              <a:rPr lang="zh-CN" altLang="en-US" sz="2400" dirty="0"/>
              <a:t>：动态三维结构重建</a:t>
            </a:r>
            <a:endParaRPr lang="zh-CN" altLang="en-US" dirty="0"/>
          </a:p>
        </p:txBody>
      </p:sp>
      <p:pic>
        <p:nvPicPr>
          <p:cNvPr id="7" name="图片 6" descr="人的脸&#10;&#10;描述已自动生成">
            <a:extLst>
              <a:ext uri="{FF2B5EF4-FFF2-40B4-BE49-F238E27FC236}">
                <a16:creationId xmlns:a16="http://schemas.microsoft.com/office/drawing/2014/main" id="{B06DD93E-D85E-7843-0DE7-90B10C477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 y="3725334"/>
            <a:ext cx="5911851" cy="1970617"/>
          </a:xfrm>
          <a:prstGeom prst="rect">
            <a:avLst/>
          </a:prstGeom>
        </p:spPr>
      </p:pic>
      <p:pic>
        <p:nvPicPr>
          <p:cNvPr id="10" name="图片 9" descr="男子的大头帖&#10;&#10;描述已自动生成">
            <a:extLst>
              <a:ext uri="{FF2B5EF4-FFF2-40B4-BE49-F238E27FC236}">
                <a16:creationId xmlns:a16="http://schemas.microsoft.com/office/drawing/2014/main" id="{4B3F9378-FD9D-DA86-D814-E636BCD5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199" y="1349148"/>
            <a:ext cx="5911851" cy="1970617"/>
          </a:xfrm>
          <a:prstGeom prst="rect">
            <a:avLst/>
          </a:prstGeom>
        </p:spPr>
      </p:pic>
      <p:pic>
        <p:nvPicPr>
          <p:cNvPr id="4" name="图片 3">
            <a:extLst>
              <a:ext uri="{FF2B5EF4-FFF2-40B4-BE49-F238E27FC236}">
                <a16:creationId xmlns:a16="http://schemas.microsoft.com/office/drawing/2014/main" id="{9670EC04-6530-E3F8-E296-C7EA84A687AC}"/>
              </a:ext>
            </a:extLst>
          </p:cNvPr>
          <p:cNvPicPr>
            <a:picLocks noChangeAspect="1"/>
          </p:cNvPicPr>
          <p:nvPr/>
        </p:nvPicPr>
        <p:blipFill>
          <a:blip r:embed="rId5"/>
          <a:stretch>
            <a:fillRect/>
          </a:stretch>
        </p:blipFill>
        <p:spPr>
          <a:xfrm>
            <a:off x="6788024" y="1791910"/>
            <a:ext cx="5018494" cy="3538235"/>
          </a:xfrm>
          <a:prstGeom prst="rect">
            <a:avLst/>
          </a:prstGeom>
        </p:spPr>
      </p:pic>
    </p:spTree>
    <p:extLst>
      <p:ext uri="{BB962C8B-B14F-4D97-AF65-F5344CB8AC3E}">
        <p14:creationId xmlns:p14="http://schemas.microsoft.com/office/powerpoint/2010/main" val="26147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00C52452-9357-4DD5-A572-E282928AC659}"/>
              </a:ext>
            </a:extLst>
          </p:cNvPr>
          <p:cNvSpPr>
            <a:spLocks noGrp="1"/>
          </p:cNvSpPr>
          <p:nvPr>
            <p:ph type="ctrTitle"/>
          </p:nvPr>
        </p:nvSpPr>
        <p:spPr/>
        <p:txBody>
          <a:bodyPr/>
          <a:lstStyle/>
          <a:p>
            <a:pPr marL="0" indent="0">
              <a:buNone/>
            </a:pPr>
            <a:r>
              <a:rPr lang="zh-CN" altLang="en-US" sz="5400" dirty="0"/>
              <a:t>大致时间规划</a:t>
            </a:r>
            <a:endParaRPr lang="en-US" altLang="zh-CN" sz="5400" dirty="0"/>
          </a:p>
        </p:txBody>
      </p:sp>
      <p:sp>
        <p:nvSpPr>
          <p:cNvPr id="13" name="文本占位符 12">
            <a:extLst>
              <a:ext uri="{FF2B5EF4-FFF2-40B4-BE49-F238E27FC236}">
                <a16:creationId xmlns:a16="http://schemas.microsoft.com/office/drawing/2014/main" id="{E09DA41F-82A2-4554-98CF-E5181494BB12}"/>
              </a:ext>
            </a:extLst>
          </p:cNvPr>
          <p:cNvSpPr>
            <a:spLocks noGrp="1"/>
          </p:cNvSpPr>
          <p:nvPr>
            <p:ph type="body" sz="quarter" idx="12"/>
          </p:nvPr>
        </p:nvSpPr>
        <p:spPr/>
        <p:txBody>
          <a:bodyPr/>
          <a:lstStyle/>
          <a:p>
            <a:pPr indent="0">
              <a:buNone/>
            </a:pPr>
            <a:r>
              <a:rPr lang="en-US" altLang="zh-CN" dirty="0">
                <a:cs typeface="+mn-ea"/>
                <a:sym typeface="+mn-lt"/>
              </a:rPr>
              <a:t>03</a:t>
            </a:r>
            <a:endParaRPr lang="en-US" dirty="0">
              <a:cs typeface="+mn-ea"/>
              <a:sym typeface="+mn-lt"/>
            </a:endParaRPr>
          </a:p>
        </p:txBody>
      </p:sp>
      <p:grpSp>
        <p:nvGrpSpPr>
          <p:cNvPr id="5" name="组合 4">
            <a:extLst>
              <a:ext uri="{FF2B5EF4-FFF2-40B4-BE49-F238E27FC236}">
                <a16:creationId xmlns:a16="http://schemas.microsoft.com/office/drawing/2014/main" id="{92285EE4-A064-4399-90EB-067403CADC47}"/>
              </a:ext>
            </a:extLst>
          </p:cNvPr>
          <p:cNvGrpSpPr/>
          <p:nvPr/>
        </p:nvGrpSpPr>
        <p:grpSpPr>
          <a:xfrm>
            <a:off x="0" y="-715587"/>
            <a:ext cx="676656" cy="602672"/>
            <a:chOff x="0" y="6950133"/>
            <a:chExt cx="676656" cy="602672"/>
          </a:xfrm>
        </p:grpSpPr>
        <p:sp>
          <p:nvSpPr>
            <p:cNvPr id="6" name="矩形 5">
              <a:extLst>
                <a:ext uri="{FF2B5EF4-FFF2-40B4-BE49-F238E27FC236}">
                  <a16:creationId xmlns:a16="http://schemas.microsoft.com/office/drawing/2014/main" id="{956CA06B-06E4-4F89-8FE2-A44EF4DA9B2B}"/>
                </a:ext>
              </a:extLst>
            </p:cNvPr>
            <p:cNvSpPr/>
            <p:nvPr/>
          </p:nvSpPr>
          <p:spPr bwMode="auto">
            <a:xfrm>
              <a:off x="0" y="6950133"/>
              <a:ext cx="676656" cy="602672"/>
            </a:xfrm>
            <a:prstGeom prst="rect">
              <a:avLst/>
            </a:prstGeom>
            <a:solidFill>
              <a:schemeClr val="bg1"/>
            </a:solidFill>
            <a:ln w="6350">
              <a:noFill/>
            </a:ln>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900000" tIns="0" rIns="0" bIns="0" numCol="1" spcCol="0" rtlCol="0" fromWordArt="0" anchor="ctr" anchorCtr="0" forceAA="0" compatLnSpc="1">
              <a:prstTxWarp prst="textNoShape">
                <a:avLst/>
              </a:prstTxWarp>
              <a:noAutofit/>
            </a:bodyPr>
            <a:lstStyle/>
            <a:p>
              <a:endParaRPr lang="zh-CN" altLang="en-US" spc="100" dirty="0">
                <a:solidFill>
                  <a:schemeClr val="tx1">
                    <a:lumMod val="65000"/>
                    <a:lumOff val="35000"/>
                  </a:schemeClr>
                </a:solidFill>
              </a:endParaRPr>
            </a:p>
          </p:txBody>
        </p:sp>
        <p:grpSp>
          <p:nvGrpSpPr>
            <p:cNvPr id="7" name="组合 6">
              <a:extLst>
                <a:ext uri="{FF2B5EF4-FFF2-40B4-BE49-F238E27FC236}">
                  <a16:creationId xmlns:a16="http://schemas.microsoft.com/office/drawing/2014/main" id="{C636EEAC-4887-40D0-B831-CF894086F881}"/>
                </a:ext>
              </a:extLst>
            </p:cNvPr>
            <p:cNvGrpSpPr/>
            <p:nvPr/>
          </p:nvGrpSpPr>
          <p:grpSpPr>
            <a:xfrm>
              <a:off x="47544" y="7038552"/>
              <a:ext cx="581568" cy="425834"/>
              <a:chOff x="84575" y="6977592"/>
              <a:chExt cx="581568" cy="425834"/>
            </a:xfrm>
          </p:grpSpPr>
          <p:grpSp>
            <p:nvGrpSpPr>
              <p:cNvPr id="8" name="组合 7">
                <a:extLst>
                  <a:ext uri="{FF2B5EF4-FFF2-40B4-BE49-F238E27FC236}">
                    <a16:creationId xmlns:a16="http://schemas.microsoft.com/office/drawing/2014/main" id="{9EB883EF-FC29-4973-A0B1-40EBFF83BA1F}"/>
                  </a:ext>
                </a:extLst>
              </p:cNvPr>
              <p:cNvGrpSpPr/>
              <p:nvPr/>
            </p:nvGrpSpPr>
            <p:grpSpPr>
              <a:xfrm>
                <a:off x="84575" y="6979654"/>
                <a:ext cx="317380" cy="421711"/>
                <a:chOff x="14690033" y="2185397"/>
                <a:chExt cx="583830" cy="775754"/>
              </a:xfrm>
            </p:grpSpPr>
            <p:sp>
              <p:nvSpPr>
                <p:cNvPr id="10" name="iŝļíḑe">
                  <a:extLst>
                    <a:ext uri="{FF2B5EF4-FFF2-40B4-BE49-F238E27FC236}">
                      <a16:creationId xmlns:a16="http://schemas.microsoft.com/office/drawing/2014/main" id="{54DC0BE1-9DC6-48B5-851A-70185F7A3084}"/>
                    </a:ext>
                  </a:extLst>
                </p:cNvPr>
                <p:cNvSpPr/>
                <p:nvPr/>
              </p:nvSpPr>
              <p:spPr bwMode="auto">
                <a:xfrm>
                  <a:off x="14690033" y="2185397"/>
                  <a:ext cx="583830" cy="612014"/>
                </a:xfrm>
                <a:custGeom>
                  <a:avLst/>
                  <a:gdLst>
                    <a:gd name="T0" fmla="*/ 114 w 209"/>
                    <a:gd name="T1" fmla="*/ 11 h 220"/>
                    <a:gd name="T2" fmla="*/ 193 w 209"/>
                    <a:gd name="T3" fmla="*/ 145 h 220"/>
                    <a:gd name="T4" fmla="*/ 129 w 209"/>
                    <a:gd name="T5" fmla="*/ 195 h 220"/>
                    <a:gd name="T6" fmla="*/ 122 w 209"/>
                    <a:gd name="T7" fmla="*/ 210 h 220"/>
                    <a:gd name="T8" fmla="*/ 121 w 209"/>
                    <a:gd name="T9" fmla="*/ 216 h 220"/>
                    <a:gd name="T10" fmla="*/ 121 w 209"/>
                    <a:gd name="T11" fmla="*/ 218 h 220"/>
                    <a:gd name="T12" fmla="*/ 80 w 209"/>
                    <a:gd name="T13" fmla="*/ 215 h 220"/>
                    <a:gd name="T14" fmla="*/ 37 w 209"/>
                    <a:gd name="T15" fmla="*/ 200 h 220"/>
                    <a:gd name="T16" fmla="*/ 38 w 209"/>
                    <a:gd name="T17" fmla="*/ 200 h 220"/>
                    <a:gd name="T18" fmla="*/ 40 w 209"/>
                    <a:gd name="T19" fmla="*/ 195 h 220"/>
                    <a:gd name="T20" fmla="*/ 40 w 209"/>
                    <a:gd name="T21" fmla="*/ 181 h 220"/>
                    <a:gd name="T22" fmla="*/ 2 w 209"/>
                    <a:gd name="T23" fmla="*/ 113 h 220"/>
                    <a:gd name="T24" fmla="*/ 114 w 209"/>
                    <a:gd name="T25" fmla="*/ 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20">
                      <a:moveTo>
                        <a:pt x="114" y="11"/>
                      </a:moveTo>
                      <a:cubicBezTo>
                        <a:pt x="208" y="22"/>
                        <a:pt x="209" y="99"/>
                        <a:pt x="193" y="145"/>
                      </a:cubicBezTo>
                      <a:cubicBezTo>
                        <a:pt x="177" y="189"/>
                        <a:pt x="135" y="192"/>
                        <a:pt x="129" y="195"/>
                      </a:cubicBezTo>
                      <a:cubicBezTo>
                        <a:pt x="125" y="197"/>
                        <a:pt x="123" y="205"/>
                        <a:pt x="122" y="210"/>
                      </a:cubicBezTo>
                      <a:cubicBezTo>
                        <a:pt x="121" y="214"/>
                        <a:pt x="121" y="216"/>
                        <a:pt x="121" y="216"/>
                      </a:cubicBezTo>
                      <a:cubicBezTo>
                        <a:pt x="121" y="218"/>
                        <a:pt x="121" y="218"/>
                        <a:pt x="121" y="218"/>
                      </a:cubicBezTo>
                      <a:cubicBezTo>
                        <a:pt x="116" y="219"/>
                        <a:pt x="104" y="220"/>
                        <a:pt x="80" y="215"/>
                      </a:cubicBezTo>
                      <a:cubicBezTo>
                        <a:pt x="51" y="210"/>
                        <a:pt x="40" y="203"/>
                        <a:pt x="37" y="200"/>
                      </a:cubicBezTo>
                      <a:cubicBezTo>
                        <a:pt x="38" y="200"/>
                        <a:pt x="38" y="200"/>
                        <a:pt x="38" y="200"/>
                      </a:cubicBezTo>
                      <a:cubicBezTo>
                        <a:pt x="38" y="200"/>
                        <a:pt x="39" y="198"/>
                        <a:pt x="40" y="195"/>
                      </a:cubicBezTo>
                      <a:cubicBezTo>
                        <a:pt x="40" y="192"/>
                        <a:pt x="41" y="187"/>
                        <a:pt x="40" y="181"/>
                      </a:cubicBezTo>
                      <a:cubicBezTo>
                        <a:pt x="40" y="174"/>
                        <a:pt x="4" y="155"/>
                        <a:pt x="2" y="113"/>
                      </a:cubicBezTo>
                      <a:cubicBezTo>
                        <a:pt x="0" y="83"/>
                        <a:pt x="22" y="0"/>
                        <a:pt x="114" y="11"/>
                      </a:cubicBezTo>
                      <a:close/>
                    </a:path>
                  </a:pathLst>
                </a:custGeom>
                <a:solidFill>
                  <a:srgbClr val="FAED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şḷíḍé">
                  <a:extLst>
                    <a:ext uri="{FF2B5EF4-FFF2-40B4-BE49-F238E27FC236}">
                      <a16:creationId xmlns:a16="http://schemas.microsoft.com/office/drawing/2014/main" id="{6300E27B-233B-4DC3-8B31-BAC92E57B3F8}"/>
                    </a:ext>
                  </a:extLst>
                </p:cNvPr>
                <p:cNvSpPr/>
                <p:nvPr/>
              </p:nvSpPr>
              <p:spPr bwMode="auto">
                <a:xfrm>
                  <a:off x="14731640" y="2802779"/>
                  <a:ext cx="338218" cy="158372"/>
                </a:xfrm>
                <a:custGeom>
                  <a:avLst/>
                  <a:gdLst>
                    <a:gd name="T0" fmla="*/ 115 w 121"/>
                    <a:gd name="T1" fmla="*/ 18 h 57"/>
                    <a:gd name="T2" fmla="*/ 119 w 121"/>
                    <a:gd name="T3" fmla="*/ 32 h 57"/>
                    <a:gd name="T4" fmla="*/ 52 w 121"/>
                    <a:gd name="T5" fmla="*/ 49 h 57"/>
                    <a:gd name="T6" fmla="*/ 2 w 121"/>
                    <a:gd name="T7" fmla="*/ 11 h 57"/>
                    <a:gd name="T8" fmla="*/ 9 w 121"/>
                    <a:gd name="T9" fmla="*/ 0 h 57"/>
                    <a:gd name="T10" fmla="*/ 12 w 121"/>
                    <a:gd name="T11" fmla="*/ 4 h 57"/>
                    <a:gd name="T12" fmla="*/ 106 w 121"/>
                    <a:gd name="T13" fmla="*/ 24 h 57"/>
                    <a:gd name="T14" fmla="*/ 115 w 121"/>
                    <a:gd name="T15" fmla="*/ 18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7">
                      <a:moveTo>
                        <a:pt x="115" y="18"/>
                      </a:moveTo>
                      <a:cubicBezTo>
                        <a:pt x="116" y="19"/>
                        <a:pt x="121" y="22"/>
                        <a:pt x="119" y="32"/>
                      </a:cubicBezTo>
                      <a:cubicBezTo>
                        <a:pt x="115" y="50"/>
                        <a:pt x="91" y="57"/>
                        <a:pt x="52" y="49"/>
                      </a:cubicBezTo>
                      <a:cubicBezTo>
                        <a:pt x="11" y="41"/>
                        <a:pt x="0" y="25"/>
                        <a:pt x="2" y="11"/>
                      </a:cubicBezTo>
                      <a:cubicBezTo>
                        <a:pt x="3" y="2"/>
                        <a:pt x="8" y="0"/>
                        <a:pt x="9" y="0"/>
                      </a:cubicBezTo>
                      <a:cubicBezTo>
                        <a:pt x="10" y="1"/>
                        <a:pt x="11" y="3"/>
                        <a:pt x="12" y="4"/>
                      </a:cubicBezTo>
                      <a:cubicBezTo>
                        <a:pt x="22" y="14"/>
                        <a:pt x="69" y="29"/>
                        <a:pt x="106" y="24"/>
                      </a:cubicBezTo>
                      <a:cubicBezTo>
                        <a:pt x="110" y="23"/>
                        <a:pt x="113" y="21"/>
                        <a:pt x="115" y="18"/>
                      </a:cubicBezTo>
                      <a:close/>
                    </a:path>
                  </a:pathLst>
                </a:custGeom>
                <a:solidFill>
                  <a:srgbClr val="C3C5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Sľïḓe">
                  <a:extLst>
                    <a:ext uri="{FF2B5EF4-FFF2-40B4-BE49-F238E27FC236}">
                      <a16:creationId xmlns:a16="http://schemas.microsoft.com/office/drawing/2014/main" id="{5B26EC4D-D9AD-4A5C-B020-9EB24F438E6A}"/>
                    </a:ext>
                  </a:extLst>
                </p:cNvPr>
                <p:cNvSpPr/>
                <p:nvPr/>
              </p:nvSpPr>
              <p:spPr bwMode="auto">
                <a:xfrm>
                  <a:off x="14745061" y="2722251"/>
                  <a:ext cx="332850" cy="161056"/>
                </a:xfrm>
                <a:custGeom>
                  <a:avLst/>
                  <a:gdLst>
                    <a:gd name="T0" fmla="*/ 101 w 119"/>
                    <a:gd name="T1" fmla="*/ 25 h 58"/>
                    <a:gd name="T2" fmla="*/ 101 w 119"/>
                    <a:gd name="T3" fmla="*/ 23 h 58"/>
                    <a:gd name="T4" fmla="*/ 102 w 119"/>
                    <a:gd name="T5" fmla="*/ 17 h 58"/>
                    <a:gd name="T6" fmla="*/ 102 w 119"/>
                    <a:gd name="T7" fmla="*/ 17 h 58"/>
                    <a:gd name="T8" fmla="*/ 111 w 119"/>
                    <a:gd name="T9" fmla="*/ 20 h 58"/>
                    <a:gd name="T10" fmla="*/ 110 w 119"/>
                    <a:gd name="T11" fmla="*/ 47 h 58"/>
                    <a:gd name="T12" fmla="*/ 110 w 119"/>
                    <a:gd name="T13" fmla="*/ 47 h 58"/>
                    <a:gd name="T14" fmla="*/ 101 w 119"/>
                    <a:gd name="T15" fmla="*/ 53 h 58"/>
                    <a:gd name="T16" fmla="*/ 7 w 119"/>
                    <a:gd name="T17" fmla="*/ 33 h 58"/>
                    <a:gd name="T18" fmla="*/ 4 w 119"/>
                    <a:gd name="T19" fmla="*/ 29 h 58"/>
                    <a:gd name="T20" fmla="*/ 11 w 119"/>
                    <a:gd name="T21" fmla="*/ 2 h 58"/>
                    <a:gd name="T22" fmla="*/ 19 w 119"/>
                    <a:gd name="T23" fmla="*/ 2 h 58"/>
                    <a:gd name="T24" fmla="*/ 20 w 119"/>
                    <a:gd name="T25" fmla="*/ 2 h 58"/>
                    <a:gd name="T26" fmla="*/ 18 w 119"/>
                    <a:gd name="T27" fmla="*/ 7 h 58"/>
                    <a:gd name="T28" fmla="*/ 17 w 119"/>
                    <a:gd name="T29" fmla="*/ 7 h 58"/>
                    <a:gd name="T30" fmla="*/ 60 w 119"/>
                    <a:gd name="T31" fmla="*/ 22 h 58"/>
                    <a:gd name="T32" fmla="*/ 101 w 11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58">
                      <a:moveTo>
                        <a:pt x="101" y="25"/>
                      </a:moveTo>
                      <a:cubicBezTo>
                        <a:pt x="101" y="23"/>
                        <a:pt x="101" y="23"/>
                        <a:pt x="101" y="23"/>
                      </a:cubicBezTo>
                      <a:cubicBezTo>
                        <a:pt x="101" y="23"/>
                        <a:pt x="101" y="21"/>
                        <a:pt x="102" y="17"/>
                      </a:cubicBezTo>
                      <a:cubicBezTo>
                        <a:pt x="102" y="17"/>
                        <a:pt x="102" y="17"/>
                        <a:pt x="102" y="17"/>
                      </a:cubicBezTo>
                      <a:cubicBezTo>
                        <a:pt x="102" y="17"/>
                        <a:pt x="108" y="18"/>
                        <a:pt x="111" y="20"/>
                      </a:cubicBezTo>
                      <a:cubicBezTo>
                        <a:pt x="119" y="25"/>
                        <a:pt x="117" y="39"/>
                        <a:pt x="110" y="47"/>
                      </a:cubicBezTo>
                      <a:cubicBezTo>
                        <a:pt x="110" y="47"/>
                        <a:pt x="110" y="47"/>
                        <a:pt x="110" y="47"/>
                      </a:cubicBezTo>
                      <a:cubicBezTo>
                        <a:pt x="108" y="50"/>
                        <a:pt x="105" y="52"/>
                        <a:pt x="101" y="53"/>
                      </a:cubicBezTo>
                      <a:cubicBezTo>
                        <a:pt x="64" y="58"/>
                        <a:pt x="17" y="43"/>
                        <a:pt x="7" y="33"/>
                      </a:cubicBezTo>
                      <a:cubicBezTo>
                        <a:pt x="6" y="32"/>
                        <a:pt x="5" y="30"/>
                        <a:pt x="4" y="29"/>
                      </a:cubicBezTo>
                      <a:cubicBezTo>
                        <a:pt x="0" y="21"/>
                        <a:pt x="1" y="10"/>
                        <a:pt x="11" y="2"/>
                      </a:cubicBezTo>
                      <a:cubicBezTo>
                        <a:pt x="15" y="0"/>
                        <a:pt x="19" y="2"/>
                        <a:pt x="19" y="2"/>
                      </a:cubicBezTo>
                      <a:cubicBezTo>
                        <a:pt x="20" y="2"/>
                        <a:pt x="20" y="2"/>
                        <a:pt x="20" y="2"/>
                      </a:cubicBezTo>
                      <a:cubicBezTo>
                        <a:pt x="19" y="5"/>
                        <a:pt x="18" y="7"/>
                        <a:pt x="18" y="7"/>
                      </a:cubicBezTo>
                      <a:cubicBezTo>
                        <a:pt x="17" y="7"/>
                        <a:pt x="17" y="7"/>
                        <a:pt x="17" y="7"/>
                      </a:cubicBezTo>
                      <a:cubicBezTo>
                        <a:pt x="20" y="10"/>
                        <a:pt x="31" y="17"/>
                        <a:pt x="60" y="22"/>
                      </a:cubicBezTo>
                      <a:cubicBezTo>
                        <a:pt x="84" y="27"/>
                        <a:pt x="96" y="26"/>
                        <a:pt x="101" y="25"/>
                      </a:cubicBezTo>
                      <a:close/>
                    </a:path>
                  </a:pathLst>
                </a:custGeom>
                <a:solidFill>
                  <a:srgbClr val="D8DA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ḻídê">
                  <a:extLst>
                    <a:ext uri="{FF2B5EF4-FFF2-40B4-BE49-F238E27FC236}">
                      <a16:creationId xmlns:a16="http://schemas.microsoft.com/office/drawing/2014/main" id="{3F14B47E-1405-452A-853A-4C4FFA0AF80C}"/>
                    </a:ext>
                  </a:extLst>
                </p:cNvPr>
                <p:cNvSpPr/>
                <p:nvPr/>
              </p:nvSpPr>
              <p:spPr bwMode="auto">
                <a:xfrm>
                  <a:off x="14834984" y="2447114"/>
                  <a:ext cx="229506" cy="350298"/>
                </a:xfrm>
                <a:custGeom>
                  <a:avLst/>
                  <a:gdLst>
                    <a:gd name="T0" fmla="*/ 13 w 82"/>
                    <a:gd name="T1" fmla="*/ 117 h 126"/>
                    <a:gd name="T2" fmla="*/ 25 w 82"/>
                    <a:gd name="T3" fmla="*/ 38 h 126"/>
                    <a:gd name="T4" fmla="*/ 24 w 82"/>
                    <a:gd name="T5" fmla="*/ 25 h 126"/>
                    <a:gd name="T6" fmla="*/ 18 w 82"/>
                    <a:gd name="T7" fmla="*/ 6 h 126"/>
                    <a:gd name="T8" fmla="*/ 8 w 82"/>
                    <a:gd name="T9" fmla="*/ 0 h 126"/>
                    <a:gd name="T10" fmla="*/ 3 w 82"/>
                    <a:gd name="T11" fmla="*/ 1 h 126"/>
                    <a:gd name="T12" fmla="*/ 0 w 82"/>
                    <a:gd name="T13" fmla="*/ 7 h 126"/>
                    <a:gd name="T14" fmla="*/ 0 w 82"/>
                    <a:gd name="T15" fmla="*/ 10 h 126"/>
                    <a:gd name="T16" fmla="*/ 39 w 82"/>
                    <a:gd name="T17" fmla="*/ 39 h 126"/>
                    <a:gd name="T18" fmla="*/ 42 w 82"/>
                    <a:gd name="T19" fmla="*/ 39 h 126"/>
                    <a:gd name="T20" fmla="*/ 70 w 82"/>
                    <a:gd name="T21" fmla="*/ 31 h 126"/>
                    <a:gd name="T22" fmla="*/ 78 w 82"/>
                    <a:gd name="T23" fmla="*/ 23 h 126"/>
                    <a:gd name="T24" fmla="*/ 82 w 82"/>
                    <a:gd name="T25" fmla="*/ 15 h 126"/>
                    <a:gd name="T26" fmla="*/ 80 w 82"/>
                    <a:gd name="T27" fmla="*/ 9 h 126"/>
                    <a:gd name="T28" fmla="*/ 75 w 82"/>
                    <a:gd name="T29" fmla="*/ 5 h 126"/>
                    <a:gd name="T30" fmla="*/ 71 w 82"/>
                    <a:gd name="T31" fmla="*/ 4 h 126"/>
                    <a:gd name="T32" fmla="*/ 65 w 82"/>
                    <a:gd name="T33" fmla="*/ 7 h 126"/>
                    <a:gd name="T34" fmla="*/ 55 w 82"/>
                    <a:gd name="T35" fmla="*/ 19 h 126"/>
                    <a:gd name="T36" fmla="*/ 39 w 82"/>
                    <a:gd name="T37" fmla="*/ 98 h 126"/>
                    <a:gd name="T38" fmla="*/ 41 w 82"/>
                    <a:gd name="T39" fmla="*/ 124 h 126"/>
                    <a:gd name="T40" fmla="*/ 43 w 82"/>
                    <a:gd name="T41" fmla="*/ 126 h 126"/>
                    <a:gd name="T42" fmla="*/ 45 w 82"/>
                    <a:gd name="T43" fmla="*/ 124 h 126"/>
                    <a:gd name="T44" fmla="*/ 43 w 82"/>
                    <a:gd name="T45" fmla="*/ 98 h 126"/>
                    <a:gd name="T46" fmla="*/ 53 w 82"/>
                    <a:gd name="T47" fmla="*/ 35 h 126"/>
                    <a:gd name="T48" fmla="*/ 62 w 82"/>
                    <a:gd name="T49" fmla="*/ 15 h 126"/>
                    <a:gd name="T50" fmla="*/ 67 w 82"/>
                    <a:gd name="T51" fmla="*/ 10 h 126"/>
                    <a:gd name="T52" fmla="*/ 71 w 82"/>
                    <a:gd name="T53" fmla="*/ 8 h 126"/>
                    <a:gd name="T54" fmla="*/ 73 w 82"/>
                    <a:gd name="T55" fmla="*/ 9 h 126"/>
                    <a:gd name="T56" fmla="*/ 77 w 82"/>
                    <a:gd name="T57" fmla="*/ 12 h 126"/>
                    <a:gd name="T58" fmla="*/ 78 w 82"/>
                    <a:gd name="T59" fmla="*/ 15 h 126"/>
                    <a:gd name="T60" fmla="*/ 75 w 82"/>
                    <a:gd name="T61" fmla="*/ 21 h 126"/>
                    <a:gd name="T62" fmla="*/ 42 w 82"/>
                    <a:gd name="T63" fmla="*/ 35 h 126"/>
                    <a:gd name="T64" fmla="*/ 39 w 82"/>
                    <a:gd name="T65" fmla="*/ 35 h 126"/>
                    <a:gd name="T66" fmla="*/ 4 w 82"/>
                    <a:gd name="T67" fmla="*/ 10 h 126"/>
                    <a:gd name="T68" fmla="*/ 4 w 82"/>
                    <a:gd name="T69" fmla="*/ 8 h 126"/>
                    <a:gd name="T70" fmla="*/ 6 w 82"/>
                    <a:gd name="T71" fmla="*/ 4 h 126"/>
                    <a:gd name="T72" fmla="*/ 8 w 82"/>
                    <a:gd name="T73" fmla="*/ 4 h 126"/>
                    <a:gd name="T74" fmla="*/ 15 w 82"/>
                    <a:gd name="T75" fmla="*/ 8 h 126"/>
                    <a:gd name="T76" fmla="*/ 20 w 82"/>
                    <a:gd name="T77" fmla="*/ 25 h 126"/>
                    <a:gd name="T78" fmla="*/ 21 w 82"/>
                    <a:gd name="T79" fmla="*/ 38 h 126"/>
                    <a:gd name="T80" fmla="*/ 15 w 82"/>
                    <a:gd name="T81" fmla="*/ 91 h 126"/>
                    <a:gd name="T82" fmla="*/ 11 w 82"/>
                    <a:gd name="T83" fmla="*/ 109 h 126"/>
                    <a:gd name="T84" fmla="*/ 9 w 82"/>
                    <a:gd name="T85" fmla="*/ 114 h 126"/>
                    <a:gd name="T86" fmla="*/ 9 w 82"/>
                    <a:gd name="T87" fmla="*/ 116 h 126"/>
                    <a:gd name="T88" fmla="*/ 10 w 82"/>
                    <a:gd name="T89" fmla="*/ 118 h 126"/>
                    <a:gd name="T90" fmla="*/ 13 w 82"/>
                    <a:gd name="T91" fmla="*/ 11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26">
                      <a:moveTo>
                        <a:pt x="13" y="117"/>
                      </a:moveTo>
                      <a:cubicBezTo>
                        <a:pt x="13" y="117"/>
                        <a:pt x="25" y="76"/>
                        <a:pt x="25" y="38"/>
                      </a:cubicBezTo>
                      <a:cubicBezTo>
                        <a:pt x="25" y="34"/>
                        <a:pt x="25" y="29"/>
                        <a:pt x="24" y="25"/>
                      </a:cubicBezTo>
                      <a:cubicBezTo>
                        <a:pt x="23" y="16"/>
                        <a:pt x="21" y="10"/>
                        <a:pt x="18" y="6"/>
                      </a:cubicBezTo>
                      <a:cubicBezTo>
                        <a:pt x="16" y="2"/>
                        <a:pt x="12" y="0"/>
                        <a:pt x="8" y="0"/>
                      </a:cubicBezTo>
                      <a:cubicBezTo>
                        <a:pt x="7" y="0"/>
                        <a:pt x="5" y="0"/>
                        <a:pt x="3" y="1"/>
                      </a:cubicBezTo>
                      <a:cubicBezTo>
                        <a:pt x="2" y="3"/>
                        <a:pt x="1" y="4"/>
                        <a:pt x="0" y="7"/>
                      </a:cubicBezTo>
                      <a:cubicBezTo>
                        <a:pt x="0" y="8"/>
                        <a:pt x="0" y="9"/>
                        <a:pt x="0" y="10"/>
                      </a:cubicBezTo>
                      <a:cubicBezTo>
                        <a:pt x="0" y="22"/>
                        <a:pt x="12" y="38"/>
                        <a:pt x="39" y="39"/>
                      </a:cubicBezTo>
                      <a:cubicBezTo>
                        <a:pt x="40" y="39"/>
                        <a:pt x="41" y="39"/>
                        <a:pt x="42" y="39"/>
                      </a:cubicBezTo>
                      <a:cubicBezTo>
                        <a:pt x="53" y="39"/>
                        <a:pt x="63" y="36"/>
                        <a:pt x="70" y="31"/>
                      </a:cubicBezTo>
                      <a:cubicBezTo>
                        <a:pt x="73" y="29"/>
                        <a:pt x="76" y="26"/>
                        <a:pt x="78" y="23"/>
                      </a:cubicBezTo>
                      <a:cubicBezTo>
                        <a:pt x="80" y="21"/>
                        <a:pt x="82" y="18"/>
                        <a:pt x="82" y="15"/>
                      </a:cubicBezTo>
                      <a:cubicBezTo>
                        <a:pt x="82" y="13"/>
                        <a:pt x="81" y="11"/>
                        <a:pt x="80" y="9"/>
                      </a:cubicBezTo>
                      <a:cubicBezTo>
                        <a:pt x="79" y="8"/>
                        <a:pt x="77" y="6"/>
                        <a:pt x="75" y="5"/>
                      </a:cubicBezTo>
                      <a:cubicBezTo>
                        <a:pt x="74" y="5"/>
                        <a:pt x="73" y="4"/>
                        <a:pt x="71" y="4"/>
                      </a:cubicBezTo>
                      <a:cubicBezTo>
                        <a:pt x="69" y="4"/>
                        <a:pt x="67" y="5"/>
                        <a:pt x="65" y="7"/>
                      </a:cubicBezTo>
                      <a:cubicBezTo>
                        <a:pt x="61" y="9"/>
                        <a:pt x="58" y="14"/>
                        <a:pt x="55" y="19"/>
                      </a:cubicBezTo>
                      <a:cubicBezTo>
                        <a:pt x="46" y="37"/>
                        <a:pt x="39" y="67"/>
                        <a:pt x="39" y="98"/>
                      </a:cubicBezTo>
                      <a:cubicBezTo>
                        <a:pt x="39" y="107"/>
                        <a:pt x="40" y="116"/>
                        <a:pt x="41" y="124"/>
                      </a:cubicBezTo>
                      <a:cubicBezTo>
                        <a:pt x="41" y="126"/>
                        <a:pt x="42" y="126"/>
                        <a:pt x="43" y="126"/>
                      </a:cubicBezTo>
                      <a:cubicBezTo>
                        <a:pt x="44" y="126"/>
                        <a:pt x="45" y="125"/>
                        <a:pt x="45" y="124"/>
                      </a:cubicBezTo>
                      <a:cubicBezTo>
                        <a:pt x="44" y="115"/>
                        <a:pt x="43" y="107"/>
                        <a:pt x="43" y="98"/>
                      </a:cubicBezTo>
                      <a:cubicBezTo>
                        <a:pt x="43" y="75"/>
                        <a:pt x="47" y="52"/>
                        <a:pt x="53" y="35"/>
                      </a:cubicBezTo>
                      <a:cubicBezTo>
                        <a:pt x="56" y="27"/>
                        <a:pt x="59" y="20"/>
                        <a:pt x="62" y="15"/>
                      </a:cubicBezTo>
                      <a:cubicBezTo>
                        <a:pt x="64" y="13"/>
                        <a:pt x="66" y="11"/>
                        <a:pt x="67" y="10"/>
                      </a:cubicBezTo>
                      <a:cubicBezTo>
                        <a:pt x="69" y="9"/>
                        <a:pt x="70" y="8"/>
                        <a:pt x="71" y="8"/>
                      </a:cubicBezTo>
                      <a:cubicBezTo>
                        <a:pt x="72" y="8"/>
                        <a:pt x="73" y="8"/>
                        <a:pt x="73" y="9"/>
                      </a:cubicBezTo>
                      <a:cubicBezTo>
                        <a:pt x="75" y="10"/>
                        <a:pt x="76" y="11"/>
                        <a:pt x="77" y="12"/>
                      </a:cubicBezTo>
                      <a:cubicBezTo>
                        <a:pt x="77" y="12"/>
                        <a:pt x="78" y="14"/>
                        <a:pt x="78" y="15"/>
                      </a:cubicBezTo>
                      <a:cubicBezTo>
                        <a:pt x="78" y="17"/>
                        <a:pt x="77" y="19"/>
                        <a:pt x="75" y="21"/>
                      </a:cubicBezTo>
                      <a:cubicBezTo>
                        <a:pt x="70" y="28"/>
                        <a:pt x="57" y="35"/>
                        <a:pt x="42" y="35"/>
                      </a:cubicBezTo>
                      <a:cubicBezTo>
                        <a:pt x="41" y="35"/>
                        <a:pt x="40" y="35"/>
                        <a:pt x="39" y="35"/>
                      </a:cubicBezTo>
                      <a:cubicBezTo>
                        <a:pt x="14" y="34"/>
                        <a:pt x="4" y="19"/>
                        <a:pt x="4" y="10"/>
                      </a:cubicBezTo>
                      <a:cubicBezTo>
                        <a:pt x="4" y="9"/>
                        <a:pt x="4" y="8"/>
                        <a:pt x="4" y="8"/>
                      </a:cubicBezTo>
                      <a:cubicBezTo>
                        <a:pt x="4" y="6"/>
                        <a:pt x="5" y="5"/>
                        <a:pt x="6" y="4"/>
                      </a:cubicBezTo>
                      <a:cubicBezTo>
                        <a:pt x="7" y="4"/>
                        <a:pt x="7" y="4"/>
                        <a:pt x="8" y="4"/>
                      </a:cubicBezTo>
                      <a:cubicBezTo>
                        <a:pt x="10" y="4"/>
                        <a:pt x="13" y="5"/>
                        <a:pt x="15" y="8"/>
                      </a:cubicBezTo>
                      <a:cubicBezTo>
                        <a:pt x="18" y="12"/>
                        <a:pt x="20" y="17"/>
                        <a:pt x="20" y="25"/>
                      </a:cubicBezTo>
                      <a:cubicBezTo>
                        <a:pt x="21" y="29"/>
                        <a:pt x="21" y="34"/>
                        <a:pt x="21" y="38"/>
                      </a:cubicBezTo>
                      <a:cubicBezTo>
                        <a:pt x="21" y="57"/>
                        <a:pt x="18" y="76"/>
                        <a:pt x="15" y="91"/>
                      </a:cubicBezTo>
                      <a:cubicBezTo>
                        <a:pt x="13" y="98"/>
                        <a:pt x="12" y="104"/>
                        <a:pt x="11" y="109"/>
                      </a:cubicBezTo>
                      <a:cubicBezTo>
                        <a:pt x="10" y="111"/>
                        <a:pt x="10" y="113"/>
                        <a:pt x="9" y="114"/>
                      </a:cubicBezTo>
                      <a:cubicBezTo>
                        <a:pt x="9" y="115"/>
                        <a:pt x="9" y="116"/>
                        <a:pt x="9" y="116"/>
                      </a:cubicBezTo>
                      <a:cubicBezTo>
                        <a:pt x="8" y="117"/>
                        <a:pt x="9" y="118"/>
                        <a:pt x="10" y="118"/>
                      </a:cubicBezTo>
                      <a:cubicBezTo>
                        <a:pt x="11" y="118"/>
                        <a:pt x="12" y="118"/>
                        <a:pt x="13" y="117"/>
                      </a:cubicBezTo>
                      <a:close/>
                    </a:path>
                  </a:pathLst>
                </a:custGeom>
                <a:solidFill>
                  <a:srgbClr val="5D4B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S1íḋè">
                  <a:extLst>
                    <a:ext uri="{FF2B5EF4-FFF2-40B4-BE49-F238E27FC236}">
                      <a16:creationId xmlns:a16="http://schemas.microsoft.com/office/drawing/2014/main" id="{8C938BAE-F9EF-4A0E-ADE0-0D05410747AC}"/>
                    </a:ext>
                  </a:extLst>
                </p:cNvPr>
                <p:cNvSpPr/>
                <p:nvPr/>
              </p:nvSpPr>
              <p:spPr bwMode="auto">
                <a:xfrm>
                  <a:off x="15025567" y="2271293"/>
                  <a:ext cx="191926" cy="253664"/>
                </a:xfrm>
                <a:custGeom>
                  <a:avLst/>
                  <a:gdLst>
                    <a:gd name="T0" fmla="*/ 8 w 69"/>
                    <a:gd name="T1" fmla="*/ 9 h 91"/>
                    <a:gd name="T2" fmla="*/ 36 w 69"/>
                    <a:gd name="T3" fmla="*/ 55 h 91"/>
                    <a:gd name="T4" fmla="*/ 51 w 69"/>
                    <a:gd name="T5" fmla="*/ 91 h 91"/>
                    <a:gd name="T6" fmla="*/ 52 w 69"/>
                    <a:gd name="T7" fmla="*/ 30 h 91"/>
                    <a:gd name="T8" fmla="*/ 8 w 69"/>
                    <a:gd name="T9" fmla="*/ 9 h 91"/>
                  </a:gdLst>
                  <a:ahLst/>
                  <a:cxnLst>
                    <a:cxn ang="0">
                      <a:pos x="T0" y="T1"/>
                    </a:cxn>
                    <a:cxn ang="0">
                      <a:pos x="T2" y="T3"/>
                    </a:cxn>
                    <a:cxn ang="0">
                      <a:pos x="T4" y="T5"/>
                    </a:cxn>
                    <a:cxn ang="0">
                      <a:pos x="T6" y="T7"/>
                    </a:cxn>
                    <a:cxn ang="0">
                      <a:pos x="T8" y="T9"/>
                    </a:cxn>
                  </a:cxnLst>
                  <a:rect l="0" t="0" r="r" b="b"/>
                  <a:pathLst>
                    <a:path w="69" h="91">
                      <a:moveTo>
                        <a:pt x="8" y="9"/>
                      </a:moveTo>
                      <a:cubicBezTo>
                        <a:pt x="0" y="21"/>
                        <a:pt x="21" y="20"/>
                        <a:pt x="36" y="55"/>
                      </a:cubicBezTo>
                      <a:cubicBezTo>
                        <a:pt x="42" y="68"/>
                        <a:pt x="42" y="90"/>
                        <a:pt x="51" y="91"/>
                      </a:cubicBezTo>
                      <a:cubicBezTo>
                        <a:pt x="57" y="91"/>
                        <a:pt x="69" y="58"/>
                        <a:pt x="52" y="30"/>
                      </a:cubicBezTo>
                      <a:cubicBezTo>
                        <a:pt x="38" y="8"/>
                        <a:pt x="14" y="0"/>
                        <a:pt x="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şļíde">
                  <a:extLst>
                    <a:ext uri="{FF2B5EF4-FFF2-40B4-BE49-F238E27FC236}">
                      <a16:creationId xmlns:a16="http://schemas.microsoft.com/office/drawing/2014/main" id="{403DB91B-341A-4AA4-B2EA-BCC3CF9D8CCB}"/>
                    </a:ext>
                  </a:extLst>
                </p:cNvPr>
                <p:cNvSpPr/>
                <p:nvPr/>
              </p:nvSpPr>
              <p:spPr bwMode="auto">
                <a:xfrm>
                  <a:off x="14788010" y="2735672"/>
                  <a:ext cx="253664" cy="61738"/>
                </a:xfrm>
                <a:custGeom>
                  <a:avLst/>
                  <a:gdLst>
                    <a:gd name="T0" fmla="*/ 1 w 91"/>
                    <a:gd name="T1" fmla="*/ 0 h 22"/>
                    <a:gd name="T2" fmla="*/ 4 w 91"/>
                    <a:gd name="T3" fmla="*/ 3 h 22"/>
                    <a:gd name="T4" fmla="*/ 14 w 91"/>
                    <a:gd name="T5" fmla="*/ 7 h 22"/>
                    <a:gd name="T6" fmla="*/ 20 w 91"/>
                    <a:gd name="T7" fmla="*/ 10 h 22"/>
                    <a:gd name="T8" fmla="*/ 28 w 91"/>
                    <a:gd name="T9" fmla="*/ 12 h 22"/>
                    <a:gd name="T10" fmla="*/ 36 w 91"/>
                    <a:gd name="T11" fmla="*/ 15 h 22"/>
                    <a:gd name="T12" fmla="*/ 44 w 91"/>
                    <a:gd name="T13" fmla="*/ 17 h 22"/>
                    <a:gd name="T14" fmla="*/ 53 w 91"/>
                    <a:gd name="T15" fmla="*/ 18 h 22"/>
                    <a:gd name="T16" fmla="*/ 61 w 91"/>
                    <a:gd name="T17" fmla="*/ 19 h 22"/>
                    <a:gd name="T18" fmla="*/ 69 w 91"/>
                    <a:gd name="T19" fmla="*/ 19 h 22"/>
                    <a:gd name="T20" fmla="*/ 76 w 91"/>
                    <a:gd name="T21" fmla="*/ 19 h 22"/>
                    <a:gd name="T22" fmla="*/ 82 w 91"/>
                    <a:gd name="T23" fmla="*/ 19 h 22"/>
                    <a:gd name="T24" fmla="*/ 86 w 91"/>
                    <a:gd name="T25" fmla="*/ 18 h 22"/>
                    <a:gd name="T26" fmla="*/ 90 w 91"/>
                    <a:gd name="T27" fmla="*/ 17 h 22"/>
                    <a:gd name="T28" fmla="*/ 90 w 91"/>
                    <a:gd name="T29" fmla="*/ 17 h 22"/>
                    <a:gd name="T30" fmla="*/ 91 w 91"/>
                    <a:gd name="T31" fmla="*/ 18 h 22"/>
                    <a:gd name="T32" fmla="*/ 91 w 91"/>
                    <a:gd name="T33" fmla="*/ 19 h 22"/>
                    <a:gd name="T34" fmla="*/ 87 w 91"/>
                    <a:gd name="T35" fmla="*/ 20 h 22"/>
                    <a:gd name="T36" fmla="*/ 82 w 91"/>
                    <a:gd name="T37" fmla="*/ 21 h 22"/>
                    <a:gd name="T38" fmla="*/ 76 w 91"/>
                    <a:gd name="T39" fmla="*/ 22 h 22"/>
                    <a:gd name="T40" fmla="*/ 69 w 91"/>
                    <a:gd name="T41" fmla="*/ 22 h 22"/>
                    <a:gd name="T42" fmla="*/ 61 w 91"/>
                    <a:gd name="T43" fmla="*/ 22 h 22"/>
                    <a:gd name="T44" fmla="*/ 52 w 91"/>
                    <a:gd name="T45" fmla="*/ 21 h 22"/>
                    <a:gd name="T46" fmla="*/ 43 w 91"/>
                    <a:gd name="T47" fmla="*/ 20 h 22"/>
                    <a:gd name="T48" fmla="*/ 35 w 91"/>
                    <a:gd name="T49" fmla="*/ 17 h 22"/>
                    <a:gd name="T50" fmla="*/ 27 w 91"/>
                    <a:gd name="T51" fmla="*/ 15 h 22"/>
                    <a:gd name="T52" fmla="*/ 19 w 91"/>
                    <a:gd name="T53" fmla="*/ 12 h 22"/>
                    <a:gd name="T54" fmla="*/ 13 w 91"/>
                    <a:gd name="T55" fmla="*/ 9 h 22"/>
                    <a:gd name="T56" fmla="*/ 3 w 91"/>
                    <a:gd name="T57" fmla="*/ 4 h 22"/>
                    <a:gd name="T58" fmla="*/ 0 w 91"/>
                    <a:gd name="T59" fmla="*/ 2 h 22"/>
                    <a:gd name="T60" fmla="*/ 0 w 91"/>
                    <a:gd name="T61" fmla="*/ 2 h 22"/>
                    <a:gd name="T62" fmla="*/ 0 w 91"/>
                    <a:gd name="T63" fmla="*/ 1 h 22"/>
                    <a:gd name="T64" fmla="*/ 1 w 91"/>
                    <a:gd name="T6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22">
                      <a:moveTo>
                        <a:pt x="1" y="0"/>
                      </a:moveTo>
                      <a:cubicBezTo>
                        <a:pt x="1" y="0"/>
                        <a:pt x="2" y="1"/>
                        <a:pt x="4" y="3"/>
                      </a:cubicBezTo>
                      <a:cubicBezTo>
                        <a:pt x="6" y="4"/>
                        <a:pt x="10" y="5"/>
                        <a:pt x="14" y="7"/>
                      </a:cubicBezTo>
                      <a:cubicBezTo>
                        <a:pt x="16" y="8"/>
                        <a:pt x="18" y="9"/>
                        <a:pt x="20" y="10"/>
                      </a:cubicBezTo>
                      <a:cubicBezTo>
                        <a:pt x="22" y="11"/>
                        <a:pt x="25" y="12"/>
                        <a:pt x="28" y="12"/>
                      </a:cubicBezTo>
                      <a:cubicBezTo>
                        <a:pt x="30" y="13"/>
                        <a:pt x="33" y="14"/>
                        <a:pt x="36" y="15"/>
                      </a:cubicBezTo>
                      <a:cubicBezTo>
                        <a:pt x="38" y="15"/>
                        <a:pt x="41" y="16"/>
                        <a:pt x="44" y="17"/>
                      </a:cubicBezTo>
                      <a:cubicBezTo>
                        <a:pt x="47" y="17"/>
                        <a:pt x="50" y="18"/>
                        <a:pt x="53" y="18"/>
                      </a:cubicBezTo>
                      <a:cubicBezTo>
                        <a:pt x="56" y="19"/>
                        <a:pt x="58" y="19"/>
                        <a:pt x="61" y="19"/>
                      </a:cubicBezTo>
                      <a:cubicBezTo>
                        <a:pt x="64" y="19"/>
                        <a:pt x="66" y="19"/>
                        <a:pt x="69" y="19"/>
                      </a:cubicBezTo>
                      <a:cubicBezTo>
                        <a:pt x="71" y="20"/>
                        <a:pt x="74" y="19"/>
                        <a:pt x="76" y="19"/>
                      </a:cubicBezTo>
                      <a:cubicBezTo>
                        <a:pt x="78" y="19"/>
                        <a:pt x="80" y="19"/>
                        <a:pt x="82" y="19"/>
                      </a:cubicBezTo>
                      <a:cubicBezTo>
                        <a:pt x="84" y="19"/>
                        <a:pt x="85" y="18"/>
                        <a:pt x="86" y="18"/>
                      </a:cubicBezTo>
                      <a:cubicBezTo>
                        <a:pt x="89" y="18"/>
                        <a:pt x="90" y="17"/>
                        <a:pt x="90" y="17"/>
                      </a:cubicBezTo>
                      <a:cubicBezTo>
                        <a:pt x="90" y="17"/>
                        <a:pt x="90" y="17"/>
                        <a:pt x="90" y="17"/>
                      </a:cubicBezTo>
                      <a:cubicBezTo>
                        <a:pt x="91" y="17"/>
                        <a:pt x="91" y="18"/>
                        <a:pt x="91" y="18"/>
                      </a:cubicBezTo>
                      <a:cubicBezTo>
                        <a:pt x="91" y="18"/>
                        <a:pt x="91" y="19"/>
                        <a:pt x="91" y="19"/>
                      </a:cubicBezTo>
                      <a:cubicBezTo>
                        <a:pt x="91" y="19"/>
                        <a:pt x="89" y="19"/>
                        <a:pt x="87" y="20"/>
                      </a:cubicBezTo>
                      <a:cubicBezTo>
                        <a:pt x="85" y="20"/>
                        <a:pt x="84" y="21"/>
                        <a:pt x="82" y="21"/>
                      </a:cubicBezTo>
                      <a:cubicBezTo>
                        <a:pt x="80" y="21"/>
                        <a:pt x="78" y="22"/>
                        <a:pt x="76" y="22"/>
                      </a:cubicBezTo>
                      <a:cubicBezTo>
                        <a:pt x="74" y="22"/>
                        <a:pt x="71" y="22"/>
                        <a:pt x="69" y="22"/>
                      </a:cubicBezTo>
                      <a:cubicBezTo>
                        <a:pt x="66" y="22"/>
                        <a:pt x="64" y="22"/>
                        <a:pt x="61" y="22"/>
                      </a:cubicBezTo>
                      <a:cubicBezTo>
                        <a:pt x="58" y="22"/>
                        <a:pt x="55" y="22"/>
                        <a:pt x="52" y="21"/>
                      </a:cubicBezTo>
                      <a:cubicBezTo>
                        <a:pt x="49" y="21"/>
                        <a:pt x="46" y="20"/>
                        <a:pt x="43" y="20"/>
                      </a:cubicBezTo>
                      <a:cubicBezTo>
                        <a:pt x="41" y="19"/>
                        <a:pt x="38" y="18"/>
                        <a:pt x="35" y="17"/>
                      </a:cubicBezTo>
                      <a:cubicBezTo>
                        <a:pt x="32" y="17"/>
                        <a:pt x="29" y="16"/>
                        <a:pt x="27" y="15"/>
                      </a:cubicBezTo>
                      <a:cubicBezTo>
                        <a:pt x="24" y="14"/>
                        <a:pt x="22" y="13"/>
                        <a:pt x="19" y="12"/>
                      </a:cubicBezTo>
                      <a:cubicBezTo>
                        <a:pt x="17" y="11"/>
                        <a:pt x="15" y="10"/>
                        <a:pt x="13" y="9"/>
                      </a:cubicBezTo>
                      <a:cubicBezTo>
                        <a:pt x="8" y="7"/>
                        <a:pt x="5" y="5"/>
                        <a:pt x="3" y="4"/>
                      </a:cubicBezTo>
                      <a:cubicBezTo>
                        <a:pt x="1" y="3"/>
                        <a:pt x="0" y="2"/>
                        <a:pt x="0" y="2"/>
                      </a:cubicBezTo>
                      <a:cubicBezTo>
                        <a:pt x="0" y="2"/>
                        <a:pt x="0" y="2"/>
                        <a:pt x="0" y="2"/>
                      </a:cubicBezTo>
                      <a:cubicBezTo>
                        <a:pt x="0" y="1"/>
                        <a:pt x="0" y="1"/>
                        <a:pt x="0" y="1"/>
                      </a:cubicBezTo>
                      <a:lnTo>
                        <a:pt x="1" y="0"/>
                      </a:lnTo>
                      <a:close/>
                    </a:path>
                  </a:pathLst>
                </a:custGeom>
                <a:solidFill>
                  <a:srgbClr val="43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 name="文本框 8">
                <a:extLst>
                  <a:ext uri="{FF2B5EF4-FFF2-40B4-BE49-F238E27FC236}">
                    <a16:creationId xmlns:a16="http://schemas.microsoft.com/office/drawing/2014/main" id="{F7DFAB25-E939-4760-86A9-7941B3870F66}"/>
                  </a:ext>
                </a:extLst>
              </p:cNvPr>
              <p:cNvSpPr txBox="1"/>
              <p:nvPr/>
            </p:nvSpPr>
            <p:spPr>
              <a:xfrm>
                <a:off x="477838" y="6977592"/>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2">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Impact" panose="020B0806030902050204" pitchFamily="34" charset="0"/>
                </a:endParaRPr>
              </a:p>
            </p:txBody>
          </p:sp>
        </p:grpSp>
      </p:grpSp>
      <p:sp>
        <p:nvSpPr>
          <p:cNvPr id="19" name="矩形 18">
            <a:extLst>
              <a:ext uri="{FF2B5EF4-FFF2-40B4-BE49-F238E27FC236}">
                <a16:creationId xmlns:a16="http://schemas.microsoft.com/office/drawing/2014/main" id="{23595ED8-D5C8-4F53-A9FB-BAB397A7FA7C}"/>
              </a:ext>
            </a:extLst>
          </p:cNvPr>
          <p:cNvSpPr/>
          <p:nvPr/>
        </p:nvSpPr>
        <p:spPr bwMode="auto">
          <a:xfrm>
            <a:off x="812015" y="-715587"/>
            <a:ext cx="11379985" cy="602672"/>
          </a:xfrm>
          <a:prstGeom prst="rect">
            <a:avLst/>
          </a:prstGeom>
          <a:solidFill>
            <a:schemeClr val="bg1"/>
          </a:solidFill>
          <a:ln w="6350">
            <a:noFill/>
          </a:ln>
          <a:effectLst>
            <a:innerShdw dist="63500">
              <a:schemeClr val="accent2">
                <a:lumMod val="60000"/>
                <a:lumOff val="40000"/>
              </a:schemeClr>
            </a:innerShdw>
          </a:effectLst>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pc="100" dirty="0">
                <a:solidFill>
                  <a:schemeClr val="tx1">
                    <a:lumMod val="65000"/>
                    <a:lumOff val="35000"/>
                  </a:schemeClr>
                </a:solidFill>
              </a:rPr>
              <a:t>右键单击左侧缩略图→版式→选择</a:t>
            </a:r>
            <a:r>
              <a:rPr lang="en-US" altLang="zh-CN" spc="100" dirty="0">
                <a:solidFill>
                  <a:schemeClr val="tx1">
                    <a:lumMod val="65000"/>
                    <a:lumOff val="35000"/>
                  </a:schemeClr>
                </a:solidFill>
              </a:rPr>
              <a:t>【</a:t>
            </a:r>
            <a:r>
              <a:rPr lang="zh-CN" altLang="en-US" spc="100" dirty="0">
                <a:solidFill>
                  <a:schemeClr val="tx1">
                    <a:lumMod val="65000"/>
                    <a:lumOff val="35000"/>
                  </a:schemeClr>
                </a:solidFill>
              </a:rPr>
              <a:t>其他过渡页形式</a:t>
            </a:r>
            <a:r>
              <a:rPr lang="en-US" altLang="zh-CN" spc="100" dirty="0">
                <a:solidFill>
                  <a:schemeClr val="tx1">
                    <a:lumMod val="65000"/>
                    <a:lumOff val="35000"/>
                  </a:schemeClr>
                </a:solidFill>
              </a:rPr>
              <a:t>】</a:t>
            </a:r>
          </a:p>
        </p:txBody>
      </p:sp>
      <p:pic>
        <p:nvPicPr>
          <p:cNvPr id="2" name="图片 1" descr="徽标&#10;&#10;描述已自动生成">
            <a:extLst>
              <a:ext uri="{FF2B5EF4-FFF2-40B4-BE49-F238E27FC236}">
                <a16:creationId xmlns:a16="http://schemas.microsoft.com/office/drawing/2014/main" id="{42E67611-8DFD-F570-C504-2872DFBD2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35" y="75034"/>
            <a:ext cx="858237" cy="858237"/>
          </a:xfrm>
          <a:prstGeom prst="rect">
            <a:avLst/>
          </a:prstGeom>
        </p:spPr>
      </p:pic>
    </p:spTree>
    <p:extLst>
      <p:ext uri="{BB962C8B-B14F-4D97-AF65-F5344CB8AC3E}">
        <p14:creationId xmlns:p14="http://schemas.microsoft.com/office/powerpoint/2010/main" val="19790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58F3D906-B21F-4B27-A8BC-84B8B7DD9F77}"/>
              </a:ext>
            </a:extLst>
          </p:cNvPr>
          <p:cNvSpPr>
            <a:spLocks noGrp="1"/>
          </p:cNvSpPr>
          <p:nvPr>
            <p:ph type="sldNum" sz="quarter" idx="4"/>
          </p:nvPr>
        </p:nvSpPr>
        <p:spPr>
          <a:xfrm>
            <a:off x="5898204" y="6356350"/>
            <a:ext cx="395592" cy="365125"/>
          </a:xfrm>
        </p:spPr>
        <p:txBody>
          <a:bodyPr/>
          <a:lstStyle/>
          <a:p>
            <a:pPr defTabSz="914400">
              <a:defRPr/>
            </a:pPr>
            <a:fld id="{A48020E0-1C4F-4D89-9FD1-EC2E5B71218B}" type="slidenum">
              <a:rPr lang="en-US" smtClean="0">
                <a:solidFill>
                  <a:srgbClr val="000000">
                    <a:tint val="75000"/>
                  </a:srgbClr>
                </a:solidFill>
                <a:cs typeface="+mn-ea"/>
                <a:sym typeface="+mn-lt"/>
              </a:rPr>
              <a:pPr defTabSz="914400">
                <a:defRPr/>
              </a:pPr>
              <a:t>14</a:t>
            </a:fld>
            <a:endParaRPr lang="en-US" dirty="0">
              <a:solidFill>
                <a:srgbClr val="000000">
                  <a:tint val="75000"/>
                </a:srgbClr>
              </a:solidFill>
              <a:cs typeface="+mn-ea"/>
              <a:sym typeface="+mn-lt"/>
            </a:endParaRPr>
          </a:p>
        </p:txBody>
      </p:sp>
      <p:sp>
        <p:nvSpPr>
          <p:cNvPr id="18" name="AutoShape 4">
            <a:extLst>
              <a:ext uri="{FF2B5EF4-FFF2-40B4-BE49-F238E27FC236}">
                <a16:creationId xmlns:a16="http://schemas.microsoft.com/office/drawing/2014/main" id="{E4E58347-BCBA-4E0D-17BD-A23C4415408E}"/>
              </a:ext>
            </a:extLst>
          </p:cNvPr>
          <p:cNvSpPr>
            <a:spLocks noChangeAspect="1" noChangeArrowheads="1"/>
          </p:cNvSpPr>
          <p:nvPr/>
        </p:nvSpPr>
        <p:spPr bwMode="auto">
          <a:xfrm>
            <a:off x="11806518" y="66327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标题 2">
            <a:extLst>
              <a:ext uri="{FF2B5EF4-FFF2-40B4-BE49-F238E27FC236}">
                <a16:creationId xmlns:a16="http://schemas.microsoft.com/office/drawing/2014/main" id="{302804EE-B31E-496E-B8EF-2A5CC54E66EF}"/>
              </a:ext>
            </a:extLst>
          </p:cNvPr>
          <p:cNvSpPr>
            <a:spLocks noGrp="1"/>
          </p:cNvSpPr>
          <p:nvPr>
            <p:ph type="title"/>
          </p:nvPr>
        </p:nvSpPr>
        <p:spPr/>
        <p:txBody>
          <a:bodyPr>
            <a:normAutofit/>
          </a:bodyPr>
          <a:lstStyle/>
          <a:p>
            <a:r>
              <a:rPr lang="zh-CN" altLang="en-US" sz="2400" dirty="0"/>
              <a:t>大致的时间规划</a:t>
            </a:r>
            <a:endParaRPr lang="zh-CN" altLang="en-US" dirty="0"/>
          </a:p>
        </p:txBody>
      </p:sp>
      <p:sp>
        <p:nvSpPr>
          <p:cNvPr id="2" name="矩形: 圆角 1">
            <a:extLst>
              <a:ext uri="{FF2B5EF4-FFF2-40B4-BE49-F238E27FC236}">
                <a16:creationId xmlns:a16="http://schemas.microsoft.com/office/drawing/2014/main" id="{1A6DCCB3-4A2F-3A78-3954-29FA5A88CC4E}"/>
              </a:ext>
            </a:extLst>
          </p:cNvPr>
          <p:cNvSpPr/>
          <p:nvPr/>
        </p:nvSpPr>
        <p:spPr>
          <a:xfrm>
            <a:off x="863193" y="999824"/>
            <a:ext cx="1806855" cy="1111910"/>
          </a:xfrm>
          <a:prstGeom prst="roundRect">
            <a:avLst/>
          </a:prstGeom>
          <a:solidFill>
            <a:schemeClr val="accent2">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a:solidFill>
                  <a:schemeClr val="tx1"/>
                </a:solidFill>
              </a:rPr>
              <a:t>2024 </a:t>
            </a:r>
            <a:r>
              <a:rPr lang="zh-CN" altLang="en-US" dirty="0">
                <a:solidFill>
                  <a:schemeClr val="tx1"/>
                </a:solidFill>
              </a:rPr>
              <a:t>年 </a:t>
            </a:r>
            <a:r>
              <a:rPr lang="en-US" altLang="zh-CN" dirty="0">
                <a:solidFill>
                  <a:schemeClr val="tx1"/>
                </a:solidFill>
              </a:rPr>
              <a:t>6 </a:t>
            </a:r>
            <a:r>
              <a:rPr lang="zh-CN" altLang="en-US" dirty="0">
                <a:solidFill>
                  <a:schemeClr val="tx1"/>
                </a:solidFill>
              </a:rPr>
              <a:t>月</a:t>
            </a:r>
            <a:endParaRPr lang="en-US" altLang="zh-CN" dirty="0">
              <a:solidFill>
                <a:schemeClr val="tx1"/>
              </a:solidFill>
            </a:endParaRPr>
          </a:p>
          <a:p>
            <a:pPr algn="ctr">
              <a:lnSpc>
                <a:spcPct val="150000"/>
              </a:lnSpc>
            </a:pPr>
            <a:r>
              <a:rPr lang="zh-CN" altLang="en-US" dirty="0">
                <a:solidFill>
                  <a:schemeClr val="tx1"/>
                </a:solidFill>
              </a:rPr>
              <a:t>前期调研</a:t>
            </a:r>
          </a:p>
        </p:txBody>
      </p:sp>
      <p:sp>
        <p:nvSpPr>
          <p:cNvPr id="5" name="文本框 4">
            <a:extLst>
              <a:ext uri="{FF2B5EF4-FFF2-40B4-BE49-F238E27FC236}">
                <a16:creationId xmlns:a16="http://schemas.microsoft.com/office/drawing/2014/main" id="{981312F0-CCCA-FDC4-E0E0-0AAE88B6F83B}"/>
              </a:ext>
            </a:extLst>
          </p:cNvPr>
          <p:cNvSpPr txBox="1"/>
          <p:nvPr/>
        </p:nvSpPr>
        <p:spPr>
          <a:xfrm>
            <a:off x="2895599" y="974722"/>
            <a:ext cx="6400801" cy="1162113"/>
          </a:xfrm>
          <a:prstGeom prst="rect">
            <a:avLst/>
          </a:prstGeom>
          <a:noFill/>
        </p:spPr>
        <p:txBody>
          <a:bodyPr wrap="square" rtlCol="0">
            <a:spAutoFit/>
          </a:bodyPr>
          <a:lstStyle/>
          <a:p>
            <a:pPr marL="342900" indent="-342900">
              <a:lnSpc>
                <a:spcPct val="150000"/>
              </a:lnSpc>
              <a:buAutoNum type="arabicPeriod"/>
            </a:pPr>
            <a:r>
              <a:rPr lang="zh-CN" altLang="en-US" sz="1600" dirty="0"/>
              <a:t>选择具体要解决的实际问题（研究的意义</a:t>
            </a:r>
            <a:r>
              <a:rPr lang="en-US" altLang="zh-CN" sz="1600" dirty="0"/>
              <a:t>/</a:t>
            </a:r>
            <a:r>
              <a:rPr lang="zh-CN" altLang="en-US" sz="1600" dirty="0"/>
              <a:t>方法是否闭环？）</a:t>
            </a:r>
            <a:endParaRPr lang="en-US" altLang="zh-CN" sz="1600" dirty="0"/>
          </a:p>
          <a:p>
            <a:pPr marL="342900" indent="-342900">
              <a:lnSpc>
                <a:spcPct val="150000"/>
              </a:lnSpc>
              <a:buAutoNum type="arabicPeriod"/>
            </a:pPr>
            <a:r>
              <a:rPr lang="zh-CN" altLang="en-US" sz="1600" dirty="0"/>
              <a:t>基线模型的选择（</a:t>
            </a:r>
            <a:r>
              <a:rPr lang="en-US" altLang="zh-CN" sz="1600" dirty="0"/>
              <a:t>Baseline</a:t>
            </a:r>
            <a:r>
              <a:rPr lang="zh-CN" altLang="en-US" sz="1600" dirty="0"/>
              <a:t>）</a:t>
            </a:r>
            <a:endParaRPr lang="en-US" altLang="zh-CN" sz="1600" dirty="0"/>
          </a:p>
          <a:p>
            <a:pPr marL="342900" indent="-342900">
              <a:lnSpc>
                <a:spcPct val="150000"/>
              </a:lnSpc>
              <a:buAutoNum type="arabicPeriod"/>
            </a:pPr>
            <a:r>
              <a:rPr lang="zh-CN" altLang="en-US" sz="1600" dirty="0"/>
              <a:t>研究路线的规划</a:t>
            </a:r>
          </a:p>
        </p:txBody>
      </p:sp>
      <p:sp>
        <p:nvSpPr>
          <p:cNvPr id="4" name="矩形: 圆角 3">
            <a:extLst>
              <a:ext uri="{FF2B5EF4-FFF2-40B4-BE49-F238E27FC236}">
                <a16:creationId xmlns:a16="http://schemas.microsoft.com/office/drawing/2014/main" id="{1364C1BF-6206-1B45-CBD0-D717EF5456B8}"/>
              </a:ext>
            </a:extLst>
          </p:cNvPr>
          <p:cNvSpPr/>
          <p:nvPr/>
        </p:nvSpPr>
        <p:spPr>
          <a:xfrm>
            <a:off x="2998012" y="2411737"/>
            <a:ext cx="1806855" cy="1111910"/>
          </a:xfrm>
          <a:prstGeom prst="roundRect">
            <a:avLst/>
          </a:prstGeom>
          <a:solidFill>
            <a:schemeClr val="accent6">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a:solidFill>
                  <a:schemeClr val="tx1"/>
                </a:solidFill>
              </a:rPr>
              <a:t>2024 </a:t>
            </a:r>
            <a:r>
              <a:rPr lang="zh-CN" altLang="en-US" dirty="0">
                <a:solidFill>
                  <a:schemeClr val="tx1"/>
                </a:solidFill>
              </a:rPr>
              <a:t>年 </a:t>
            </a:r>
            <a:r>
              <a:rPr lang="en-US" altLang="zh-CN" dirty="0">
                <a:solidFill>
                  <a:schemeClr val="tx1"/>
                </a:solidFill>
              </a:rPr>
              <a:t>7 </a:t>
            </a:r>
            <a:r>
              <a:rPr lang="zh-CN" altLang="en-US" dirty="0">
                <a:solidFill>
                  <a:schemeClr val="tx1"/>
                </a:solidFill>
              </a:rPr>
              <a:t>月</a:t>
            </a:r>
            <a:endParaRPr lang="en-US" altLang="zh-CN" dirty="0">
              <a:solidFill>
                <a:schemeClr val="tx1"/>
              </a:solidFill>
            </a:endParaRPr>
          </a:p>
          <a:p>
            <a:pPr algn="ctr">
              <a:lnSpc>
                <a:spcPct val="150000"/>
              </a:lnSpc>
            </a:pPr>
            <a:r>
              <a:rPr lang="zh-CN" altLang="en-US" dirty="0">
                <a:solidFill>
                  <a:schemeClr val="tx1"/>
                </a:solidFill>
              </a:rPr>
              <a:t>初步实验</a:t>
            </a:r>
          </a:p>
        </p:txBody>
      </p:sp>
      <p:cxnSp>
        <p:nvCxnSpPr>
          <p:cNvPr id="7" name="连接符: 曲线 6">
            <a:extLst>
              <a:ext uri="{FF2B5EF4-FFF2-40B4-BE49-F238E27FC236}">
                <a16:creationId xmlns:a16="http://schemas.microsoft.com/office/drawing/2014/main" id="{EE6AB512-344C-EBA8-5231-14862339721F}"/>
              </a:ext>
            </a:extLst>
          </p:cNvPr>
          <p:cNvCxnSpPr>
            <a:cxnSpLocks/>
            <a:stCxn id="2" idx="2"/>
            <a:endCxn id="4" idx="1"/>
          </p:cNvCxnSpPr>
          <p:nvPr/>
        </p:nvCxnSpPr>
        <p:spPr>
          <a:xfrm rot="16200000" flipH="1">
            <a:off x="1954337" y="1924017"/>
            <a:ext cx="855958" cy="1231391"/>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5C1E4C87-112C-070F-5D7C-D2DB5CF41015}"/>
              </a:ext>
            </a:extLst>
          </p:cNvPr>
          <p:cNvSpPr txBox="1"/>
          <p:nvPr/>
        </p:nvSpPr>
        <p:spPr>
          <a:xfrm>
            <a:off x="4946161" y="2355226"/>
            <a:ext cx="6400801" cy="1162691"/>
          </a:xfrm>
          <a:prstGeom prst="rect">
            <a:avLst/>
          </a:prstGeom>
          <a:noFill/>
        </p:spPr>
        <p:txBody>
          <a:bodyPr wrap="square" rtlCol="0">
            <a:spAutoFit/>
          </a:bodyPr>
          <a:lstStyle/>
          <a:p>
            <a:pPr marL="342900" indent="-342900">
              <a:lnSpc>
                <a:spcPct val="150000"/>
              </a:lnSpc>
              <a:buFont typeface="+mj-lt"/>
              <a:buAutoNum type="arabicPeriod" startAt="4"/>
            </a:pPr>
            <a:r>
              <a:rPr lang="zh-CN" altLang="en-US" sz="1600" dirty="0"/>
              <a:t>初步验证方案是否可行</a:t>
            </a:r>
            <a:endParaRPr lang="en-US" altLang="zh-CN" sz="1600" dirty="0"/>
          </a:p>
          <a:p>
            <a:pPr marL="342900" indent="-342900">
              <a:lnSpc>
                <a:spcPct val="150000"/>
              </a:lnSpc>
              <a:buFont typeface="+mj-lt"/>
              <a:buAutoNum type="arabicPeriod" startAt="4"/>
            </a:pPr>
            <a:r>
              <a:rPr lang="zh-CN" altLang="en-US" sz="1600" dirty="0"/>
              <a:t>讨论是否需要自制数据集</a:t>
            </a:r>
            <a:endParaRPr lang="en-US" altLang="zh-CN" sz="1600" dirty="0"/>
          </a:p>
          <a:p>
            <a:pPr marL="342900" indent="-342900">
              <a:lnSpc>
                <a:spcPct val="150000"/>
              </a:lnSpc>
              <a:buFont typeface="+mj-lt"/>
              <a:buAutoNum type="arabicPeriod" startAt="4"/>
            </a:pPr>
            <a:r>
              <a:rPr lang="zh-CN" altLang="en-US" sz="1600" dirty="0"/>
              <a:t>讨论如何最大化创新点</a:t>
            </a:r>
          </a:p>
        </p:txBody>
      </p:sp>
      <p:sp>
        <p:nvSpPr>
          <p:cNvPr id="12" name="矩形: 圆角 11">
            <a:extLst>
              <a:ext uri="{FF2B5EF4-FFF2-40B4-BE49-F238E27FC236}">
                <a16:creationId xmlns:a16="http://schemas.microsoft.com/office/drawing/2014/main" id="{FBB989B9-0037-A4CF-1D96-DBE6AA152F33}"/>
              </a:ext>
            </a:extLst>
          </p:cNvPr>
          <p:cNvSpPr/>
          <p:nvPr/>
        </p:nvSpPr>
        <p:spPr>
          <a:xfrm>
            <a:off x="5119123" y="3706497"/>
            <a:ext cx="1806855" cy="1111910"/>
          </a:xfrm>
          <a:prstGeom prst="roundRect">
            <a:avLst/>
          </a:prstGeom>
          <a:solidFill>
            <a:schemeClr val="accent5">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a:solidFill>
                  <a:schemeClr val="tx1"/>
                </a:solidFill>
              </a:rPr>
              <a:t>2024 </a:t>
            </a:r>
            <a:r>
              <a:rPr lang="zh-CN" altLang="en-US" dirty="0">
                <a:solidFill>
                  <a:schemeClr val="tx1"/>
                </a:solidFill>
              </a:rPr>
              <a:t>年 </a:t>
            </a:r>
            <a:r>
              <a:rPr lang="en-US" altLang="zh-CN" dirty="0">
                <a:solidFill>
                  <a:schemeClr val="tx1"/>
                </a:solidFill>
              </a:rPr>
              <a:t>8-9 </a:t>
            </a:r>
            <a:r>
              <a:rPr lang="zh-CN" altLang="en-US" dirty="0">
                <a:solidFill>
                  <a:schemeClr val="tx1"/>
                </a:solidFill>
              </a:rPr>
              <a:t>月</a:t>
            </a:r>
            <a:endParaRPr lang="en-US" altLang="zh-CN" dirty="0">
              <a:solidFill>
                <a:schemeClr val="tx1"/>
              </a:solidFill>
            </a:endParaRPr>
          </a:p>
          <a:p>
            <a:pPr algn="ctr">
              <a:lnSpc>
                <a:spcPct val="150000"/>
              </a:lnSpc>
            </a:pPr>
            <a:r>
              <a:rPr lang="zh-CN" altLang="en-US" dirty="0">
                <a:solidFill>
                  <a:schemeClr val="tx1"/>
                </a:solidFill>
              </a:rPr>
              <a:t>完善实验</a:t>
            </a:r>
          </a:p>
        </p:txBody>
      </p:sp>
      <p:cxnSp>
        <p:nvCxnSpPr>
          <p:cNvPr id="14" name="连接符: 曲线 13">
            <a:extLst>
              <a:ext uri="{FF2B5EF4-FFF2-40B4-BE49-F238E27FC236}">
                <a16:creationId xmlns:a16="http://schemas.microsoft.com/office/drawing/2014/main" id="{8D750B71-E754-A71A-D07C-20BCB0856A06}"/>
              </a:ext>
            </a:extLst>
          </p:cNvPr>
          <p:cNvCxnSpPr>
            <a:stCxn id="4" idx="2"/>
            <a:endCxn id="12" idx="1"/>
          </p:cNvCxnSpPr>
          <p:nvPr/>
        </p:nvCxnSpPr>
        <p:spPr>
          <a:xfrm rot="16200000" flipH="1">
            <a:off x="4140879" y="3284207"/>
            <a:ext cx="738805" cy="121768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A8E8D29-47DC-C46D-9999-0B462F1F8A7B}"/>
              </a:ext>
            </a:extLst>
          </p:cNvPr>
          <p:cNvSpPr txBox="1"/>
          <p:nvPr/>
        </p:nvSpPr>
        <p:spPr>
          <a:xfrm>
            <a:off x="7169732" y="3655716"/>
            <a:ext cx="6400801" cy="1162691"/>
          </a:xfrm>
          <a:prstGeom prst="rect">
            <a:avLst/>
          </a:prstGeom>
          <a:noFill/>
        </p:spPr>
        <p:txBody>
          <a:bodyPr wrap="square" rtlCol="0">
            <a:spAutoFit/>
          </a:bodyPr>
          <a:lstStyle/>
          <a:p>
            <a:pPr marL="342900" indent="-342900">
              <a:lnSpc>
                <a:spcPct val="150000"/>
              </a:lnSpc>
              <a:buFont typeface="+mj-lt"/>
              <a:buAutoNum type="arabicPeriod" startAt="7"/>
            </a:pPr>
            <a:r>
              <a:rPr lang="zh-CN" altLang="en-US" sz="1600" dirty="0"/>
              <a:t>完善 </a:t>
            </a:r>
            <a:r>
              <a:rPr lang="en-US" altLang="zh-CN" sz="1600" dirty="0"/>
              <a:t>PIPLINE </a:t>
            </a:r>
            <a:r>
              <a:rPr lang="zh-CN" altLang="en-US" sz="1600" dirty="0"/>
              <a:t>（是否达到预期目标</a:t>
            </a:r>
            <a:r>
              <a:rPr lang="en-US" altLang="zh-CN" sz="1600" dirty="0"/>
              <a:t>/SOTA</a:t>
            </a:r>
            <a:r>
              <a:rPr lang="zh-CN" altLang="en-US" sz="1600" dirty="0"/>
              <a:t>？）</a:t>
            </a:r>
            <a:endParaRPr lang="en-US" altLang="zh-CN" sz="1600" dirty="0"/>
          </a:p>
          <a:p>
            <a:pPr marL="342900" indent="-342900">
              <a:lnSpc>
                <a:spcPct val="150000"/>
              </a:lnSpc>
              <a:buFont typeface="+mj-lt"/>
              <a:buAutoNum type="arabicPeriod" startAt="7"/>
            </a:pPr>
            <a:r>
              <a:rPr lang="zh-CN" altLang="en-US" sz="1600" dirty="0"/>
              <a:t>对比和消融实验</a:t>
            </a:r>
            <a:endParaRPr lang="en-US" altLang="zh-CN" sz="1600" dirty="0"/>
          </a:p>
          <a:p>
            <a:pPr marL="342900" indent="-342900">
              <a:lnSpc>
                <a:spcPct val="150000"/>
              </a:lnSpc>
              <a:buFont typeface="+mj-lt"/>
              <a:buAutoNum type="arabicPeriod" startAt="7"/>
            </a:pPr>
            <a:r>
              <a:rPr lang="zh-CN" altLang="en-US" sz="1600" dirty="0"/>
              <a:t>可视化分析</a:t>
            </a:r>
          </a:p>
        </p:txBody>
      </p:sp>
      <p:sp>
        <p:nvSpPr>
          <p:cNvPr id="17" name="矩形: 圆角 16">
            <a:extLst>
              <a:ext uri="{FF2B5EF4-FFF2-40B4-BE49-F238E27FC236}">
                <a16:creationId xmlns:a16="http://schemas.microsoft.com/office/drawing/2014/main" id="{A696BFA2-DE79-5BE8-289C-EE7634BEADB3}"/>
              </a:ext>
            </a:extLst>
          </p:cNvPr>
          <p:cNvSpPr/>
          <p:nvPr/>
        </p:nvSpPr>
        <p:spPr>
          <a:xfrm>
            <a:off x="863193" y="4995023"/>
            <a:ext cx="6062785" cy="1111910"/>
          </a:xfrm>
          <a:prstGeom prst="roundRect">
            <a:avLst/>
          </a:prstGeom>
          <a:solidFill>
            <a:schemeClr val="accent4">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a:solidFill>
                  <a:schemeClr val="tx1"/>
                </a:solidFill>
              </a:rPr>
              <a:t>2024 </a:t>
            </a:r>
            <a:r>
              <a:rPr lang="zh-CN" altLang="en-US" dirty="0">
                <a:solidFill>
                  <a:schemeClr val="tx1"/>
                </a:solidFill>
              </a:rPr>
              <a:t>年 </a:t>
            </a:r>
            <a:r>
              <a:rPr lang="en-US" altLang="zh-CN" dirty="0">
                <a:solidFill>
                  <a:schemeClr val="tx1"/>
                </a:solidFill>
              </a:rPr>
              <a:t>10 </a:t>
            </a:r>
            <a:r>
              <a:rPr lang="zh-CN" altLang="en-US" dirty="0">
                <a:solidFill>
                  <a:schemeClr val="tx1"/>
                </a:solidFill>
              </a:rPr>
              <a:t>月</a:t>
            </a:r>
            <a:r>
              <a:rPr lang="en-US" altLang="zh-CN" dirty="0">
                <a:solidFill>
                  <a:schemeClr val="tx1"/>
                </a:solidFill>
              </a:rPr>
              <a:t>-11</a:t>
            </a:r>
            <a:r>
              <a:rPr lang="zh-CN" altLang="en-US" dirty="0">
                <a:solidFill>
                  <a:schemeClr val="tx1"/>
                </a:solidFill>
              </a:rPr>
              <a:t>月初</a:t>
            </a:r>
            <a:endParaRPr lang="en-US" altLang="zh-CN" dirty="0">
              <a:solidFill>
                <a:schemeClr val="tx1"/>
              </a:solidFill>
            </a:endParaRPr>
          </a:p>
          <a:p>
            <a:pPr algn="ctr">
              <a:lnSpc>
                <a:spcPct val="150000"/>
              </a:lnSpc>
            </a:pPr>
            <a:r>
              <a:rPr lang="zh-CN" altLang="en-US" dirty="0">
                <a:solidFill>
                  <a:schemeClr val="tx1"/>
                </a:solidFill>
              </a:rPr>
              <a:t>论文写作</a:t>
            </a:r>
            <a:r>
              <a:rPr lang="en-US" altLang="zh-CN" dirty="0">
                <a:solidFill>
                  <a:schemeClr val="tx1"/>
                </a:solidFill>
              </a:rPr>
              <a:t>+</a:t>
            </a:r>
            <a:r>
              <a:rPr lang="zh-CN" altLang="en-US" dirty="0">
                <a:solidFill>
                  <a:schemeClr val="tx1"/>
                </a:solidFill>
              </a:rPr>
              <a:t>画图</a:t>
            </a:r>
            <a:r>
              <a:rPr lang="en-US" altLang="zh-CN" dirty="0">
                <a:solidFill>
                  <a:schemeClr val="tx1"/>
                </a:solidFill>
              </a:rPr>
              <a:t>+</a:t>
            </a:r>
            <a:r>
              <a:rPr lang="zh-CN" altLang="en-US" dirty="0">
                <a:solidFill>
                  <a:schemeClr val="tx1"/>
                </a:solidFill>
              </a:rPr>
              <a:t>整体润色</a:t>
            </a:r>
            <a:r>
              <a:rPr lang="en-US" altLang="zh-CN" dirty="0">
                <a:solidFill>
                  <a:schemeClr val="tx1"/>
                </a:solidFill>
              </a:rPr>
              <a:t>+Demo</a:t>
            </a:r>
            <a:endParaRPr lang="zh-CN" altLang="en-US" dirty="0">
              <a:solidFill>
                <a:schemeClr val="tx1"/>
              </a:solidFill>
            </a:endParaRPr>
          </a:p>
        </p:txBody>
      </p:sp>
      <p:sp>
        <p:nvSpPr>
          <p:cNvPr id="20" name="文本框 19">
            <a:extLst>
              <a:ext uri="{FF2B5EF4-FFF2-40B4-BE49-F238E27FC236}">
                <a16:creationId xmlns:a16="http://schemas.microsoft.com/office/drawing/2014/main" id="{AA81134D-C699-6051-E28A-AB5331CADC22}"/>
              </a:ext>
            </a:extLst>
          </p:cNvPr>
          <p:cNvSpPr txBox="1"/>
          <p:nvPr/>
        </p:nvSpPr>
        <p:spPr>
          <a:xfrm>
            <a:off x="7169732" y="4969632"/>
            <a:ext cx="6400801" cy="1162691"/>
          </a:xfrm>
          <a:prstGeom prst="rect">
            <a:avLst/>
          </a:prstGeom>
          <a:noFill/>
        </p:spPr>
        <p:txBody>
          <a:bodyPr wrap="square" rtlCol="0">
            <a:spAutoFit/>
          </a:bodyPr>
          <a:lstStyle/>
          <a:p>
            <a:pPr marL="342900" indent="-342900">
              <a:lnSpc>
                <a:spcPct val="150000"/>
              </a:lnSpc>
              <a:buFont typeface="+mj-lt"/>
              <a:buAutoNum type="arabicPeriod" startAt="10"/>
            </a:pPr>
            <a:r>
              <a:rPr lang="en-US" altLang="zh-CN" sz="1600" dirty="0"/>
              <a:t>11 </a:t>
            </a:r>
            <a:r>
              <a:rPr lang="zh-CN" altLang="en-US" sz="1600" dirty="0"/>
              <a:t>月前写完初稿，用 </a:t>
            </a:r>
            <a:r>
              <a:rPr lang="en-US" altLang="zh-CN" sz="1600" dirty="0"/>
              <a:t>1 </a:t>
            </a:r>
            <a:r>
              <a:rPr lang="zh-CN" altLang="en-US" sz="1600" dirty="0"/>
              <a:t>周时间进行润色 </a:t>
            </a:r>
            <a:endParaRPr lang="en-US" altLang="zh-CN" sz="1600" dirty="0"/>
          </a:p>
          <a:p>
            <a:pPr marL="342900" indent="-342900">
              <a:lnSpc>
                <a:spcPct val="150000"/>
              </a:lnSpc>
              <a:buFont typeface="+mj-lt"/>
              <a:buAutoNum type="arabicPeriod" startAt="10"/>
            </a:pPr>
            <a:r>
              <a:rPr lang="zh-CN" altLang="en-US" sz="1600" dirty="0"/>
              <a:t>匿名 </a:t>
            </a:r>
            <a:r>
              <a:rPr lang="en-US" altLang="zh-CN" sz="1600" dirty="0"/>
              <a:t>GitHub </a:t>
            </a:r>
            <a:r>
              <a:rPr lang="zh-CN" altLang="en-US" sz="1600" dirty="0"/>
              <a:t>仓库，</a:t>
            </a:r>
            <a:r>
              <a:rPr lang="en-US" altLang="zh-CN" sz="1600" dirty="0"/>
              <a:t>Demo </a:t>
            </a:r>
            <a:r>
              <a:rPr lang="zh-CN" altLang="en-US" sz="1600" dirty="0"/>
              <a:t>网站演示模型效果</a:t>
            </a:r>
            <a:endParaRPr lang="en-US" altLang="zh-CN" sz="1600" dirty="0"/>
          </a:p>
          <a:p>
            <a:pPr marL="342900" indent="-342900">
              <a:lnSpc>
                <a:spcPct val="150000"/>
              </a:lnSpc>
              <a:buFont typeface="+mj-lt"/>
              <a:buAutoNum type="arabicPeriod" startAt="10"/>
            </a:pPr>
            <a:r>
              <a:rPr lang="zh-CN" altLang="en-US" sz="1600" dirty="0"/>
              <a:t>画图达到顶会要求（美观简约，风格统一）</a:t>
            </a:r>
          </a:p>
        </p:txBody>
      </p:sp>
    </p:spTree>
    <p:extLst>
      <p:ext uri="{BB962C8B-B14F-4D97-AF65-F5344CB8AC3E}">
        <p14:creationId xmlns:p14="http://schemas.microsoft.com/office/powerpoint/2010/main" val="98381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00C52452-9357-4DD5-A572-E282928AC659}"/>
              </a:ext>
            </a:extLst>
          </p:cNvPr>
          <p:cNvSpPr>
            <a:spLocks noGrp="1"/>
          </p:cNvSpPr>
          <p:nvPr>
            <p:ph type="ctrTitle"/>
          </p:nvPr>
        </p:nvSpPr>
        <p:spPr>
          <a:xfrm>
            <a:off x="2016868" y="2044870"/>
            <a:ext cx="8158264" cy="923330"/>
          </a:xfrm>
        </p:spPr>
        <p:txBody>
          <a:bodyPr/>
          <a:lstStyle/>
          <a:p>
            <a:pPr marL="0" indent="0">
              <a:buNone/>
            </a:pPr>
            <a:r>
              <a:rPr lang="en-US" altLang="zh-CN" dirty="0"/>
              <a:t>Q &amp; A</a:t>
            </a:r>
            <a:endParaRPr lang="zh-CN" altLang="en-US" dirty="0"/>
          </a:p>
        </p:txBody>
      </p:sp>
      <p:grpSp>
        <p:nvGrpSpPr>
          <p:cNvPr id="5" name="组合 4">
            <a:extLst>
              <a:ext uri="{FF2B5EF4-FFF2-40B4-BE49-F238E27FC236}">
                <a16:creationId xmlns:a16="http://schemas.microsoft.com/office/drawing/2014/main" id="{92285EE4-A064-4399-90EB-067403CADC47}"/>
              </a:ext>
            </a:extLst>
          </p:cNvPr>
          <p:cNvGrpSpPr/>
          <p:nvPr/>
        </p:nvGrpSpPr>
        <p:grpSpPr>
          <a:xfrm>
            <a:off x="0" y="-715587"/>
            <a:ext cx="676656" cy="602672"/>
            <a:chOff x="0" y="6950133"/>
            <a:chExt cx="676656" cy="602672"/>
          </a:xfrm>
        </p:grpSpPr>
        <p:sp>
          <p:nvSpPr>
            <p:cNvPr id="6" name="矩形 5">
              <a:extLst>
                <a:ext uri="{FF2B5EF4-FFF2-40B4-BE49-F238E27FC236}">
                  <a16:creationId xmlns:a16="http://schemas.microsoft.com/office/drawing/2014/main" id="{956CA06B-06E4-4F89-8FE2-A44EF4DA9B2B}"/>
                </a:ext>
              </a:extLst>
            </p:cNvPr>
            <p:cNvSpPr/>
            <p:nvPr/>
          </p:nvSpPr>
          <p:spPr bwMode="auto">
            <a:xfrm>
              <a:off x="0" y="6950133"/>
              <a:ext cx="676656" cy="602672"/>
            </a:xfrm>
            <a:prstGeom prst="rect">
              <a:avLst/>
            </a:prstGeom>
            <a:solidFill>
              <a:schemeClr val="bg1"/>
            </a:solidFill>
            <a:ln w="6350">
              <a:noFill/>
            </a:ln>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900000" tIns="0" rIns="0" bIns="0" numCol="1" spcCol="0" rtlCol="0" fromWordArt="0" anchor="ctr" anchorCtr="0" forceAA="0" compatLnSpc="1">
              <a:prstTxWarp prst="textNoShape">
                <a:avLst/>
              </a:prstTxWarp>
              <a:noAutofit/>
            </a:bodyPr>
            <a:lstStyle/>
            <a:p>
              <a:endParaRPr lang="zh-CN" altLang="en-US" spc="100" dirty="0">
                <a:solidFill>
                  <a:schemeClr val="tx1">
                    <a:lumMod val="65000"/>
                    <a:lumOff val="35000"/>
                  </a:schemeClr>
                </a:solidFill>
              </a:endParaRPr>
            </a:p>
          </p:txBody>
        </p:sp>
        <p:grpSp>
          <p:nvGrpSpPr>
            <p:cNvPr id="7" name="组合 6">
              <a:extLst>
                <a:ext uri="{FF2B5EF4-FFF2-40B4-BE49-F238E27FC236}">
                  <a16:creationId xmlns:a16="http://schemas.microsoft.com/office/drawing/2014/main" id="{C636EEAC-4887-40D0-B831-CF894086F881}"/>
                </a:ext>
              </a:extLst>
            </p:cNvPr>
            <p:cNvGrpSpPr/>
            <p:nvPr/>
          </p:nvGrpSpPr>
          <p:grpSpPr>
            <a:xfrm>
              <a:off x="47544" y="7038552"/>
              <a:ext cx="581568" cy="425834"/>
              <a:chOff x="84575" y="6977592"/>
              <a:chExt cx="581568" cy="425834"/>
            </a:xfrm>
          </p:grpSpPr>
          <p:grpSp>
            <p:nvGrpSpPr>
              <p:cNvPr id="8" name="组合 7">
                <a:extLst>
                  <a:ext uri="{FF2B5EF4-FFF2-40B4-BE49-F238E27FC236}">
                    <a16:creationId xmlns:a16="http://schemas.microsoft.com/office/drawing/2014/main" id="{9EB883EF-FC29-4973-A0B1-40EBFF83BA1F}"/>
                  </a:ext>
                </a:extLst>
              </p:cNvPr>
              <p:cNvGrpSpPr/>
              <p:nvPr/>
            </p:nvGrpSpPr>
            <p:grpSpPr>
              <a:xfrm>
                <a:off x="84575" y="6979654"/>
                <a:ext cx="317380" cy="421711"/>
                <a:chOff x="14690033" y="2185397"/>
                <a:chExt cx="583830" cy="775754"/>
              </a:xfrm>
            </p:grpSpPr>
            <p:sp>
              <p:nvSpPr>
                <p:cNvPr id="10" name="iŝļíḑe">
                  <a:extLst>
                    <a:ext uri="{FF2B5EF4-FFF2-40B4-BE49-F238E27FC236}">
                      <a16:creationId xmlns:a16="http://schemas.microsoft.com/office/drawing/2014/main" id="{54DC0BE1-9DC6-48B5-851A-70185F7A3084}"/>
                    </a:ext>
                  </a:extLst>
                </p:cNvPr>
                <p:cNvSpPr/>
                <p:nvPr/>
              </p:nvSpPr>
              <p:spPr bwMode="auto">
                <a:xfrm>
                  <a:off x="14690033" y="2185397"/>
                  <a:ext cx="583830" cy="612014"/>
                </a:xfrm>
                <a:custGeom>
                  <a:avLst/>
                  <a:gdLst>
                    <a:gd name="T0" fmla="*/ 114 w 209"/>
                    <a:gd name="T1" fmla="*/ 11 h 220"/>
                    <a:gd name="T2" fmla="*/ 193 w 209"/>
                    <a:gd name="T3" fmla="*/ 145 h 220"/>
                    <a:gd name="T4" fmla="*/ 129 w 209"/>
                    <a:gd name="T5" fmla="*/ 195 h 220"/>
                    <a:gd name="T6" fmla="*/ 122 w 209"/>
                    <a:gd name="T7" fmla="*/ 210 h 220"/>
                    <a:gd name="T8" fmla="*/ 121 w 209"/>
                    <a:gd name="T9" fmla="*/ 216 h 220"/>
                    <a:gd name="T10" fmla="*/ 121 w 209"/>
                    <a:gd name="T11" fmla="*/ 218 h 220"/>
                    <a:gd name="T12" fmla="*/ 80 w 209"/>
                    <a:gd name="T13" fmla="*/ 215 h 220"/>
                    <a:gd name="T14" fmla="*/ 37 w 209"/>
                    <a:gd name="T15" fmla="*/ 200 h 220"/>
                    <a:gd name="T16" fmla="*/ 38 w 209"/>
                    <a:gd name="T17" fmla="*/ 200 h 220"/>
                    <a:gd name="T18" fmla="*/ 40 w 209"/>
                    <a:gd name="T19" fmla="*/ 195 h 220"/>
                    <a:gd name="T20" fmla="*/ 40 w 209"/>
                    <a:gd name="T21" fmla="*/ 181 h 220"/>
                    <a:gd name="T22" fmla="*/ 2 w 209"/>
                    <a:gd name="T23" fmla="*/ 113 h 220"/>
                    <a:gd name="T24" fmla="*/ 114 w 209"/>
                    <a:gd name="T25" fmla="*/ 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20">
                      <a:moveTo>
                        <a:pt x="114" y="11"/>
                      </a:moveTo>
                      <a:cubicBezTo>
                        <a:pt x="208" y="22"/>
                        <a:pt x="209" y="99"/>
                        <a:pt x="193" y="145"/>
                      </a:cubicBezTo>
                      <a:cubicBezTo>
                        <a:pt x="177" y="189"/>
                        <a:pt x="135" y="192"/>
                        <a:pt x="129" y="195"/>
                      </a:cubicBezTo>
                      <a:cubicBezTo>
                        <a:pt x="125" y="197"/>
                        <a:pt x="123" y="205"/>
                        <a:pt x="122" y="210"/>
                      </a:cubicBezTo>
                      <a:cubicBezTo>
                        <a:pt x="121" y="214"/>
                        <a:pt x="121" y="216"/>
                        <a:pt x="121" y="216"/>
                      </a:cubicBezTo>
                      <a:cubicBezTo>
                        <a:pt x="121" y="218"/>
                        <a:pt x="121" y="218"/>
                        <a:pt x="121" y="218"/>
                      </a:cubicBezTo>
                      <a:cubicBezTo>
                        <a:pt x="116" y="219"/>
                        <a:pt x="104" y="220"/>
                        <a:pt x="80" y="215"/>
                      </a:cubicBezTo>
                      <a:cubicBezTo>
                        <a:pt x="51" y="210"/>
                        <a:pt x="40" y="203"/>
                        <a:pt x="37" y="200"/>
                      </a:cubicBezTo>
                      <a:cubicBezTo>
                        <a:pt x="38" y="200"/>
                        <a:pt x="38" y="200"/>
                        <a:pt x="38" y="200"/>
                      </a:cubicBezTo>
                      <a:cubicBezTo>
                        <a:pt x="38" y="200"/>
                        <a:pt x="39" y="198"/>
                        <a:pt x="40" y="195"/>
                      </a:cubicBezTo>
                      <a:cubicBezTo>
                        <a:pt x="40" y="192"/>
                        <a:pt x="41" y="187"/>
                        <a:pt x="40" y="181"/>
                      </a:cubicBezTo>
                      <a:cubicBezTo>
                        <a:pt x="40" y="174"/>
                        <a:pt x="4" y="155"/>
                        <a:pt x="2" y="113"/>
                      </a:cubicBezTo>
                      <a:cubicBezTo>
                        <a:pt x="0" y="83"/>
                        <a:pt x="22" y="0"/>
                        <a:pt x="114" y="11"/>
                      </a:cubicBezTo>
                      <a:close/>
                    </a:path>
                  </a:pathLst>
                </a:custGeom>
                <a:solidFill>
                  <a:srgbClr val="FAED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şḷíḍé">
                  <a:extLst>
                    <a:ext uri="{FF2B5EF4-FFF2-40B4-BE49-F238E27FC236}">
                      <a16:creationId xmlns:a16="http://schemas.microsoft.com/office/drawing/2014/main" id="{6300E27B-233B-4DC3-8B31-BAC92E57B3F8}"/>
                    </a:ext>
                  </a:extLst>
                </p:cNvPr>
                <p:cNvSpPr/>
                <p:nvPr/>
              </p:nvSpPr>
              <p:spPr bwMode="auto">
                <a:xfrm>
                  <a:off x="14731640" y="2802779"/>
                  <a:ext cx="338218" cy="158372"/>
                </a:xfrm>
                <a:custGeom>
                  <a:avLst/>
                  <a:gdLst>
                    <a:gd name="T0" fmla="*/ 115 w 121"/>
                    <a:gd name="T1" fmla="*/ 18 h 57"/>
                    <a:gd name="T2" fmla="*/ 119 w 121"/>
                    <a:gd name="T3" fmla="*/ 32 h 57"/>
                    <a:gd name="T4" fmla="*/ 52 w 121"/>
                    <a:gd name="T5" fmla="*/ 49 h 57"/>
                    <a:gd name="T6" fmla="*/ 2 w 121"/>
                    <a:gd name="T7" fmla="*/ 11 h 57"/>
                    <a:gd name="T8" fmla="*/ 9 w 121"/>
                    <a:gd name="T9" fmla="*/ 0 h 57"/>
                    <a:gd name="T10" fmla="*/ 12 w 121"/>
                    <a:gd name="T11" fmla="*/ 4 h 57"/>
                    <a:gd name="T12" fmla="*/ 106 w 121"/>
                    <a:gd name="T13" fmla="*/ 24 h 57"/>
                    <a:gd name="T14" fmla="*/ 115 w 121"/>
                    <a:gd name="T15" fmla="*/ 18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7">
                      <a:moveTo>
                        <a:pt x="115" y="18"/>
                      </a:moveTo>
                      <a:cubicBezTo>
                        <a:pt x="116" y="19"/>
                        <a:pt x="121" y="22"/>
                        <a:pt x="119" y="32"/>
                      </a:cubicBezTo>
                      <a:cubicBezTo>
                        <a:pt x="115" y="50"/>
                        <a:pt x="91" y="57"/>
                        <a:pt x="52" y="49"/>
                      </a:cubicBezTo>
                      <a:cubicBezTo>
                        <a:pt x="11" y="41"/>
                        <a:pt x="0" y="25"/>
                        <a:pt x="2" y="11"/>
                      </a:cubicBezTo>
                      <a:cubicBezTo>
                        <a:pt x="3" y="2"/>
                        <a:pt x="8" y="0"/>
                        <a:pt x="9" y="0"/>
                      </a:cubicBezTo>
                      <a:cubicBezTo>
                        <a:pt x="10" y="1"/>
                        <a:pt x="11" y="3"/>
                        <a:pt x="12" y="4"/>
                      </a:cubicBezTo>
                      <a:cubicBezTo>
                        <a:pt x="22" y="14"/>
                        <a:pt x="69" y="29"/>
                        <a:pt x="106" y="24"/>
                      </a:cubicBezTo>
                      <a:cubicBezTo>
                        <a:pt x="110" y="23"/>
                        <a:pt x="113" y="21"/>
                        <a:pt x="115" y="18"/>
                      </a:cubicBezTo>
                      <a:close/>
                    </a:path>
                  </a:pathLst>
                </a:custGeom>
                <a:solidFill>
                  <a:srgbClr val="C3C5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Sľïḓe">
                  <a:extLst>
                    <a:ext uri="{FF2B5EF4-FFF2-40B4-BE49-F238E27FC236}">
                      <a16:creationId xmlns:a16="http://schemas.microsoft.com/office/drawing/2014/main" id="{5B26EC4D-D9AD-4A5C-B020-9EB24F438E6A}"/>
                    </a:ext>
                  </a:extLst>
                </p:cNvPr>
                <p:cNvSpPr/>
                <p:nvPr/>
              </p:nvSpPr>
              <p:spPr bwMode="auto">
                <a:xfrm>
                  <a:off x="14745061" y="2722251"/>
                  <a:ext cx="332850" cy="161056"/>
                </a:xfrm>
                <a:custGeom>
                  <a:avLst/>
                  <a:gdLst>
                    <a:gd name="T0" fmla="*/ 101 w 119"/>
                    <a:gd name="T1" fmla="*/ 25 h 58"/>
                    <a:gd name="T2" fmla="*/ 101 w 119"/>
                    <a:gd name="T3" fmla="*/ 23 h 58"/>
                    <a:gd name="T4" fmla="*/ 102 w 119"/>
                    <a:gd name="T5" fmla="*/ 17 h 58"/>
                    <a:gd name="T6" fmla="*/ 102 w 119"/>
                    <a:gd name="T7" fmla="*/ 17 h 58"/>
                    <a:gd name="T8" fmla="*/ 111 w 119"/>
                    <a:gd name="T9" fmla="*/ 20 h 58"/>
                    <a:gd name="T10" fmla="*/ 110 w 119"/>
                    <a:gd name="T11" fmla="*/ 47 h 58"/>
                    <a:gd name="T12" fmla="*/ 110 w 119"/>
                    <a:gd name="T13" fmla="*/ 47 h 58"/>
                    <a:gd name="T14" fmla="*/ 101 w 119"/>
                    <a:gd name="T15" fmla="*/ 53 h 58"/>
                    <a:gd name="T16" fmla="*/ 7 w 119"/>
                    <a:gd name="T17" fmla="*/ 33 h 58"/>
                    <a:gd name="T18" fmla="*/ 4 w 119"/>
                    <a:gd name="T19" fmla="*/ 29 h 58"/>
                    <a:gd name="T20" fmla="*/ 11 w 119"/>
                    <a:gd name="T21" fmla="*/ 2 h 58"/>
                    <a:gd name="T22" fmla="*/ 19 w 119"/>
                    <a:gd name="T23" fmla="*/ 2 h 58"/>
                    <a:gd name="T24" fmla="*/ 20 w 119"/>
                    <a:gd name="T25" fmla="*/ 2 h 58"/>
                    <a:gd name="T26" fmla="*/ 18 w 119"/>
                    <a:gd name="T27" fmla="*/ 7 h 58"/>
                    <a:gd name="T28" fmla="*/ 17 w 119"/>
                    <a:gd name="T29" fmla="*/ 7 h 58"/>
                    <a:gd name="T30" fmla="*/ 60 w 119"/>
                    <a:gd name="T31" fmla="*/ 22 h 58"/>
                    <a:gd name="T32" fmla="*/ 101 w 11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58">
                      <a:moveTo>
                        <a:pt x="101" y="25"/>
                      </a:moveTo>
                      <a:cubicBezTo>
                        <a:pt x="101" y="23"/>
                        <a:pt x="101" y="23"/>
                        <a:pt x="101" y="23"/>
                      </a:cubicBezTo>
                      <a:cubicBezTo>
                        <a:pt x="101" y="23"/>
                        <a:pt x="101" y="21"/>
                        <a:pt x="102" y="17"/>
                      </a:cubicBezTo>
                      <a:cubicBezTo>
                        <a:pt x="102" y="17"/>
                        <a:pt x="102" y="17"/>
                        <a:pt x="102" y="17"/>
                      </a:cubicBezTo>
                      <a:cubicBezTo>
                        <a:pt x="102" y="17"/>
                        <a:pt x="108" y="18"/>
                        <a:pt x="111" y="20"/>
                      </a:cubicBezTo>
                      <a:cubicBezTo>
                        <a:pt x="119" y="25"/>
                        <a:pt x="117" y="39"/>
                        <a:pt x="110" y="47"/>
                      </a:cubicBezTo>
                      <a:cubicBezTo>
                        <a:pt x="110" y="47"/>
                        <a:pt x="110" y="47"/>
                        <a:pt x="110" y="47"/>
                      </a:cubicBezTo>
                      <a:cubicBezTo>
                        <a:pt x="108" y="50"/>
                        <a:pt x="105" y="52"/>
                        <a:pt x="101" y="53"/>
                      </a:cubicBezTo>
                      <a:cubicBezTo>
                        <a:pt x="64" y="58"/>
                        <a:pt x="17" y="43"/>
                        <a:pt x="7" y="33"/>
                      </a:cubicBezTo>
                      <a:cubicBezTo>
                        <a:pt x="6" y="32"/>
                        <a:pt x="5" y="30"/>
                        <a:pt x="4" y="29"/>
                      </a:cubicBezTo>
                      <a:cubicBezTo>
                        <a:pt x="0" y="21"/>
                        <a:pt x="1" y="10"/>
                        <a:pt x="11" y="2"/>
                      </a:cubicBezTo>
                      <a:cubicBezTo>
                        <a:pt x="15" y="0"/>
                        <a:pt x="19" y="2"/>
                        <a:pt x="19" y="2"/>
                      </a:cubicBezTo>
                      <a:cubicBezTo>
                        <a:pt x="20" y="2"/>
                        <a:pt x="20" y="2"/>
                        <a:pt x="20" y="2"/>
                      </a:cubicBezTo>
                      <a:cubicBezTo>
                        <a:pt x="19" y="5"/>
                        <a:pt x="18" y="7"/>
                        <a:pt x="18" y="7"/>
                      </a:cubicBezTo>
                      <a:cubicBezTo>
                        <a:pt x="17" y="7"/>
                        <a:pt x="17" y="7"/>
                        <a:pt x="17" y="7"/>
                      </a:cubicBezTo>
                      <a:cubicBezTo>
                        <a:pt x="20" y="10"/>
                        <a:pt x="31" y="17"/>
                        <a:pt x="60" y="22"/>
                      </a:cubicBezTo>
                      <a:cubicBezTo>
                        <a:pt x="84" y="27"/>
                        <a:pt x="96" y="26"/>
                        <a:pt x="101" y="25"/>
                      </a:cubicBezTo>
                      <a:close/>
                    </a:path>
                  </a:pathLst>
                </a:custGeom>
                <a:solidFill>
                  <a:srgbClr val="D8DA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ḻídê">
                  <a:extLst>
                    <a:ext uri="{FF2B5EF4-FFF2-40B4-BE49-F238E27FC236}">
                      <a16:creationId xmlns:a16="http://schemas.microsoft.com/office/drawing/2014/main" id="{3F14B47E-1405-452A-853A-4C4FFA0AF80C}"/>
                    </a:ext>
                  </a:extLst>
                </p:cNvPr>
                <p:cNvSpPr/>
                <p:nvPr/>
              </p:nvSpPr>
              <p:spPr bwMode="auto">
                <a:xfrm>
                  <a:off x="14834984" y="2447114"/>
                  <a:ext cx="229506" cy="350298"/>
                </a:xfrm>
                <a:custGeom>
                  <a:avLst/>
                  <a:gdLst>
                    <a:gd name="T0" fmla="*/ 13 w 82"/>
                    <a:gd name="T1" fmla="*/ 117 h 126"/>
                    <a:gd name="T2" fmla="*/ 25 w 82"/>
                    <a:gd name="T3" fmla="*/ 38 h 126"/>
                    <a:gd name="T4" fmla="*/ 24 w 82"/>
                    <a:gd name="T5" fmla="*/ 25 h 126"/>
                    <a:gd name="T6" fmla="*/ 18 w 82"/>
                    <a:gd name="T7" fmla="*/ 6 h 126"/>
                    <a:gd name="T8" fmla="*/ 8 w 82"/>
                    <a:gd name="T9" fmla="*/ 0 h 126"/>
                    <a:gd name="T10" fmla="*/ 3 w 82"/>
                    <a:gd name="T11" fmla="*/ 1 h 126"/>
                    <a:gd name="T12" fmla="*/ 0 w 82"/>
                    <a:gd name="T13" fmla="*/ 7 h 126"/>
                    <a:gd name="T14" fmla="*/ 0 w 82"/>
                    <a:gd name="T15" fmla="*/ 10 h 126"/>
                    <a:gd name="T16" fmla="*/ 39 w 82"/>
                    <a:gd name="T17" fmla="*/ 39 h 126"/>
                    <a:gd name="T18" fmla="*/ 42 w 82"/>
                    <a:gd name="T19" fmla="*/ 39 h 126"/>
                    <a:gd name="T20" fmla="*/ 70 w 82"/>
                    <a:gd name="T21" fmla="*/ 31 h 126"/>
                    <a:gd name="T22" fmla="*/ 78 w 82"/>
                    <a:gd name="T23" fmla="*/ 23 h 126"/>
                    <a:gd name="T24" fmla="*/ 82 w 82"/>
                    <a:gd name="T25" fmla="*/ 15 h 126"/>
                    <a:gd name="T26" fmla="*/ 80 w 82"/>
                    <a:gd name="T27" fmla="*/ 9 h 126"/>
                    <a:gd name="T28" fmla="*/ 75 w 82"/>
                    <a:gd name="T29" fmla="*/ 5 h 126"/>
                    <a:gd name="T30" fmla="*/ 71 w 82"/>
                    <a:gd name="T31" fmla="*/ 4 h 126"/>
                    <a:gd name="T32" fmla="*/ 65 w 82"/>
                    <a:gd name="T33" fmla="*/ 7 h 126"/>
                    <a:gd name="T34" fmla="*/ 55 w 82"/>
                    <a:gd name="T35" fmla="*/ 19 h 126"/>
                    <a:gd name="T36" fmla="*/ 39 w 82"/>
                    <a:gd name="T37" fmla="*/ 98 h 126"/>
                    <a:gd name="T38" fmla="*/ 41 w 82"/>
                    <a:gd name="T39" fmla="*/ 124 h 126"/>
                    <a:gd name="T40" fmla="*/ 43 w 82"/>
                    <a:gd name="T41" fmla="*/ 126 h 126"/>
                    <a:gd name="T42" fmla="*/ 45 w 82"/>
                    <a:gd name="T43" fmla="*/ 124 h 126"/>
                    <a:gd name="T44" fmla="*/ 43 w 82"/>
                    <a:gd name="T45" fmla="*/ 98 h 126"/>
                    <a:gd name="T46" fmla="*/ 53 w 82"/>
                    <a:gd name="T47" fmla="*/ 35 h 126"/>
                    <a:gd name="T48" fmla="*/ 62 w 82"/>
                    <a:gd name="T49" fmla="*/ 15 h 126"/>
                    <a:gd name="T50" fmla="*/ 67 w 82"/>
                    <a:gd name="T51" fmla="*/ 10 h 126"/>
                    <a:gd name="T52" fmla="*/ 71 w 82"/>
                    <a:gd name="T53" fmla="*/ 8 h 126"/>
                    <a:gd name="T54" fmla="*/ 73 w 82"/>
                    <a:gd name="T55" fmla="*/ 9 h 126"/>
                    <a:gd name="T56" fmla="*/ 77 w 82"/>
                    <a:gd name="T57" fmla="*/ 12 h 126"/>
                    <a:gd name="T58" fmla="*/ 78 w 82"/>
                    <a:gd name="T59" fmla="*/ 15 h 126"/>
                    <a:gd name="T60" fmla="*/ 75 w 82"/>
                    <a:gd name="T61" fmla="*/ 21 h 126"/>
                    <a:gd name="T62" fmla="*/ 42 w 82"/>
                    <a:gd name="T63" fmla="*/ 35 h 126"/>
                    <a:gd name="T64" fmla="*/ 39 w 82"/>
                    <a:gd name="T65" fmla="*/ 35 h 126"/>
                    <a:gd name="T66" fmla="*/ 4 w 82"/>
                    <a:gd name="T67" fmla="*/ 10 h 126"/>
                    <a:gd name="T68" fmla="*/ 4 w 82"/>
                    <a:gd name="T69" fmla="*/ 8 h 126"/>
                    <a:gd name="T70" fmla="*/ 6 w 82"/>
                    <a:gd name="T71" fmla="*/ 4 h 126"/>
                    <a:gd name="T72" fmla="*/ 8 w 82"/>
                    <a:gd name="T73" fmla="*/ 4 h 126"/>
                    <a:gd name="T74" fmla="*/ 15 w 82"/>
                    <a:gd name="T75" fmla="*/ 8 h 126"/>
                    <a:gd name="T76" fmla="*/ 20 w 82"/>
                    <a:gd name="T77" fmla="*/ 25 h 126"/>
                    <a:gd name="T78" fmla="*/ 21 w 82"/>
                    <a:gd name="T79" fmla="*/ 38 h 126"/>
                    <a:gd name="T80" fmla="*/ 15 w 82"/>
                    <a:gd name="T81" fmla="*/ 91 h 126"/>
                    <a:gd name="T82" fmla="*/ 11 w 82"/>
                    <a:gd name="T83" fmla="*/ 109 h 126"/>
                    <a:gd name="T84" fmla="*/ 9 w 82"/>
                    <a:gd name="T85" fmla="*/ 114 h 126"/>
                    <a:gd name="T86" fmla="*/ 9 w 82"/>
                    <a:gd name="T87" fmla="*/ 116 h 126"/>
                    <a:gd name="T88" fmla="*/ 10 w 82"/>
                    <a:gd name="T89" fmla="*/ 118 h 126"/>
                    <a:gd name="T90" fmla="*/ 13 w 82"/>
                    <a:gd name="T91" fmla="*/ 11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26">
                      <a:moveTo>
                        <a:pt x="13" y="117"/>
                      </a:moveTo>
                      <a:cubicBezTo>
                        <a:pt x="13" y="117"/>
                        <a:pt x="25" y="76"/>
                        <a:pt x="25" y="38"/>
                      </a:cubicBezTo>
                      <a:cubicBezTo>
                        <a:pt x="25" y="34"/>
                        <a:pt x="25" y="29"/>
                        <a:pt x="24" y="25"/>
                      </a:cubicBezTo>
                      <a:cubicBezTo>
                        <a:pt x="23" y="16"/>
                        <a:pt x="21" y="10"/>
                        <a:pt x="18" y="6"/>
                      </a:cubicBezTo>
                      <a:cubicBezTo>
                        <a:pt x="16" y="2"/>
                        <a:pt x="12" y="0"/>
                        <a:pt x="8" y="0"/>
                      </a:cubicBezTo>
                      <a:cubicBezTo>
                        <a:pt x="7" y="0"/>
                        <a:pt x="5" y="0"/>
                        <a:pt x="3" y="1"/>
                      </a:cubicBezTo>
                      <a:cubicBezTo>
                        <a:pt x="2" y="3"/>
                        <a:pt x="1" y="4"/>
                        <a:pt x="0" y="7"/>
                      </a:cubicBezTo>
                      <a:cubicBezTo>
                        <a:pt x="0" y="8"/>
                        <a:pt x="0" y="9"/>
                        <a:pt x="0" y="10"/>
                      </a:cubicBezTo>
                      <a:cubicBezTo>
                        <a:pt x="0" y="22"/>
                        <a:pt x="12" y="38"/>
                        <a:pt x="39" y="39"/>
                      </a:cubicBezTo>
                      <a:cubicBezTo>
                        <a:pt x="40" y="39"/>
                        <a:pt x="41" y="39"/>
                        <a:pt x="42" y="39"/>
                      </a:cubicBezTo>
                      <a:cubicBezTo>
                        <a:pt x="53" y="39"/>
                        <a:pt x="63" y="36"/>
                        <a:pt x="70" y="31"/>
                      </a:cubicBezTo>
                      <a:cubicBezTo>
                        <a:pt x="73" y="29"/>
                        <a:pt x="76" y="26"/>
                        <a:pt x="78" y="23"/>
                      </a:cubicBezTo>
                      <a:cubicBezTo>
                        <a:pt x="80" y="21"/>
                        <a:pt x="82" y="18"/>
                        <a:pt x="82" y="15"/>
                      </a:cubicBezTo>
                      <a:cubicBezTo>
                        <a:pt x="82" y="13"/>
                        <a:pt x="81" y="11"/>
                        <a:pt x="80" y="9"/>
                      </a:cubicBezTo>
                      <a:cubicBezTo>
                        <a:pt x="79" y="8"/>
                        <a:pt x="77" y="6"/>
                        <a:pt x="75" y="5"/>
                      </a:cubicBezTo>
                      <a:cubicBezTo>
                        <a:pt x="74" y="5"/>
                        <a:pt x="73" y="4"/>
                        <a:pt x="71" y="4"/>
                      </a:cubicBezTo>
                      <a:cubicBezTo>
                        <a:pt x="69" y="4"/>
                        <a:pt x="67" y="5"/>
                        <a:pt x="65" y="7"/>
                      </a:cubicBezTo>
                      <a:cubicBezTo>
                        <a:pt x="61" y="9"/>
                        <a:pt x="58" y="14"/>
                        <a:pt x="55" y="19"/>
                      </a:cubicBezTo>
                      <a:cubicBezTo>
                        <a:pt x="46" y="37"/>
                        <a:pt x="39" y="67"/>
                        <a:pt x="39" y="98"/>
                      </a:cubicBezTo>
                      <a:cubicBezTo>
                        <a:pt x="39" y="107"/>
                        <a:pt x="40" y="116"/>
                        <a:pt x="41" y="124"/>
                      </a:cubicBezTo>
                      <a:cubicBezTo>
                        <a:pt x="41" y="126"/>
                        <a:pt x="42" y="126"/>
                        <a:pt x="43" y="126"/>
                      </a:cubicBezTo>
                      <a:cubicBezTo>
                        <a:pt x="44" y="126"/>
                        <a:pt x="45" y="125"/>
                        <a:pt x="45" y="124"/>
                      </a:cubicBezTo>
                      <a:cubicBezTo>
                        <a:pt x="44" y="115"/>
                        <a:pt x="43" y="107"/>
                        <a:pt x="43" y="98"/>
                      </a:cubicBezTo>
                      <a:cubicBezTo>
                        <a:pt x="43" y="75"/>
                        <a:pt x="47" y="52"/>
                        <a:pt x="53" y="35"/>
                      </a:cubicBezTo>
                      <a:cubicBezTo>
                        <a:pt x="56" y="27"/>
                        <a:pt x="59" y="20"/>
                        <a:pt x="62" y="15"/>
                      </a:cubicBezTo>
                      <a:cubicBezTo>
                        <a:pt x="64" y="13"/>
                        <a:pt x="66" y="11"/>
                        <a:pt x="67" y="10"/>
                      </a:cubicBezTo>
                      <a:cubicBezTo>
                        <a:pt x="69" y="9"/>
                        <a:pt x="70" y="8"/>
                        <a:pt x="71" y="8"/>
                      </a:cubicBezTo>
                      <a:cubicBezTo>
                        <a:pt x="72" y="8"/>
                        <a:pt x="73" y="8"/>
                        <a:pt x="73" y="9"/>
                      </a:cubicBezTo>
                      <a:cubicBezTo>
                        <a:pt x="75" y="10"/>
                        <a:pt x="76" y="11"/>
                        <a:pt x="77" y="12"/>
                      </a:cubicBezTo>
                      <a:cubicBezTo>
                        <a:pt x="77" y="12"/>
                        <a:pt x="78" y="14"/>
                        <a:pt x="78" y="15"/>
                      </a:cubicBezTo>
                      <a:cubicBezTo>
                        <a:pt x="78" y="17"/>
                        <a:pt x="77" y="19"/>
                        <a:pt x="75" y="21"/>
                      </a:cubicBezTo>
                      <a:cubicBezTo>
                        <a:pt x="70" y="28"/>
                        <a:pt x="57" y="35"/>
                        <a:pt x="42" y="35"/>
                      </a:cubicBezTo>
                      <a:cubicBezTo>
                        <a:pt x="41" y="35"/>
                        <a:pt x="40" y="35"/>
                        <a:pt x="39" y="35"/>
                      </a:cubicBezTo>
                      <a:cubicBezTo>
                        <a:pt x="14" y="34"/>
                        <a:pt x="4" y="19"/>
                        <a:pt x="4" y="10"/>
                      </a:cubicBezTo>
                      <a:cubicBezTo>
                        <a:pt x="4" y="9"/>
                        <a:pt x="4" y="8"/>
                        <a:pt x="4" y="8"/>
                      </a:cubicBezTo>
                      <a:cubicBezTo>
                        <a:pt x="4" y="6"/>
                        <a:pt x="5" y="5"/>
                        <a:pt x="6" y="4"/>
                      </a:cubicBezTo>
                      <a:cubicBezTo>
                        <a:pt x="7" y="4"/>
                        <a:pt x="7" y="4"/>
                        <a:pt x="8" y="4"/>
                      </a:cubicBezTo>
                      <a:cubicBezTo>
                        <a:pt x="10" y="4"/>
                        <a:pt x="13" y="5"/>
                        <a:pt x="15" y="8"/>
                      </a:cubicBezTo>
                      <a:cubicBezTo>
                        <a:pt x="18" y="12"/>
                        <a:pt x="20" y="17"/>
                        <a:pt x="20" y="25"/>
                      </a:cubicBezTo>
                      <a:cubicBezTo>
                        <a:pt x="21" y="29"/>
                        <a:pt x="21" y="34"/>
                        <a:pt x="21" y="38"/>
                      </a:cubicBezTo>
                      <a:cubicBezTo>
                        <a:pt x="21" y="57"/>
                        <a:pt x="18" y="76"/>
                        <a:pt x="15" y="91"/>
                      </a:cubicBezTo>
                      <a:cubicBezTo>
                        <a:pt x="13" y="98"/>
                        <a:pt x="12" y="104"/>
                        <a:pt x="11" y="109"/>
                      </a:cubicBezTo>
                      <a:cubicBezTo>
                        <a:pt x="10" y="111"/>
                        <a:pt x="10" y="113"/>
                        <a:pt x="9" y="114"/>
                      </a:cubicBezTo>
                      <a:cubicBezTo>
                        <a:pt x="9" y="115"/>
                        <a:pt x="9" y="116"/>
                        <a:pt x="9" y="116"/>
                      </a:cubicBezTo>
                      <a:cubicBezTo>
                        <a:pt x="8" y="117"/>
                        <a:pt x="9" y="118"/>
                        <a:pt x="10" y="118"/>
                      </a:cubicBezTo>
                      <a:cubicBezTo>
                        <a:pt x="11" y="118"/>
                        <a:pt x="12" y="118"/>
                        <a:pt x="13" y="117"/>
                      </a:cubicBezTo>
                      <a:close/>
                    </a:path>
                  </a:pathLst>
                </a:custGeom>
                <a:solidFill>
                  <a:srgbClr val="5D4B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S1íḋè">
                  <a:extLst>
                    <a:ext uri="{FF2B5EF4-FFF2-40B4-BE49-F238E27FC236}">
                      <a16:creationId xmlns:a16="http://schemas.microsoft.com/office/drawing/2014/main" id="{8C938BAE-F9EF-4A0E-ADE0-0D05410747AC}"/>
                    </a:ext>
                  </a:extLst>
                </p:cNvPr>
                <p:cNvSpPr/>
                <p:nvPr/>
              </p:nvSpPr>
              <p:spPr bwMode="auto">
                <a:xfrm>
                  <a:off x="15025567" y="2271293"/>
                  <a:ext cx="191926" cy="253664"/>
                </a:xfrm>
                <a:custGeom>
                  <a:avLst/>
                  <a:gdLst>
                    <a:gd name="T0" fmla="*/ 8 w 69"/>
                    <a:gd name="T1" fmla="*/ 9 h 91"/>
                    <a:gd name="T2" fmla="*/ 36 w 69"/>
                    <a:gd name="T3" fmla="*/ 55 h 91"/>
                    <a:gd name="T4" fmla="*/ 51 w 69"/>
                    <a:gd name="T5" fmla="*/ 91 h 91"/>
                    <a:gd name="T6" fmla="*/ 52 w 69"/>
                    <a:gd name="T7" fmla="*/ 30 h 91"/>
                    <a:gd name="T8" fmla="*/ 8 w 69"/>
                    <a:gd name="T9" fmla="*/ 9 h 91"/>
                  </a:gdLst>
                  <a:ahLst/>
                  <a:cxnLst>
                    <a:cxn ang="0">
                      <a:pos x="T0" y="T1"/>
                    </a:cxn>
                    <a:cxn ang="0">
                      <a:pos x="T2" y="T3"/>
                    </a:cxn>
                    <a:cxn ang="0">
                      <a:pos x="T4" y="T5"/>
                    </a:cxn>
                    <a:cxn ang="0">
                      <a:pos x="T6" y="T7"/>
                    </a:cxn>
                    <a:cxn ang="0">
                      <a:pos x="T8" y="T9"/>
                    </a:cxn>
                  </a:cxnLst>
                  <a:rect l="0" t="0" r="r" b="b"/>
                  <a:pathLst>
                    <a:path w="69" h="91">
                      <a:moveTo>
                        <a:pt x="8" y="9"/>
                      </a:moveTo>
                      <a:cubicBezTo>
                        <a:pt x="0" y="21"/>
                        <a:pt x="21" y="20"/>
                        <a:pt x="36" y="55"/>
                      </a:cubicBezTo>
                      <a:cubicBezTo>
                        <a:pt x="42" y="68"/>
                        <a:pt x="42" y="90"/>
                        <a:pt x="51" y="91"/>
                      </a:cubicBezTo>
                      <a:cubicBezTo>
                        <a:pt x="57" y="91"/>
                        <a:pt x="69" y="58"/>
                        <a:pt x="52" y="30"/>
                      </a:cubicBezTo>
                      <a:cubicBezTo>
                        <a:pt x="38" y="8"/>
                        <a:pt x="14" y="0"/>
                        <a:pt x="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şļíde">
                  <a:extLst>
                    <a:ext uri="{FF2B5EF4-FFF2-40B4-BE49-F238E27FC236}">
                      <a16:creationId xmlns:a16="http://schemas.microsoft.com/office/drawing/2014/main" id="{403DB91B-341A-4AA4-B2EA-BCC3CF9D8CCB}"/>
                    </a:ext>
                  </a:extLst>
                </p:cNvPr>
                <p:cNvSpPr/>
                <p:nvPr/>
              </p:nvSpPr>
              <p:spPr bwMode="auto">
                <a:xfrm>
                  <a:off x="14788010" y="2735672"/>
                  <a:ext cx="253664" cy="61738"/>
                </a:xfrm>
                <a:custGeom>
                  <a:avLst/>
                  <a:gdLst>
                    <a:gd name="T0" fmla="*/ 1 w 91"/>
                    <a:gd name="T1" fmla="*/ 0 h 22"/>
                    <a:gd name="T2" fmla="*/ 4 w 91"/>
                    <a:gd name="T3" fmla="*/ 3 h 22"/>
                    <a:gd name="T4" fmla="*/ 14 w 91"/>
                    <a:gd name="T5" fmla="*/ 7 h 22"/>
                    <a:gd name="T6" fmla="*/ 20 w 91"/>
                    <a:gd name="T7" fmla="*/ 10 h 22"/>
                    <a:gd name="T8" fmla="*/ 28 w 91"/>
                    <a:gd name="T9" fmla="*/ 12 h 22"/>
                    <a:gd name="T10" fmla="*/ 36 w 91"/>
                    <a:gd name="T11" fmla="*/ 15 h 22"/>
                    <a:gd name="T12" fmla="*/ 44 w 91"/>
                    <a:gd name="T13" fmla="*/ 17 h 22"/>
                    <a:gd name="T14" fmla="*/ 53 w 91"/>
                    <a:gd name="T15" fmla="*/ 18 h 22"/>
                    <a:gd name="T16" fmla="*/ 61 w 91"/>
                    <a:gd name="T17" fmla="*/ 19 h 22"/>
                    <a:gd name="T18" fmla="*/ 69 w 91"/>
                    <a:gd name="T19" fmla="*/ 19 h 22"/>
                    <a:gd name="T20" fmla="*/ 76 w 91"/>
                    <a:gd name="T21" fmla="*/ 19 h 22"/>
                    <a:gd name="T22" fmla="*/ 82 w 91"/>
                    <a:gd name="T23" fmla="*/ 19 h 22"/>
                    <a:gd name="T24" fmla="*/ 86 w 91"/>
                    <a:gd name="T25" fmla="*/ 18 h 22"/>
                    <a:gd name="T26" fmla="*/ 90 w 91"/>
                    <a:gd name="T27" fmla="*/ 17 h 22"/>
                    <a:gd name="T28" fmla="*/ 90 w 91"/>
                    <a:gd name="T29" fmla="*/ 17 h 22"/>
                    <a:gd name="T30" fmla="*/ 91 w 91"/>
                    <a:gd name="T31" fmla="*/ 18 h 22"/>
                    <a:gd name="T32" fmla="*/ 91 w 91"/>
                    <a:gd name="T33" fmla="*/ 19 h 22"/>
                    <a:gd name="T34" fmla="*/ 87 w 91"/>
                    <a:gd name="T35" fmla="*/ 20 h 22"/>
                    <a:gd name="T36" fmla="*/ 82 w 91"/>
                    <a:gd name="T37" fmla="*/ 21 h 22"/>
                    <a:gd name="T38" fmla="*/ 76 w 91"/>
                    <a:gd name="T39" fmla="*/ 22 h 22"/>
                    <a:gd name="T40" fmla="*/ 69 w 91"/>
                    <a:gd name="T41" fmla="*/ 22 h 22"/>
                    <a:gd name="T42" fmla="*/ 61 w 91"/>
                    <a:gd name="T43" fmla="*/ 22 h 22"/>
                    <a:gd name="T44" fmla="*/ 52 w 91"/>
                    <a:gd name="T45" fmla="*/ 21 h 22"/>
                    <a:gd name="T46" fmla="*/ 43 w 91"/>
                    <a:gd name="T47" fmla="*/ 20 h 22"/>
                    <a:gd name="T48" fmla="*/ 35 w 91"/>
                    <a:gd name="T49" fmla="*/ 17 h 22"/>
                    <a:gd name="T50" fmla="*/ 27 w 91"/>
                    <a:gd name="T51" fmla="*/ 15 h 22"/>
                    <a:gd name="T52" fmla="*/ 19 w 91"/>
                    <a:gd name="T53" fmla="*/ 12 h 22"/>
                    <a:gd name="T54" fmla="*/ 13 w 91"/>
                    <a:gd name="T55" fmla="*/ 9 h 22"/>
                    <a:gd name="T56" fmla="*/ 3 w 91"/>
                    <a:gd name="T57" fmla="*/ 4 h 22"/>
                    <a:gd name="T58" fmla="*/ 0 w 91"/>
                    <a:gd name="T59" fmla="*/ 2 h 22"/>
                    <a:gd name="T60" fmla="*/ 0 w 91"/>
                    <a:gd name="T61" fmla="*/ 2 h 22"/>
                    <a:gd name="T62" fmla="*/ 0 w 91"/>
                    <a:gd name="T63" fmla="*/ 1 h 22"/>
                    <a:gd name="T64" fmla="*/ 1 w 91"/>
                    <a:gd name="T6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22">
                      <a:moveTo>
                        <a:pt x="1" y="0"/>
                      </a:moveTo>
                      <a:cubicBezTo>
                        <a:pt x="1" y="0"/>
                        <a:pt x="2" y="1"/>
                        <a:pt x="4" y="3"/>
                      </a:cubicBezTo>
                      <a:cubicBezTo>
                        <a:pt x="6" y="4"/>
                        <a:pt x="10" y="5"/>
                        <a:pt x="14" y="7"/>
                      </a:cubicBezTo>
                      <a:cubicBezTo>
                        <a:pt x="16" y="8"/>
                        <a:pt x="18" y="9"/>
                        <a:pt x="20" y="10"/>
                      </a:cubicBezTo>
                      <a:cubicBezTo>
                        <a:pt x="22" y="11"/>
                        <a:pt x="25" y="12"/>
                        <a:pt x="28" y="12"/>
                      </a:cubicBezTo>
                      <a:cubicBezTo>
                        <a:pt x="30" y="13"/>
                        <a:pt x="33" y="14"/>
                        <a:pt x="36" y="15"/>
                      </a:cubicBezTo>
                      <a:cubicBezTo>
                        <a:pt x="38" y="15"/>
                        <a:pt x="41" y="16"/>
                        <a:pt x="44" y="17"/>
                      </a:cubicBezTo>
                      <a:cubicBezTo>
                        <a:pt x="47" y="17"/>
                        <a:pt x="50" y="18"/>
                        <a:pt x="53" y="18"/>
                      </a:cubicBezTo>
                      <a:cubicBezTo>
                        <a:pt x="56" y="19"/>
                        <a:pt x="58" y="19"/>
                        <a:pt x="61" y="19"/>
                      </a:cubicBezTo>
                      <a:cubicBezTo>
                        <a:pt x="64" y="19"/>
                        <a:pt x="66" y="19"/>
                        <a:pt x="69" y="19"/>
                      </a:cubicBezTo>
                      <a:cubicBezTo>
                        <a:pt x="71" y="20"/>
                        <a:pt x="74" y="19"/>
                        <a:pt x="76" y="19"/>
                      </a:cubicBezTo>
                      <a:cubicBezTo>
                        <a:pt x="78" y="19"/>
                        <a:pt x="80" y="19"/>
                        <a:pt x="82" y="19"/>
                      </a:cubicBezTo>
                      <a:cubicBezTo>
                        <a:pt x="84" y="19"/>
                        <a:pt x="85" y="18"/>
                        <a:pt x="86" y="18"/>
                      </a:cubicBezTo>
                      <a:cubicBezTo>
                        <a:pt x="89" y="18"/>
                        <a:pt x="90" y="17"/>
                        <a:pt x="90" y="17"/>
                      </a:cubicBezTo>
                      <a:cubicBezTo>
                        <a:pt x="90" y="17"/>
                        <a:pt x="90" y="17"/>
                        <a:pt x="90" y="17"/>
                      </a:cubicBezTo>
                      <a:cubicBezTo>
                        <a:pt x="91" y="17"/>
                        <a:pt x="91" y="18"/>
                        <a:pt x="91" y="18"/>
                      </a:cubicBezTo>
                      <a:cubicBezTo>
                        <a:pt x="91" y="18"/>
                        <a:pt x="91" y="19"/>
                        <a:pt x="91" y="19"/>
                      </a:cubicBezTo>
                      <a:cubicBezTo>
                        <a:pt x="91" y="19"/>
                        <a:pt x="89" y="19"/>
                        <a:pt x="87" y="20"/>
                      </a:cubicBezTo>
                      <a:cubicBezTo>
                        <a:pt x="85" y="20"/>
                        <a:pt x="84" y="21"/>
                        <a:pt x="82" y="21"/>
                      </a:cubicBezTo>
                      <a:cubicBezTo>
                        <a:pt x="80" y="21"/>
                        <a:pt x="78" y="22"/>
                        <a:pt x="76" y="22"/>
                      </a:cubicBezTo>
                      <a:cubicBezTo>
                        <a:pt x="74" y="22"/>
                        <a:pt x="71" y="22"/>
                        <a:pt x="69" y="22"/>
                      </a:cubicBezTo>
                      <a:cubicBezTo>
                        <a:pt x="66" y="22"/>
                        <a:pt x="64" y="22"/>
                        <a:pt x="61" y="22"/>
                      </a:cubicBezTo>
                      <a:cubicBezTo>
                        <a:pt x="58" y="22"/>
                        <a:pt x="55" y="22"/>
                        <a:pt x="52" y="21"/>
                      </a:cubicBezTo>
                      <a:cubicBezTo>
                        <a:pt x="49" y="21"/>
                        <a:pt x="46" y="20"/>
                        <a:pt x="43" y="20"/>
                      </a:cubicBezTo>
                      <a:cubicBezTo>
                        <a:pt x="41" y="19"/>
                        <a:pt x="38" y="18"/>
                        <a:pt x="35" y="17"/>
                      </a:cubicBezTo>
                      <a:cubicBezTo>
                        <a:pt x="32" y="17"/>
                        <a:pt x="29" y="16"/>
                        <a:pt x="27" y="15"/>
                      </a:cubicBezTo>
                      <a:cubicBezTo>
                        <a:pt x="24" y="14"/>
                        <a:pt x="22" y="13"/>
                        <a:pt x="19" y="12"/>
                      </a:cubicBezTo>
                      <a:cubicBezTo>
                        <a:pt x="17" y="11"/>
                        <a:pt x="15" y="10"/>
                        <a:pt x="13" y="9"/>
                      </a:cubicBezTo>
                      <a:cubicBezTo>
                        <a:pt x="8" y="7"/>
                        <a:pt x="5" y="5"/>
                        <a:pt x="3" y="4"/>
                      </a:cubicBezTo>
                      <a:cubicBezTo>
                        <a:pt x="1" y="3"/>
                        <a:pt x="0" y="2"/>
                        <a:pt x="0" y="2"/>
                      </a:cubicBezTo>
                      <a:cubicBezTo>
                        <a:pt x="0" y="2"/>
                        <a:pt x="0" y="2"/>
                        <a:pt x="0" y="2"/>
                      </a:cubicBezTo>
                      <a:cubicBezTo>
                        <a:pt x="0" y="1"/>
                        <a:pt x="0" y="1"/>
                        <a:pt x="0" y="1"/>
                      </a:cubicBezTo>
                      <a:lnTo>
                        <a:pt x="1" y="0"/>
                      </a:lnTo>
                      <a:close/>
                    </a:path>
                  </a:pathLst>
                </a:custGeom>
                <a:solidFill>
                  <a:srgbClr val="43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 name="文本框 8">
                <a:extLst>
                  <a:ext uri="{FF2B5EF4-FFF2-40B4-BE49-F238E27FC236}">
                    <a16:creationId xmlns:a16="http://schemas.microsoft.com/office/drawing/2014/main" id="{F7DFAB25-E939-4760-86A9-7941B3870F66}"/>
                  </a:ext>
                </a:extLst>
              </p:cNvPr>
              <p:cNvSpPr txBox="1"/>
              <p:nvPr/>
            </p:nvSpPr>
            <p:spPr>
              <a:xfrm>
                <a:off x="477838" y="6977592"/>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2">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Impact" panose="020B0806030902050204" pitchFamily="34" charset="0"/>
                </a:endParaRPr>
              </a:p>
            </p:txBody>
          </p:sp>
        </p:grpSp>
      </p:grpSp>
      <p:sp>
        <p:nvSpPr>
          <p:cNvPr id="19" name="矩形 18">
            <a:extLst>
              <a:ext uri="{FF2B5EF4-FFF2-40B4-BE49-F238E27FC236}">
                <a16:creationId xmlns:a16="http://schemas.microsoft.com/office/drawing/2014/main" id="{23595ED8-D5C8-4F53-A9FB-BAB397A7FA7C}"/>
              </a:ext>
            </a:extLst>
          </p:cNvPr>
          <p:cNvSpPr/>
          <p:nvPr/>
        </p:nvSpPr>
        <p:spPr bwMode="auto">
          <a:xfrm>
            <a:off x="812015" y="-715587"/>
            <a:ext cx="11379985" cy="602672"/>
          </a:xfrm>
          <a:prstGeom prst="rect">
            <a:avLst/>
          </a:prstGeom>
          <a:solidFill>
            <a:schemeClr val="bg1"/>
          </a:solidFill>
          <a:ln w="6350">
            <a:noFill/>
          </a:ln>
          <a:effectLst>
            <a:innerShdw dist="63500">
              <a:schemeClr val="accent2">
                <a:lumMod val="60000"/>
                <a:lumOff val="40000"/>
              </a:schemeClr>
            </a:innerShdw>
          </a:effectLst>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pc="100" dirty="0">
                <a:solidFill>
                  <a:schemeClr val="tx1">
                    <a:lumMod val="65000"/>
                    <a:lumOff val="35000"/>
                  </a:schemeClr>
                </a:solidFill>
              </a:rPr>
              <a:t>右键单击左侧缩略图→版式→选择</a:t>
            </a:r>
            <a:r>
              <a:rPr lang="en-US" altLang="zh-CN" spc="100" dirty="0">
                <a:solidFill>
                  <a:schemeClr val="tx1">
                    <a:lumMod val="65000"/>
                    <a:lumOff val="35000"/>
                  </a:schemeClr>
                </a:solidFill>
              </a:rPr>
              <a:t>【</a:t>
            </a:r>
            <a:r>
              <a:rPr lang="zh-CN" altLang="en-US" spc="100" dirty="0">
                <a:solidFill>
                  <a:schemeClr val="tx1">
                    <a:lumMod val="65000"/>
                    <a:lumOff val="35000"/>
                  </a:schemeClr>
                </a:solidFill>
              </a:rPr>
              <a:t>其他过渡页形式</a:t>
            </a:r>
            <a:r>
              <a:rPr lang="en-US" altLang="zh-CN" spc="100" dirty="0">
                <a:solidFill>
                  <a:schemeClr val="tx1">
                    <a:lumMod val="65000"/>
                    <a:lumOff val="35000"/>
                  </a:schemeClr>
                </a:solidFill>
              </a:rPr>
              <a:t>】</a:t>
            </a:r>
          </a:p>
        </p:txBody>
      </p:sp>
      <p:sp>
        <p:nvSpPr>
          <p:cNvPr id="2" name="标题 10">
            <a:extLst>
              <a:ext uri="{FF2B5EF4-FFF2-40B4-BE49-F238E27FC236}">
                <a16:creationId xmlns:a16="http://schemas.microsoft.com/office/drawing/2014/main" id="{F252D439-F8C2-8F7A-174C-DAB9E73E6DBE}"/>
              </a:ext>
            </a:extLst>
          </p:cNvPr>
          <p:cNvSpPr txBox="1">
            <a:spLocks/>
          </p:cNvSpPr>
          <p:nvPr/>
        </p:nvSpPr>
        <p:spPr>
          <a:xfrm>
            <a:off x="2016868" y="3775898"/>
            <a:ext cx="8158264" cy="923330"/>
          </a:xfrm>
          <a:prstGeom prst="rect">
            <a:avLst/>
          </a:prstGeom>
        </p:spPr>
        <p:txBody>
          <a:bodyPr vert="horz" wrap="none" lIns="0" tIns="0" rIns="0" bIns="0" rtlCol="0" anchor="ctr">
            <a:noAutofit/>
          </a:bodyPr>
          <a:lstStyle>
            <a:lvl1pPr marL="0" algn="ctr" defTabSz="457200" rtl="0" eaLnBrk="1" latinLnBrk="0" hangingPunct="1">
              <a:lnSpc>
                <a:spcPct val="100000"/>
              </a:lnSpc>
              <a:spcBef>
                <a:spcPts val="0"/>
              </a:spcBef>
              <a:buNone/>
              <a:defRPr lang="en-US" sz="5400" b="1" kern="1200" spc="600" dirty="0">
                <a:solidFill>
                  <a:schemeClr val="accent1"/>
                </a:solidFill>
                <a:effectLst>
                  <a:innerShdw blurRad="63500" dist="50800" dir="13500000">
                    <a:prstClr val="black">
                      <a:alpha val="50000"/>
                    </a:prstClr>
                  </a:innerShdw>
                </a:effectLst>
                <a:latin typeface="+mn-lt"/>
                <a:ea typeface="+mn-ea"/>
                <a:cs typeface="+mn-cs"/>
              </a:defRPr>
            </a:lvl1pPr>
          </a:lstStyle>
          <a:p>
            <a:r>
              <a:rPr lang="zh-CN" altLang="en-US" dirty="0"/>
              <a:t>感谢倾听！</a:t>
            </a:r>
          </a:p>
        </p:txBody>
      </p:sp>
    </p:spTree>
    <p:extLst>
      <p:ext uri="{BB962C8B-B14F-4D97-AF65-F5344CB8AC3E}">
        <p14:creationId xmlns:p14="http://schemas.microsoft.com/office/powerpoint/2010/main" val="178521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a:extLst>
              <a:ext uri="{FF2B5EF4-FFF2-40B4-BE49-F238E27FC236}">
                <a16:creationId xmlns:a16="http://schemas.microsoft.com/office/drawing/2014/main" id="{F70A002D-E025-4F2F-9CCA-D17D255A140C}"/>
              </a:ext>
            </a:extLst>
          </p:cNvPr>
          <p:cNvSpPr>
            <a:spLocks noGrp="1"/>
          </p:cNvSpPr>
          <p:nvPr>
            <p:ph type="ctrTitle"/>
          </p:nvPr>
        </p:nvSpPr>
        <p:spPr/>
        <p:txBody>
          <a:bodyPr/>
          <a:lstStyle/>
          <a:p>
            <a:r>
              <a:rPr lang="zh-CN" altLang="en-US" dirty="0"/>
              <a:t>目录</a:t>
            </a:r>
            <a:endParaRPr lang="en-US" dirty="0"/>
          </a:p>
        </p:txBody>
      </p:sp>
      <p:sp>
        <p:nvSpPr>
          <p:cNvPr id="3" name="文本占位符 2">
            <a:extLst>
              <a:ext uri="{FF2B5EF4-FFF2-40B4-BE49-F238E27FC236}">
                <a16:creationId xmlns:a16="http://schemas.microsoft.com/office/drawing/2014/main" id="{8FAFF192-01A4-4D6A-AD46-76C4D81F90B0}"/>
              </a:ext>
            </a:extLst>
          </p:cNvPr>
          <p:cNvSpPr>
            <a:spLocks noGrp="1"/>
          </p:cNvSpPr>
          <p:nvPr>
            <p:ph type="body" sz="quarter" idx="10"/>
          </p:nvPr>
        </p:nvSpPr>
        <p:spPr>
          <a:xfrm>
            <a:off x="5071167" y="2567591"/>
            <a:ext cx="2861677" cy="276999"/>
          </a:xfrm>
        </p:spPr>
        <p:txBody>
          <a:bodyPr>
            <a:noAutofit/>
          </a:bodyPr>
          <a:lstStyle/>
          <a:p>
            <a:pPr marL="0" indent="0">
              <a:buFont typeface="Arial" panose="020B0604020202020204" pitchFamily="34" charset="0"/>
              <a:buNone/>
            </a:pPr>
            <a:r>
              <a:rPr lang="zh-CN" altLang="en-US" sz="2800" dirty="0"/>
              <a:t>研究具体方向</a:t>
            </a:r>
            <a:endParaRPr lang="en-US" altLang="zh-CN" sz="2800" dirty="0"/>
          </a:p>
        </p:txBody>
      </p:sp>
      <p:sp>
        <p:nvSpPr>
          <p:cNvPr id="5" name="文本占位符 4">
            <a:extLst>
              <a:ext uri="{FF2B5EF4-FFF2-40B4-BE49-F238E27FC236}">
                <a16:creationId xmlns:a16="http://schemas.microsoft.com/office/drawing/2014/main" id="{C9C51AFC-CB56-4D42-A230-E270FDDC71C5}"/>
              </a:ext>
            </a:extLst>
          </p:cNvPr>
          <p:cNvSpPr>
            <a:spLocks noGrp="1"/>
          </p:cNvSpPr>
          <p:nvPr>
            <p:ph type="body" sz="quarter" idx="12"/>
          </p:nvPr>
        </p:nvSpPr>
        <p:spPr/>
        <p:txBody>
          <a:bodyPr/>
          <a:lstStyle/>
          <a:p>
            <a:r>
              <a:rPr lang="en-US" altLang="zh-CN" dirty="0"/>
              <a:t>01</a:t>
            </a:r>
            <a:endParaRPr lang="en-US" dirty="0"/>
          </a:p>
        </p:txBody>
      </p:sp>
      <p:sp>
        <p:nvSpPr>
          <p:cNvPr id="8" name="文本占位符 7">
            <a:extLst>
              <a:ext uri="{FF2B5EF4-FFF2-40B4-BE49-F238E27FC236}">
                <a16:creationId xmlns:a16="http://schemas.microsoft.com/office/drawing/2014/main" id="{8E88FD76-201C-4EF6-89F7-09AE6B94F842}"/>
              </a:ext>
            </a:extLst>
          </p:cNvPr>
          <p:cNvSpPr>
            <a:spLocks noGrp="1"/>
          </p:cNvSpPr>
          <p:nvPr>
            <p:ph type="body" sz="quarter" idx="15"/>
          </p:nvPr>
        </p:nvSpPr>
        <p:spPr/>
        <p:txBody>
          <a:bodyPr/>
          <a:lstStyle/>
          <a:p>
            <a:r>
              <a:rPr lang="en-US" altLang="zh-CN" dirty="0"/>
              <a:t>02</a:t>
            </a:r>
            <a:endParaRPr lang="en-US" dirty="0"/>
          </a:p>
        </p:txBody>
      </p:sp>
      <p:sp>
        <p:nvSpPr>
          <p:cNvPr id="11" name="文本占位符 10">
            <a:extLst>
              <a:ext uri="{FF2B5EF4-FFF2-40B4-BE49-F238E27FC236}">
                <a16:creationId xmlns:a16="http://schemas.microsoft.com/office/drawing/2014/main" id="{743FAD00-A310-4C0A-8468-BCB6D63A757D}"/>
              </a:ext>
            </a:extLst>
          </p:cNvPr>
          <p:cNvSpPr>
            <a:spLocks noGrp="1"/>
          </p:cNvSpPr>
          <p:nvPr>
            <p:ph type="body" sz="quarter" idx="18"/>
          </p:nvPr>
        </p:nvSpPr>
        <p:spPr/>
        <p:txBody>
          <a:bodyPr/>
          <a:lstStyle/>
          <a:p>
            <a:r>
              <a:rPr lang="en-US" altLang="zh-CN" dirty="0"/>
              <a:t>03</a:t>
            </a:r>
            <a:endParaRPr lang="en-US" dirty="0"/>
          </a:p>
        </p:txBody>
      </p:sp>
      <p:sp>
        <p:nvSpPr>
          <p:cNvPr id="14" name="文本占位符 13">
            <a:extLst>
              <a:ext uri="{FF2B5EF4-FFF2-40B4-BE49-F238E27FC236}">
                <a16:creationId xmlns:a16="http://schemas.microsoft.com/office/drawing/2014/main" id="{2C4FD204-6BA5-4BDA-813C-7E2DF9CBF721}"/>
              </a:ext>
            </a:extLst>
          </p:cNvPr>
          <p:cNvSpPr>
            <a:spLocks noGrp="1"/>
          </p:cNvSpPr>
          <p:nvPr>
            <p:ph type="body" sz="quarter" idx="21"/>
          </p:nvPr>
        </p:nvSpPr>
        <p:spPr/>
        <p:txBody>
          <a:bodyPr/>
          <a:lstStyle/>
          <a:p>
            <a:r>
              <a:rPr lang="en-US" altLang="zh-CN" dirty="0"/>
              <a:t>04</a:t>
            </a:r>
            <a:endParaRPr lang="en-US" dirty="0"/>
          </a:p>
        </p:txBody>
      </p:sp>
      <p:sp>
        <p:nvSpPr>
          <p:cNvPr id="17" name="文本占位符 16">
            <a:extLst>
              <a:ext uri="{FF2B5EF4-FFF2-40B4-BE49-F238E27FC236}">
                <a16:creationId xmlns:a16="http://schemas.microsoft.com/office/drawing/2014/main" id="{69539153-8FA2-4A7A-A260-09846ADEA90E}"/>
              </a:ext>
            </a:extLst>
          </p:cNvPr>
          <p:cNvSpPr>
            <a:spLocks noGrp="1"/>
          </p:cNvSpPr>
          <p:nvPr>
            <p:ph type="body" sz="quarter" idx="24"/>
          </p:nvPr>
        </p:nvSpPr>
        <p:spPr/>
        <p:txBody>
          <a:bodyPr/>
          <a:lstStyle/>
          <a:p>
            <a:r>
              <a:rPr lang="en-US" altLang="zh-CN" dirty="0"/>
              <a:t>05</a:t>
            </a:r>
            <a:endParaRPr lang="en-US" dirty="0"/>
          </a:p>
        </p:txBody>
      </p:sp>
      <p:sp>
        <p:nvSpPr>
          <p:cNvPr id="20" name="文本占位符 19">
            <a:extLst>
              <a:ext uri="{FF2B5EF4-FFF2-40B4-BE49-F238E27FC236}">
                <a16:creationId xmlns:a16="http://schemas.microsoft.com/office/drawing/2014/main" id="{3499EADB-9C85-4F53-9868-207CE65BD4A4}"/>
              </a:ext>
            </a:extLst>
          </p:cNvPr>
          <p:cNvSpPr>
            <a:spLocks noGrp="1"/>
          </p:cNvSpPr>
          <p:nvPr>
            <p:ph type="body" sz="quarter" idx="27"/>
          </p:nvPr>
        </p:nvSpPr>
        <p:spPr/>
        <p:txBody>
          <a:bodyPr/>
          <a:lstStyle/>
          <a:p>
            <a:r>
              <a:rPr lang="en-US" altLang="zh-CN" dirty="0"/>
              <a:t>06</a:t>
            </a:r>
            <a:endParaRPr lang="en-US" dirty="0"/>
          </a:p>
        </p:txBody>
      </p:sp>
      <p:grpSp>
        <p:nvGrpSpPr>
          <p:cNvPr id="22" name="组合 21">
            <a:extLst>
              <a:ext uri="{FF2B5EF4-FFF2-40B4-BE49-F238E27FC236}">
                <a16:creationId xmlns:a16="http://schemas.microsoft.com/office/drawing/2014/main" id="{FA9C7A0B-12CB-4DFD-A6FE-FE146559CF7B}"/>
              </a:ext>
            </a:extLst>
          </p:cNvPr>
          <p:cNvGrpSpPr/>
          <p:nvPr/>
        </p:nvGrpSpPr>
        <p:grpSpPr>
          <a:xfrm>
            <a:off x="0" y="-715587"/>
            <a:ext cx="676656" cy="602672"/>
            <a:chOff x="0" y="6950133"/>
            <a:chExt cx="676656" cy="602672"/>
          </a:xfrm>
        </p:grpSpPr>
        <p:sp>
          <p:nvSpPr>
            <p:cNvPr id="23" name="矩形 22">
              <a:extLst>
                <a:ext uri="{FF2B5EF4-FFF2-40B4-BE49-F238E27FC236}">
                  <a16:creationId xmlns:a16="http://schemas.microsoft.com/office/drawing/2014/main" id="{814D8501-95F2-4F5E-86FD-75FE611571E7}"/>
                </a:ext>
              </a:extLst>
            </p:cNvPr>
            <p:cNvSpPr/>
            <p:nvPr/>
          </p:nvSpPr>
          <p:spPr bwMode="auto">
            <a:xfrm>
              <a:off x="0" y="6950133"/>
              <a:ext cx="676656" cy="602672"/>
            </a:xfrm>
            <a:prstGeom prst="rect">
              <a:avLst/>
            </a:prstGeom>
            <a:solidFill>
              <a:schemeClr val="bg1"/>
            </a:solidFill>
            <a:ln w="6350">
              <a:noFill/>
            </a:ln>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900000" tIns="0" rIns="0" bIns="0" numCol="1" spcCol="0" rtlCol="0" fromWordArt="0" anchor="ctr" anchorCtr="0" forceAA="0" compatLnSpc="1">
              <a:prstTxWarp prst="textNoShape">
                <a:avLst/>
              </a:prstTxWarp>
              <a:noAutofit/>
            </a:bodyPr>
            <a:lstStyle/>
            <a:p>
              <a:endParaRPr lang="zh-CN" altLang="en-US" spc="100" dirty="0">
                <a:solidFill>
                  <a:schemeClr val="tx1">
                    <a:lumMod val="65000"/>
                    <a:lumOff val="35000"/>
                  </a:schemeClr>
                </a:solidFill>
              </a:endParaRPr>
            </a:p>
          </p:txBody>
        </p:sp>
        <p:grpSp>
          <p:nvGrpSpPr>
            <p:cNvPr id="24" name="组合 23">
              <a:extLst>
                <a:ext uri="{FF2B5EF4-FFF2-40B4-BE49-F238E27FC236}">
                  <a16:creationId xmlns:a16="http://schemas.microsoft.com/office/drawing/2014/main" id="{345B4CED-CCD1-4462-A371-471B7065A593}"/>
                </a:ext>
              </a:extLst>
            </p:cNvPr>
            <p:cNvGrpSpPr/>
            <p:nvPr/>
          </p:nvGrpSpPr>
          <p:grpSpPr>
            <a:xfrm>
              <a:off x="47544" y="7038552"/>
              <a:ext cx="581568" cy="425834"/>
              <a:chOff x="84575" y="6977592"/>
              <a:chExt cx="581568" cy="425834"/>
            </a:xfrm>
          </p:grpSpPr>
          <p:grpSp>
            <p:nvGrpSpPr>
              <p:cNvPr id="25" name="组合 24">
                <a:extLst>
                  <a:ext uri="{FF2B5EF4-FFF2-40B4-BE49-F238E27FC236}">
                    <a16:creationId xmlns:a16="http://schemas.microsoft.com/office/drawing/2014/main" id="{AEF6576C-D2C7-438C-AD4E-34D67E85B05B}"/>
                  </a:ext>
                </a:extLst>
              </p:cNvPr>
              <p:cNvGrpSpPr/>
              <p:nvPr/>
            </p:nvGrpSpPr>
            <p:grpSpPr>
              <a:xfrm>
                <a:off x="84575" y="6979654"/>
                <a:ext cx="317380" cy="421711"/>
                <a:chOff x="14690033" y="2185397"/>
                <a:chExt cx="583830" cy="775754"/>
              </a:xfrm>
            </p:grpSpPr>
            <p:sp>
              <p:nvSpPr>
                <p:cNvPr id="27" name="iŝļíḑe">
                  <a:extLst>
                    <a:ext uri="{FF2B5EF4-FFF2-40B4-BE49-F238E27FC236}">
                      <a16:creationId xmlns:a16="http://schemas.microsoft.com/office/drawing/2014/main" id="{64E38A03-D3CD-4C70-9880-533197F987BB}"/>
                    </a:ext>
                  </a:extLst>
                </p:cNvPr>
                <p:cNvSpPr/>
                <p:nvPr/>
              </p:nvSpPr>
              <p:spPr bwMode="auto">
                <a:xfrm>
                  <a:off x="14690033" y="2185397"/>
                  <a:ext cx="583830" cy="612014"/>
                </a:xfrm>
                <a:custGeom>
                  <a:avLst/>
                  <a:gdLst>
                    <a:gd name="T0" fmla="*/ 114 w 209"/>
                    <a:gd name="T1" fmla="*/ 11 h 220"/>
                    <a:gd name="T2" fmla="*/ 193 w 209"/>
                    <a:gd name="T3" fmla="*/ 145 h 220"/>
                    <a:gd name="T4" fmla="*/ 129 w 209"/>
                    <a:gd name="T5" fmla="*/ 195 h 220"/>
                    <a:gd name="T6" fmla="*/ 122 w 209"/>
                    <a:gd name="T7" fmla="*/ 210 h 220"/>
                    <a:gd name="T8" fmla="*/ 121 w 209"/>
                    <a:gd name="T9" fmla="*/ 216 h 220"/>
                    <a:gd name="T10" fmla="*/ 121 w 209"/>
                    <a:gd name="T11" fmla="*/ 218 h 220"/>
                    <a:gd name="T12" fmla="*/ 80 w 209"/>
                    <a:gd name="T13" fmla="*/ 215 h 220"/>
                    <a:gd name="T14" fmla="*/ 37 w 209"/>
                    <a:gd name="T15" fmla="*/ 200 h 220"/>
                    <a:gd name="T16" fmla="*/ 38 w 209"/>
                    <a:gd name="T17" fmla="*/ 200 h 220"/>
                    <a:gd name="T18" fmla="*/ 40 w 209"/>
                    <a:gd name="T19" fmla="*/ 195 h 220"/>
                    <a:gd name="T20" fmla="*/ 40 w 209"/>
                    <a:gd name="T21" fmla="*/ 181 h 220"/>
                    <a:gd name="T22" fmla="*/ 2 w 209"/>
                    <a:gd name="T23" fmla="*/ 113 h 220"/>
                    <a:gd name="T24" fmla="*/ 114 w 209"/>
                    <a:gd name="T25" fmla="*/ 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20">
                      <a:moveTo>
                        <a:pt x="114" y="11"/>
                      </a:moveTo>
                      <a:cubicBezTo>
                        <a:pt x="208" y="22"/>
                        <a:pt x="209" y="99"/>
                        <a:pt x="193" y="145"/>
                      </a:cubicBezTo>
                      <a:cubicBezTo>
                        <a:pt x="177" y="189"/>
                        <a:pt x="135" y="192"/>
                        <a:pt x="129" y="195"/>
                      </a:cubicBezTo>
                      <a:cubicBezTo>
                        <a:pt x="125" y="197"/>
                        <a:pt x="123" y="205"/>
                        <a:pt x="122" y="210"/>
                      </a:cubicBezTo>
                      <a:cubicBezTo>
                        <a:pt x="121" y="214"/>
                        <a:pt x="121" y="216"/>
                        <a:pt x="121" y="216"/>
                      </a:cubicBezTo>
                      <a:cubicBezTo>
                        <a:pt x="121" y="218"/>
                        <a:pt x="121" y="218"/>
                        <a:pt x="121" y="218"/>
                      </a:cubicBezTo>
                      <a:cubicBezTo>
                        <a:pt x="116" y="219"/>
                        <a:pt x="104" y="220"/>
                        <a:pt x="80" y="215"/>
                      </a:cubicBezTo>
                      <a:cubicBezTo>
                        <a:pt x="51" y="210"/>
                        <a:pt x="40" y="203"/>
                        <a:pt x="37" y="200"/>
                      </a:cubicBezTo>
                      <a:cubicBezTo>
                        <a:pt x="38" y="200"/>
                        <a:pt x="38" y="200"/>
                        <a:pt x="38" y="200"/>
                      </a:cubicBezTo>
                      <a:cubicBezTo>
                        <a:pt x="38" y="200"/>
                        <a:pt x="39" y="198"/>
                        <a:pt x="40" y="195"/>
                      </a:cubicBezTo>
                      <a:cubicBezTo>
                        <a:pt x="40" y="192"/>
                        <a:pt x="41" y="187"/>
                        <a:pt x="40" y="181"/>
                      </a:cubicBezTo>
                      <a:cubicBezTo>
                        <a:pt x="40" y="174"/>
                        <a:pt x="4" y="155"/>
                        <a:pt x="2" y="113"/>
                      </a:cubicBezTo>
                      <a:cubicBezTo>
                        <a:pt x="0" y="83"/>
                        <a:pt x="22" y="0"/>
                        <a:pt x="114" y="11"/>
                      </a:cubicBezTo>
                      <a:close/>
                    </a:path>
                  </a:pathLst>
                </a:custGeom>
                <a:solidFill>
                  <a:srgbClr val="FAED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şḷíḍé">
                  <a:extLst>
                    <a:ext uri="{FF2B5EF4-FFF2-40B4-BE49-F238E27FC236}">
                      <a16:creationId xmlns:a16="http://schemas.microsoft.com/office/drawing/2014/main" id="{93D3DE52-5CD5-491D-9C9E-53E9270A0BF7}"/>
                    </a:ext>
                  </a:extLst>
                </p:cNvPr>
                <p:cNvSpPr/>
                <p:nvPr/>
              </p:nvSpPr>
              <p:spPr bwMode="auto">
                <a:xfrm>
                  <a:off x="14731640" y="2802779"/>
                  <a:ext cx="338218" cy="158372"/>
                </a:xfrm>
                <a:custGeom>
                  <a:avLst/>
                  <a:gdLst>
                    <a:gd name="T0" fmla="*/ 115 w 121"/>
                    <a:gd name="T1" fmla="*/ 18 h 57"/>
                    <a:gd name="T2" fmla="*/ 119 w 121"/>
                    <a:gd name="T3" fmla="*/ 32 h 57"/>
                    <a:gd name="T4" fmla="*/ 52 w 121"/>
                    <a:gd name="T5" fmla="*/ 49 h 57"/>
                    <a:gd name="T6" fmla="*/ 2 w 121"/>
                    <a:gd name="T7" fmla="*/ 11 h 57"/>
                    <a:gd name="T8" fmla="*/ 9 w 121"/>
                    <a:gd name="T9" fmla="*/ 0 h 57"/>
                    <a:gd name="T10" fmla="*/ 12 w 121"/>
                    <a:gd name="T11" fmla="*/ 4 h 57"/>
                    <a:gd name="T12" fmla="*/ 106 w 121"/>
                    <a:gd name="T13" fmla="*/ 24 h 57"/>
                    <a:gd name="T14" fmla="*/ 115 w 121"/>
                    <a:gd name="T15" fmla="*/ 18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7">
                      <a:moveTo>
                        <a:pt x="115" y="18"/>
                      </a:moveTo>
                      <a:cubicBezTo>
                        <a:pt x="116" y="19"/>
                        <a:pt x="121" y="22"/>
                        <a:pt x="119" y="32"/>
                      </a:cubicBezTo>
                      <a:cubicBezTo>
                        <a:pt x="115" y="50"/>
                        <a:pt x="91" y="57"/>
                        <a:pt x="52" y="49"/>
                      </a:cubicBezTo>
                      <a:cubicBezTo>
                        <a:pt x="11" y="41"/>
                        <a:pt x="0" y="25"/>
                        <a:pt x="2" y="11"/>
                      </a:cubicBezTo>
                      <a:cubicBezTo>
                        <a:pt x="3" y="2"/>
                        <a:pt x="8" y="0"/>
                        <a:pt x="9" y="0"/>
                      </a:cubicBezTo>
                      <a:cubicBezTo>
                        <a:pt x="10" y="1"/>
                        <a:pt x="11" y="3"/>
                        <a:pt x="12" y="4"/>
                      </a:cubicBezTo>
                      <a:cubicBezTo>
                        <a:pt x="22" y="14"/>
                        <a:pt x="69" y="29"/>
                        <a:pt x="106" y="24"/>
                      </a:cubicBezTo>
                      <a:cubicBezTo>
                        <a:pt x="110" y="23"/>
                        <a:pt x="113" y="21"/>
                        <a:pt x="115" y="18"/>
                      </a:cubicBezTo>
                      <a:close/>
                    </a:path>
                  </a:pathLst>
                </a:custGeom>
                <a:solidFill>
                  <a:srgbClr val="C3C5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ľïḓe">
                  <a:extLst>
                    <a:ext uri="{FF2B5EF4-FFF2-40B4-BE49-F238E27FC236}">
                      <a16:creationId xmlns:a16="http://schemas.microsoft.com/office/drawing/2014/main" id="{64D14345-8B5E-42E3-A0C8-0179AF584617}"/>
                    </a:ext>
                  </a:extLst>
                </p:cNvPr>
                <p:cNvSpPr/>
                <p:nvPr/>
              </p:nvSpPr>
              <p:spPr bwMode="auto">
                <a:xfrm>
                  <a:off x="14745061" y="2722251"/>
                  <a:ext cx="332850" cy="161056"/>
                </a:xfrm>
                <a:custGeom>
                  <a:avLst/>
                  <a:gdLst>
                    <a:gd name="T0" fmla="*/ 101 w 119"/>
                    <a:gd name="T1" fmla="*/ 25 h 58"/>
                    <a:gd name="T2" fmla="*/ 101 w 119"/>
                    <a:gd name="T3" fmla="*/ 23 h 58"/>
                    <a:gd name="T4" fmla="*/ 102 w 119"/>
                    <a:gd name="T5" fmla="*/ 17 h 58"/>
                    <a:gd name="T6" fmla="*/ 102 w 119"/>
                    <a:gd name="T7" fmla="*/ 17 h 58"/>
                    <a:gd name="T8" fmla="*/ 111 w 119"/>
                    <a:gd name="T9" fmla="*/ 20 h 58"/>
                    <a:gd name="T10" fmla="*/ 110 w 119"/>
                    <a:gd name="T11" fmla="*/ 47 h 58"/>
                    <a:gd name="T12" fmla="*/ 110 w 119"/>
                    <a:gd name="T13" fmla="*/ 47 h 58"/>
                    <a:gd name="T14" fmla="*/ 101 w 119"/>
                    <a:gd name="T15" fmla="*/ 53 h 58"/>
                    <a:gd name="T16" fmla="*/ 7 w 119"/>
                    <a:gd name="T17" fmla="*/ 33 h 58"/>
                    <a:gd name="T18" fmla="*/ 4 w 119"/>
                    <a:gd name="T19" fmla="*/ 29 h 58"/>
                    <a:gd name="T20" fmla="*/ 11 w 119"/>
                    <a:gd name="T21" fmla="*/ 2 h 58"/>
                    <a:gd name="T22" fmla="*/ 19 w 119"/>
                    <a:gd name="T23" fmla="*/ 2 h 58"/>
                    <a:gd name="T24" fmla="*/ 20 w 119"/>
                    <a:gd name="T25" fmla="*/ 2 h 58"/>
                    <a:gd name="T26" fmla="*/ 18 w 119"/>
                    <a:gd name="T27" fmla="*/ 7 h 58"/>
                    <a:gd name="T28" fmla="*/ 17 w 119"/>
                    <a:gd name="T29" fmla="*/ 7 h 58"/>
                    <a:gd name="T30" fmla="*/ 60 w 119"/>
                    <a:gd name="T31" fmla="*/ 22 h 58"/>
                    <a:gd name="T32" fmla="*/ 101 w 11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58">
                      <a:moveTo>
                        <a:pt x="101" y="25"/>
                      </a:moveTo>
                      <a:cubicBezTo>
                        <a:pt x="101" y="23"/>
                        <a:pt x="101" y="23"/>
                        <a:pt x="101" y="23"/>
                      </a:cubicBezTo>
                      <a:cubicBezTo>
                        <a:pt x="101" y="23"/>
                        <a:pt x="101" y="21"/>
                        <a:pt x="102" y="17"/>
                      </a:cubicBezTo>
                      <a:cubicBezTo>
                        <a:pt x="102" y="17"/>
                        <a:pt x="102" y="17"/>
                        <a:pt x="102" y="17"/>
                      </a:cubicBezTo>
                      <a:cubicBezTo>
                        <a:pt x="102" y="17"/>
                        <a:pt x="108" y="18"/>
                        <a:pt x="111" y="20"/>
                      </a:cubicBezTo>
                      <a:cubicBezTo>
                        <a:pt x="119" y="25"/>
                        <a:pt x="117" y="39"/>
                        <a:pt x="110" y="47"/>
                      </a:cubicBezTo>
                      <a:cubicBezTo>
                        <a:pt x="110" y="47"/>
                        <a:pt x="110" y="47"/>
                        <a:pt x="110" y="47"/>
                      </a:cubicBezTo>
                      <a:cubicBezTo>
                        <a:pt x="108" y="50"/>
                        <a:pt x="105" y="52"/>
                        <a:pt x="101" y="53"/>
                      </a:cubicBezTo>
                      <a:cubicBezTo>
                        <a:pt x="64" y="58"/>
                        <a:pt x="17" y="43"/>
                        <a:pt x="7" y="33"/>
                      </a:cubicBezTo>
                      <a:cubicBezTo>
                        <a:pt x="6" y="32"/>
                        <a:pt x="5" y="30"/>
                        <a:pt x="4" y="29"/>
                      </a:cubicBezTo>
                      <a:cubicBezTo>
                        <a:pt x="0" y="21"/>
                        <a:pt x="1" y="10"/>
                        <a:pt x="11" y="2"/>
                      </a:cubicBezTo>
                      <a:cubicBezTo>
                        <a:pt x="15" y="0"/>
                        <a:pt x="19" y="2"/>
                        <a:pt x="19" y="2"/>
                      </a:cubicBezTo>
                      <a:cubicBezTo>
                        <a:pt x="20" y="2"/>
                        <a:pt x="20" y="2"/>
                        <a:pt x="20" y="2"/>
                      </a:cubicBezTo>
                      <a:cubicBezTo>
                        <a:pt x="19" y="5"/>
                        <a:pt x="18" y="7"/>
                        <a:pt x="18" y="7"/>
                      </a:cubicBezTo>
                      <a:cubicBezTo>
                        <a:pt x="17" y="7"/>
                        <a:pt x="17" y="7"/>
                        <a:pt x="17" y="7"/>
                      </a:cubicBezTo>
                      <a:cubicBezTo>
                        <a:pt x="20" y="10"/>
                        <a:pt x="31" y="17"/>
                        <a:pt x="60" y="22"/>
                      </a:cubicBezTo>
                      <a:cubicBezTo>
                        <a:pt x="84" y="27"/>
                        <a:pt x="96" y="26"/>
                        <a:pt x="101" y="25"/>
                      </a:cubicBezTo>
                      <a:close/>
                    </a:path>
                  </a:pathLst>
                </a:custGeom>
                <a:solidFill>
                  <a:srgbClr val="D8DA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sḻídê">
                  <a:extLst>
                    <a:ext uri="{FF2B5EF4-FFF2-40B4-BE49-F238E27FC236}">
                      <a16:creationId xmlns:a16="http://schemas.microsoft.com/office/drawing/2014/main" id="{FF2DAE99-1F06-4F46-920E-D90C534EF697}"/>
                    </a:ext>
                  </a:extLst>
                </p:cNvPr>
                <p:cNvSpPr/>
                <p:nvPr/>
              </p:nvSpPr>
              <p:spPr bwMode="auto">
                <a:xfrm>
                  <a:off x="14834984" y="2447114"/>
                  <a:ext cx="229506" cy="350298"/>
                </a:xfrm>
                <a:custGeom>
                  <a:avLst/>
                  <a:gdLst>
                    <a:gd name="T0" fmla="*/ 13 w 82"/>
                    <a:gd name="T1" fmla="*/ 117 h 126"/>
                    <a:gd name="T2" fmla="*/ 25 w 82"/>
                    <a:gd name="T3" fmla="*/ 38 h 126"/>
                    <a:gd name="T4" fmla="*/ 24 w 82"/>
                    <a:gd name="T5" fmla="*/ 25 h 126"/>
                    <a:gd name="T6" fmla="*/ 18 w 82"/>
                    <a:gd name="T7" fmla="*/ 6 h 126"/>
                    <a:gd name="T8" fmla="*/ 8 w 82"/>
                    <a:gd name="T9" fmla="*/ 0 h 126"/>
                    <a:gd name="T10" fmla="*/ 3 w 82"/>
                    <a:gd name="T11" fmla="*/ 1 h 126"/>
                    <a:gd name="T12" fmla="*/ 0 w 82"/>
                    <a:gd name="T13" fmla="*/ 7 h 126"/>
                    <a:gd name="T14" fmla="*/ 0 w 82"/>
                    <a:gd name="T15" fmla="*/ 10 h 126"/>
                    <a:gd name="T16" fmla="*/ 39 w 82"/>
                    <a:gd name="T17" fmla="*/ 39 h 126"/>
                    <a:gd name="T18" fmla="*/ 42 w 82"/>
                    <a:gd name="T19" fmla="*/ 39 h 126"/>
                    <a:gd name="T20" fmla="*/ 70 w 82"/>
                    <a:gd name="T21" fmla="*/ 31 h 126"/>
                    <a:gd name="T22" fmla="*/ 78 w 82"/>
                    <a:gd name="T23" fmla="*/ 23 h 126"/>
                    <a:gd name="T24" fmla="*/ 82 w 82"/>
                    <a:gd name="T25" fmla="*/ 15 h 126"/>
                    <a:gd name="T26" fmla="*/ 80 w 82"/>
                    <a:gd name="T27" fmla="*/ 9 h 126"/>
                    <a:gd name="T28" fmla="*/ 75 w 82"/>
                    <a:gd name="T29" fmla="*/ 5 h 126"/>
                    <a:gd name="T30" fmla="*/ 71 w 82"/>
                    <a:gd name="T31" fmla="*/ 4 h 126"/>
                    <a:gd name="T32" fmla="*/ 65 w 82"/>
                    <a:gd name="T33" fmla="*/ 7 h 126"/>
                    <a:gd name="T34" fmla="*/ 55 w 82"/>
                    <a:gd name="T35" fmla="*/ 19 h 126"/>
                    <a:gd name="T36" fmla="*/ 39 w 82"/>
                    <a:gd name="T37" fmla="*/ 98 h 126"/>
                    <a:gd name="T38" fmla="*/ 41 w 82"/>
                    <a:gd name="T39" fmla="*/ 124 h 126"/>
                    <a:gd name="T40" fmla="*/ 43 w 82"/>
                    <a:gd name="T41" fmla="*/ 126 h 126"/>
                    <a:gd name="T42" fmla="*/ 45 w 82"/>
                    <a:gd name="T43" fmla="*/ 124 h 126"/>
                    <a:gd name="T44" fmla="*/ 43 w 82"/>
                    <a:gd name="T45" fmla="*/ 98 h 126"/>
                    <a:gd name="T46" fmla="*/ 53 w 82"/>
                    <a:gd name="T47" fmla="*/ 35 h 126"/>
                    <a:gd name="T48" fmla="*/ 62 w 82"/>
                    <a:gd name="T49" fmla="*/ 15 h 126"/>
                    <a:gd name="T50" fmla="*/ 67 w 82"/>
                    <a:gd name="T51" fmla="*/ 10 h 126"/>
                    <a:gd name="T52" fmla="*/ 71 w 82"/>
                    <a:gd name="T53" fmla="*/ 8 h 126"/>
                    <a:gd name="T54" fmla="*/ 73 w 82"/>
                    <a:gd name="T55" fmla="*/ 9 h 126"/>
                    <a:gd name="T56" fmla="*/ 77 w 82"/>
                    <a:gd name="T57" fmla="*/ 12 h 126"/>
                    <a:gd name="T58" fmla="*/ 78 w 82"/>
                    <a:gd name="T59" fmla="*/ 15 h 126"/>
                    <a:gd name="T60" fmla="*/ 75 w 82"/>
                    <a:gd name="T61" fmla="*/ 21 h 126"/>
                    <a:gd name="T62" fmla="*/ 42 w 82"/>
                    <a:gd name="T63" fmla="*/ 35 h 126"/>
                    <a:gd name="T64" fmla="*/ 39 w 82"/>
                    <a:gd name="T65" fmla="*/ 35 h 126"/>
                    <a:gd name="T66" fmla="*/ 4 w 82"/>
                    <a:gd name="T67" fmla="*/ 10 h 126"/>
                    <a:gd name="T68" fmla="*/ 4 w 82"/>
                    <a:gd name="T69" fmla="*/ 8 h 126"/>
                    <a:gd name="T70" fmla="*/ 6 w 82"/>
                    <a:gd name="T71" fmla="*/ 4 h 126"/>
                    <a:gd name="T72" fmla="*/ 8 w 82"/>
                    <a:gd name="T73" fmla="*/ 4 h 126"/>
                    <a:gd name="T74" fmla="*/ 15 w 82"/>
                    <a:gd name="T75" fmla="*/ 8 h 126"/>
                    <a:gd name="T76" fmla="*/ 20 w 82"/>
                    <a:gd name="T77" fmla="*/ 25 h 126"/>
                    <a:gd name="T78" fmla="*/ 21 w 82"/>
                    <a:gd name="T79" fmla="*/ 38 h 126"/>
                    <a:gd name="T80" fmla="*/ 15 w 82"/>
                    <a:gd name="T81" fmla="*/ 91 h 126"/>
                    <a:gd name="T82" fmla="*/ 11 w 82"/>
                    <a:gd name="T83" fmla="*/ 109 h 126"/>
                    <a:gd name="T84" fmla="*/ 9 w 82"/>
                    <a:gd name="T85" fmla="*/ 114 h 126"/>
                    <a:gd name="T86" fmla="*/ 9 w 82"/>
                    <a:gd name="T87" fmla="*/ 116 h 126"/>
                    <a:gd name="T88" fmla="*/ 10 w 82"/>
                    <a:gd name="T89" fmla="*/ 118 h 126"/>
                    <a:gd name="T90" fmla="*/ 13 w 82"/>
                    <a:gd name="T91" fmla="*/ 11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26">
                      <a:moveTo>
                        <a:pt x="13" y="117"/>
                      </a:moveTo>
                      <a:cubicBezTo>
                        <a:pt x="13" y="117"/>
                        <a:pt x="25" y="76"/>
                        <a:pt x="25" y="38"/>
                      </a:cubicBezTo>
                      <a:cubicBezTo>
                        <a:pt x="25" y="34"/>
                        <a:pt x="25" y="29"/>
                        <a:pt x="24" y="25"/>
                      </a:cubicBezTo>
                      <a:cubicBezTo>
                        <a:pt x="23" y="16"/>
                        <a:pt x="21" y="10"/>
                        <a:pt x="18" y="6"/>
                      </a:cubicBezTo>
                      <a:cubicBezTo>
                        <a:pt x="16" y="2"/>
                        <a:pt x="12" y="0"/>
                        <a:pt x="8" y="0"/>
                      </a:cubicBezTo>
                      <a:cubicBezTo>
                        <a:pt x="7" y="0"/>
                        <a:pt x="5" y="0"/>
                        <a:pt x="3" y="1"/>
                      </a:cubicBezTo>
                      <a:cubicBezTo>
                        <a:pt x="2" y="3"/>
                        <a:pt x="1" y="4"/>
                        <a:pt x="0" y="7"/>
                      </a:cubicBezTo>
                      <a:cubicBezTo>
                        <a:pt x="0" y="8"/>
                        <a:pt x="0" y="9"/>
                        <a:pt x="0" y="10"/>
                      </a:cubicBezTo>
                      <a:cubicBezTo>
                        <a:pt x="0" y="22"/>
                        <a:pt x="12" y="38"/>
                        <a:pt x="39" y="39"/>
                      </a:cubicBezTo>
                      <a:cubicBezTo>
                        <a:pt x="40" y="39"/>
                        <a:pt x="41" y="39"/>
                        <a:pt x="42" y="39"/>
                      </a:cubicBezTo>
                      <a:cubicBezTo>
                        <a:pt x="53" y="39"/>
                        <a:pt x="63" y="36"/>
                        <a:pt x="70" y="31"/>
                      </a:cubicBezTo>
                      <a:cubicBezTo>
                        <a:pt x="73" y="29"/>
                        <a:pt x="76" y="26"/>
                        <a:pt x="78" y="23"/>
                      </a:cubicBezTo>
                      <a:cubicBezTo>
                        <a:pt x="80" y="21"/>
                        <a:pt x="82" y="18"/>
                        <a:pt x="82" y="15"/>
                      </a:cubicBezTo>
                      <a:cubicBezTo>
                        <a:pt x="82" y="13"/>
                        <a:pt x="81" y="11"/>
                        <a:pt x="80" y="9"/>
                      </a:cubicBezTo>
                      <a:cubicBezTo>
                        <a:pt x="79" y="8"/>
                        <a:pt x="77" y="6"/>
                        <a:pt x="75" y="5"/>
                      </a:cubicBezTo>
                      <a:cubicBezTo>
                        <a:pt x="74" y="5"/>
                        <a:pt x="73" y="4"/>
                        <a:pt x="71" y="4"/>
                      </a:cubicBezTo>
                      <a:cubicBezTo>
                        <a:pt x="69" y="4"/>
                        <a:pt x="67" y="5"/>
                        <a:pt x="65" y="7"/>
                      </a:cubicBezTo>
                      <a:cubicBezTo>
                        <a:pt x="61" y="9"/>
                        <a:pt x="58" y="14"/>
                        <a:pt x="55" y="19"/>
                      </a:cubicBezTo>
                      <a:cubicBezTo>
                        <a:pt x="46" y="37"/>
                        <a:pt x="39" y="67"/>
                        <a:pt x="39" y="98"/>
                      </a:cubicBezTo>
                      <a:cubicBezTo>
                        <a:pt x="39" y="107"/>
                        <a:pt x="40" y="116"/>
                        <a:pt x="41" y="124"/>
                      </a:cubicBezTo>
                      <a:cubicBezTo>
                        <a:pt x="41" y="126"/>
                        <a:pt x="42" y="126"/>
                        <a:pt x="43" y="126"/>
                      </a:cubicBezTo>
                      <a:cubicBezTo>
                        <a:pt x="44" y="126"/>
                        <a:pt x="45" y="125"/>
                        <a:pt x="45" y="124"/>
                      </a:cubicBezTo>
                      <a:cubicBezTo>
                        <a:pt x="44" y="115"/>
                        <a:pt x="43" y="107"/>
                        <a:pt x="43" y="98"/>
                      </a:cubicBezTo>
                      <a:cubicBezTo>
                        <a:pt x="43" y="75"/>
                        <a:pt x="47" y="52"/>
                        <a:pt x="53" y="35"/>
                      </a:cubicBezTo>
                      <a:cubicBezTo>
                        <a:pt x="56" y="27"/>
                        <a:pt x="59" y="20"/>
                        <a:pt x="62" y="15"/>
                      </a:cubicBezTo>
                      <a:cubicBezTo>
                        <a:pt x="64" y="13"/>
                        <a:pt x="66" y="11"/>
                        <a:pt x="67" y="10"/>
                      </a:cubicBezTo>
                      <a:cubicBezTo>
                        <a:pt x="69" y="9"/>
                        <a:pt x="70" y="8"/>
                        <a:pt x="71" y="8"/>
                      </a:cubicBezTo>
                      <a:cubicBezTo>
                        <a:pt x="72" y="8"/>
                        <a:pt x="73" y="8"/>
                        <a:pt x="73" y="9"/>
                      </a:cubicBezTo>
                      <a:cubicBezTo>
                        <a:pt x="75" y="10"/>
                        <a:pt x="76" y="11"/>
                        <a:pt x="77" y="12"/>
                      </a:cubicBezTo>
                      <a:cubicBezTo>
                        <a:pt x="77" y="12"/>
                        <a:pt x="78" y="14"/>
                        <a:pt x="78" y="15"/>
                      </a:cubicBezTo>
                      <a:cubicBezTo>
                        <a:pt x="78" y="17"/>
                        <a:pt x="77" y="19"/>
                        <a:pt x="75" y="21"/>
                      </a:cubicBezTo>
                      <a:cubicBezTo>
                        <a:pt x="70" y="28"/>
                        <a:pt x="57" y="35"/>
                        <a:pt x="42" y="35"/>
                      </a:cubicBezTo>
                      <a:cubicBezTo>
                        <a:pt x="41" y="35"/>
                        <a:pt x="40" y="35"/>
                        <a:pt x="39" y="35"/>
                      </a:cubicBezTo>
                      <a:cubicBezTo>
                        <a:pt x="14" y="34"/>
                        <a:pt x="4" y="19"/>
                        <a:pt x="4" y="10"/>
                      </a:cubicBezTo>
                      <a:cubicBezTo>
                        <a:pt x="4" y="9"/>
                        <a:pt x="4" y="8"/>
                        <a:pt x="4" y="8"/>
                      </a:cubicBezTo>
                      <a:cubicBezTo>
                        <a:pt x="4" y="6"/>
                        <a:pt x="5" y="5"/>
                        <a:pt x="6" y="4"/>
                      </a:cubicBezTo>
                      <a:cubicBezTo>
                        <a:pt x="7" y="4"/>
                        <a:pt x="7" y="4"/>
                        <a:pt x="8" y="4"/>
                      </a:cubicBezTo>
                      <a:cubicBezTo>
                        <a:pt x="10" y="4"/>
                        <a:pt x="13" y="5"/>
                        <a:pt x="15" y="8"/>
                      </a:cubicBezTo>
                      <a:cubicBezTo>
                        <a:pt x="18" y="12"/>
                        <a:pt x="20" y="17"/>
                        <a:pt x="20" y="25"/>
                      </a:cubicBezTo>
                      <a:cubicBezTo>
                        <a:pt x="21" y="29"/>
                        <a:pt x="21" y="34"/>
                        <a:pt x="21" y="38"/>
                      </a:cubicBezTo>
                      <a:cubicBezTo>
                        <a:pt x="21" y="57"/>
                        <a:pt x="18" y="76"/>
                        <a:pt x="15" y="91"/>
                      </a:cubicBezTo>
                      <a:cubicBezTo>
                        <a:pt x="13" y="98"/>
                        <a:pt x="12" y="104"/>
                        <a:pt x="11" y="109"/>
                      </a:cubicBezTo>
                      <a:cubicBezTo>
                        <a:pt x="10" y="111"/>
                        <a:pt x="10" y="113"/>
                        <a:pt x="9" y="114"/>
                      </a:cubicBezTo>
                      <a:cubicBezTo>
                        <a:pt x="9" y="115"/>
                        <a:pt x="9" y="116"/>
                        <a:pt x="9" y="116"/>
                      </a:cubicBezTo>
                      <a:cubicBezTo>
                        <a:pt x="8" y="117"/>
                        <a:pt x="9" y="118"/>
                        <a:pt x="10" y="118"/>
                      </a:cubicBezTo>
                      <a:cubicBezTo>
                        <a:pt x="11" y="118"/>
                        <a:pt x="12" y="118"/>
                        <a:pt x="13" y="117"/>
                      </a:cubicBezTo>
                      <a:close/>
                    </a:path>
                  </a:pathLst>
                </a:custGeom>
                <a:solidFill>
                  <a:srgbClr val="5D4B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S1íḋè">
                  <a:extLst>
                    <a:ext uri="{FF2B5EF4-FFF2-40B4-BE49-F238E27FC236}">
                      <a16:creationId xmlns:a16="http://schemas.microsoft.com/office/drawing/2014/main" id="{AC8B3043-9BFB-4BA2-B3C2-648427724EE6}"/>
                    </a:ext>
                  </a:extLst>
                </p:cNvPr>
                <p:cNvSpPr/>
                <p:nvPr/>
              </p:nvSpPr>
              <p:spPr bwMode="auto">
                <a:xfrm>
                  <a:off x="15025567" y="2271293"/>
                  <a:ext cx="191926" cy="253664"/>
                </a:xfrm>
                <a:custGeom>
                  <a:avLst/>
                  <a:gdLst>
                    <a:gd name="T0" fmla="*/ 8 w 69"/>
                    <a:gd name="T1" fmla="*/ 9 h 91"/>
                    <a:gd name="T2" fmla="*/ 36 w 69"/>
                    <a:gd name="T3" fmla="*/ 55 h 91"/>
                    <a:gd name="T4" fmla="*/ 51 w 69"/>
                    <a:gd name="T5" fmla="*/ 91 h 91"/>
                    <a:gd name="T6" fmla="*/ 52 w 69"/>
                    <a:gd name="T7" fmla="*/ 30 h 91"/>
                    <a:gd name="T8" fmla="*/ 8 w 69"/>
                    <a:gd name="T9" fmla="*/ 9 h 91"/>
                  </a:gdLst>
                  <a:ahLst/>
                  <a:cxnLst>
                    <a:cxn ang="0">
                      <a:pos x="T0" y="T1"/>
                    </a:cxn>
                    <a:cxn ang="0">
                      <a:pos x="T2" y="T3"/>
                    </a:cxn>
                    <a:cxn ang="0">
                      <a:pos x="T4" y="T5"/>
                    </a:cxn>
                    <a:cxn ang="0">
                      <a:pos x="T6" y="T7"/>
                    </a:cxn>
                    <a:cxn ang="0">
                      <a:pos x="T8" y="T9"/>
                    </a:cxn>
                  </a:cxnLst>
                  <a:rect l="0" t="0" r="r" b="b"/>
                  <a:pathLst>
                    <a:path w="69" h="91">
                      <a:moveTo>
                        <a:pt x="8" y="9"/>
                      </a:moveTo>
                      <a:cubicBezTo>
                        <a:pt x="0" y="21"/>
                        <a:pt x="21" y="20"/>
                        <a:pt x="36" y="55"/>
                      </a:cubicBezTo>
                      <a:cubicBezTo>
                        <a:pt x="42" y="68"/>
                        <a:pt x="42" y="90"/>
                        <a:pt x="51" y="91"/>
                      </a:cubicBezTo>
                      <a:cubicBezTo>
                        <a:pt x="57" y="91"/>
                        <a:pt x="69" y="58"/>
                        <a:pt x="52" y="30"/>
                      </a:cubicBezTo>
                      <a:cubicBezTo>
                        <a:pt x="38" y="8"/>
                        <a:pt x="14" y="0"/>
                        <a:pt x="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íşļíde">
                  <a:extLst>
                    <a:ext uri="{FF2B5EF4-FFF2-40B4-BE49-F238E27FC236}">
                      <a16:creationId xmlns:a16="http://schemas.microsoft.com/office/drawing/2014/main" id="{4DCD65E4-274D-4D70-92D9-0C112D55CE42}"/>
                    </a:ext>
                  </a:extLst>
                </p:cNvPr>
                <p:cNvSpPr/>
                <p:nvPr/>
              </p:nvSpPr>
              <p:spPr bwMode="auto">
                <a:xfrm>
                  <a:off x="14788010" y="2735672"/>
                  <a:ext cx="253664" cy="61738"/>
                </a:xfrm>
                <a:custGeom>
                  <a:avLst/>
                  <a:gdLst>
                    <a:gd name="T0" fmla="*/ 1 w 91"/>
                    <a:gd name="T1" fmla="*/ 0 h 22"/>
                    <a:gd name="T2" fmla="*/ 4 w 91"/>
                    <a:gd name="T3" fmla="*/ 3 h 22"/>
                    <a:gd name="T4" fmla="*/ 14 w 91"/>
                    <a:gd name="T5" fmla="*/ 7 h 22"/>
                    <a:gd name="T6" fmla="*/ 20 w 91"/>
                    <a:gd name="T7" fmla="*/ 10 h 22"/>
                    <a:gd name="T8" fmla="*/ 28 w 91"/>
                    <a:gd name="T9" fmla="*/ 12 h 22"/>
                    <a:gd name="T10" fmla="*/ 36 w 91"/>
                    <a:gd name="T11" fmla="*/ 15 h 22"/>
                    <a:gd name="T12" fmla="*/ 44 w 91"/>
                    <a:gd name="T13" fmla="*/ 17 h 22"/>
                    <a:gd name="T14" fmla="*/ 53 w 91"/>
                    <a:gd name="T15" fmla="*/ 18 h 22"/>
                    <a:gd name="T16" fmla="*/ 61 w 91"/>
                    <a:gd name="T17" fmla="*/ 19 h 22"/>
                    <a:gd name="T18" fmla="*/ 69 w 91"/>
                    <a:gd name="T19" fmla="*/ 19 h 22"/>
                    <a:gd name="T20" fmla="*/ 76 w 91"/>
                    <a:gd name="T21" fmla="*/ 19 h 22"/>
                    <a:gd name="T22" fmla="*/ 82 w 91"/>
                    <a:gd name="T23" fmla="*/ 19 h 22"/>
                    <a:gd name="T24" fmla="*/ 86 w 91"/>
                    <a:gd name="T25" fmla="*/ 18 h 22"/>
                    <a:gd name="T26" fmla="*/ 90 w 91"/>
                    <a:gd name="T27" fmla="*/ 17 h 22"/>
                    <a:gd name="T28" fmla="*/ 90 w 91"/>
                    <a:gd name="T29" fmla="*/ 17 h 22"/>
                    <a:gd name="T30" fmla="*/ 91 w 91"/>
                    <a:gd name="T31" fmla="*/ 18 h 22"/>
                    <a:gd name="T32" fmla="*/ 91 w 91"/>
                    <a:gd name="T33" fmla="*/ 19 h 22"/>
                    <a:gd name="T34" fmla="*/ 87 w 91"/>
                    <a:gd name="T35" fmla="*/ 20 h 22"/>
                    <a:gd name="T36" fmla="*/ 82 w 91"/>
                    <a:gd name="T37" fmla="*/ 21 h 22"/>
                    <a:gd name="T38" fmla="*/ 76 w 91"/>
                    <a:gd name="T39" fmla="*/ 22 h 22"/>
                    <a:gd name="T40" fmla="*/ 69 w 91"/>
                    <a:gd name="T41" fmla="*/ 22 h 22"/>
                    <a:gd name="T42" fmla="*/ 61 w 91"/>
                    <a:gd name="T43" fmla="*/ 22 h 22"/>
                    <a:gd name="T44" fmla="*/ 52 w 91"/>
                    <a:gd name="T45" fmla="*/ 21 h 22"/>
                    <a:gd name="T46" fmla="*/ 43 w 91"/>
                    <a:gd name="T47" fmla="*/ 20 h 22"/>
                    <a:gd name="T48" fmla="*/ 35 w 91"/>
                    <a:gd name="T49" fmla="*/ 17 h 22"/>
                    <a:gd name="T50" fmla="*/ 27 w 91"/>
                    <a:gd name="T51" fmla="*/ 15 h 22"/>
                    <a:gd name="T52" fmla="*/ 19 w 91"/>
                    <a:gd name="T53" fmla="*/ 12 h 22"/>
                    <a:gd name="T54" fmla="*/ 13 w 91"/>
                    <a:gd name="T55" fmla="*/ 9 h 22"/>
                    <a:gd name="T56" fmla="*/ 3 w 91"/>
                    <a:gd name="T57" fmla="*/ 4 h 22"/>
                    <a:gd name="T58" fmla="*/ 0 w 91"/>
                    <a:gd name="T59" fmla="*/ 2 h 22"/>
                    <a:gd name="T60" fmla="*/ 0 w 91"/>
                    <a:gd name="T61" fmla="*/ 2 h 22"/>
                    <a:gd name="T62" fmla="*/ 0 w 91"/>
                    <a:gd name="T63" fmla="*/ 1 h 22"/>
                    <a:gd name="T64" fmla="*/ 1 w 91"/>
                    <a:gd name="T6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22">
                      <a:moveTo>
                        <a:pt x="1" y="0"/>
                      </a:moveTo>
                      <a:cubicBezTo>
                        <a:pt x="1" y="0"/>
                        <a:pt x="2" y="1"/>
                        <a:pt x="4" y="3"/>
                      </a:cubicBezTo>
                      <a:cubicBezTo>
                        <a:pt x="6" y="4"/>
                        <a:pt x="10" y="5"/>
                        <a:pt x="14" y="7"/>
                      </a:cubicBezTo>
                      <a:cubicBezTo>
                        <a:pt x="16" y="8"/>
                        <a:pt x="18" y="9"/>
                        <a:pt x="20" y="10"/>
                      </a:cubicBezTo>
                      <a:cubicBezTo>
                        <a:pt x="22" y="11"/>
                        <a:pt x="25" y="12"/>
                        <a:pt x="28" y="12"/>
                      </a:cubicBezTo>
                      <a:cubicBezTo>
                        <a:pt x="30" y="13"/>
                        <a:pt x="33" y="14"/>
                        <a:pt x="36" y="15"/>
                      </a:cubicBezTo>
                      <a:cubicBezTo>
                        <a:pt x="38" y="15"/>
                        <a:pt x="41" y="16"/>
                        <a:pt x="44" y="17"/>
                      </a:cubicBezTo>
                      <a:cubicBezTo>
                        <a:pt x="47" y="17"/>
                        <a:pt x="50" y="18"/>
                        <a:pt x="53" y="18"/>
                      </a:cubicBezTo>
                      <a:cubicBezTo>
                        <a:pt x="56" y="19"/>
                        <a:pt x="58" y="19"/>
                        <a:pt x="61" y="19"/>
                      </a:cubicBezTo>
                      <a:cubicBezTo>
                        <a:pt x="64" y="19"/>
                        <a:pt x="66" y="19"/>
                        <a:pt x="69" y="19"/>
                      </a:cubicBezTo>
                      <a:cubicBezTo>
                        <a:pt x="71" y="20"/>
                        <a:pt x="74" y="19"/>
                        <a:pt x="76" y="19"/>
                      </a:cubicBezTo>
                      <a:cubicBezTo>
                        <a:pt x="78" y="19"/>
                        <a:pt x="80" y="19"/>
                        <a:pt x="82" y="19"/>
                      </a:cubicBezTo>
                      <a:cubicBezTo>
                        <a:pt x="84" y="19"/>
                        <a:pt x="85" y="18"/>
                        <a:pt x="86" y="18"/>
                      </a:cubicBezTo>
                      <a:cubicBezTo>
                        <a:pt x="89" y="18"/>
                        <a:pt x="90" y="17"/>
                        <a:pt x="90" y="17"/>
                      </a:cubicBezTo>
                      <a:cubicBezTo>
                        <a:pt x="90" y="17"/>
                        <a:pt x="90" y="17"/>
                        <a:pt x="90" y="17"/>
                      </a:cubicBezTo>
                      <a:cubicBezTo>
                        <a:pt x="91" y="17"/>
                        <a:pt x="91" y="18"/>
                        <a:pt x="91" y="18"/>
                      </a:cubicBezTo>
                      <a:cubicBezTo>
                        <a:pt x="91" y="18"/>
                        <a:pt x="91" y="19"/>
                        <a:pt x="91" y="19"/>
                      </a:cubicBezTo>
                      <a:cubicBezTo>
                        <a:pt x="91" y="19"/>
                        <a:pt x="89" y="19"/>
                        <a:pt x="87" y="20"/>
                      </a:cubicBezTo>
                      <a:cubicBezTo>
                        <a:pt x="85" y="20"/>
                        <a:pt x="84" y="21"/>
                        <a:pt x="82" y="21"/>
                      </a:cubicBezTo>
                      <a:cubicBezTo>
                        <a:pt x="80" y="21"/>
                        <a:pt x="78" y="22"/>
                        <a:pt x="76" y="22"/>
                      </a:cubicBezTo>
                      <a:cubicBezTo>
                        <a:pt x="74" y="22"/>
                        <a:pt x="71" y="22"/>
                        <a:pt x="69" y="22"/>
                      </a:cubicBezTo>
                      <a:cubicBezTo>
                        <a:pt x="66" y="22"/>
                        <a:pt x="64" y="22"/>
                        <a:pt x="61" y="22"/>
                      </a:cubicBezTo>
                      <a:cubicBezTo>
                        <a:pt x="58" y="22"/>
                        <a:pt x="55" y="22"/>
                        <a:pt x="52" y="21"/>
                      </a:cubicBezTo>
                      <a:cubicBezTo>
                        <a:pt x="49" y="21"/>
                        <a:pt x="46" y="20"/>
                        <a:pt x="43" y="20"/>
                      </a:cubicBezTo>
                      <a:cubicBezTo>
                        <a:pt x="41" y="19"/>
                        <a:pt x="38" y="18"/>
                        <a:pt x="35" y="17"/>
                      </a:cubicBezTo>
                      <a:cubicBezTo>
                        <a:pt x="32" y="17"/>
                        <a:pt x="29" y="16"/>
                        <a:pt x="27" y="15"/>
                      </a:cubicBezTo>
                      <a:cubicBezTo>
                        <a:pt x="24" y="14"/>
                        <a:pt x="22" y="13"/>
                        <a:pt x="19" y="12"/>
                      </a:cubicBezTo>
                      <a:cubicBezTo>
                        <a:pt x="17" y="11"/>
                        <a:pt x="15" y="10"/>
                        <a:pt x="13" y="9"/>
                      </a:cubicBezTo>
                      <a:cubicBezTo>
                        <a:pt x="8" y="7"/>
                        <a:pt x="5" y="5"/>
                        <a:pt x="3" y="4"/>
                      </a:cubicBezTo>
                      <a:cubicBezTo>
                        <a:pt x="1" y="3"/>
                        <a:pt x="0" y="2"/>
                        <a:pt x="0" y="2"/>
                      </a:cubicBezTo>
                      <a:cubicBezTo>
                        <a:pt x="0" y="2"/>
                        <a:pt x="0" y="2"/>
                        <a:pt x="0" y="2"/>
                      </a:cubicBezTo>
                      <a:cubicBezTo>
                        <a:pt x="0" y="1"/>
                        <a:pt x="0" y="1"/>
                        <a:pt x="0" y="1"/>
                      </a:cubicBezTo>
                      <a:lnTo>
                        <a:pt x="1" y="0"/>
                      </a:lnTo>
                      <a:close/>
                    </a:path>
                  </a:pathLst>
                </a:custGeom>
                <a:solidFill>
                  <a:srgbClr val="43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6" name="文本框 25">
                <a:extLst>
                  <a:ext uri="{FF2B5EF4-FFF2-40B4-BE49-F238E27FC236}">
                    <a16:creationId xmlns:a16="http://schemas.microsoft.com/office/drawing/2014/main" id="{724AAE9C-89C5-4D0B-9AA6-7D5D2CC575C4}"/>
                  </a:ext>
                </a:extLst>
              </p:cNvPr>
              <p:cNvSpPr txBox="1"/>
              <p:nvPr/>
            </p:nvSpPr>
            <p:spPr>
              <a:xfrm>
                <a:off x="477838" y="6977592"/>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2">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Impact" panose="020B0806030902050204" pitchFamily="34" charset="0"/>
                </a:endParaRPr>
              </a:p>
            </p:txBody>
          </p:sp>
        </p:grpSp>
      </p:grpSp>
      <p:sp>
        <p:nvSpPr>
          <p:cNvPr id="33" name="矩形 32">
            <a:extLst>
              <a:ext uri="{FF2B5EF4-FFF2-40B4-BE49-F238E27FC236}">
                <a16:creationId xmlns:a16="http://schemas.microsoft.com/office/drawing/2014/main" id="{280F4720-AFAE-45E0-9E4A-F9955309C78E}"/>
              </a:ext>
            </a:extLst>
          </p:cNvPr>
          <p:cNvSpPr/>
          <p:nvPr/>
        </p:nvSpPr>
        <p:spPr bwMode="auto">
          <a:xfrm>
            <a:off x="812015" y="-715587"/>
            <a:ext cx="11379985" cy="602672"/>
          </a:xfrm>
          <a:prstGeom prst="rect">
            <a:avLst/>
          </a:prstGeom>
          <a:solidFill>
            <a:schemeClr val="bg1"/>
          </a:solidFill>
          <a:ln w="6350">
            <a:noFill/>
          </a:ln>
          <a:effectLst>
            <a:innerShdw dist="63500">
              <a:schemeClr val="accent2">
                <a:lumMod val="60000"/>
                <a:lumOff val="40000"/>
              </a:schemeClr>
            </a:innerShdw>
          </a:effectLst>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pc="100" dirty="0">
                <a:solidFill>
                  <a:schemeClr val="tx1">
                    <a:lumMod val="65000"/>
                    <a:lumOff val="35000"/>
                  </a:schemeClr>
                </a:solidFill>
              </a:rPr>
              <a:t>右键单击左侧缩略图→版式→选择</a:t>
            </a:r>
            <a:r>
              <a:rPr lang="en-US" altLang="zh-CN" spc="100" dirty="0">
                <a:solidFill>
                  <a:schemeClr val="tx1">
                    <a:lumMod val="65000"/>
                    <a:lumOff val="35000"/>
                  </a:schemeClr>
                </a:solidFill>
              </a:rPr>
              <a:t>【</a:t>
            </a:r>
            <a:r>
              <a:rPr lang="zh-CN" altLang="en-US" spc="100" dirty="0">
                <a:solidFill>
                  <a:schemeClr val="tx1">
                    <a:lumMod val="65000"/>
                    <a:lumOff val="35000"/>
                  </a:schemeClr>
                </a:solidFill>
              </a:rPr>
              <a:t>目录</a:t>
            </a:r>
            <a:r>
              <a:rPr lang="en-US" altLang="zh-CN" spc="100" dirty="0">
                <a:solidFill>
                  <a:schemeClr val="tx1">
                    <a:lumMod val="65000"/>
                    <a:lumOff val="35000"/>
                  </a:schemeClr>
                </a:solidFill>
              </a:rPr>
              <a:t>1-1】</a:t>
            </a:r>
          </a:p>
        </p:txBody>
      </p:sp>
      <p:sp>
        <p:nvSpPr>
          <p:cNvPr id="50" name="文本框 49">
            <a:extLst>
              <a:ext uri="{FF2B5EF4-FFF2-40B4-BE49-F238E27FC236}">
                <a16:creationId xmlns:a16="http://schemas.microsoft.com/office/drawing/2014/main" id="{9EF5C3EA-C5E8-1AF3-A6FE-3E16C285C816}"/>
              </a:ext>
            </a:extLst>
          </p:cNvPr>
          <p:cNvSpPr txBox="1"/>
          <p:nvPr/>
        </p:nvSpPr>
        <p:spPr>
          <a:xfrm>
            <a:off x="9259148" y="3787346"/>
            <a:ext cx="2400300" cy="523220"/>
          </a:xfrm>
          <a:prstGeom prst="rect">
            <a:avLst/>
          </a:prstGeom>
          <a:noFill/>
        </p:spPr>
        <p:txBody>
          <a:bodyPr wrap="square">
            <a:spAutoFit/>
          </a:bodyPr>
          <a:lstStyle/>
          <a:p>
            <a:r>
              <a:rPr lang="en-US" altLang="zh-CN" sz="2800" b="1" dirty="0"/>
              <a:t>xxx</a:t>
            </a:r>
          </a:p>
        </p:txBody>
      </p:sp>
      <p:sp>
        <p:nvSpPr>
          <p:cNvPr id="56" name="文本框 55">
            <a:extLst>
              <a:ext uri="{FF2B5EF4-FFF2-40B4-BE49-F238E27FC236}">
                <a16:creationId xmlns:a16="http://schemas.microsoft.com/office/drawing/2014/main" id="{4262438A-250C-AE42-8A07-32A9BB60D4C0}"/>
              </a:ext>
            </a:extLst>
          </p:cNvPr>
          <p:cNvSpPr txBox="1"/>
          <p:nvPr/>
        </p:nvSpPr>
        <p:spPr>
          <a:xfrm>
            <a:off x="9259148" y="5136419"/>
            <a:ext cx="2381250" cy="523220"/>
          </a:xfrm>
          <a:prstGeom prst="rect">
            <a:avLst/>
          </a:prstGeom>
          <a:noFill/>
        </p:spPr>
        <p:txBody>
          <a:bodyPr wrap="square">
            <a:spAutoFit/>
          </a:bodyPr>
          <a:lstStyle/>
          <a:p>
            <a:r>
              <a:rPr lang="en-US" altLang="zh-CN" sz="2800" b="1" dirty="0"/>
              <a:t>xxx</a:t>
            </a:r>
          </a:p>
        </p:txBody>
      </p:sp>
      <p:sp>
        <p:nvSpPr>
          <p:cNvPr id="62" name="文本框 61">
            <a:extLst>
              <a:ext uri="{FF2B5EF4-FFF2-40B4-BE49-F238E27FC236}">
                <a16:creationId xmlns:a16="http://schemas.microsoft.com/office/drawing/2014/main" id="{C23C45D2-581D-197E-C947-122759B24325}"/>
              </a:ext>
            </a:extLst>
          </p:cNvPr>
          <p:cNvSpPr txBox="1"/>
          <p:nvPr/>
        </p:nvSpPr>
        <p:spPr>
          <a:xfrm>
            <a:off x="9259148" y="2438273"/>
            <a:ext cx="2381250" cy="523220"/>
          </a:xfrm>
          <a:prstGeom prst="rect">
            <a:avLst/>
          </a:prstGeom>
          <a:noFill/>
        </p:spPr>
        <p:txBody>
          <a:bodyPr wrap="square">
            <a:spAutoFit/>
          </a:bodyPr>
          <a:lstStyle/>
          <a:p>
            <a:r>
              <a:rPr lang="en-US" altLang="zh-CN" sz="2800" b="1" dirty="0"/>
              <a:t>xxx</a:t>
            </a:r>
          </a:p>
        </p:txBody>
      </p:sp>
      <p:sp>
        <p:nvSpPr>
          <p:cNvPr id="35" name="文本框 34">
            <a:extLst>
              <a:ext uri="{FF2B5EF4-FFF2-40B4-BE49-F238E27FC236}">
                <a16:creationId xmlns:a16="http://schemas.microsoft.com/office/drawing/2014/main" id="{9950FEFA-CCCB-4A05-8418-9E3F983D6232}"/>
              </a:ext>
            </a:extLst>
          </p:cNvPr>
          <p:cNvSpPr txBox="1"/>
          <p:nvPr/>
        </p:nvSpPr>
        <p:spPr>
          <a:xfrm>
            <a:off x="5012203" y="3808890"/>
            <a:ext cx="2400901" cy="480131"/>
          </a:xfrm>
          <a:prstGeom prst="rect">
            <a:avLst/>
          </a:prstGeom>
          <a:noFill/>
        </p:spPr>
        <p:txBody>
          <a:bodyPr wrap="square">
            <a:spAutoFit/>
          </a:bodyPr>
          <a:lstStyle/>
          <a:p>
            <a:pPr defTabSz="914400">
              <a:lnSpc>
                <a:spcPct val="90000"/>
              </a:lnSpc>
              <a:spcBef>
                <a:spcPts val="1000"/>
              </a:spcBef>
            </a:pPr>
            <a:r>
              <a:rPr lang="zh-CN" altLang="en-US" sz="2800" b="1" dirty="0">
                <a:solidFill>
                  <a:schemeClr val="tx1">
                    <a:lumMod val="75000"/>
                    <a:lumOff val="25000"/>
                  </a:schemeClr>
                </a:solidFill>
              </a:rPr>
              <a:t>基线模型选择</a:t>
            </a:r>
            <a:endParaRPr lang="en-US" altLang="zh-CN" sz="2800" b="1" dirty="0">
              <a:solidFill>
                <a:schemeClr val="tx1">
                  <a:lumMod val="75000"/>
                  <a:lumOff val="25000"/>
                </a:schemeClr>
              </a:solidFill>
            </a:endParaRPr>
          </a:p>
        </p:txBody>
      </p:sp>
      <p:pic>
        <p:nvPicPr>
          <p:cNvPr id="2" name="图片 1" descr="徽标&#10;&#10;描述已自动生成">
            <a:extLst>
              <a:ext uri="{FF2B5EF4-FFF2-40B4-BE49-F238E27FC236}">
                <a16:creationId xmlns:a16="http://schemas.microsoft.com/office/drawing/2014/main" id="{41614E74-25B2-D321-AE04-B67239B4C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5" y="75034"/>
            <a:ext cx="858237" cy="858237"/>
          </a:xfrm>
          <a:prstGeom prst="rect">
            <a:avLst/>
          </a:prstGeom>
        </p:spPr>
      </p:pic>
      <p:sp>
        <p:nvSpPr>
          <p:cNvPr id="4" name="文本占位符 2">
            <a:extLst>
              <a:ext uri="{FF2B5EF4-FFF2-40B4-BE49-F238E27FC236}">
                <a16:creationId xmlns:a16="http://schemas.microsoft.com/office/drawing/2014/main" id="{F2F551BB-D375-9D33-EB5F-E5C645F6EB39}"/>
              </a:ext>
            </a:extLst>
          </p:cNvPr>
          <p:cNvSpPr txBox="1">
            <a:spLocks/>
          </p:cNvSpPr>
          <p:nvPr/>
        </p:nvSpPr>
        <p:spPr>
          <a:xfrm>
            <a:off x="5071167" y="5288497"/>
            <a:ext cx="2861677" cy="276999"/>
          </a:xfrm>
          <a:prstGeom prst="rect">
            <a:avLst/>
          </a:prstGeom>
        </p:spPr>
        <p:txBody>
          <a:bodyPr vert="horz" lIns="0" tIns="45720" rIns="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t>大致时间规划</a:t>
            </a:r>
            <a:endParaRPr lang="en-US" altLang="zh-CN" sz="2800" dirty="0"/>
          </a:p>
        </p:txBody>
      </p:sp>
    </p:spTree>
    <p:extLst>
      <p:ext uri="{BB962C8B-B14F-4D97-AF65-F5344CB8AC3E}">
        <p14:creationId xmlns:p14="http://schemas.microsoft.com/office/powerpoint/2010/main" val="416512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00C52452-9357-4DD5-A572-E282928AC659}"/>
              </a:ext>
            </a:extLst>
          </p:cNvPr>
          <p:cNvSpPr>
            <a:spLocks noGrp="1"/>
          </p:cNvSpPr>
          <p:nvPr>
            <p:ph type="ctrTitle"/>
          </p:nvPr>
        </p:nvSpPr>
        <p:spPr/>
        <p:txBody>
          <a:bodyPr/>
          <a:lstStyle/>
          <a:p>
            <a:pPr marL="0" indent="0">
              <a:buNone/>
            </a:pPr>
            <a:r>
              <a:rPr lang="zh-CN" altLang="en-US" sz="5400" dirty="0"/>
              <a:t>研究具体方向</a:t>
            </a:r>
            <a:endParaRPr lang="en-US" altLang="zh-CN" sz="5400" dirty="0"/>
          </a:p>
        </p:txBody>
      </p:sp>
      <p:sp>
        <p:nvSpPr>
          <p:cNvPr id="13" name="文本占位符 12">
            <a:extLst>
              <a:ext uri="{FF2B5EF4-FFF2-40B4-BE49-F238E27FC236}">
                <a16:creationId xmlns:a16="http://schemas.microsoft.com/office/drawing/2014/main" id="{E09DA41F-82A2-4554-98CF-E5181494BB12}"/>
              </a:ext>
            </a:extLst>
          </p:cNvPr>
          <p:cNvSpPr>
            <a:spLocks noGrp="1"/>
          </p:cNvSpPr>
          <p:nvPr>
            <p:ph type="body" sz="quarter" idx="12"/>
          </p:nvPr>
        </p:nvSpPr>
        <p:spPr/>
        <p:txBody>
          <a:bodyPr/>
          <a:lstStyle/>
          <a:p>
            <a:pPr indent="0">
              <a:buNone/>
            </a:pPr>
            <a:r>
              <a:rPr lang="en-US" altLang="zh-CN" dirty="0">
                <a:cs typeface="+mn-ea"/>
                <a:sym typeface="+mn-lt"/>
              </a:rPr>
              <a:t>01</a:t>
            </a:r>
            <a:endParaRPr lang="en-US" dirty="0">
              <a:cs typeface="+mn-ea"/>
              <a:sym typeface="+mn-lt"/>
            </a:endParaRPr>
          </a:p>
        </p:txBody>
      </p:sp>
      <p:grpSp>
        <p:nvGrpSpPr>
          <p:cNvPr id="5" name="组合 4">
            <a:extLst>
              <a:ext uri="{FF2B5EF4-FFF2-40B4-BE49-F238E27FC236}">
                <a16:creationId xmlns:a16="http://schemas.microsoft.com/office/drawing/2014/main" id="{92285EE4-A064-4399-90EB-067403CADC47}"/>
              </a:ext>
            </a:extLst>
          </p:cNvPr>
          <p:cNvGrpSpPr/>
          <p:nvPr/>
        </p:nvGrpSpPr>
        <p:grpSpPr>
          <a:xfrm>
            <a:off x="0" y="-715587"/>
            <a:ext cx="676656" cy="602672"/>
            <a:chOff x="0" y="6950133"/>
            <a:chExt cx="676656" cy="602672"/>
          </a:xfrm>
        </p:grpSpPr>
        <p:sp>
          <p:nvSpPr>
            <p:cNvPr id="6" name="矩形 5">
              <a:extLst>
                <a:ext uri="{FF2B5EF4-FFF2-40B4-BE49-F238E27FC236}">
                  <a16:creationId xmlns:a16="http://schemas.microsoft.com/office/drawing/2014/main" id="{956CA06B-06E4-4F89-8FE2-A44EF4DA9B2B}"/>
                </a:ext>
              </a:extLst>
            </p:cNvPr>
            <p:cNvSpPr/>
            <p:nvPr/>
          </p:nvSpPr>
          <p:spPr bwMode="auto">
            <a:xfrm>
              <a:off x="0" y="6950133"/>
              <a:ext cx="676656" cy="602672"/>
            </a:xfrm>
            <a:prstGeom prst="rect">
              <a:avLst/>
            </a:prstGeom>
            <a:solidFill>
              <a:schemeClr val="bg1"/>
            </a:solidFill>
            <a:ln w="6350">
              <a:noFill/>
            </a:ln>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900000" tIns="0" rIns="0" bIns="0" numCol="1" spcCol="0" rtlCol="0" fromWordArt="0" anchor="ctr" anchorCtr="0" forceAA="0" compatLnSpc="1">
              <a:prstTxWarp prst="textNoShape">
                <a:avLst/>
              </a:prstTxWarp>
              <a:noAutofit/>
            </a:bodyPr>
            <a:lstStyle/>
            <a:p>
              <a:endParaRPr lang="zh-CN" altLang="en-US" spc="100" dirty="0">
                <a:solidFill>
                  <a:schemeClr val="tx1">
                    <a:lumMod val="65000"/>
                    <a:lumOff val="35000"/>
                  </a:schemeClr>
                </a:solidFill>
              </a:endParaRPr>
            </a:p>
          </p:txBody>
        </p:sp>
        <p:grpSp>
          <p:nvGrpSpPr>
            <p:cNvPr id="7" name="组合 6">
              <a:extLst>
                <a:ext uri="{FF2B5EF4-FFF2-40B4-BE49-F238E27FC236}">
                  <a16:creationId xmlns:a16="http://schemas.microsoft.com/office/drawing/2014/main" id="{C636EEAC-4887-40D0-B831-CF894086F881}"/>
                </a:ext>
              </a:extLst>
            </p:cNvPr>
            <p:cNvGrpSpPr/>
            <p:nvPr/>
          </p:nvGrpSpPr>
          <p:grpSpPr>
            <a:xfrm>
              <a:off x="47544" y="7038552"/>
              <a:ext cx="581568" cy="425834"/>
              <a:chOff x="84575" y="6977592"/>
              <a:chExt cx="581568" cy="425834"/>
            </a:xfrm>
          </p:grpSpPr>
          <p:grpSp>
            <p:nvGrpSpPr>
              <p:cNvPr id="8" name="组合 7">
                <a:extLst>
                  <a:ext uri="{FF2B5EF4-FFF2-40B4-BE49-F238E27FC236}">
                    <a16:creationId xmlns:a16="http://schemas.microsoft.com/office/drawing/2014/main" id="{9EB883EF-FC29-4973-A0B1-40EBFF83BA1F}"/>
                  </a:ext>
                </a:extLst>
              </p:cNvPr>
              <p:cNvGrpSpPr/>
              <p:nvPr/>
            </p:nvGrpSpPr>
            <p:grpSpPr>
              <a:xfrm>
                <a:off x="84575" y="6979654"/>
                <a:ext cx="317380" cy="421711"/>
                <a:chOff x="14690033" y="2185397"/>
                <a:chExt cx="583830" cy="775754"/>
              </a:xfrm>
            </p:grpSpPr>
            <p:sp>
              <p:nvSpPr>
                <p:cNvPr id="10" name="iŝļíḑe">
                  <a:extLst>
                    <a:ext uri="{FF2B5EF4-FFF2-40B4-BE49-F238E27FC236}">
                      <a16:creationId xmlns:a16="http://schemas.microsoft.com/office/drawing/2014/main" id="{54DC0BE1-9DC6-48B5-851A-70185F7A3084}"/>
                    </a:ext>
                  </a:extLst>
                </p:cNvPr>
                <p:cNvSpPr/>
                <p:nvPr/>
              </p:nvSpPr>
              <p:spPr bwMode="auto">
                <a:xfrm>
                  <a:off x="14690033" y="2185397"/>
                  <a:ext cx="583830" cy="612014"/>
                </a:xfrm>
                <a:custGeom>
                  <a:avLst/>
                  <a:gdLst>
                    <a:gd name="T0" fmla="*/ 114 w 209"/>
                    <a:gd name="T1" fmla="*/ 11 h 220"/>
                    <a:gd name="T2" fmla="*/ 193 w 209"/>
                    <a:gd name="T3" fmla="*/ 145 h 220"/>
                    <a:gd name="T4" fmla="*/ 129 w 209"/>
                    <a:gd name="T5" fmla="*/ 195 h 220"/>
                    <a:gd name="T6" fmla="*/ 122 w 209"/>
                    <a:gd name="T7" fmla="*/ 210 h 220"/>
                    <a:gd name="T8" fmla="*/ 121 w 209"/>
                    <a:gd name="T9" fmla="*/ 216 h 220"/>
                    <a:gd name="T10" fmla="*/ 121 w 209"/>
                    <a:gd name="T11" fmla="*/ 218 h 220"/>
                    <a:gd name="T12" fmla="*/ 80 w 209"/>
                    <a:gd name="T13" fmla="*/ 215 h 220"/>
                    <a:gd name="T14" fmla="*/ 37 w 209"/>
                    <a:gd name="T15" fmla="*/ 200 h 220"/>
                    <a:gd name="T16" fmla="*/ 38 w 209"/>
                    <a:gd name="T17" fmla="*/ 200 h 220"/>
                    <a:gd name="T18" fmla="*/ 40 w 209"/>
                    <a:gd name="T19" fmla="*/ 195 h 220"/>
                    <a:gd name="T20" fmla="*/ 40 w 209"/>
                    <a:gd name="T21" fmla="*/ 181 h 220"/>
                    <a:gd name="T22" fmla="*/ 2 w 209"/>
                    <a:gd name="T23" fmla="*/ 113 h 220"/>
                    <a:gd name="T24" fmla="*/ 114 w 209"/>
                    <a:gd name="T25" fmla="*/ 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20">
                      <a:moveTo>
                        <a:pt x="114" y="11"/>
                      </a:moveTo>
                      <a:cubicBezTo>
                        <a:pt x="208" y="22"/>
                        <a:pt x="209" y="99"/>
                        <a:pt x="193" y="145"/>
                      </a:cubicBezTo>
                      <a:cubicBezTo>
                        <a:pt x="177" y="189"/>
                        <a:pt x="135" y="192"/>
                        <a:pt x="129" y="195"/>
                      </a:cubicBezTo>
                      <a:cubicBezTo>
                        <a:pt x="125" y="197"/>
                        <a:pt x="123" y="205"/>
                        <a:pt x="122" y="210"/>
                      </a:cubicBezTo>
                      <a:cubicBezTo>
                        <a:pt x="121" y="214"/>
                        <a:pt x="121" y="216"/>
                        <a:pt x="121" y="216"/>
                      </a:cubicBezTo>
                      <a:cubicBezTo>
                        <a:pt x="121" y="218"/>
                        <a:pt x="121" y="218"/>
                        <a:pt x="121" y="218"/>
                      </a:cubicBezTo>
                      <a:cubicBezTo>
                        <a:pt x="116" y="219"/>
                        <a:pt x="104" y="220"/>
                        <a:pt x="80" y="215"/>
                      </a:cubicBezTo>
                      <a:cubicBezTo>
                        <a:pt x="51" y="210"/>
                        <a:pt x="40" y="203"/>
                        <a:pt x="37" y="200"/>
                      </a:cubicBezTo>
                      <a:cubicBezTo>
                        <a:pt x="38" y="200"/>
                        <a:pt x="38" y="200"/>
                        <a:pt x="38" y="200"/>
                      </a:cubicBezTo>
                      <a:cubicBezTo>
                        <a:pt x="38" y="200"/>
                        <a:pt x="39" y="198"/>
                        <a:pt x="40" y="195"/>
                      </a:cubicBezTo>
                      <a:cubicBezTo>
                        <a:pt x="40" y="192"/>
                        <a:pt x="41" y="187"/>
                        <a:pt x="40" y="181"/>
                      </a:cubicBezTo>
                      <a:cubicBezTo>
                        <a:pt x="40" y="174"/>
                        <a:pt x="4" y="155"/>
                        <a:pt x="2" y="113"/>
                      </a:cubicBezTo>
                      <a:cubicBezTo>
                        <a:pt x="0" y="83"/>
                        <a:pt x="22" y="0"/>
                        <a:pt x="114" y="11"/>
                      </a:cubicBezTo>
                      <a:close/>
                    </a:path>
                  </a:pathLst>
                </a:custGeom>
                <a:solidFill>
                  <a:srgbClr val="FAED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şḷíḍé">
                  <a:extLst>
                    <a:ext uri="{FF2B5EF4-FFF2-40B4-BE49-F238E27FC236}">
                      <a16:creationId xmlns:a16="http://schemas.microsoft.com/office/drawing/2014/main" id="{6300E27B-233B-4DC3-8B31-BAC92E57B3F8}"/>
                    </a:ext>
                  </a:extLst>
                </p:cNvPr>
                <p:cNvSpPr/>
                <p:nvPr/>
              </p:nvSpPr>
              <p:spPr bwMode="auto">
                <a:xfrm>
                  <a:off x="14731640" y="2802779"/>
                  <a:ext cx="338218" cy="158372"/>
                </a:xfrm>
                <a:custGeom>
                  <a:avLst/>
                  <a:gdLst>
                    <a:gd name="T0" fmla="*/ 115 w 121"/>
                    <a:gd name="T1" fmla="*/ 18 h 57"/>
                    <a:gd name="T2" fmla="*/ 119 w 121"/>
                    <a:gd name="T3" fmla="*/ 32 h 57"/>
                    <a:gd name="T4" fmla="*/ 52 w 121"/>
                    <a:gd name="T5" fmla="*/ 49 h 57"/>
                    <a:gd name="T6" fmla="*/ 2 w 121"/>
                    <a:gd name="T7" fmla="*/ 11 h 57"/>
                    <a:gd name="T8" fmla="*/ 9 w 121"/>
                    <a:gd name="T9" fmla="*/ 0 h 57"/>
                    <a:gd name="T10" fmla="*/ 12 w 121"/>
                    <a:gd name="T11" fmla="*/ 4 h 57"/>
                    <a:gd name="T12" fmla="*/ 106 w 121"/>
                    <a:gd name="T13" fmla="*/ 24 h 57"/>
                    <a:gd name="T14" fmla="*/ 115 w 121"/>
                    <a:gd name="T15" fmla="*/ 18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7">
                      <a:moveTo>
                        <a:pt x="115" y="18"/>
                      </a:moveTo>
                      <a:cubicBezTo>
                        <a:pt x="116" y="19"/>
                        <a:pt x="121" y="22"/>
                        <a:pt x="119" y="32"/>
                      </a:cubicBezTo>
                      <a:cubicBezTo>
                        <a:pt x="115" y="50"/>
                        <a:pt x="91" y="57"/>
                        <a:pt x="52" y="49"/>
                      </a:cubicBezTo>
                      <a:cubicBezTo>
                        <a:pt x="11" y="41"/>
                        <a:pt x="0" y="25"/>
                        <a:pt x="2" y="11"/>
                      </a:cubicBezTo>
                      <a:cubicBezTo>
                        <a:pt x="3" y="2"/>
                        <a:pt x="8" y="0"/>
                        <a:pt x="9" y="0"/>
                      </a:cubicBezTo>
                      <a:cubicBezTo>
                        <a:pt x="10" y="1"/>
                        <a:pt x="11" y="3"/>
                        <a:pt x="12" y="4"/>
                      </a:cubicBezTo>
                      <a:cubicBezTo>
                        <a:pt x="22" y="14"/>
                        <a:pt x="69" y="29"/>
                        <a:pt x="106" y="24"/>
                      </a:cubicBezTo>
                      <a:cubicBezTo>
                        <a:pt x="110" y="23"/>
                        <a:pt x="113" y="21"/>
                        <a:pt x="115" y="18"/>
                      </a:cubicBezTo>
                      <a:close/>
                    </a:path>
                  </a:pathLst>
                </a:custGeom>
                <a:solidFill>
                  <a:srgbClr val="C3C5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Sľïḓe">
                  <a:extLst>
                    <a:ext uri="{FF2B5EF4-FFF2-40B4-BE49-F238E27FC236}">
                      <a16:creationId xmlns:a16="http://schemas.microsoft.com/office/drawing/2014/main" id="{5B26EC4D-D9AD-4A5C-B020-9EB24F438E6A}"/>
                    </a:ext>
                  </a:extLst>
                </p:cNvPr>
                <p:cNvSpPr/>
                <p:nvPr/>
              </p:nvSpPr>
              <p:spPr bwMode="auto">
                <a:xfrm>
                  <a:off x="14745061" y="2722251"/>
                  <a:ext cx="332850" cy="161056"/>
                </a:xfrm>
                <a:custGeom>
                  <a:avLst/>
                  <a:gdLst>
                    <a:gd name="T0" fmla="*/ 101 w 119"/>
                    <a:gd name="T1" fmla="*/ 25 h 58"/>
                    <a:gd name="T2" fmla="*/ 101 w 119"/>
                    <a:gd name="T3" fmla="*/ 23 h 58"/>
                    <a:gd name="T4" fmla="*/ 102 w 119"/>
                    <a:gd name="T5" fmla="*/ 17 h 58"/>
                    <a:gd name="T6" fmla="*/ 102 w 119"/>
                    <a:gd name="T7" fmla="*/ 17 h 58"/>
                    <a:gd name="T8" fmla="*/ 111 w 119"/>
                    <a:gd name="T9" fmla="*/ 20 h 58"/>
                    <a:gd name="T10" fmla="*/ 110 w 119"/>
                    <a:gd name="T11" fmla="*/ 47 h 58"/>
                    <a:gd name="T12" fmla="*/ 110 w 119"/>
                    <a:gd name="T13" fmla="*/ 47 h 58"/>
                    <a:gd name="T14" fmla="*/ 101 w 119"/>
                    <a:gd name="T15" fmla="*/ 53 h 58"/>
                    <a:gd name="T16" fmla="*/ 7 w 119"/>
                    <a:gd name="T17" fmla="*/ 33 h 58"/>
                    <a:gd name="T18" fmla="*/ 4 w 119"/>
                    <a:gd name="T19" fmla="*/ 29 h 58"/>
                    <a:gd name="T20" fmla="*/ 11 w 119"/>
                    <a:gd name="T21" fmla="*/ 2 h 58"/>
                    <a:gd name="T22" fmla="*/ 19 w 119"/>
                    <a:gd name="T23" fmla="*/ 2 h 58"/>
                    <a:gd name="T24" fmla="*/ 20 w 119"/>
                    <a:gd name="T25" fmla="*/ 2 h 58"/>
                    <a:gd name="T26" fmla="*/ 18 w 119"/>
                    <a:gd name="T27" fmla="*/ 7 h 58"/>
                    <a:gd name="T28" fmla="*/ 17 w 119"/>
                    <a:gd name="T29" fmla="*/ 7 h 58"/>
                    <a:gd name="T30" fmla="*/ 60 w 119"/>
                    <a:gd name="T31" fmla="*/ 22 h 58"/>
                    <a:gd name="T32" fmla="*/ 101 w 11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58">
                      <a:moveTo>
                        <a:pt x="101" y="25"/>
                      </a:moveTo>
                      <a:cubicBezTo>
                        <a:pt x="101" y="23"/>
                        <a:pt x="101" y="23"/>
                        <a:pt x="101" y="23"/>
                      </a:cubicBezTo>
                      <a:cubicBezTo>
                        <a:pt x="101" y="23"/>
                        <a:pt x="101" y="21"/>
                        <a:pt x="102" y="17"/>
                      </a:cubicBezTo>
                      <a:cubicBezTo>
                        <a:pt x="102" y="17"/>
                        <a:pt x="102" y="17"/>
                        <a:pt x="102" y="17"/>
                      </a:cubicBezTo>
                      <a:cubicBezTo>
                        <a:pt x="102" y="17"/>
                        <a:pt x="108" y="18"/>
                        <a:pt x="111" y="20"/>
                      </a:cubicBezTo>
                      <a:cubicBezTo>
                        <a:pt x="119" y="25"/>
                        <a:pt x="117" y="39"/>
                        <a:pt x="110" y="47"/>
                      </a:cubicBezTo>
                      <a:cubicBezTo>
                        <a:pt x="110" y="47"/>
                        <a:pt x="110" y="47"/>
                        <a:pt x="110" y="47"/>
                      </a:cubicBezTo>
                      <a:cubicBezTo>
                        <a:pt x="108" y="50"/>
                        <a:pt x="105" y="52"/>
                        <a:pt x="101" y="53"/>
                      </a:cubicBezTo>
                      <a:cubicBezTo>
                        <a:pt x="64" y="58"/>
                        <a:pt x="17" y="43"/>
                        <a:pt x="7" y="33"/>
                      </a:cubicBezTo>
                      <a:cubicBezTo>
                        <a:pt x="6" y="32"/>
                        <a:pt x="5" y="30"/>
                        <a:pt x="4" y="29"/>
                      </a:cubicBezTo>
                      <a:cubicBezTo>
                        <a:pt x="0" y="21"/>
                        <a:pt x="1" y="10"/>
                        <a:pt x="11" y="2"/>
                      </a:cubicBezTo>
                      <a:cubicBezTo>
                        <a:pt x="15" y="0"/>
                        <a:pt x="19" y="2"/>
                        <a:pt x="19" y="2"/>
                      </a:cubicBezTo>
                      <a:cubicBezTo>
                        <a:pt x="20" y="2"/>
                        <a:pt x="20" y="2"/>
                        <a:pt x="20" y="2"/>
                      </a:cubicBezTo>
                      <a:cubicBezTo>
                        <a:pt x="19" y="5"/>
                        <a:pt x="18" y="7"/>
                        <a:pt x="18" y="7"/>
                      </a:cubicBezTo>
                      <a:cubicBezTo>
                        <a:pt x="17" y="7"/>
                        <a:pt x="17" y="7"/>
                        <a:pt x="17" y="7"/>
                      </a:cubicBezTo>
                      <a:cubicBezTo>
                        <a:pt x="20" y="10"/>
                        <a:pt x="31" y="17"/>
                        <a:pt x="60" y="22"/>
                      </a:cubicBezTo>
                      <a:cubicBezTo>
                        <a:pt x="84" y="27"/>
                        <a:pt x="96" y="26"/>
                        <a:pt x="101" y="25"/>
                      </a:cubicBezTo>
                      <a:close/>
                    </a:path>
                  </a:pathLst>
                </a:custGeom>
                <a:solidFill>
                  <a:srgbClr val="D8DA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ḻídê">
                  <a:extLst>
                    <a:ext uri="{FF2B5EF4-FFF2-40B4-BE49-F238E27FC236}">
                      <a16:creationId xmlns:a16="http://schemas.microsoft.com/office/drawing/2014/main" id="{3F14B47E-1405-452A-853A-4C4FFA0AF80C}"/>
                    </a:ext>
                  </a:extLst>
                </p:cNvPr>
                <p:cNvSpPr/>
                <p:nvPr/>
              </p:nvSpPr>
              <p:spPr bwMode="auto">
                <a:xfrm>
                  <a:off x="14834984" y="2447114"/>
                  <a:ext cx="229506" cy="350298"/>
                </a:xfrm>
                <a:custGeom>
                  <a:avLst/>
                  <a:gdLst>
                    <a:gd name="T0" fmla="*/ 13 w 82"/>
                    <a:gd name="T1" fmla="*/ 117 h 126"/>
                    <a:gd name="T2" fmla="*/ 25 w 82"/>
                    <a:gd name="T3" fmla="*/ 38 h 126"/>
                    <a:gd name="T4" fmla="*/ 24 w 82"/>
                    <a:gd name="T5" fmla="*/ 25 h 126"/>
                    <a:gd name="T6" fmla="*/ 18 w 82"/>
                    <a:gd name="T7" fmla="*/ 6 h 126"/>
                    <a:gd name="T8" fmla="*/ 8 w 82"/>
                    <a:gd name="T9" fmla="*/ 0 h 126"/>
                    <a:gd name="T10" fmla="*/ 3 w 82"/>
                    <a:gd name="T11" fmla="*/ 1 h 126"/>
                    <a:gd name="T12" fmla="*/ 0 w 82"/>
                    <a:gd name="T13" fmla="*/ 7 h 126"/>
                    <a:gd name="T14" fmla="*/ 0 w 82"/>
                    <a:gd name="T15" fmla="*/ 10 h 126"/>
                    <a:gd name="T16" fmla="*/ 39 w 82"/>
                    <a:gd name="T17" fmla="*/ 39 h 126"/>
                    <a:gd name="T18" fmla="*/ 42 w 82"/>
                    <a:gd name="T19" fmla="*/ 39 h 126"/>
                    <a:gd name="T20" fmla="*/ 70 w 82"/>
                    <a:gd name="T21" fmla="*/ 31 h 126"/>
                    <a:gd name="T22" fmla="*/ 78 w 82"/>
                    <a:gd name="T23" fmla="*/ 23 h 126"/>
                    <a:gd name="T24" fmla="*/ 82 w 82"/>
                    <a:gd name="T25" fmla="*/ 15 h 126"/>
                    <a:gd name="T26" fmla="*/ 80 w 82"/>
                    <a:gd name="T27" fmla="*/ 9 h 126"/>
                    <a:gd name="T28" fmla="*/ 75 w 82"/>
                    <a:gd name="T29" fmla="*/ 5 h 126"/>
                    <a:gd name="T30" fmla="*/ 71 w 82"/>
                    <a:gd name="T31" fmla="*/ 4 h 126"/>
                    <a:gd name="T32" fmla="*/ 65 w 82"/>
                    <a:gd name="T33" fmla="*/ 7 h 126"/>
                    <a:gd name="T34" fmla="*/ 55 w 82"/>
                    <a:gd name="T35" fmla="*/ 19 h 126"/>
                    <a:gd name="T36" fmla="*/ 39 w 82"/>
                    <a:gd name="T37" fmla="*/ 98 h 126"/>
                    <a:gd name="T38" fmla="*/ 41 w 82"/>
                    <a:gd name="T39" fmla="*/ 124 h 126"/>
                    <a:gd name="T40" fmla="*/ 43 w 82"/>
                    <a:gd name="T41" fmla="*/ 126 h 126"/>
                    <a:gd name="T42" fmla="*/ 45 w 82"/>
                    <a:gd name="T43" fmla="*/ 124 h 126"/>
                    <a:gd name="T44" fmla="*/ 43 w 82"/>
                    <a:gd name="T45" fmla="*/ 98 h 126"/>
                    <a:gd name="T46" fmla="*/ 53 w 82"/>
                    <a:gd name="T47" fmla="*/ 35 h 126"/>
                    <a:gd name="T48" fmla="*/ 62 w 82"/>
                    <a:gd name="T49" fmla="*/ 15 h 126"/>
                    <a:gd name="T50" fmla="*/ 67 w 82"/>
                    <a:gd name="T51" fmla="*/ 10 h 126"/>
                    <a:gd name="T52" fmla="*/ 71 w 82"/>
                    <a:gd name="T53" fmla="*/ 8 h 126"/>
                    <a:gd name="T54" fmla="*/ 73 w 82"/>
                    <a:gd name="T55" fmla="*/ 9 h 126"/>
                    <a:gd name="T56" fmla="*/ 77 w 82"/>
                    <a:gd name="T57" fmla="*/ 12 h 126"/>
                    <a:gd name="T58" fmla="*/ 78 w 82"/>
                    <a:gd name="T59" fmla="*/ 15 h 126"/>
                    <a:gd name="T60" fmla="*/ 75 w 82"/>
                    <a:gd name="T61" fmla="*/ 21 h 126"/>
                    <a:gd name="T62" fmla="*/ 42 w 82"/>
                    <a:gd name="T63" fmla="*/ 35 h 126"/>
                    <a:gd name="T64" fmla="*/ 39 w 82"/>
                    <a:gd name="T65" fmla="*/ 35 h 126"/>
                    <a:gd name="T66" fmla="*/ 4 w 82"/>
                    <a:gd name="T67" fmla="*/ 10 h 126"/>
                    <a:gd name="T68" fmla="*/ 4 w 82"/>
                    <a:gd name="T69" fmla="*/ 8 h 126"/>
                    <a:gd name="T70" fmla="*/ 6 w 82"/>
                    <a:gd name="T71" fmla="*/ 4 h 126"/>
                    <a:gd name="T72" fmla="*/ 8 w 82"/>
                    <a:gd name="T73" fmla="*/ 4 h 126"/>
                    <a:gd name="T74" fmla="*/ 15 w 82"/>
                    <a:gd name="T75" fmla="*/ 8 h 126"/>
                    <a:gd name="T76" fmla="*/ 20 w 82"/>
                    <a:gd name="T77" fmla="*/ 25 h 126"/>
                    <a:gd name="T78" fmla="*/ 21 w 82"/>
                    <a:gd name="T79" fmla="*/ 38 h 126"/>
                    <a:gd name="T80" fmla="*/ 15 w 82"/>
                    <a:gd name="T81" fmla="*/ 91 h 126"/>
                    <a:gd name="T82" fmla="*/ 11 w 82"/>
                    <a:gd name="T83" fmla="*/ 109 h 126"/>
                    <a:gd name="T84" fmla="*/ 9 w 82"/>
                    <a:gd name="T85" fmla="*/ 114 h 126"/>
                    <a:gd name="T86" fmla="*/ 9 w 82"/>
                    <a:gd name="T87" fmla="*/ 116 h 126"/>
                    <a:gd name="T88" fmla="*/ 10 w 82"/>
                    <a:gd name="T89" fmla="*/ 118 h 126"/>
                    <a:gd name="T90" fmla="*/ 13 w 82"/>
                    <a:gd name="T91" fmla="*/ 11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26">
                      <a:moveTo>
                        <a:pt x="13" y="117"/>
                      </a:moveTo>
                      <a:cubicBezTo>
                        <a:pt x="13" y="117"/>
                        <a:pt x="25" y="76"/>
                        <a:pt x="25" y="38"/>
                      </a:cubicBezTo>
                      <a:cubicBezTo>
                        <a:pt x="25" y="34"/>
                        <a:pt x="25" y="29"/>
                        <a:pt x="24" y="25"/>
                      </a:cubicBezTo>
                      <a:cubicBezTo>
                        <a:pt x="23" y="16"/>
                        <a:pt x="21" y="10"/>
                        <a:pt x="18" y="6"/>
                      </a:cubicBezTo>
                      <a:cubicBezTo>
                        <a:pt x="16" y="2"/>
                        <a:pt x="12" y="0"/>
                        <a:pt x="8" y="0"/>
                      </a:cubicBezTo>
                      <a:cubicBezTo>
                        <a:pt x="7" y="0"/>
                        <a:pt x="5" y="0"/>
                        <a:pt x="3" y="1"/>
                      </a:cubicBezTo>
                      <a:cubicBezTo>
                        <a:pt x="2" y="3"/>
                        <a:pt x="1" y="4"/>
                        <a:pt x="0" y="7"/>
                      </a:cubicBezTo>
                      <a:cubicBezTo>
                        <a:pt x="0" y="8"/>
                        <a:pt x="0" y="9"/>
                        <a:pt x="0" y="10"/>
                      </a:cubicBezTo>
                      <a:cubicBezTo>
                        <a:pt x="0" y="22"/>
                        <a:pt x="12" y="38"/>
                        <a:pt x="39" y="39"/>
                      </a:cubicBezTo>
                      <a:cubicBezTo>
                        <a:pt x="40" y="39"/>
                        <a:pt x="41" y="39"/>
                        <a:pt x="42" y="39"/>
                      </a:cubicBezTo>
                      <a:cubicBezTo>
                        <a:pt x="53" y="39"/>
                        <a:pt x="63" y="36"/>
                        <a:pt x="70" y="31"/>
                      </a:cubicBezTo>
                      <a:cubicBezTo>
                        <a:pt x="73" y="29"/>
                        <a:pt x="76" y="26"/>
                        <a:pt x="78" y="23"/>
                      </a:cubicBezTo>
                      <a:cubicBezTo>
                        <a:pt x="80" y="21"/>
                        <a:pt x="82" y="18"/>
                        <a:pt x="82" y="15"/>
                      </a:cubicBezTo>
                      <a:cubicBezTo>
                        <a:pt x="82" y="13"/>
                        <a:pt x="81" y="11"/>
                        <a:pt x="80" y="9"/>
                      </a:cubicBezTo>
                      <a:cubicBezTo>
                        <a:pt x="79" y="8"/>
                        <a:pt x="77" y="6"/>
                        <a:pt x="75" y="5"/>
                      </a:cubicBezTo>
                      <a:cubicBezTo>
                        <a:pt x="74" y="5"/>
                        <a:pt x="73" y="4"/>
                        <a:pt x="71" y="4"/>
                      </a:cubicBezTo>
                      <a:cubicBezTo>
                        <a:pt x="69" y="4"/>
                        <a:pt x="67" y="5"/>
                        <a:pt x="65" y="7"/>
                      </a:cubicBezTo>
                      <a:cubicBezTo>
                        <a:pt x="61" y="9"/>
                        <a:pt x="58" y="14"/>
                        <a:pt x="55" y="19"/>
                      </a:cubicBezTo>
                      <a:cubicBezTo>
                        <a:pt x="46" y="37"/>
                        <a:pt x="39" y="67"/>
                        <a:pt x="39" y="98"/>
                      </a:cubicBezTo>
                      <a:cubicBezTo>
                        <a:pt x="39" y="107"/>
                        <a:pt x="40" y="116"/>
                        <a:pt x="41" y="124"/>
                      </a:cubicBezTo>
                      <a:cubicBezTo>
                        <a:pt x="41" y="126"/>
                        <a:pt x="42" y="126"/>
                        <a:pt x="43" y="126"/>
                      </a:cubicBezTo>
                      <a:cubicBezTo>
                        <a:pt x="44" y="126"/>
                        <a:pt x="45" y="125"/>
                        <a:pt x="45" y="124"/>
                      </a:cubicBezTo>
                      <a:cubicBezTo>
                        <a:pt x="44" y="115"/>
                        <a:pt x="43" y="107"/>
                        <a:pt x="43" y="98"/>
                      </a:cubicBezTo>
                      <a:cubicBezTo>
                        <a:pt x="43" y="75"/>
                        <a:pt x="47" y="52"/>
                        <a:pt x="53" y="35"/>
                      </a:cubicBezTo>
                      <a:cubicBezTo>
                        <a:pt x="56" y="27"/>
                        <a:pt x="59" y="20"/>
                        <a:pt x="62" y="15"/>
                      </a:cubicBezTo>
                      <a:cubicBezTo>
                        <a:pt x="64" y="13"/>
                        <a:pt x="66" y="11"/>
                        <a:pt x="67" y="10"/>
                      </a:cubicBezTo>
                      <a:cubicBezTo>
                        <a:pt x="69" y="9"/>
                        <a:pt x="70" y="8"/>
                        <a:pt x="71" y="8"/>
                      </a:cubicBezTo>
                      <a:cubicBezTo>
                        <a:pt x="72" y="8"/>
                        <a:pt x="73" y="8"/>
                        <a:pt x="73" y="9"/>
                      </a:cubicBezTo>
                      <a:cubicBezTo>
                        <a:pt x="75" y="10"/>
                        <a:pt x="76" y="11"/>
                        <a:pt x="77" y="12"/>
                      </a:cubicBezTo>
                      <a:cubicBezTo>
                        <a:pt x="77" y="12"/>
                        <a:pt x="78" y="14"/>
                        <a:pt x="78" y="15"/>
                      </a:cubicBezTo>
                      <a:cubicBezTo>
                        <a:pt x="78" y="17"/>
                        <a:pt x="77" y="19"/>
                        <a:pt x="75" y="21"/>
                      </a:cubicBezTo>
                      <a:cubicBezTo>
                        <a:pt x="70" y="28"/>
                        <a:pt x="57" y="35"/>
                        <a:pt x="42" y="35"/>
                      </a:cubicBezTo>
                      <a:cubicBezTo>
                        <a:pt x="41" y="35"/>
                        <a:pt x="40" y="35"/>
                        <a:pt x="39" y="35"/>
                      </a:cubicBezTo>
                      <a:cubicBezTo>
                        <a:pt x="14" y="34"/>
                        <a:pt x="4" y="19"/>
                        <a:pt x="4" y="10"/>
                      </a:cubicBezTo>
                      <a:cubicBezTo>
                        <a:pt x="4" y="9"/>
                        <a:pt x="4" y="8"/>
                        <a:pt x="4" y="8"/>
                      </a:cubicBezTo>
                      <a:cubicBezTo>
                        <a:pt x="4" y="6"/>
                        <a:pt x="5" y="5"/>
                        <a:pt x="6" y="4"/>
                      </a:cubicBezTo>
                      <a:cubicBezTo>
                        <a:pt x="7" y="4"/>
                        <a:pt x="7" y="4"/>
                        <a:pt x="8" y="4"/>
                      </a:cubicBezTo>
                      <a:cubicBezTo>
                        <a:pt x="10" y="4"/>
                        <a:pt x="13" y="5"/>
                        <a:pt x="15" y="8"/>
                      </a:cubicBezTo>
                      <a:cubicBezTo>
                        <a:pt x="18" y="12"/>
                        <a:pt x="20" y="17"/>
                        <a:pt x="20" y="25"/>
                      </a:cubicBezTo>
                      <a:cubicBezTo>
                        <a:pt x="21" y="29"/>
                        <a:pt x="21" y="34"/>
                        <a:pt x="21" y="38"/>
                      </a:cubicBezTo>
                      <a:cubicBezTo>
                        <a:pt x="21" y="57"/>
                        <a:pt x="18" y="76"/>
                        <a:pt x="15" y="91"/>
                      </a:cubicBezTo>
                      <a:cubicBezTo>
                        <a:pt x="13" y="98"/>
                        <a:pt x="12" y="104"/>
                        <a:pt x="11" y="109"/>
                      </a:cubicBezTo>
                      <a:cubicBezTo>
                        <a:pt x="10" y="111"/>
                        <a:pt x="10" y="113"/>
                        <a:pt x="9" y="114"/>
                      </a:cubicBezTo>
                      <a:cubicBezTo>
                        <a:pt x="9" y="115"/>
                        <a:pt x="9" y="116"/>
                        <a:pt x="9" y="116"/>
                      </a:cubicBezTo>
                      <a:cubicBezTo>
                        <a:pt x="8" y="117"/>
                        <a:pt x="9" y="118"/>
                        <a:pt x="10" y="118"/>
                      </a:cubicBezTo>
                      <a:cubicBezTo>
                        <a:pt x="11" y="118"/>
                        <a:pt x="12" y="118"/>
                        <a:pt x="13" y="117"/>
                      </a:cubicBezTo>
                      <a:close/>
                    </a:path>
                  </a:pathLst>
                </a:custGeom>
                <a:solidFill>
                  <a:srgbClr val="5D4B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S1íḋè">
                  <a:extLst>
                    <a:ext uri="{FF2B5EF4-FFF2-40B4-BE49-F238E27FC236}">
                      <a16:creationId xmlns:a16="http://schemas.microsoft.com/office/drawing/2014/main" id="{8C938BAE-F9EF-4A0E-ADE0-0D05410747AC}"/>
                    </a:ext>
                  </a:extLst>
                </p:cNvPr>
                <p:cNvSpPr/>
                <p:nvPr/>
              </p:nvSpPr>
              <p:spPr bwMode="auto">
                <a:xfrm>
                  <a:off x="15025567" y="2271293"/>
                  <a:ext cx="191926" cy="253664"/>
                </a:xfrm>
                <a:custGeom>
                  <a:avLst/>
                  <a:gdLst>
                    <a:gd name="T0" fmla="*/ 8 w 69"/>
                    <a:gd name="T1" fmla="*/ 9 h 91"/>
                    <a:gd name="T2" fmla="*/ 36 w 69"/>
                    <a:gd name="T3" fmla="*/ 55 h 91"/>
                    <a:gd name="T4" fmla="*/ 51 w 69"/>
                    <a:gd name="T5" fmla="*/ 91 h 91"/>
                    <a:gd name="T6" fmla="*/ 52 w 69"/>
                    <a:gd name="T7" fmla="*/ 30 h 91"/>
                    <a:gd name="T8" fmla="*/ 8 w 69"/>
                    <a:gd name="T9" fmla="*/ 9 h 91"/>
                  </a:gdLst>
                  <a:ahLst/>
                  <a:cxnLst>
                    <a:cxn ang="0">
                      <a:pos x="T0" y="T1"/>
                    </a:cxn>
                    <a:cxn ang="0">
                      <a:pos x="T2" y="T3"/>
                    </a:cxn>
                    <a:cxn ang="0">
                      <a:pos x="T4" y="T5"/>
                    </a:cxn>
                    <a:cxn ang="0">
                      <a:pos x="T6" y="T7"/>
                    </a:cxn>
                    <a:cxn ang="0">
                      <a:pos x="T8" y="T9"/>
                    </a:cxn>
                  </a:cxnLst>
                  <a:rect l="0" t="0" r="r" b="b"/>
                  <a:pathLst>
                    <a:path w="69" h="91">
                      <a:moveTo>
                        <a:pt x="8" y="9"/>
                      </a:moveTo>
                      <a:cubicBezTo>
                        <a:pt x="0" y="21"/>
                        <a:pt x="21" y="20"/>
                        <a:pt x="36" y="55"/>
                      </a:cubicBezTo>
                      <a:cubicBezTo>
                        <a:pt x="42" y="68"/>
                        <a:pt x="42" y="90"/>
                        <a:pt x="51" y="91"/>
                      </a:cubicBezTo>
                      <a:cubicBezTo>
                        <a:pt x="57" y="91"/>
                        <a:pt x="69" y="58"/>
                        <a:pt x="52" y="30"/>
                      </a:cubicBezTo>
                      <a:cubicBezTo>
                        <a:pt x="38" y="8"/>
                        <a:pt x="14" y="0"/>
                        <a:pt x="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şļíde">
                  <a:extLst>
                    <a:ext uri="{FF2B5EF4-FFF2-40B4-BE49-F238E27FC236}">
                      <a16:creationId xmlns:a16="http://schemas.microsoft.com/office/drawing/2014/main" id="{403DB91B-341A-4AA4-B2EA-BCC3CF9D8CCB}"/>
                    </a:ext>
                  </a:extLst>
                </p:cNvPr>
                <p:cNvSpPr/>
                <p:nvPr/>
              </p:nvSpPr>
              <p:spPr bwMode="auto">
                <a:xfrm>
                  <a:off x="14788010" y="2735672"/>
                  <a:ext cx="253664" cy="61738"/>
                </a:xfrm>
                <a:custGeom>
                  <a:avLst/>
                  <a:gdLst>
                    <a:gd name="T0" fmla="*/ 1 w 91"/>
                    <a:gd name="T1" fmla="*/ 0 h 22"/>
                    <a:gd name="T2" fmla="*/ 4 w 91"/>
                    <a:gd name="T3" fmla="*/ 3 h 22"/>
                    <a:gd name="T4" fmla="*/ 14 w 91"/>
                    <a:gd name="T5" fmla="*/ 7 h 22"/>
                    <a:gd name="T6" fmla="*/ 20 w 91"/>
                    <a:gd name="T7" fmla="*/ 10 h 22"/>
                    <a:gd name="T8" fmla="*/ 28 w 91"/>
                    <a:gd name="T9" fmla="*/ 12 h 22"/>
                    <a:gd name="T10" fmla="*/ 36 w 91"/>
                    <a:gd name="T11" fmla="*/ 15 h 22"/>
                    <a:gd name="T12" fmla="*/ 44 w 91"/>
                    <a:gd name="T13" fmla="*/ 17 h 22"/>
                    <a:gd name="T14" fmla="*/ 53 w 91"/>
                    <a:gd name="T15" fmla="*/ 18 h 22"/>
                    <a:gd name="T16" fmla="*/ 61 w 91"/>
                    <a:gd name="T17" fmla="*/ 19 h 22"/>
                    <a:gd name="T18" fmla="*/ 69 w 91"/>
                    <a:gd name="T19" fmla="*/ 19 h 22"/>
                    <a:gd name="T20" fmla="*/ 76 w 91"/>
                    <a:gd name="T21" fmla="*/ 19 h 22"/>
                    <a:gd name="T22" fmla="*/ 82 w 91"/>
                    <a:gd name="T23" fmla="*/ 19 h 22"/>
                    <a:gd name="T24" fmla="*/ 86 w 91"/>
                    <a:gd name="T25" fmla="*/ 18 h 22"/>
                    <a:gd name="T26" fmla="*/ 90 w 91"/>
                    <a:gd name="T27" fmla="*/ 17 h 22"/>
                    <a:gd name="T28" fmla="*/ 90 w 91"/>
                    <a:gd name="T29" fmla="*/ 17 h 22"/>
                    <a:gd name="T30" fmla="*/ 91 w 91"/>
                    <a:gd name="T31" fmla="*/ 18 h 22"/>
                    <a:gd name="T32" fmla="*/ 91 w 91"/>
                    <a:gd name="T33" fmla="*/ 19 h 22"/>
                    <a:gd name="T34" fmla="*/ 87 w 91"/>
                    <a:gd name="T35" fmla="*/ 20 h 22"/>
                    <a:gd name="T36" fmla="*/ 82 w 91"/>
                    <a:gd name="T37" fmla="*/ 21 h 22"/>
                    <a:gd name="T38" fmla="*/ 76 w 91"/>
                    <a:gd name="T39" fmla="*/ 22 h 22"/>
                    <a:gd name="T40" fmla="*/ 69 w 91"/>
                    <a:gd name="T41" fmla="*/ 22 h 22"/>
                    <a:gd name="T42" fmla="*/ 61 w 91"/>
                    <a:gd name="T43" fmla="*/ 22 h 22"/>
                    <a:gd name="T44" fmla="*/ 52 w 91"/>
                    <a:gd name="T45" fmla="*/ 21 h 22"/>
                    <a:gd name="T46" fmla="*/ 43 w 91"/>
                    <a:gd name="T47" fmla="*/ 20 h 22"/>
                    <a:gd name="T48" fmla="*/ 35 w 91"/>
                    <a:gd name="T49" fmla="*/ 17 h 22"/>
                    <a:gd name="T50" fmla="*/ 27 w 91"/>
                    <a:gd name="T51" fmla="*/ 15 h 22"/>
                    <a:gd name="T52" fmla="*/ 19 w 91"/>
                    <a:gd name="T53" fmla="*/ 12 h 22"/>
                    <a:gd name="T54" fmla="*/ 13 w 91"/>
                    <a:gd name="T55" fmla="*/ 9 h 22"/>
                    <a:gd name="T56" fmla="*/ 3 w 91"/>
                    <a:gd name="T57" fmla="*/ 4 h 22"/>
                    <a:gd name="T58" fmla="*/ 0 w 91"/>
                    <a:gd name="T59" fmla="*/ 2 h 22"/>
                    <a:gd name="T60" fmla="*/ 0 w 91"/>
                    <a:gd name="T61" fmla="*/ 2 h 22"/>
                    <a:gd name="T62" fmla="*/ 0 w 91"/>
                    <a:gd name="T63" fmla="*/ 1 h 22"/>
                    <a:gd name="T64" fmla="*/ 1 w 91"/>
                    <a:gd name="T6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22">
                      <a:moveTo>
                        <a:pt x="1" y="0"/>
                      </a:moveTo>
                      <a:cubicBezTo>
                        <a:pt x="1" y="0"/>
                        <a:pt x="2" y="1"/>
                        <a:pt x="4" y="3"/>
                      </a:cubicBezTo>
                      <a:cubicBezTo>
                        <a:pt x="6" y="4"/>
                        <a:pt x="10" y="5"/>
                        <a:pt x="14" y="7"/>
                      </a:cubicBezTo>
                      <a:cubicBezTo>
                        <a:pt x="16" y="8"/>
                        <a:pt x="18" y="9"/>
                        <a:pt x="20" y="10"/>
                      </a:cubicBezTo>
                      <a:cubicBezTo>
                        <a:pt x="22" y="11"/>
                        <a:pt x="25" y="12"/>
                        <a:pt x="28" y="12"/>
                      </a:cubicBezTo>
                      <a:cubicBezTo>
                        <a:pt x="30" y="13"/>
                        <a:pt x="33" y="14"/>
                        <a:pt x="36" y="15"/>
                      </a:cubicBezTo>
                      <a:cubicBezTo>
                        <a:pt x="38" y="15"/>
                        <a:pt x="41" y="16"/>
                        <a:pt x="44" y="17"/>
                      </a:cubicBezTo>
                      <a:cubicBezTo>
                        <a:pt x="47" y="17"/>
                        <a:pt x="50" y="18"/>
                        <a:pt x="53" y="18"/>
                      </a:cubicBezTo>
                      <a:cubicBezTo>
                        <a:pt x="56" y="19"/>
                        <a:pt x="58" y="19"/>
                        <a:pt x="61" y="19"/>
                      </a:cubicBezTo>
                      <a:cubicBezTo>
                        <a:pt x="64" y="19"/>
                        <a:pt x="66" y="19"/>
                        <a:pt x="69" y="19"/>
                      </a:cubicBezTo>
                      <a:cubicBezTo>
                        <a:pt x="71" y="20"/>
                        <a:pt x="74" y="19"/>
                        <a:pt x="76" y="19"/>
                      </a:cubicBezTo>
                      <a:cubicBezTo>
                        <a:pt x="78" y="19"/>
                        <a:pt x="80" y="19"/>
                        <a:pt x="82" y="19"/>
                      </a:cubicBezTo>
                      <a:cubicBezTo>
                        <a:pt x="84" y="19"/>
                        <a:pt x="85" y="18"/>
                        <a:pt x="86" y="18"/>
                      </a:cubicBezTo>
                      <a:cubicBezTo>
                        <a:pt x="89" y="18"/>
                        <a:pt x="90" y="17"/>
                        <a:pt x="90" y="17"/>
                      </a:cubicBezTo>
                      <a:cubicBezTo>
                        <a:pt x="90" y="17"/>
                        <a:pt x="90" y="17"/>
                        <a:pt x="90" y="17"/>
                      </a:cubicBezTo>
                      <a:cubicBezTo>
                        <a:pt x="91" y="17"/>
                        <a:pt x="91" y="18"/>
                        <a:pt x="91" y="18"/>
                      </a:cubicBezTo>
                      <a:cubicBezTo>
                        <a:pt x="91" y="18"/>
                        <a:pt x="91" y="19"/>
                        <a:pt x="91" y="19"/>
                      </a:cubicBezTo>
                      <a:cubicBezTo>
                        <a:pt x="91" y="19"/>
                        <a:pt x="89" y="19"/>
                        <a:pt x="87" y="20"/>
                      </a:cubicBezTo>
                      <a:cubicBezTo>
                        <a:pt x="85" y="20"/>
                        <a:pt x="84" y="21"/>
                        <a:pt x="82" y="21"/>
                      </a:cubicBezTo>
                      <a:cubicBezTo>
                        <a:pt x="80" y="21"/>
                        <a:pt x="78" y="22"/>
                        <a:pt x="76" y="22"/>
                      </a:cubicBezTo>
                      <a:cubicBezTo>
                        <a:pt x="74" y="22"/>
                        <a:pt x="71" y="22"/>
                        <a:pt x="69" y="22"/>
                      </a:cubicBezTo>
                      <a:cubicBezTo>
                        <a:pt x="66" y="22"/>
                        <a:pt x="64" y="22"/>
                        <a:pt x="61" y="22"/>
                      </a:cubicBezTo>
                      <a:cubicBezTo>
                        <a:pt x="58" y="22"/>
                        <a:pt x="55" y="22"/>
                        <a:pt x="52" y="21"/>
                      </a:cubicBezTo>
                      <a:cubicBezTo>
                        <a:pt x="49" y="21"/>
                        <a:pt x="46" y="20"/>
                        <a:pt x="43" y="20"/>
                      </a:cubicBezTo>
                      <a:cubicBezTo>
                        <a:pt x="41" y="19"/>
                        <a:pt x="38" y="18"/>
                        <a:pt x="35" y="17"/>
                      </a:cubicBezTo>
                      <a:cubicBezTo>
                        <a:pt x="32" y="17"/>
                        <a:pt x="29" y="16"/>
                        <a:pt x="27" y="15"/>
                      </a:cubicBezTo>
                      <a:cubicBezTo>
                        <a:pt x="24" y="14"/>
                        <a:pt x="22" y="13"/>
                        <a:pt x="19" y="12"/>
                      </a:cubicBezTo>
                      <a:cubicBezTo>
                        <a:pt x="17" y="11"/>
                        <a:pt x="15" y="10"/>
                        <a:pt x="13" y="9"/>
                      </a:cubicBezTo>
                      <a:cubicBezTo>
                        <a:pt x="8" y="7"/>
                        <a:pt x="5" y="5"/>
                        <a:pt x="3" y="4"/>
                      </a:cubicBezTo>
                      <a:cubicBezTo>
                        <a:pt x="1" y="3"/>
                        <a:pt x="0" y="2"/>
                        <a:pt x="0" y="2"/>
                      </a:cubicBezTo>
                      <a:cubicBezTo>
                        <a:pt x="0" y="2"/>
                        <a:pt x="0" y="2"/>
                        <a:pt x="0" y="2"/>
                      </a:cubicBezTo>
                      <a:cubicBezTo>
                        <a:pt x="0" y="1"/>
                        <a:pt x="0" y="1"/>
                        <a:pt x="0" y="1"/>
                      </a:cubicBezTo>
                      <a:lnTo>
                        <a:pt x="1" y="0"/>
                      </a:lnTo>
                      <a:close/>
                    </a:path>
                  </a:pathLst>
                </a:custGeom>
                <a:solidFill>
                  <a:srgbClr val="43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 name="文本框 8">
                <a:extLst>
                  <a:ext uri="{FF2B5EF4-FFF2-40B4-BE49-F238E27FC236}">
                    <a16:creationId xmlns:a16="http://schemas.microsoft.com/office/drawing/2014/main" id="{F7DFAB25-E939-4760-86A9-7941B3870F66}"/>
                  </a:ext>
                </a:extLst>
              </p:cNvPr>
              <p:cNvSpPr txBox="1"/>
              <p:nvPr/>
            </p:nvSpPr>
            <p:spPr>
              <a:xfrm>
                <a:off x="477838" y="6977592"/>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2">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Impact" panose="020B0806030902050204" pitchFamily="34" charset="0"/>
                </a:endParaRPr>
              </a:p>
            </p:txBody>
          </p:sp>
        </p:grpSp>
      </p:grpSp>
      <p:sp>
        <p:nvSpPr>
          <p:cNvPr id="19" name="矩形 18">
            <a:extLst>
              <a:ext uri="{FF2B5EF4-FFF2-40B4-BE49-F238E27FC236}">
                <a16:creationId xmlns:a16="http://schemas.microsoft.com/office/drawing/2014/main" id="{23595ED8-D5C8-4F53-A9FB-BAB397A7FA7C}"/>
              </a:ext>
            </a:extLst>
          </p:cNvPr>
          <p:cNvSpPr/>
          <p:nvPr/>
        </p:nvSpPr>
        <p:spPr bwMode="auto">
          <a:xfrm>
            <a:off x="812015" y="-715587"/>
            <a:ext cx="11379985" cy="602672"/>
          </a:xfrm>
          <a:prstGeom prst="rect">
            <a:avLst/>
          </a:prstGeom>
          <a:solidFill>
            <a:schemeClr val="bg1"/>
          </a:solidFill>
          <a:ln w="6350">
            <a:noFill/>
          </a:ln>
          <a:effectLst>
            <a:innerShdw dist="63500">
              <a:schemeClr val="accent2">
                <a:lumMod val="60000"/>
                <a:lumOff val="40000"/>
              </a:schemeClr>
            </a:innerShdw>
          </a:effectLst>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pc="100" dirty="0">
                <a:solidFill>
                  <a:schemeClr val="tx1">
                    <a:lumMod val="65000"/>
                    <a:lumOff val="35000"/>
                  </a:schemeClr>
                </a:solidFill>
              </a:rPr>
              <a:t>右键单击左侧缩略图→版式→选择</a:t>
            </a:r>
            <a:r>
              <a:rPr lang="en-US" altLang="zh-CN" spc="100" dirty="0">
                <a:solidFill>
                  <a:schemeClr val="tx1">
                    <a:lumMod val="65000"/>
                    <a:lumOff val="35000"/>
                  </a:schemeClr>
                </a:solidFill>
              </a:rPr>
              <a:t>【</a:t>
            </a:r>
            <a:r>
              <a:rPr lang="zh-CN" altLang="en-US" spc="100" dirty="0">
                <a:solidFill>
                  <a:schemeClr val="tx1">
                    <a:lumMod val="65000"/>
                    <a:lumOff val="35000"/>
                  </a:schemeClr>
                </a:solidFill>
              </a:rPr>
              <a:t>其他过渡页形式</a:t>
            </a:r>
            <a:r>
              <a:rPr lang="en-US" altLang="zh-CN" spc="100" dirty="0">
                <a:solidFill>
                  <a:schemeClr val="tx1">
                    <a:lumMod val="65000"/>
                    <a:lumOff val="35000"/>
                  </a:schemeClr>
                </a:solidFill>
              </a:rPr>
              <a:t>】</a:t>
            </a:r>
          </a:p>
        </p:txBody>
      </p:sp>
      <p:pic>
        <p:nvPicPr>
          <p:cNvPr id="2" name="图片 1" descr="徽标&#10;&#10;描述已自动生成">
            <a:extLst>
              <a:ext uri="{FF2B5EF4-FFF2-40B4-BE49-F238E27FC236}">
                <a16:creationId xmlns:a16="http://schemas.microsoft.com/office/drawing/2014/main" id="{42E67611-8DFD-F570-C504-2872DFBD2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35" y="75034"/>
            <a:ext cx="858237" cy="858237"/>
          </a:xfrm>
          <a:prstGeom prst="rect">
            <a:avLst/>
          </a:prstGeom>
        </p:spPr>
      </p:pic>
    </p:spTree>
    <p:extLst>
      <p:ext uri="{BB962C8B-B14F-4D97-AF65-F5344CB8AC3E}">
        <p14:creationId xmlns:p14="http://schemas.microsoft.com/office/powerpoint/2010/main" val="128615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58F3D906-B21F-4B27-A8BC-84B8B7DD9F77}"/>
              </a:ext>
            </a:extLst>
          </p:cNvPr>
          <p:cNvSpPr>
            <a:spLocks noGrp="1"/>
          </p:cNvSpPr>
          <p:nvPr>
            <p:ph type="sldNum" sz="quarter" idx="4"/>
          </p:nvPr>
        </p:nvSpPr>
        <p:spPr>
          <a:xfrm>
            <a:off x="5898204" y="6356350"/>
            <a:ext cx="395592" cy="365125"/>
          </a:xfrm>
        </p:spPr>
        <p:txBody>
          <a:bodyPr/>
          <a:lstStyle/>
          <a:p>
            <a:pPr defTabSz="914400">
              <a:defRPr/>
            </a:pPr>
            <a:fld id="{A48020E0-1C4F-4D89-9FD1-EC2E5B71218B}" type="slidenum">
              <a:rPr lang="en-US" smtClean="0">
                <a:solidFill>
                  <a:srgbClr val="000000">
                    <a:tint val="75000"/>
                  </a:srgbClr>
                </a:solidFill>
                <a:cs typeface="+mn-ea"/>
                <a:sym typeface="+mn-lt"/>
              </a:rPr>
              <a:pPr defTabSz="914400">
                <a:defRPr/>
              </a:pPr>
              <a:t>4</a:t>
            </a:fld>
            <a:endParaRPr lang="en-US" dirty="0">
              <a:solidFill>
                <a:srgbClr val="000000">
                  <a:tint val="75000"/>
                </a:srgbClr>
              </a:solidFill>
              <a:cs typeface="+mn-ea"/>
              <a:sym typeface="+mn-lt"/>
            </a:endParaRPr>
          </a:p>
        </p:txBody>
      </p:sp>
      <p:sp>
        <p:nvSpPr>
          <p:cNvPr id="18" name="AutoShape 4">
            <a:extLst>
              <a:ext uri="{FF2B5EF4-FFF2-40B4-BE49-F238E27FC236}">
                <a16:creationId xmlns:a16="http://schemas.microsoft.com/office/drawing/2014/main" id="{E4E58347-BCBA-4E0D-17BD-A23C4415408E}"/>
              </a:ext>
            </a:extLst>
          </p:cNvPr>
          <p:cNvSpPr>
            <a:spLocks noChangeAspect="1" noChangeArrowheads="1"/>
          </p:cNvSpPr>
          <p:nvPr/>
        </p:nvSpPr>
        <p:spPr bwMode="auto">
          <a:xfrm>
            <a:off x="11806518" y="66327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标题 2">
            <a:extLst>
              <a:ext uri="{FF2B5EF4-FFF2-40B4-BE49-F238E27FC236}">
                <a16:creationId xmlns:a16="http://schemas.microsoft.com/office/drawing/2014/main" id="{302804EE-B31E-496E-B8EF-2A5CC54E66EF}"/>
              </a:ext>
            </a:extLst>
          </p:cNvPr>
          <p:cNvSpPr>
            <a:spLocks noGrp="1"/>
          </p:cNvSpPr>
          <p:nvPr>
            <p:ph type="title"/>
          </p:nvPr>
        </p:nvSpPr>
        <p:spPr/>
        <p:txBody>
          <a:bodyPr>
            <a:normAutofit/>
          </a:bodyPr>
          <a:lstStyle/>
          <a:p>
            <a:r>
              <a:rPr lang="zh-CN" altLang="en-US" sz="2400" dirty="0"/>
              <a:t>物理启发的多视角三维运动建模</a:t>
            </a:r>
            <a:endParaRPr lang="zh-CN" altLang="en-US" dirty="0"/>
          </a:p>
        </p:txBody>
      </p:sp>
      <p:sp>
        <p:nvSpPr>
          <p:cNvPr id="4" name="文本框 3">
            <a:extLst>
              <a:ext uri="{FF2B5EF4-FFF2-40B4-BE49-F238E27FC236}">
                <a16:creationId xmlns:a16="http://schemas.microsoft.com/office/drawing/2014/main" id="{651590CF-BAAB-48B3-C060-33B04A1246A0}"/>
              </a:ext>
            </a:extLst>
          </p:cNvPr>
          <p:cNvSpPr txBox="1"/>
          <p:nvPr/>
        </p:nvSpPr>
        <p:spPr>
          <a:xfrm>
            <a:off x="571548" y="943580"/>
            <a:ext cx="11234970" cy="5312929"/>
          </a:xfrm>
          <a:prstGeom prst="rect">
            <a:avLst/>
          </a:prstGeom>
          <a:noFill/>
        </p:spPr>
        <p:txBody>
          <a:bodyPr wrap="square" rtlCol="0">
            <a:spAutoFit/>
          </a:bodyPr>
          <a:lstStyle/>
          <a:p>
            <a:pPr>
              <a:lnSpc>
                <a:spcPct val="150000"/>
              </a:lnSpc>
            </a:pPr>
            <a:r>
              <a:rPr lang="zh-CN" altLang="en-US" b="1" dirty="0"/>
              <a:t>拟解决关键问题 </a:t>
            </a:r>
            <a:r>
              <a:rPr lang="en-US" altLang="zh-CN" b="1" dirty="0"/>
              <a:t>1 </a:t>
            </a:r>
            <a:r>
              <a:rPr lang="zh-CN" altLang="en-US" b="1" dirty="0"/>
              <a:t>：如何定义多视角三维运动建模？（论文出发点）</a:t>
            </a:r>
            <a:endParaRPr lang="en-US" altLang="zh-CN" b="1" dirty="0"/>
          </a:p>
          <a:p>
            <a:pPr>
              <a:lnSpc>
                <a:spcPct val="150000"/>
              </a:lnSpc>
            </a:pPr>
            <a:r>
              <a:rPr lang="zh-CN" altLang="en-US" sz="1600" dirty="0"/>
              <a:t>目前的三维运动建模（</a:t>
            </a:r>
            <a:r>
              <a:rPr lang="en-US" altLang="zh-CN" sz="1600" dirty="0"/>
              <a:t>Dynamic Gaussian Based or 4D Gaussian Based</a:t>
            </a:r>
            <a:r>
              <a:rPr lang="zh-CN" altLang="en-US" sz="1600" dirty="0"/>
              <a:t>）往往是单目视频（固定视角），并且渲染的结果也只局限于该单目视角下，这样的方法可以认为是将静态建模算法通过时域关系实现动态渲染。</a:t>
            </a:r>
            <a:endParaRPr lang="en-US" altLang="zh-CN" sz="1600" dirty="0"/>
          </a:p>
          <a:p>
            <a:pPr>
              <a:lnSpc>
                <a:spcPct val="150000"/>
              </a:lnSpc>
            </a:pPr>
            <a:endParaRPr lang="en-US" altLang="zh-CN" sz="1600" dirty="0"/>
          </a:p>
          <a:p>
            <a:pPr>
              <a:lnSpc>
                <a:spcPct val="150000"/>
              </a:lnSpc>
            </a:pPr>
            <a:endParaRPr lang="en-US" altLang="zh-CN" sz="1600" dirty="0"/>
          </a:p>
          <a:p>
            <a:pPr>
              <a:lnSpc>
                <a:spcPct val="150000"/>
              </a:lnSpc>
            </a:pPr>
            <a:endParaRPr lang="en-US" altLang="zh-CN" sz="1600" dirty="0"/>
          </a:p>
          <a:p>
            <a:pPr>
              <a:lnSpc>
                <a:spcPct val="150000"/>
              </a:lnSpc>
            </a:pPr>
            <a:endParaRPr lang="en-US" altLang="zh-CN" sz="1600" dirty="0"/>
          </a:p>
          <a:p>
            <a:pPr>
              <a:lnSpc>
                <a:spcPct val="150000"/>
              </a:lnSpc>
            </a:pPr>
            <a:endParaRPr lang="en-US" altLang="zh-CN" sz="1600" dirty="0"/>
          </a:p>
          <a:p>
            <a:pPr>
              <a:lnSpc>
                <a:spcPct val="150000"/>
              </a:lnSpc>
            </a:pPr>
            <a:r>
              <a:rPr lang="zh-CN" altLang="en-US" sz="1600" dirty="0"/>
              <a:t>我们更想要关注三维物体的建模算法是否具有应用价值和可交互性，所以我提出了多视角三维运动建模的概念，即我们在推理阶段，通过固定视角的单目视频的输入就能建模出这个三维物体在不同视角下的运动状态。那我们该如何实现运动三维物体的多视角建模呢？很容易想到，可以</a:t>
            </a:r>
            <a:r>
              <a:rPr lang="zh-CN" altLang="en-US" sz="1600" b="1" dirty="0"/>
              <a:t>利用 </a:t>
            </a:r>
            <a:r>
              <a:rPr lang="en-US" altLang="zh-CN" sz="1600" b="1" dirty="0"/>
              <a:t>Zero123 </a:t>
            </a:r>
            <a:r>
              <a:rPr lang="zh-CN" altLang="en-US" sz="1600" b="1" dirty="0"/>
              <a:t>相关算法作为 </a:t>
            </a:r>
            <a:r>
              <a:rPr lang="en-US" altLang="zh-CN" sz="1600" b="1" dirty="0"/>
              <a:t>Baseline </a:t>
            </a:r>
            <a:r>
              <a:rPr lang="zh-CN" altLang="en-US" sz="1600" b="1" dirty="0"/>
              <a:t>去进行单目视角到不同多视角的生成</a:t>
            </a:r>
            <a:r>
              <a:rPr lang="zh-CN" altLang="en-US" sz="1600" dirty="0"/>
              <a:t>，对于每一个生成的视角其实只用再进行一次动态渲染（端到端的解决思路）。</a:t>
            </a:r>
            <a:r>
              <a:rPr lang="en-US" altLang="zh-CN" sz="1600" dirty="0"/>
              <a:t> </a:t>
            </a:r>
          </a:p>
          <a:p>
            <a:pPr>
              <a:lnSpc>
                <a:spcPct val="150000"/>
              </a:lnSpc>
            </a:pPr>
            <a:r>
              <a:rPr lang="en-US" altLang="zh-CN" sz="1600" dirty="0"/>
              <a:t>Zero123 </a:t>
            </a:r>
            <a:r>
              <a:rPr lang="zh-CN" altLang="en-US" sz="1600" dirty="0"/>
              <a:t>利用大规模扩散模型学习关于自然图像的几何，但是我们需要保证它生成的多视图是统一的，所以，我们在训练阶段是需要</a:t>
            </a:r>
            <a:r>
              <a:rPr lang="zh-CN" altLang="en-US" sz="1600" b="1" dirty="0"/>
              <a:t>自己构建多目视角下三维物体的运动视频作为先验知识</a:t>
            </a:r>
            <a:r>
              <a:rPr lang="zh-CN" altLang="en-US" sz="1600" dirty="0"/>
              <a:t>去作为生成视角的约束</a:t>
            </a:r>
            <a:r>
              <a:rPr lang="zh-CN" altLang="en-US" dirty="0"/>
              <a:t>条件。</a:t>
            </a:r>
          </a:p>
        </p:txBody>
      </p:sp>
      <p:pic>
        <p:nvPicPr>
          <p:cNvPr id="6" name="图片 5" descr="男子的脸部特写与图片配字&#10;&#10;描述已自动生成">
            <a:extLst>
              <a:ext uri="{FF2B5EF4-FFF2-40B4-BE49-F238E27FC236}">
                <a16:creationId xmlns:a16="http://schemas.microsoft.com/office/drawing/2014/main" id="{F04B4373-A796-EB06-D22E-F8E9701D8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045" y="2134668"/>
            <a:ext cx="5560317" cy="1853438"/>
          </a:xfrm>
          <a:prstGeom prst="rect">
            <a:avLst/>
          </a:prstGeom>
        </p:spPr>
      </p:pic>
    </p:spTree>
    <p:extLst>
      <p:ext uri="{BB962C8B-B14F-4D97-AF65-F5344CB8AC3E}">
        <p14:creationId xmlns:p14="http://schemas.microsoft.com/office/powerpoint/2010/main" val="44313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58F3D906-B21F-4B27-A8BC-84B8B7DD9F77}"/>
              </a:ext>
            </a:extLst>
          </p:cNvPr>
          <p:cNvSpPr>
            <a:spLocks noGrp="1"/>
          </p:cNvSpPr>
          <p:nvPr>
            <p:ph type="sldNum" sz="quarter" idx="4"/>
          </p:nvPr>
        </p:nvSpPr>
        <p:spPr>
          <a:xfrm>
            <a:off x="5898204" y="6356350"/>
            <a:ext cx="395592" cy="365125"/>
          </a:xfrm>
        </p:spPr>
        <p:txBody>
          <a:bodyPr/>
          <a:lstStyle/>
          <a:p>
            <a:pPr defTabSz="914400">
              <a:defRPr/>
            </a:pPr>
            <a:fld id="{A48020E0-1C4F-4D89-9FD1-EC2E5B71218B}" type="slidenum">
              <a:rPr lang="en-US" smtClean="0">
                <a:solidFill>
                  <a:srgbClr val="000000">
                    <a:tint val="75000"/>
                  </a:srgbClr>
                </a:solidFill>
                <a:cs typeface="+mn-ea"/>
                <a:sym typeface="+mn-lt"/>
              </a:rPr>
              <a:pPr defTabSz="914400">
                <a:defRPr/>
              </a:pPr>
              <a:t>5</a:t>
            </a:fld>
            <a:endParaRPr lang="en-US" dirty="0">
              <a:solidFill>
                <a:srgbClr val="000000">
                  <a:tint val="75000"/>
                </a:srgbClr>
              </a:solidFill>
              <a:cs typeface="+mn-ea"/>
              <a:sym typeface="+mn-lt"/>
            </a:endParaRPr>
          </a:p>
        </p:txBody>
      </p:sp>
      <p:sp>
        <p:nvSpPr>
          <p:cNvPr id="18" name="AutoShape 4">
            <a:extLst>
              <a:ext uri="{FF2B5EF4-FFF2-40B4-BE49-F238E27FC236}">
                <a16:creationId xmlns:a16="http://schemas.microsoft.com/office/drawing/2014/main" id="{E4E58347-BCBA-4E0D-17BD-A23C4415408E}"/>
              </a:ext>
            </a:extLst>
          </p:cNvPr>
          <p:cNvSpPr>
            <a:spLocks noChangeAspect="1" noChangeArrowheads="1"/>
          </p:cNvSpPr>
          <p:nvPr/>
        </p:nvSpPr>
        <p:spPr bwMode="auto">
          <a:xfrm>
            <a:off x="11806518" y="66327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标题 2">
            <a:extLst>
              <a:ext uri="{FF2B5EF4-FFF2-40B4-BE49-F238E27FC236}">
                <a16:creationId xmlns:a16="http://schemas.microsoft.com/office/drawing/2014/main" id="{302804EE-B31E-496E-B8EF-2A5CC54E66EF}"/>
              </a:ext>
            </a:extLst>
          </p:cNvPr>
          <p:cNvSpPr>
            <a:spLocks noGrp="1"/>
          </p:cNvSpPr>
          <p:nvPr>
            <p:ph type="title"/>
          </p:nvPr>
        </p:nvSpPr>
        <p:spPr/>
        <p:txBody>
          <a:bodyPr>
            <a:normAutofit/>
          </a:bodyPr>
          <a:lstStyle/>
          <a:p>
            <a:r>
              <a:rPr lang="zh-CN" altLang="en-US" sz="2400" dirty="0"/>
              <a:t>物理启发的多视角三维运动建模</a:t>
            </a:r>
            <a:endParaRPr lang="zh-CN" altLang="en-US" dirty="0"/>
          </a:p>
        </p:txBody>
      </p:sp>
      <p:sp>
        <p:nvSpPr>
          <p:cNvPr id="4" name="文本框 3">
            <a:extLst>
              <a:ext uri="{FF2B5EF4-FFF2-40B4-BE49-F238E27FC236}">
                <a16:creationId xmlns:a16="http://schemas.microsoft.com/office/drawing/2014/main" id="{651590CF-BAAB-48B3-C060-33B04A1246A0}"/>
              </a:ext>
            </a:extLst>
          </p:cNvPr>
          <p:cNvSpPr txBox="1"/>
          <p:nvPr/>
        </p:nvSpPr>
        <p:spPr>
          <a:xfrm>
            <a:off x="571548" y="943580"/>
            <a:ext cx="11101643" cy="5312352"/>
          </a:xfrm>
          <a:prstGeom prst="rect">
            <a:avLst/>
          </a:prstGeom>
          <a:noFill/>
        </p:spPr>
        <p:txBody>
          <a:bodyPr wrap="square" rtlCol="0">
            <a:spAutoFit/>
          </a:bodyPr>
          <a:lstStyle/>
          <a:p>
            <a:pPr>
              <a:lnSpc>
                <a:spcPct val="150000"/>
              </a:lnSpc>
            </a:pPr>
            <a:r>
              <a:rPr lang="zh-CN" altLang="en-US" b="1" dirty="0"/>
              <a:t>拟解决关键问题 </a:t>
            </a:r>
            <a:r>
              <a:rPr lang="en-US" altLang="zh-CN" b="1" dirty="0"/>
              <a:t>2 </a:t>
            </a:r>
            <a:r>
              <a:rPr lang="zh-CN" altLang="en-US" b="1" dirty="0"/>
              <a:t>：如何利用物理启发？（最核心的创新点）</a:t>
            </a:r>
            <a:endParaRPr lang="en-US" altLang="zh-CN" b="1" dirty="0"/>
          </a:p>
          <a:p>
            <a:pPr>
              <a:lnSpc>
                <a:spcPct val="150000"/>
              </a:lnSpc>
            </a:pPr>
            <a:r>
              <a:rPr lang="zh-CN" altLang="en-US" sz="1600" dirty="0"/>
              <a:t>对于一个运动的三维物体，我们该如何在多视角下建立它们之间的联系呢？我原本设想的是先从单目视频裁剪出的 </a:t>
            </a:r>
            <a:r>
              <a:rPr lang="en-US" altLang="zh-CN" sz="1600" dirty="0"/>
              <a:t>2D </a:t>
            </a:r>
            <a:r>
              <a:rPr lang="zh-CN" altLang="en-US" sz="1600" dirty="0"/>
              <a:t>图像中去寻找一个内在的驱动方程，然后再将这个驱动方程用于约束动态三维建模的过程，这一步可能可以用基于多层编码器的知识蒸馏、基于关键点匹配的点云结果进行回归分析或者是基于 </a:t>
            </a:r>
            <a:r>
              <a:rPr lang="en-US" altLang="zh-CN" sz="1600" dirty="0"/>
              <a:t>PCA </a:t>
            </a:r>
            <a:r>
              <a:rPr lang="zh-CN" altLang="en-US" sz="1600" dirty="0"/>
              <a:t>主成分分析的守恒量降维方法，但这样的方法其实只是在重建的过程中起到了降低损失的作用（作为损失函数）。</a:t>
            </a:r>
            <a:endParaRPr lang="en-US" altLang="zh-CN" sz="1600" dirty="0"/>
          </a:p>
          <a:p>
            <a:pPr>
              <a:lnSpc>
                <a:spcPct val="150000"/>
              </a:lnSpc>
            </a:pPr>
            <a:endParaRPr lang="en-US" altLang="zh-CN" sz="1600" dirty="0"/>
          </a:p>
          <a:p>
            <a:pPr>
              <a:lnSpc>
                <a:spcPct val="150000"/>
              </a:lnSpc>
            </a:pPr>
            <a:r>
              <a:rPr lang="zh-CN" altLang="en-US" sz="1600" dirty="0"/>
              <a:t>我认为</a:t>
            </a:r>
            <a:r>
              <a:rPr lang="zh-CN" altLang="en-US" sz="1600" b="1" dirty="0"/>
              <a:t>物理启发的驱动方程更适合用于实现模型的“交互性”</a:t>
            </a:r>
            <a:r>
              <a:rPr lang="zh-CN" altLang="en-US" sz="1600" dirty="0"/>
              <a:t>，比如 </a:t>
            </a:r>
            <a:r>
              <a:rPr lang="en-US" altLang="zh-CN" sz="1600" dirty="0" err="1"/>
              <a:t>PhysDreamer</a:t>
            </a:r>
            <a:r>
              <a:rPr lang="en-US" altLang="zh-CN" sz="1600" dirty="0"/>
              <a:t> </a:t>
            </a:r>
            <a:r>
              <a:rPr lang="zh-CN" altLang="en-US" sz="1600" dirty="0"/>
              <a:t>展现的交互是物体在外力作用下的变化，这种情况下引入应力</a:t>
            </a:r>
            <a:r>
              <a:rPr lang="en-US" altLang="zh-CN" sz="1600" dirty="0"/>
              <a:t>-</a:t>
            </a:r>
            <a:r>
              <a:rPr lang="zh-CN" altLang="en-US" sz="1600" dirty="0"/>
              <a:t>应变这样的物理量是合理的，这样的模型也会让人有想要复现的想法。所以我就在思考如何利用物理方法去启发我们模型的“交互性”。</a:t>
            </a:r>
            <a:endParaRPr lang="en-US" altLang="zh-CN" sz="1600" dirty="0"/>
          </a:p>
          <a:p>
            <a:pPr>
              <a:lnSpc>
                <a:spcPct val="150000"/>
              </a:lnSpc>
            </a:pPr>
            <a:endParaRPr lang="en-US" altLang="zh-CN" sz="1600" dirty="0"/>
          </a:p>
          <a:p>
            <a:pPr>
              <a:lnSpc>
                <a:spcPct val="150000"/>
              </a:lnSpc>
            </a:pPr>
            <a:r>
              <a:rPr lang="zh-CN" altLang="en-US" sz="1600" dirty="0"/>
              <a:t>在上一个环节中，我提出了利用单目视角去生成多视角的技术路线，那我们模型的”交互性“就可以体现在输出这样的多视角下的结果，我们探究主视角与生成视角之间在物理层面之间的联系（比如能否利用投影的方法去保持各视角的旋转不变性，或者我们通过数据驱动的方式去寻找一个物理量），去保证我们生成的视角是具有物理性质约束的。</a:t>
            </a:r>
            <a:endParaRPr lang="en-US" altLang="zh-CN" sz="1600" dirty="0"/>
          </a:p>
          <a:p>
            <a:pPr>
              <a:lnSpc>
                <a:spcPct val="150000"/>
              </a:lnSpc>
            </a:pPr>
            <a:endParaRPr lang="zh-CN" altLang="en-US" dirty="0"/>
          </a:p>
        </p:txBody>
      </p:sp>
    </p:spTree>
    <p:extLst>
      <p:ext uri="{BB962C8B-B14F-4D97-AF65-F5344CB8AC3E}">
        <p14:creationId xmlns:p14="http://schemas.microsoft.com/office/powerpoint/2010/main" val="152541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58F3D906-B21F-4B27-A8BC-84B8B7DD9F77}"/>
              </a:ext>
            </a:extLst>
          </p:cNvPr>
          <p:cNvSpPr>
            <a:spLocks noGrp="1"/>
          </p:cNvSpPr>
          <p:nvPr>
            <p:ph type="sldNum" sz="quarter" idx="4"/>
          </p:nvPr>
        </p:nvSpPr>
        <p:spPr>
          <a:xfrm>
            <a:off x="5898204" y="6356350"/>
            <a:ext cx="395592" cy="365125"/>
          </a:xfrm>
        </p:spPr>
        <p:txBody>
          <a:bodyPr/>
          <a:lstStyle/>
          <a:p>
            <a:pPr defTabSz="914400">
              <a:defRPr/>
            </a:pPr>
            <a:fld id="{A48020E0-1C4F-4D89-9FD1-EC2E5B71218B}" type="slidenum">
              <a:rPr lang="en-US" smtClean="0">
                <a:solidFill>
                  <a:srgbClr val="000000">
                    <a:tint val="75000"/>
                  </a:srgbClr>
                </a:solidFill>
                <a:cs typeface="+mn-ea"/>
                <a:sym typeface="+mn-lt"/>
              </a:rPr>
              <a:pPr defTabSz="914400">
                <a:defRPr/>
              </a:pPr>
              <a:t>6</a:t>
            </a:fld>
            <a:endParaRPr lang="en-US" dirty="0">
              <a:solidFill>
                <a:srgbClr val="000000">
                  <a:tint val="75000"/>
                </a:srgbClr>
              </a:solidFill>
              <a:cs typeface="+mn-ea"/>
              <a:sym typeface="+mn-lt"/>
            </a:endParaRPr>
          </a:p>
        </p:txBody>
      </p:sp>
      <p:sp>
        <p:nvSpPr>
          <p:cNvPr id="18" name="AutoShape 4">
            <a:extLst>
              <a:ext uri="{FF2B5EF4-FFF2-40B4-BE49-F238E27FC236}">
                <a16:creationId xmlns:a16="http://schemas.microsoft.com/office/drawing/2014/main" id="{E4E58347-BCBA-4E0D-17BD-A23C4415408E}"/>
              </a:ext>
            </a:extLst>
          </p:cNvPr>
          <p:cNvSpPr>
            <a:spLocks noChangeAspect="1" noChangeArrowheads="1"/>
          </p:cNvSpPr>
          <p:nvPr/>
        </p:nvSpPr>
        <p:spPr bwMode="auto">
          <a:xfrm>
            <a:off x="11806518" y="66327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标题 2">
            <a:extLst>
              <a:ext uri="{FF2B5EF4-FFF2-40B4-BE49-F238E27FC236}">
                <a16:creationId xmlns:a16="http://schemas.microsoft.com/office/drawing/2014/main" id="{302804EE-B31E-496E-B8EF-2A5CC54E66EF}"/>
              </a:ext>
            </a:extLst>
          </p:cNvPr>
          <p:cNvSpPr>
            <a:spLocks noGrp="1"/>
          </p:cNvSpPr>
          <p:nvPr>
            <p:ph type="title"/>
          </p:nvPr>
        </p:nvSpPr>
        <p:spPr/>
        <p:txBody>
          <a:bodyPr>
            <a:normAutofit/>
          </a:bodyPr>
          <a:lstStyle/>
          <a:p>
            <a:r>
              <a:rPr lang="zh-CN" altLang="en-US" sz="2400" dirty="0"/>
              <a:t>物理启发的多视角三维运动建模</a:t>
            </a:r>
            <a:endParaRPr lang="zh-CN" altLang="en-US" dirty="0"/>
          </a:p>
        </p:txBody>
      </p:sp>
      <p:sp>
        <p:nvSpPr>
          <p:cNvPr id="4" name="文本框 3">
            <a:extLst>
              <a:ext uri="{FF2B5EF4-FFF2-40B4-BE49-F238E27FC236}">
                <a16:creationId xmlns:a16="http://schemas.microsoft.com/office/drawing/2014/main" id="{651590CF-BAAB-48B3-C060-33B04A1246A0}"/>
              </a:ext>
            </a:extLst>
          </p:cNvPr>
          <p:cNvSpPr txBox="1"/>
          <p:nvPr/>
        </p:nvSpPr>
        <p:spPr>
          <a:xfrm>
            <a:off x="518809" y="974748"/>
            <a:ext cx="6487620" cy="880369"/>
          </a:xfrm>
          <a:prstGeom prst="rect">
            <a:avLst/>
          </a:prstGeom>
          <a:noFill/>
        </p:spPr>
        <p:txBody>
          <a:bodyPr wrap="square" rtlCol="0">
            <a:spAutoFit/>
          </a:bodyPr>
          <a:lstStyle/>
          <a:p>
            <a:pPr>
              <a:lnSpc>
                <a:spcPct val="150000"/>
              </a:lnSpc>
            </a:pPr>
            <a:r>
              <a:rPr lang="zh-CN" altLang="en-US" b="1" dirty="0"/>
              <a:t>拟解决关键问题 </a:t>
            </a:r>
            <a:r>
              <a:rPr lang="en-US" altLang="zh-CN" b="1" dirty="0"/>
              <a:t>2 </a:t>
            </a:r>
            <a:r>
              <a:rPr lang="zh-CN" altLang="en-US" b="1" dirty="0"/>
              <a:t>：如何利用物理启发？（最核心的创新点）</a:t>
            </a:r>
            <a:endParaRPr lang="en-US" altLang="zh-CN" b="1" dirty="0"/>
          </a:p>
          <a:p>
            <a:pPr>
              <a:lnSpc>
                <a:spcPct val="150000"/>
              </a:lnSpc>
            </a:pPr>
            <a:endParaRPr lang="zh-CN" altLang="en-US" dirty="0"/>
          </a:p>
        </p:txBody>
      </p:sp>
      <p:pic>
        <p:nvPicPr>
          <p:cNvPr id="5" name="图片 4" descr="年轻的人&#10;&#10;描述已自动生成">
            <a:extLst>
              <a:ext uri="{FF2B5EF4-FFF2-40B4-BE49-F238E27FC236}">
                <a16:creationId xmlns:a16="http://schemas.microsoft.com/office/drawing/2014/main" id="{B068218C-1186-B0A6-234A-0AECD1AF3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149" y="2628198"/>
            <a:ext cx="2281402" cy="2281402"/>
          </a:xfrm>
          <a:prstGeom prst="rect">
            <a:avLst/>
          </a:prstGeom>
        </p:spPr>
      </p:pic>
      <p:sp>
        <p:nvSpPr>
          <p:cNvPr id="6" name="矩形 5">
            <a:extLst>
              <a:ext uri="{FF2B5EF4-FFF2-40B4-BE49-F238E27FC236}">
                <a16:creationId xmlns:a16="http://schemas.microsoft.com/office/drawing/2014/main" id="{6227D3F6-83A2-7B5C-93E8-8B3F99DE3F57}"/>
              </a:ext>
            </a:extLst>
          </p:cNvPr>
          <p:cNvSpPr/>
          <p:nvPr/>
        </p:nvSpPr>
        <p:spPr>
          <a:xfrm>
            <a:off x="2114256" y="2232237"/>
            <a:ext cx="2699309" cy="2802177"/>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2E62371-23C5-05E9-D30D-E85C605BCDF4}"/>
              </a:ext>
            </a:extLst>
          </p:cNvPr>
          <p:cNvSpPr txBox="1"/>
          <p:nvPr/>
        </p:nvSpPr>
        <p:spPr>
          <a:xfrm>
            <a:off x="2216274" y="2306530"/>
            <a:ext cx="3130906" cy="307777"/>
          </a:xfrm>
          <a:prstGeom prst="rect">
            <a:avLst/>
          </a:prstGeom>
          <a:noFill/>
        </p:spPr>
        <p:txBody>
          <a:bodyPr wrap="square" rtlCol="0">
            <a:spAutoFit/>
          </a:bodyPr>
          <a:lstStyle/>
          <a:p>
            <a:r>
              <a:rPr lang="zh-CN" altLang="en-US" sz="1400" b="1" dirty="0">
                <a:solidFill>
                  <a:srgbClr val="FF0000"/>
                </a:solidFill>
              </a:rPr>
              <a:t>单目视角（主视角）</a:t>
            </a:r>
          </a:p>
        </p:txBody>
      </p:sp>
      <p:grpSp>
        <p:nvGrpSpPr>
          <p:cNvPr id="11" name="组合 10">
            <a:extLst>
              <a:ext uri="{FF2B5EF4-FFF2-40B4-BE49-F238E27FC236}">
                <a16:creationId xmlns:a16="http://schemas.microsoft.com/office/drawing/2014/main" id="{E60870DF-FC18-39C6-0821-725151D4581C}"/>
              </a:ext>
            </a:extLst>
          </p:cNvPr>
          <p:cNvGrpSpPr/>
          <p:nvPr/>
        </p:nvGrpSpPr>
        <p:grpSpPr>
          <a:xfrm>
            <a:off x="5020816" y="1671353"/>
            <a:ext cx="1314513" cy="1010718"/>
            <a:chOff x="9263266" y="1318590"/>
            <a:chExt cx="1314513" cy="1010718"/>
          </a:xfrm>
          <a:scene3d>
            <a:camera prst="perspectiveHeroicExtremeLeftFacing"/>
            <a:lightRig rig="threePt" dir="t"/>
          </a:scene3d>
        </p:grpSpPr>
        <p:sp>
          <p:nvSpPr>
            <p:cNvPr id="8" name="矩形 7">
              <a:extLst>
                <a:ext uri="{FF2B5EF4-FFF2-40B4-BE49-F238E27FC236}">
                  <a16:creationId xmlns:a16="http://schemas.microsoft.com/office/drawing/2014/main" id="{B2399C1B-0CA3-178B-2451-F609D49A5E58}"/>
                </a:ext>
              </a:extLst>
            </p:cNvPr>
            <p:cNvSpPr/>
            <p:nvPr/>
          </p:nvSpPr>
          <p:spPr>
            <a:xfrm>
              <a:off x="9263266" y="1318590"/>
              <a:ext cx="1314513" cy="1010718"/>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CF2D17F-ED1E-ECBE-82A3-85F2B939EDEC}"/>
                </a:ext>
              </a:extLst>
            </p:cNvPr>
            <p:cNvSpPr txBox="1"/>
            <p:nvPr/>
          </p:nvSpPr>
          <p:spPr>
            <a:xfrm>
              <a:off x="9263266" y="1383764"/>
              <a:ext cx="1025348" cy="523220"/>
            </a:xfrm>
            <a:prstGeom prst="rect">
              <a:avLst/>
            </a:prstGeom>
            <a:noFill/>
          </p:spPr>
          <p:txBody>
            <a:bodyPr wrap="square" rtlCol="0">
              <a:spAutoFit/>
            </a:bodyPr>
            <a:lstStyle/>
            <a:p>
              <a:r>
                <a:rPr lang="en-US" altLang="zh-CN" sz="1400" b="1" dirty="0"/>
                <a:t>UP 45 </a:t>
              </a:r>
              <a:r>
                <a:rPr lang="zh-CN" altLang="en-US" sz="1400" b="1" dirty="0"/>
                <a:t>度</a:t>
              </a:r>
              <a:endParaRPr lang="en-US" altLang="zh-CN" sz="1400" b="1" dirty="0"/>
            </a:p>
            <a:p>
              <a:r>
                <a:rPr lang="en-US" altLang="zh-CN" sz="1400" b="1" dirty="0"/>
                <a:t>Right 60 </a:t>
              </a:r>
              <a:r>
                <a:rPr lang="zh-CN" altLang="en-US" sz="1400" b="1" dirty="0"/>
                <a:t>度</a:t>
              </a:r>
            </a:p>
          </p:txBody>
        </p:sp>
      </p:grpSp>
      <p:grpSp>
        <p:nvGrpSpPr>
          <p:cNvPr id="12" name="组合 11">
            <a:extLst>
              <a:ext uri="{FF2B5EF4-FFF2-40B4-BE49-F238E27FC236}">
                <a16:creationId xmlns:a16="http://schemas.microsoft.com/office/drawing/2014/main" id="{3B71E6AA-C2B9-53DC-D915-2B11C34BDC27}"/>
              </a:ext>
            </a:extLst>
          </p:cNvPr>
          <p:cNvGrpSpPr/>
          <p:nvPr/>
        </p:nvGrpSpPr>
        <p:grpSpPr>
          <a:xfrm>
            <a:off x="634296" y="4909600"/>
            <a:ext cx="1314513" cy="1010718"/>
            <a:chOff x="9263266" y="1318590"/>
            <a:chExt cx="1314513" cy="1010718"/>
          </a:xfrm>
          <a:scene3d>
            <a:camera prst="perspectiveContrastingLeftFacing"/>
            <a:lightRig rig="threePt" dir="t"/>
          </a:scene3d>
        </p:grpSpPr>
        <p:sp>
          <p:nvSpPr>
            <p:cNvPr id="13" name="矩形 12">
              <a:extLst>
                <a:ext uri="{FF2B5EF4-FFF2-40B4-BE49-F238E27FC236}">
                  <a16:creationId xmlns:a16="http://schemas.microsoft.com/office/drawing/2014/main" id="{FA377521-7289-8AF8-FD3A-E09061AEA7BE}"/>
                </a:ext>
              </a:extLst>
            </p:cNvPr>
            <p:cNvSpPr/>
            <p:nvPr/>
          </p:nvSpPr>
          <p:spPr>
            <a:xfrm>
              <a:off x="9263266" y="1318590"/>
              <a:ext cx="1314513" cy="1010718"/>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22A2DE7-7781-1C9F-33DE-59CC6F25D6D2}"/>
                </a:ext>
              </a:extLst>
            </p:cNvPr>
            <p:cNvSpPr txBox="1"/>
            <p:nvPr/>
          </p:nvSpPr>
          <p:spPr>
            <a:xfrm>
              <a:off x="9263266" y="1383764"/>
              <a:ext cx="1206004" cy="523220"/>
            </a:xfrm>
            <a:prstGeom prst="rect">
              <a:avLst/>
            </a:prstGeom>
            <a:noFill/>
          </p:spPr>
          <p:txBody>
            <a:bodyPr wrap="square" rtlCol="0">
              <a:spAutoFit/>
            </a:bodyPr>
            <a:lstStyle/>
            <a:p>
              <a:r>
                <a:rPr lang="en-US" altLang="zh-CN" sz="1400" b="1" dirty="0"/>
                <a:t>Down 60 </a:t>
              </a:r>
              <a:r>
                <a:rPr lang="zh-CN" altLang="en-US" sz="1400" b="1" dirty="0"/>
                <a:t>度</a:t>
              </a:r>
              <a:endParaRPr lang="en-US" altLang="zh-CN" sz="1400" b="1" dirty="0"/>
            </a:p>
            <a:p>
              <a:r>
                <a:rPr lang="en-US" altLang="zh-CN" sz="1400" b="1" dirty="0"/>
                <a:t>Right 45 </a:t>
              </a:r>
              <a:r>
                <a:rPr lang="zh-CN" altLang="en-US" sz="1400" b="1" dirty="0"/>
                <a:t>度</a:t>
              </a:r>
            </a:p>
          </p:txBody>
        </p:sp>
      </p:grpSp>
      <p:pic>
        <p:nvPicPr>
          <p:cNvPr id="16" name="图片 15" descr="年轻的人&#10;&#10;描述已自动生成">
            <a:extLst>
              <a:ext uri="{FF2B5EF4-FFF2-40B4-BE49-F238E27FC236}">
                <a16:creationId xmlns:a16="http://schemas.microsoft.com/office/drawing/2014/main" id="{1EDDC8DB-6489-1CCA-113D-DDBFAF9FBB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449" y="2614307"/>
            <a:ext cx="2281402" cy="2281402"/>
          </a:xfrm>
          <a:prstGeom prst="rect">
            <a:avLst/>
          </a:prstGeom>
        </p:spPr>
      </p:pic>
      <p:sp>
        <p:nvSpPr>
          <p:cNvPr id="20" name="矩形 19">
            <a:extLst>
              <a:ext uri="{FF2B5EF4-FFF2-40B4-BE49-F238E27FC236}">
                <a16:creationId xmlns:a16="http://schemas.microsoft.com/office/drawing/2014/main" id="{7DAEC024-047A-682B-3695-A3356C7A7362}"/>
              </a:ext>
            </a:extLst>
          </p:cNvPr>
          <p:cNvSpPr/>
          <p:nvPr/>
        </p:nvSpPr>
        <p:spPr>
          <a:xfrm>
            <a:off x="7287363" y="2267101"/>
            <a:ext cx="2699309" cy="2802177"/>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6177B1A-BD85-0C31-C625-4E5348C51A57}"/>
              </a:ext>
            </a:extLst>
          </p:cNvPr>
          <p:cNvSpPr txBox="1"/>
          <p:nvPr/>
        </p:nvSpPr>
        <p:spPr>
          <a:xfrm>
            <a:off x="7389381" y="2341394"/>
            <a:ext cx="3130906" cy="307777"/>
          </a:xfrm>
          <a:prstGeom prst="rect">
            <a:avLst/>
          </a:prstGeom>
          <a:noFill/>
        </p:spPr>
        <p:txBody>
          <a:bodyPr wrap="square" rtlCol="0">
            <a:spAutoFit/>
          </a:bodyPr>
          <a:lstStyle/>
          <a:p>
            <a:r>
              <a:rPr lang="zh-CN" altLang="en-US" sz="1400" b="1" dirty="0">
                <a:solidFill>
                  <a:srgbClr val="FF0000"/>
                </a:solidFill>
              </a:rPr>
              <a:t>单目视角（主视角）</a:t>
            </a:r>
          </a:p>
        </p:txBody>
      </p:sp>
      <p:grpSp>
        <p:nvGrpSpPr>
          <p:cNvPr id="22" name="组合 21">
            <a:extLst>
              <a:ext uri="{FF2B5EF4-FFF2-40B4-BE49-F238E27FC236}">
                <a16:creationId xmlns:a16="http://schemas.microsoft.com/office/drawing/2014/main" id="{23A483DF-43CF-31B5-39D1-691CD3CD5A86}"/>
              </a:ext>
            </a:extLst>
          </p:cNvPr>
          <p:cNvGrpSpPr/>
          <p:nvPr/>
        </p:nvGrpSpPr>
        <p:grpSpPr>
          <a:xfrm>
            <a:off x="10193923" y="1706217"/>
            <a:ext cx="1314513" cy="1010718"/>
            <a:chOff x="9263266" y="1318590"/>
            <a:chExt cx="1314513" cy="1010718"/>
          </a:xfrm>
          <a:scene3d>
            <a:camera prst="perspectiveHeroicExtremeLeftFacing"/>
            <a:lightRig rig="threePt" dir="t"/>
          </a:scene3d>
        </p:grpSpPr>
        <p:sp>
          <p:nvSpPr>
            <p:cNvPr id="23" name="矩形 22">
              <a:extLst>
                <a:ext uri="{FF2B5EF4-FFF2-40B4-BE49-F238E27FC236}">
                  <a16:creationId xmlns:a16="http://schemas.microsoft.com/office/drawing/2014/main" id="{0431356A-9C64-A61A-5846-5E76430C2360}"/>
                </a:ext>
              </a:extLst>
            </p:cNvPr>
            <p:cNvSpPr/>
            <p:nvPr/>
          </p:nvSpPr>
          <p:spPr>
            <a:xfrm>
              <a:off x="9263266" y="1318590"/>
              <a:ext cx="1314513" cy="1010718"/>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5526CF81-ED30-DD2D-0EDF-78124A63D66A}"/>
                </a:ext>
              </a:extLst>
            </p:cNvPr>
            <p:cNvSpPr txBox="1"/>
            <p:nvPr/>
          </p:nvSpPr>
          <p:spPr>
            <a:xfrm>
              <a:off x="9263266" y="1383764"/>
              <a:ext cx="1025348" cy="523220"/>
            </a:xfrm>
            <a:prstGeom prst="rect">
              <a:avLst/>
            </a:prstGeom>
            <a:noFill/>
          </p:spPr>
          <p:txBody>
            <a:bodyPr wrap="square" rtlCol="0">
              <a:spAutoFit/>
            </a:bodyPr>
            <a:lstStyle/>
            <a:p>
              <a:r>
                <a:rPr lang="en-US" altLang="zh-CN" sz="1400" b="1" dirty="0"/>
                <a:t>UP 45 </a:t>
              </a:r>
              <a:r>
                <a:rPr lang="zh-CN" altLang="en-US" sz="1400" b="1" dirty="0"/>
                <a:t>度</a:t>
              </a:r>
              <a:endParaRPr lang="en-US" altLang="zh-CN" sz="1400" b="1" dirty="0"/>
            </a:p>
            <a:p>
              <a:r>
                <a:rPr lang="en-US" altLang="zh-CN" sz="1400" b="1" dirty="0"/>
                <a:t>Right 60 </a:t>
              </a:r>
              <a:r>
                <a:rPr lang="zh-CN" altLang="en-US" sz="1400" b="1" dirty="0"/>
                <a:t>度</a:t>
              </a:r>
            </a:p>
          </p:txBody>
        </p:sp>
      </p:grpSp>
      <p:grpSp>
        <p:nvGrpSpPr>
          <p:cNvPr id="25" name="组合 24">
            <a:extLst>
              <a:ext uri="{FF2B5EF4-FFF2-40B4-BE49-F238E27FC236}">
                <a16:creationId xmlns:a16="http://schemas.microsoft.com/office/drawing/2014/main" id="{A525A24C-13FD-9F86-8EC2-9C47716A8DFF}"/>
              </a:ext>
            </a:extLst>
          </p:cNvPr>
          <p:cNvGrpSpPr/>
          <p:nvPr/>
        </p:nvGrpSpPr>
        <p:grpSpPr>
          <a:xfrm>
            <a:off x="5807403" y="4944464"/>
            <a:ext cx="1314513" cy="1010718"/>
            <a:chOff x="9263266" y="1318590"/>
            <a:chExt cx="1314513" cy="1010718"/>
          </a:xfrm>
          <a:scene3d>
            <a:camera prst="perspectiveContrastingLeftFacing"/>
            <a:lightRig rig="threePt" dir="t"/>
          </a:scene3d>
        </p:grpSpPr>
        <p:sp>
          <p:nvSpPr>
            <p:cNvPr id="26" name="矩形 25">
              <a:extLst>
                <a:ext uri="{FF2B5EF4-FFF2-40B4-BE49-F238E27FC236}">
                  <a16:creationId xmlns:a16="http://schemas.microsoft.com/office/drawing/2014/main" id="{6D1D17F9-66F2-E5D8-F6FA-1411E82EC03E}"/>
                </a:ext>
              </a:extLst>
            </p:cNvPr>
            <p:cNvSpPr/>
            <p:nvPr/>
          </p:nvSpPr>
          <p:spPr>
            <a:xfrm>
              <a:off x="9263266" y="1318590"/>
              <a:ext cx="1314513" cy="1010718"/>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C9172F2-4501-8C83-3CD5-B0F6E1325318}"/>
                </a:ext>
              </a:extLst>
            </p:cNvPr>
            <p:cNvSpPr txBox="1"/>
            <p:nvPr/>
          </p:nvSpPr>
          <p:spPr>
            <a:xfrm>
              <a:off x="9263266" y="1383764"/>
              <a:ext cx="1206004" cy="523220"/>
            </a:xfrm>
            <a:prstGeom prst="rect">
              <a:avLst/>
            </a:prstGeom>
            <a:noFill/>
          </p:spPr>
          <p:txBody>
            <a:bodyPr wrap="square" rtlCol="0">
              <a:spAutoFit/>
            </a:bodyPr>
            <a:lstStyle/>
            <a:p>
              <a:r>
                <a:rPr lang="en-US" altLang="zh-CN" sz="1400" b="1" dirty="0"/>
                <a:t>Down 60 </a:t>
              </a:r>
              <a:r>
                <a:rPr lang="zh-CN" altLang="en-US" sz="1400" b="1" dirty="0"/>
                <a:t>度</a:t>
              </a:r>
              <a:endParaRPr lang="en-US" altLang="zh-CN" sz="1400" b="1" dirty="0"/>
            </a:p>
            <a:p>
              <a:r>
                <a:rPr lang="en-US" altLang="zh-CN" sz="1400" b="1" dirty="0"/>
                <a:t>Right 45 </a:t>
              </a:r>
              <a:r>
                <a:rPr lang="zh-CN" altLang="en-US" sz="1400" b="1" dirty="0"/>
                <a:t>度</a:t>
              </a:r>
            </a:p>
          </p:txBody>
        </p:sp>
      </p:grpSp>
      <p:cxnSp>
        <p:nvCxnSpPr>
          <p:cNvPr id="29" name="直接连接符 28">
            <a:extLst>
              <a:ext uri="{FF2B5EF4-FFF2-40B4-BE49-F238E27FC236}">
                <a16:creationId xmlns:a16="http://schemas.microsoft.com/office/drawing/2014/main" id="{B1ECF780-76ED-DF16-40C8-75E1FDF7AAFA}"/>
              </a:ext>
            </a:extLst>
          </p:cNvPr>
          <p:cNvCxnSpPr/>
          <p:nvPr/>
        </p:nvCxnSpPr>
        <p:spPr>
          <a:xfrm flipV="1">
            <a:off x="1237298" y="3555187"/>
            <a:ext cx="2171585" cy="19776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A596F08-F894-0143-D62E-8410A980E9A7}"/>
              </a:ext>
            </a:extLst>
          </p:cNvPr>
          <p:cNvCxnSpPr/>
          <p:nvPr/>
        </p:nvCxnSpPr>
        <p:spPr>
          <a:xfrm flipV="1">
            <a:off x="3986784" y="2084832"/>
            <a:ext cx="1691288" cy="790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B30ED0E-A058-D952-35DF-9E05B6DA963E}"/>
              </a:ext>
            </a:extLst>
          </p:cNvPr>
          <p:cNvCxnSpPr/>
          <p:nvPr/>
        </p:nvCxnSpPr>
        <p:spPr>
          <a:xfrm flipV="1">
            <a:off x="6379656" y="3557728"/>
            <a:ext cx="2171585" cy="19776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13CD2EE2-3A3A-BC3D-9E89-94814267717B}"/>
              </a:ext>
            </a:extLst>
          </p:cNvPr>
          <p:cNvCxnSpPr/>
          <p:nvPr/>
        </p:nvCxnSpPr>
        <p:spPr>
          <a:xfrm flipV="1">
            <a:off x="9149086" y="2110752"/>
            <a:ext cx="1691288" cy="790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6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58F3D906-B21F-4B27-A8BC-84B8B7DD9F77}"/>
              </a:ext>
            </a:extLst>
          </p:cNvPr>
          <p:cNvSpPr>
            <a:spLocks noGrp="1"/>
          </p:cNvSpPr>
          <p:nvPr>
            <p:ph type="sldNum" sz="quarter" idx="4"/>
          </p:nvPr>
        </p:nvSpPr>
        <p:spPr>
          <a:xfrm>
            <a:off x="5898204" y="6356350"/>
            <a:ext cx="395592" cy="365125"/>
          </a:xfrm>
        </p:spPr>
        <p:txBody>
          <a:bodyPr/>
          <a:lstStyle/>
          <a:p>
            <a:pPr defTabSz="914400">
              <a:defRPr/>
            </a:pPr>
            <a:fld id="{A48020E0-1C4F-4D89-9FD1-EC2E5B71218B}" type="slidenum">
              <a:rPr lang="en-US" smtClean="0">
                <a:solidFill>
                  <a:srgbClr val="000000">
                    <a:tint val="75000"/>
                  </a:srgbClr>
                </a:solidFill>
                <a:cs typeface="+mn-ea"/>
                <a:sym typeface="+mn-lt"/>
              </a:rPr>
              <a:pPr defTabSz="914400">
                <a:defRPr/>
              </a:pPr>
              <a:t>7</a:t>
            </a:fld>
            <a:endParaRPr lang="en-US" dirty="0">
              <a:solidFill>
                <a:srgbClr val="000000">
                  <a:tint val="75000"/>
                </a:srgbClr>
              </a:solidFill>
              <a:cs typeface="+mn-ea"/>
              <a:sym typeface="+mn-lt"/>
            </a:endParaRPr>
          </a:p>
        </p:txBody>
      </p:sp>
      <p:sp>
        <p:nvSpPr>
          <p:cNvPr id="18" name="AutoShape 4">
            <a:extLst>
              <a:ext uri="{FF2B5EF4-FFF2-40B4-BE49-F238E27FC236}">
                <a16:creationId xmlns:a16="http://schemas.microsoft.com/office/drawing/2014/main" id="{E4E58347-BCBA-4E0D-17BD-A23C4415408E}"/>
              </a:ext>
            </a:extLst>
          </p:cNvPr>
          <p:cNvSpPr>
            <a:spLocks noChangeAspect="1" noChangeArrowheads="1"/>
          </p:cNvSpPr>
          <p:nvPr/>
        </p:nvSpPr>
        <p:spPr bwMode="auto">
          <a:xfrm>
            <a:off x="11806518" y="66327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标题 2">
            <a:extLst>
              <a:ext uri="{FF2B5EF4-FFF2-40B4-BE49-F238E27FC236}">
                <a16:creationId xmlns:a16="http://schemas.microsoft.com/office/drawing/2014/main" id="{302804EE-B31E-496E-B8EF-2A5CC54E66EF}"/>
              </a:ext>
            </a:extLst>
          </p:cNvPr>
          <p:cNvSpPr>
            <a:spLocks noGrp="1"/>
          </p:cNvSpPr>
          <p:nvPr>
            <p:ph type="title"/>
          </p:nvPr>
        </p:nvSpPr>
        <p:spPr/>
        <p:txBody>
          <a:bodyPr>
            <a:normAutofit/>
          </a:bodyPr>
          <a:lstStyle/>
          <a:p>
            <a:r>
              <a:rPr lang="zh-CN" altLang="en-US" sz="2400" dirty="0"/>
              <a:t>物理启发的多视角三维运动建模</a:t>
            </a:r>
            <a:endParaRPr lang="zh-CN" altLang="en-US" dirty="0"/>
          </a:p>
        </p:txBody>
      </p:sp>
      <p:pic>
        <p:nvPicPr>
          <p:cNvPr id="19" name="图片 18">
            <a:extLst>
              <a:ext uri="{FF2B5EF4-FFF2-40B4-BE49-F238E27FC236}">
                <a16:creationId xmlns:a16="http://schemas.microsoft.com/office/drawing/2014/main" id="{0C3E9E92-18D9-0276-D427-9688E192E8FD}"/>
              </a:ext>
            </a:extLst>
          </p:cNvPr>
          <p:cNvPicPr>
            <a:picLocks noChangeAspect="1"/>
          </p:cNvPicPr>
          <p:nvPr/>
        </p:nvPicPr>
        <p:blipFill>
          <a:blip r:embed="rId3"/>
          <a:stretch>
            <a:fillRect/>
          </a:stretch>
        </p:blipFill>
        <p:spPr>
          <a:xfrm>
            <a:off x="1253252" y="989798"/>
            <a:ext cx="9685496" cy="5206033"/>
          </a:xfrm>
          <a:prstGeom prst="rect">
            <a:avLst/>
          </a:prstGeom>
        </p:spPr>
      </p:pic>
    </p:spTree>
    <p:extLst>
      <p:ext uri="{BB962C8B-B14F-4D97-AF65-F5344CB8AC3E}">
        <p14:creationId xmlns:p14="http://schemas.microsoft.com/office/powerpoint/2010/main" val="106087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00C52452-9357-4DD5-A572-E282928AC659}"/>
              </a:ext>
            </a:extLst>
          </p:cNvPr>
          <p:cNvSpPr>
            <a:spLocks noGrp="1"/>
          </p:cNvSpPr>
          <p:nvPr>
            <p:ph type="ctrTitle"/>
          </p:nvPr>
        </p:nvSpPr>
        <p:spPr/>
        <p:txBody>
          <a:bodyPr/>
          <a:lstStyle/>
          <a:p>
            <a:pPr marL="0" indent="0">
              <a:buNone/>
            </a:pPr>
            <a:r>
              <a:rPr lang="zh-CN" altLang="en-US" sz="5400" dirty="0"/>
              <a:t>基线模型选择</a:t>
            </a:r>
            <a:endParaRPr lang="en-US" altLang="zh-CN" sz="5400" dirty="0"/>
          </a:p>
        </p:txBody>
      </p:sp>
      <p:sp>
        <p:nvSpPr>
          <p:cNvPr id="13" name="文本占位符 12">
            <a:extLst>
              <a:ext uri="{FF2B5EF4-FFF2-40B4-BE49-F238E27FC236}">
                <a16:creationId xmlns:a16="http://schemas.microsoft.com/office/drawing/2014/main" id="{E09DA41F-82A2-4554-98CF-E5181494BB12}"/>
              </a:ext>
            </a:extLst>
          </p:cNvPr>
          <p:cNvSpPr>
            <a:spLocks noGrp="1"/>
          </p:cNvSpPr>
          <p:nvPr>
            <p:ph type="body" sz="quarter" idx="12"/>
          </p:nvPr>
        </p:nvSpPr>
        <p:spPr/>
        <p:txBody>
          <a:bodyPr/>
          <a:lstStyle/>
          <a:p>
            <a:pPr indent="0">
              <a:buNone/>
            </a:pPr>
            <a:r>
              <a:rPr lang="en-US" altLang="zh-CN" dirty="0">
                <a:cs typeface="+mn-ea"/>
                <a:sym typeface="+mn-lt"/>
              </a:rPr>
              <a:t>02</a:t>
            </a:r>
            <a:endParaRPr lang="en-US" dirty="0">
              <a:cs typeface="+mn-ea"/>
              <a:sym typeface="+mn-lt"/>
            </a:endParaRPr>
          </a:p>
        </p:txBody>
      </p:sp>
      <p:grpSp>
        <p:nvGrpSpPr>
          <p:cNvPr id="5" name="组合 4">
            <a:extLst>
              <a:ext uri="{FF2B5EF4-FFF2-40B4-BE49-F238E27FC236}">
                <a16:creationId xmlns:a16="http://schemas.microsoft.com/office/drawing/2014/main" id="{92285EE4-A064-4399-90EB-067403CADC47}"/>
              </a:ext>
            </a:extLst>
          </p:cNvPr>
          <p:cNvGrpSpPr/>
          <p:nvPr/>
        </p:nvGrpSpPr>
        <p:grpSpPr>
          <a:xfrm>
            <a:off x="0" y="-715587"/>
            <a:ext cx="676656" cy="602672"/>
            <a:chOff x="0" y="6950133"/>
            <a:chExt cx="676656" cy="602672"/>
          </a:xfrm>
        </p:grpSpPr>
        <p:sp>
          <p:nvSpPr>
            <p:cNvPr id="6" name="矩形 5">
              <a:extLst>
                <a:ext uri="{FF2B5EF4-FFF2-40B4-BE49-F238E27FC236}">
                  <a16:creationId xmlns:a16="http://schemas.microsoft.com/office/drawing/2014/main" id="{956CA06B-06E4-4F89-8FE2-A44EF4DA9B2B}"/>
                </a:ext>
              </a:extLst>
            </p:cNvPr>
            <p:cNvSpPr/>
            <p:nvPr/>
          </p:nvSpPr>
          <p:spPr bwMode="auto">
            <a:xfrm>
              <a:off x="0" y="6950133"/>
              <a:ext cx="676656" cy="602672"/>
            </a:xfrm>
            <a:prstGeom prst="rect">
              <a:avLst/>
            </a:prstGeom>
            <a:solidFill>
              <a:schemeClr val="bg1"/>
            </a:solidFill>
            <a:ln w="6350">
              <a:noFill/>
            </a:ln>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900000" tIns="0" rIns="0" bIns="0" numCol="1" spcCol="0" rtlCol="0" fromWordArt="0" anchor="ctr" anchorCtr="0" forceAA="0" compatLnSpc="1">
              <a:prstTxWarp prst="textNoShape">
                <a:avLst/>
              </a:prstTxWarp>
              <a:noAutofit/>
            </a:bodyPr>
            <a:lstStyle/>
            <a:p>
              <a:endParaRPr lang="zh-CN" altLang="en-US" spc="100" dirty="0">
                <a:solidFill>
                  <a:schemeClr val="tx1">
                    <a:lumMod val="65000"/>
                    <a:lumOff val="35000"/>
                  </a:schemeClr>
                </a:solidFill>
              </a:endParaRPr>
            </a:p>
          </p:txBody>
        </p:sp>
        <p:grpSp>
          <p:nvGrpSpPr>
            <p:cNvPr id="7" name="组合 6">
              <a:extLst>
                <a:ext uri="{FF2B5EF4-FFF2-40B4-BE49-F238E27FC236}">
                  <a16:creationId xmlns:a16="http://schemas.microsoft.com/office/drawing/2014/main" id="{C636EEAC-4887-40D0-B831-CF894086F881}"/>
                </a:ext>
              </a:extLst>
            </p:cNvPr>
            <p:cNvGrpSpPr/>
            <p:nvPr/>
          </p:nvGrpSpPr>
          <p:grpSpPr>
            <a:xfrm>
              <a:off x="47544" y="7038552"/>
              <a:ext cx="581568" cy="425834"/>
              <a:chOff x="84575" y="6977592"/>
              <a:chExt cx="581568" cy="425834"/>
            </a:xfrm>
          </p:grpSpPr>
          <p:grpSp>
            <p:nvGrpSpPr>
              <p:cNvPr id="8" name="组合 7">
                <a:extLst>
                  <a:ext uri="{FF2B5EF4-FFF2-40B4-BE49-F238E27FC236}">
                    <a16:creationId xmlns:a16="http://schemas.microsoft.com/office/drawing/2014/main" id="{9EB883EF-FC29-4973-A0B1-40EBFF83BA1F}"/>
                  </a:ext>
                </a:extLst>
              </p:cNvPr>
              <p:cNvGrpSpPr/>
              <p:nvPr/>
            </p:nvGrpSpPr>
            <p:grpSpPr>
              <a:xfrm>
                <a:off x="84575" y="6979654"/>
                <a:ext cx="317380" cy="421711"/>
                <a:chOff x="14690033" y="2185397"/>
                <a:chExt cx="583830" cy="775754"/>
              </a:xfrm>
            </p:grpSpPr>
            <p:sp>
              <p:nvSpPr>
                <p:cNvPr id="10" name="iŝļíḑe">
                  <a:extLst>
                    <a:ext uri="{FF2B5EF4-FFF2-40B4-BE49-F238E27FC236}">
                      <a16:creationId xmlns:a16="http://schemas.microsoft.com/office/drawing/2014/main" id="{54DC0BE1-9DC6-48B5-851A-70185F7A3084}"/>
                    </a:ext>
                  </a:extLst>
                </p:cNvPr>
                <p:cNvSpPr/>
                <p:nvPr/>
              </p:nvSpPr>
              <p:spPr bwMode="auto">
                <a:xfrm>
                  <a:off x="14690033" y="2185397"/>
                  <a:ext cx="583830" cy="612014"/>
                </a:xfrm>
                <a:custGeom>
                  <a:avLst/>
                  <a:gdLst>
                    <a:gd name="T0" fmla="*/ 114 w 209"/>
                    <a:gd name="T1" fmla="*/ 11 h 220"/>
                    <a:gd name="T2" fmla="*/ 193 w 209"/>
                    <a:gd name="T3" fmla="*/ 145 h 220"/>
                    <a:gd name="T4" fmla="*/ 129 w 209"/>
                    <a:gd name="T5" fmla="*/ 195 h 220"/>
                    <a:gd name="T6" fmla="*/ 122 w 209"/>
                    <a:gd name="T7" fmla="*/ 210 h 220"/>
                    <a:gd name="T8" fmla="*/ 121 w 209"/>
                    <a:gd name="T9" fmla="*/ 216 h 220"/>
                    <a:gd name="T10" fmla="*/ 121 w 209"/>
                    <a:gd name="T11" fmla="*/ 218 h 220"/>
                    <a:gd name="T12" fmla="*/ 80 w 209"/>
                    <a:gd name="T13" fmla="*/ 215 h 220"/>
                    <a:gd name="T14" fmla="*/ 37 w 209"/>
                    <a:gd name="T15" fmla="*/ 200 h 220"/>
                    <a:gd name="T16" fmla="*/ 38 w 209"/>
                    <a:gd name="T17" fmla="*/ 200 h 220"/>
                    <a:gd name="T18" fmla="*/ 40 w 209"/>
                    <a:gd name="T19" fmla="*/ 195 h 220"/>
                    <a:gd name="T20" fmla="*/ 40 w 209"/>
                    <a:gd name="T21" fmla="*/ 181 h 220"/>
                    <a:gd name="T22" fmla="*/ 2 w 209"/>
                    <a:gd name="T23" fmla="*/ 113 h 220"/>
                    <a:gd name="T24" fmla="*/ 114 w 209"/>
                    <a:gd name="T25" fmla="*/ 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20">
                      <a:moveTo>
                        <a:pt x="114" y="11"/>
                      </a:moveTo>
                      <a:cubicBezTo>
                        <a:pt x="208" y="22"/>
                        <a:pt x="209" y="99"/>
                        <a:pt x="193" y="145"/>
                      </a:cubicBezTo>
                      <a:cubicBezTo>
                        <a:pt x="177" y="189"/>
                        <a:pt x="135" y="192"/>
                        <a:pt x="129" y="195"/>
                      </a:cubicBezTo>
                      <a:cubicBezTo>
                        <a:pt x="125" y="197"/>
                        <a:pt x="123" y="205"/>
                        <a:pt x="122" y="210"/>
                      </a:cubicBezTo>
                      <a:cubicBezTo>
                        <a:pt x="121" y="214"/>
                        <a:pt x="121" y="216"/>
                        <a:pt x="121" y="216"/>
                      </a:cubicBezTo>
                      <a:cubicBezTo>
                        <a:pt x="121" y="218"/>
                        <a:pt x="121" y="218"/>
                        <a:pt x="121" y="218"/>
                      </a:cubicBezTo>
                      <a:cubicBezTo>
                        <a:pt x="116" y="219"/>
                        <a:pt x="104" y="220"/>
                        <a:pt x="80" y="215"/>
                      </a:cubicBezTo>
                      <a:cubicBezTo>
                        <a:pt x="51" y="210"/>
                        <a:pt x="40" y="203"/>
                        <a:pt x="37" y="200"/>
                      </a:cubicBezTo>
                      <a:cubicBezTo>
                        <a:pt x="38" y="200"/>
                        <a:pt x="38" y="200"/>
                        <a:pt x="38" y="200"/>
                      </a:cubicBezTo>
                      <a:cubicBezTo>
                        <a:pt x="38" y="200"/>
                        <a:pt x="39" y="198"/>
                        <a:pt x="40" y="195"/>
                      </a:cubicBezTo>
                      <a:cubicBezTo>
                        <a:pt x="40" y="192"/>
                        <a:pt x="41" y="187"/>
                        <a:pt x="40" y="181"/>
                      </a:cubicBezTo>
                      <a:cubicBezTo>
                        <a:pt x="40" y="174"/>
                        <a:pt x="4" y="155"/>
                        <a:pt x="2" y="113"/>
                      </a:cubicBezTo>
                      <a:cubicBezTo>
                        <a:pt x="0" y="83"/>
                        <a:pt x="22" y="0"/>
                        <a:pt x="114" y="11"/>
                      </a:cubicBezTo>
                      <a:close/>
                    </a:path>
                  </a:pathLst>
                </a:custGeom>
                <a:solidFill>
                  <a:srgbClr val="FAED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şḷíḍé">
                  <a:extLst>
                    <a:ext uri="{FF2B5EF4-FFF2-40B4-BE49-F238E27FC236}">
                      <a16:creationId xmlns:a16="http://schemas.microsoft.com/office/drawing/2014/main" id="{6300E27B-233B-4DC3-8B31-BAC92E57B3F8}"/>
                    </a:ext>
                  </a:extLst>
                </p:cNvPr>
                <p:cNvSpPr/>
                <p:nvPr/>
              </p:nvSpPr>
              <p:spPr bwMode="auto">
                <a:xfrm>
                  <a:off x="14731640" y="2802779"/>
                  <a:ext cx="338218" cy="158372"/>
                </a:xfrm>
                <a:custGeom>
                  <a:avLst/>
                  <a:gdLst>
                    <a:gd name="T0" fmla="*/ 115 w 121"/>
                    <a:gd name="T1" fmla="*/ 18 h 57"/>
                    <a:gd name="T2" fmla="*/ 119 w 121"/>
                    <a:gd name="T3" fmla="*/ 32 h 57"/>
                    <a:gd name="T4" fmla="*/ 52 w 121"/>
                    <a:gd name="T5" fmla="*/ 49 h 57"/>
                    <a:gd name="T6" fmla="*/ 2 w 121"/>
                    <a:gd name="T7" fmla="*/ 11 h 57"/>
                    <a:gd name="T8" fmla="*/ 9 w 121"/>
                    <a:gd name="T9" fmla="*/ 0 h 57"/>
                    <a:gd name="T10" fmla="*/ 12 w 121"/>
                    <a:gd name="T11" fmla="*/ 4 h 57"/>
                    <a:gd name="T12" fmla="*/ 106 w 121"/>
                    <a:gd name="T13" fmla="*/ 24 h 57"/>
                    <a:gd name="T14" fmla="*/ 115 w 121"/>
                    <a:gd name="T15" fmla="*/ 18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7">
                      <a:moveTo>
                        <a:pt x="115" y="18"/>
                      </a:moveTo>
                      <a:cubicBezTo>
                        <a:pt x="116" y="19"/>
                        <a:pt x="121" y="22"/>
                        <a:pt x="119" y="32"/>
                      </a:cubicBezTo>
                      <a:cubicBezTo>
                        <a:pt x="115" y="50"/>
                        <a:pt x="91" y="57"/>
                        <a:pt x="52" y="49"/>
                      </a:cubicBezTo>
                      <a:cubicBezTo>
                        <a:pt x="11" y="41"/>
                        <a:pt x="0" y="25"/>
                        <a:pt x="2" y="11"/>
                      </a:cubicBezTo>
                      <a:cubicBezTo>
                        <a:pt x="3" y="2"/>
                        <a:pt x="8" y="0"/>
                        <a:pt x="9" y="0"/>
                      </a:cubicBezTo>
                      <a:cubicBezTo>
                        <a:pt x="10" y="1"/>
                        <a:pt x="11" y="3"/>
                        <a:pt x="12" y="4"/>
                      </a:cubicBezTo>
                      <a:cubicBezTo>
                        <a:pt x="22" y="14"/>
                        <a:pt x="69" y="29"/>
                        <a:pt x="106" y="24"/>
                      </a:cubicBezTo>
                      <a:cubicBezTo>
                        <a:pt x="110" y="23"/>
                        <a:pt x="113" y="21"/>
                        <a:pt x="115" y="18"/>
                      </a:cubicBezTo>
                      <a:close/>
                    </a:path>
                  </a:pathLst>
                </a:custGeom>
                <a:solidFill>
                  <a:srgbClr val="C3C5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Sľïḓe">
                  <a:extLst>
                    <a:ext uri="{FF2B5EF4-FFF2-40B4-BE49-F238E27FC236}">
                      <a16:creationId xmlns:a16="http://schemas.microsoft.com/office/drawing/2014/main" id="{5B26EC4D-D9AD-4A5C-B020-9EB24F438E6A}"/>
                    </a:ext>
                  </a:extLst>
                </p:cNvPr>
                <p:cNvSpPr/>
                <p:nvPr/>
              </p:nvSpPr>
              <p:spPr bwMode="auto">
                <a:xfrm>
                  <a:off x="14745061" y="2722251"/>
                  <a:ext cx="332850" cy="161056"/>
                </a:xfrm>
                <a:custGeom>
                  <a:avLst/>
                  <a:gdLst>
                    <a:gd name="T0" fmla="*/ 101 w 119"/>
                    <a:gd name="T1" fmla="*/ 25 h 58"/>
                    <a:gd name="T2" fmla="*/ 101 w 119"/>
                    <a:gd name="T3" fmla="*/ 23 h 58"/>
                    <a:gd name="T4" fmla="*/ 102 w 119"/>
                    <a:gd name="T5" fmla="*/ 17 h 58"/>
                    <a:gd name="T6" fmla="*/ 102 w 119"/>
                    <a:gd name="T7" fmla="*/ 17 h 58"/>
                    <a:gd name="T8" fmla="*/ 111 w 119"/>
                    <a:gd name="T9" fmla="*/ 20 h 58"/>
                    <a:gd name="T10" fmla="*/ 110 w 119"/>
                    <a:gd name="T11" fmla="*/ 47 h 58"/>
                    <a:gd name="T12" fmla="*/ 110 w 119"/>
                    <a:gd name="T13" fmla="*/ 47 h 58"/>
                    <a:gd name="T14" fmla="*/ 101 w 119"/>
                    <a:gd name="T15" fmla="*/ 53 h 58"/>
                    <a:gd name="T16" fmla="*/ 7 w 119"/>
                    <a:gd name="T17" fmla="*/ 33 h 58"/>
                    <a:gd name="T18" fmla="*/ 4 w 119"/>
                    <a:gd name="T19" fmla="*/ 29 h 58"/>
                    <a:gd name="T20" fmla="*/ 11 w 119"/>
                    <a:gd name="T21" fmla="*/ 2 h 58"/>
                    <a:gd name="T22" fmla="*/ 19 w 119"/>
                    <a:gd name="T23" fmla="*/ 2 h 58"/>
                    <a:gd name="T24" fmla="*/ 20 w 119"/>
                    <a:gd name="T25" fmla="*/ 2 h 58"/>
                    <a:gd name="T26" fmla="*/ 18 w 119"/>
                    <a:gd name="T27" fmla="*/ 7 h 58"/>
                    <a:gd name="T28" fmla="*/ 17 w 119"/>
                    <a:gd name="T29" fmla="*/ 7 h 58"/>
                    <a:gd name="T30" fmla="*/ 60 w 119"/>
                    <a:gd name="T31" fmla="*/ 22 h 58"/>
                    <a:gd name="T32" fmla="*/ 101 w 11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58">
                      <a:moveTo>
                        <a:pt x="101" y="25"/>
                      </a:moveTo>
                      <a:cubicBezTo>
                        <a:pt x="101" y="23"/>
                        <a:pt x="101" y="23"/>
                        <a:pt x="101" y="23"/>
                      </a:cubicBezTo>
                      <a:cubicBezTo>
                        <a:pt x="101" y="23"/>
                        <a:pt x="101" y="21"/>
                        <a:pt x="102" y="17"/>
                      </a:cubicBezTo>
                      <a:cubicBezTo>
                        <a:pt x="102" y="17"/>
                        <a:pt x="102" y="17"/>
                        <a:pt x="102" y="17"/>
                      </a:cubicBezTo>
                      <a:cubicBezTo>
                        <a:pt x="102" y="17"/>
                        <a:pt x="108" y="18"/>
                        <a:pt x="111" y="20"/>
                      </a:cubicBezTo>
                      <a:cubicBezTo>
                        <a:pt x="119" y="25"/>
                        <a:pt x="117" y="39"/>
                        <a:pt x="110" y="47"/>
                      </a:cubicBezTo>
                      <a:cubicBezTo>
                        <a:pt x="110" y="47"/>
                        <a:pt x="110" y="47"/>
                        <a:pt x="110" y="47"/>
                      </a:cubicBezTo>
                      <a:cubicBezTo>
                        <a:pt x="108" y="50"/>
                        <a:pt x="105" y="52"/>
                        <a:pt x="101" y="53"/>
                      </a:cubicBezTo>
                      <a:cubicBezTo>
                        <a:pt x="64" y="58"/>
                        <a:pt x="17" y="43"/>
                        <a:pt x="7" y="33"/>
                      </a:cubicBezTo>
                      <a:cubicBezTo>
                        <a:pt x="6" y="32"/>
                        <a:pt x="5" y="30"/>
                        <a:pt x="4" y="29"/>
                      </a:cubicBezTo>
                      <a:cubicBezTo>
                        <a:pt x="0" y="21"/>
                        <a:pt x="1" y="10"/>
                        <a:pt x="11" y="2"/>
                      </a:cubicBezTo>
                      <a:cubicBezTo>
                        <a:pt x="15" y="0"/>
                        <a:pt x="19" y="2"/>
                        <a:pt x="19" y="2"/>
                      </a:cubicBezTo>
                      <a:cubicBezTo>
                        <a:pt x="20" y="2"/>
                        <a:pt x="20" y="2"/>
                        <a:pt x="20" y="2"/>
                      </a:cubicBezTo>
                      <a:cubicBezTo>
                        <a:pt x="19" y="5"/>
                        <a:pt x="18" y="7"/>
                        <a:pt x="18" y="7"/>
                      </a:cubicBezTo>
                      <a:cubicBezTo>
                        <a:pt x="17" y="7"/>
                        <a:pt x="17" y="7"/>
                        <a:pt x="17" y="7"/>
                      </a:cubicBezTo>
                      <a:cubicBezTo>
                        <a:pt x="20" y="10"/>
                        <a:pt x="31" y="17"/>
                        <a:pt x="60" y="22"/>
                      </a:cubicBezTo>
                      <a:cubicBezTo>
                        <a:pt x="84" y="27"/>
                        <a:pt x="96" y="26"/>
                        <a:pt x="101" y="25"/>
                      </a:cubicBezTo>
                      <a:close/>
                    </a:path>
                  </a:pathLst>
                </a:custGeom>
                <a:solidFill>
                  <a:srgbClr val="D8DA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ḻídê">
                  <a:extLst>
                    <a:ext uri="{FF2B5EF4-FFF2-40B4-BE49-F238E27FC236}">
                      <a16:creationId xmlns:a16="http://schemas.microsoft.com/office/drawing/2014/main" id="{3F14B47E-1405-452A-853A-4C4FFA0AF80C}"/>
                    </a:ext>
                  </a:extLst>
                </p:cNvPr>
                <p:cNvSpPr/>
                <p:nvPr/>
              </p:nvSpPr>
              <p:spPr bwMode="auto">
                <a:xfrm>
                  <a:off x="14834984" y="2447114"/>
                  <a:ext cx="229506" cy="350298"/>
                </a:xfrm>
                <a:custGeom>
                  <a:avLst/>
                  <a:gdLst>
                    <a:gd name="T0" fmla="*/ 13 w 82"/>
                    <a:gd name="T1" fmla="*/ 117 h 126"/>
                    <a:gd name="T2" fmla="*/ 25 w 82"/>
                    <a:gd name="T3" fmla="*/ 38 h 126"/>
                    <a:gd name="T4" fmla="*/ 24 w 82"/>
                    <a:gd name="T5" fmla="*/ 25 h 126"/>
                    <a:gd name="T6" fmla="*/ 18 w 82"/>
                    <a:gd name="T7" fmla="*/ 6 h 126"/>
                    <a:gd name="T8" fmla="*/ 8 w 82"/>
                    <a:gd name="T9" fmla="*/ 0 h 126"/>
                    <a:gd name="T10" fmla="*/ 3 w 82"/>
                    <a:gd name="T11" fmla="*/ 1 h 126"/>
                    <a:gd name="T12" fmla="*/ 0 w 82"/>
                    <a:gd name="T13" fmla="*/ 7 h 126"/>
                    <a:gd name="T14" fmla="*/ 0 w 82"/>
                    <a:gd name="T15" fmla="*/ 10 h 126"/>
                    <a:gd name="T16" fmla="*/ 39 w 82"/>
                    <a:gd name="T17" fmla="*/ 39 h 126"/>
                    <a:gd name="T18" fmla="*/ 42 w 82"/>
                    <a:gd name="T19" fmla="*/ 39 h 126"/>
                    <a:gd name="T20" fmla="*/ 70 w 82"/>
                    <a:gd name="T21" fmla="*/ 31 h 126"/>
                    <a:gd name="T22" fmla="*/ 78 w 82"/>
                    <a:gd name="T23" fmla="*/ 23 h 126"/>
                    <a:gd name="T24" fmla="*/ 82 w 82"/>
                    <a:gd name="T25" fmla="*/ 15 h 126"/>
                    <a:gd name="T26" fmla="*/ 80 w 82"/>
                    <a:gd name="T27" fmla="*/ 9 h 126"/>
                    <a:gd name="T28" fmla="*/ 75 w 82"/>
                    <a:gd name="T29" fmla="*/ 5 h 126"/>
                    <a:gd name="T30" fmla="*/ 71 w 82"/>
                    <a:gd name="T31" fmla="*/ 4 h 126"/>
                    <a:gd name="T32" fmla="*/ 65 w 82"/>
                    <a:gd name="T33" fmla="*/ 7 h 126"/>
                    <a:gd name="T34" fmla="*/ 55 w 82"/>
                    <a:gd name="T35" fmla="*/ 19 h 126"/>
                    <a:gd name="T36" fmla="*/ 39 w 82"/>
                    <a:gd name="T37" fmla="*/ 98 h 126"/>
                    <a:gd name="T38" fmla="*/ 41 w 82"/>
                    <a:gd name="T39" fmla="*/ 124 h 126"/>
                    <a:gd name="T40" fmla="*/ 43 w 82"/>
                    <a:gd name="T41" fmla="*/ 126 h 126"/>
                    <a:gd name="T42" fmla="*/ 45 w 82"/>
                    <a:gd name="T43" fmla="*/ 124 h 126"/>
                    <a:gd name="T44" fmla="*/ 43 w 82"/>
                    <a:gd name="T45" fmla="*/ 98 h 126"/>
                    <a:gd name="T46" fmla="*/ 53 w 82"/>
                    <a:gd name="T47" fmla="*/ 35 h 126"/>
                    <a:gd name="T48" fmla="*/ 62 w 82"/>
                    <a:gd name="T49" fmla="*/ 15 h 126"/>
                    <a:gd name="T50" fmla="*/ 67 w 82"/>
                    <a:gd name="T51" fmla="*/ 10 h 126"/>
                    <a:gd name="T52" fmla="*/ 71 w 82"/>
                    <a:gd name="T53" fmla="*/ 8 h 126"/>
                    <a:gd name="T54" fmla="*/ 73 w 82"/>
                    <a:gd name="T55" fmla="*/ 9 h 126"/>
                    <a:gd name="T56" fmla="*/ 77 w 82"/>
                    <a:gd name="T57" fmla="*/ 12 h 126"/>
                    <a:gd name="T58" fmla="*/ 78 w 82"/>
                    <a:gd name="T59" fmla="*/ 15 h 126"/>
                    <a:gd name="T60" fmla="*/ 75 w 82"/>
                    <a:gd name="T61" fmla="*/ 21 h 126"/>
                    <a:gd name="T62" fmla="*/ 42 w 82"/>
                    <a:gd name="T63" fmla="*/ 35 h 126"/>
                    <a:gd name="T64" fmla="*/ 39 w 82"/>
                    <a:gd name="T65" fmla="*/ 35 h 126"/>
                    <a:gd name="T66" fmla="*/ 4 w 82"/>
                    <a:gd name="T67" fmla="*/ 10 h 126"/>
                    <a:gd name="T68" fmla="*/ 4 w 82"/>
                    <a:gd name="T69" fmla="*/ 8 h 126"/>
                    <a:gd name="T70" fmla="*/ 6 w 82"/>
                    <a:gd name="T71" fmla="*/ 4 h 126"/>
                    <a:gd name="T72" fmla="*/ 8 w 82"/>
                    <a:gd name="T73" fmla="*/ 4 h 126"/>
                    <a:gd name="T74" fmla="*/ 15 w 82"/>
                    <a:gd name="T75" fmla="*/ 8 h 126"/>
                    <a:gd name="T76" fmla="*/ 20 w 82"/>
                    <a:gd name="T77" fmla="*/ 25 h 126"/>
                    <a:gd name="T78" fmla="*/ 21 w 82"/>
                    <a:gd name="T79" fmla="*/ 38 h 126"/>
                    <a:gd name="T80" fmla="*/ 15 w 82"/>
                    <a:gd name="T81" fmla="*/ 91 h 126"/>
                    <a:gd name="T82" fmla="*/ 11 w 82"/>
                    <a:gd name="T83" fmla="*/ 109 h 126"/>
                    <a:gd name="T84" fmla="*/ 9 w 82"/>
                    <a:gd name="T85" fmla="*/ 114 h 126"/>
                    <a:gd name="T86" fmla="*/ 9 w 82"/>
                    <a:gd name="T87" fmla="*/ 116 h 126"/>
                    <a:gd name="T88" fmla="*/ 10 w 82"/>
                    <a:gd name="T89" fmla="*/ 118 h 126"/>
                    <a:gd name="T90" fmla="*/ 13 w 82"/>
                    <a:gd name="T91" fmla="*/ 11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26">
                      <a:moveTo>
                        <a:pt x="13" y="117"/>
                      </a:moveTo>
                      <a:cubicBezTo>
                        <a:pt x="13" y="117"/>
                        <a:pt x="25" y="76"/>
                        <a:pt x="25" y="38"/>
                      </a:cubicBezTo>
                      <a:cubicBezTo>
                        <a:pt x="25" y="34"/>
                        <a:pt x="25" y="29"/>
                        <a:pt x="24" y="25"/>
                      </a:cubicBezTo>
                      <a:cubicBezTo>
                        <a:pt x="23" y="16"/>
                        <a:pt x="21" y="10"/>
                        <a:pt x="18" y="6"/>
                      </a:cubicBezTo>
                      <a:cubicBezTo>
                        <a:pt x="16" y="2"/>
                        <a:pt x="12" y="0"/>
                        <a:pt x="8" y="0"/>
                      </a:cubicBezTo>
                      <a:cubicBezTo>
                        <a:pt x="7" y="0"/>
                        <a:pt x="5" y="0"/>
                        <a:pt x="3" y="1"/>
                      </a:cubicBezTo>
                      <a:cubicBezTo>
                        <a:pt x="2" y="3"/>
                        <a:pt x="1" y="4"/>
                        <a:pt x="0" y="7"/>
                      </a:cubicBezTo>
                      <a:cubicBezTo>
                        <a:pt x="0" y="8"/>
                        <a:pt x="0" y="9"/>
                        <a:pt x="0" y="10"/>
                      </a:cubicBezTo>
                      <a:cubicBezTo>
                        <a:pt x="0" y="22"/>
                        <a:pt x="12" y="38"/>
                        <a:pt x="39" y="39"/>
                      </a:cubicBezTo>
                      <a:cubicBezTo>
                        <a:pt x="40" y="39"/>
                        <a:pt x="41" y="39"/>
                        <a:pt x="42" y="39"/>
                      </a:cubicBezTo>
                      <a:cubicBezTo>
                        <a:pt x="53" y="39"/>
                        <a:pt x="63" y="36"/>
                        <a:pt x="70" y="31"/>
                      </a:cubicBezTo>
                      <a:cubicBezTo>
                        <a:pt x="73" y="29"/>
                        <a:pt x="76" y="26"/>
                        <a:pt x="78" y="23"/>
                      </a:cubicBezTo>
                      <a:cubicBezTo>
                        <a:pt x="80" y="21"/>
                        <a:pt x="82" y="18"/>
                        <a:pt x="82" y="15"/>
                      </a:cubicBezTo>
                      <a:cubicBezTo>
                        <a:pt x="82" y="13"/>
                        <a:pt x="81" y="11"/>
                        <a:pt x="80" y="9"/>
                      </a:cubicBezTo>
                      <a:cubicBezTo>
                        <a:pt x="79" y="8"/>
                        <a:pt x="77" y="6"/>
                        <a:pt x="75" y="5"/>
                      </a:cubicBezTo>
                      <a:cubicBezTo>
                        <a:pt x="74" y="5"/>
                        <a:pt x="73" y="4"/>
                        <a:pt x="71" y="4"/>
                      </a:cubicBezTo>
                      <a:cubicBezTo>
                        <a:pt x="69" y="4"/>
                        <a:pt x="67" y="5"/>
                        <a:pt x="65" y="7"/>
                      </a:cubicBezTo>
                      <a:cubicBezTo>
                        <a:pt x="61" y="9"/>
                        <a:pt x="58" y="14"/>
                        <a:pt x="55" y="19"/>
                      </a:cubicBezTo>
                      <a:cubicBezTo>
                        <a:pt x="46" y="37"/>
                        <a:pt x="39" y="67"/>
                        <a:pt x="39" y="98"/>
                      </a:cubicBezTo>
                      <a:cubicBezTo>
                        <a:pt x="39" y="107"/>
                        <a:pt x="40" y="116"/>
                        <a:pt x="41" y="124"/>
                      </a:cubicBezTo>
                      <a:cubicBezTo>
                        <a:pt x="41" y="126"/>
                        <a:pt x="42" y="126"/>
                        <a:pt x="43" y="126"/>
                      </a:cubicBezTo>
                      <a:cubicBezTo>
                        <a:pt x="44" y="126"/>
                        <a:pt x="45" y="125"/>
                        <a:pt x="45" y="124"/>
                      </a:cubicBezTo>
                      <a:cubicBezTo>
                        <a:pt x="44" y="115"/>
                        <a:pt x="43" y="107"/>
                        <a:pt x="43" y="98"/>
                      </a:cubicBezTo>
                      <a:cubicBezTo>
                        <a:pt x="43" y="75"/>
                        <a:pt x="47" y="52"/>
                        <a:pt x="53" y="35"/>
                      </a:cubicBezTo>
                      <a:cubicBezTo>
                        <a:pt x="56" y="27"/>
                        <a:pt x="59" y="20"/>
                        <a:pt x="62" y="15"/>
                      </a:cubicBezTo>
                      <a:cubicBezTo>
                        <a:pt x="64" y="13"/>
                        <a:pt x="66" y="11"/>
                        <a:pt x="67" y="10"/>
                      </a:cubicBezTo>
                      <a:cubicBezTo>
                        <a:pt x="69" y="9"/>
                        <a:pt x="70" y="8"/>
                        <a:pt x="71" y="8"/>
                      </a:cubicBezTo>
                      <a:cubicBezTo>
                        <a:pt x="72" y="8"/>
                        <a:pt x="73" y="8"/>
                        <a:pt x="73" y="9"/>
                      </a:cubicBezTo>
                      <a:cubicBezTo>
                        <a:pt x="75" y="10"/>
                        <a:pt x="76" y="11"/>
                        <a:pt x="77" y="12"/>
                      </a:cubicBezTo>
                      <a:cubicBezTo>
                        <a:pt x="77" y="12"/>
                        <a:pt x="78" y="14"/>
                        <a:pt x="78" y="15"/>
                      </a:cubicBezTo>
                      <a:cubicBezTo>
                        <a:pt x="78" y="17"/>
                        <a:pt x="77" y="19"/>
                        <a:pt x="75" y="21"/>
                      </a:cubicBezTo>
                      <a:cubicBezTo>
                        <a:pt x="70" y="28"/>
                        <a:pt x="57" y="35"/>
                        <a:pt x="42" y="35"/>
                      </a:cubicBezTo>
                      <a:cubicBezTo>
                        <a:pt x="41" y="35"/>
                        <a:pt x="40" y="35"/>
                        <a:pt x="39" y="35"/>
                      </a:cubicBezTo>
                      <a:cubicBezTo>
                        <a:pt x="14" y="34"/>
                        <a:pt x="4" y="19"/>
                        <a:pt x="4" y="10"/>
                      </a:cubicBezTo>
                      <a:cubicBezTo>
                        <a:pt x="4" y="9"/>
                        <a:pt x="4" y="8"/>
                        <a:pt x="4" y="8"/>
                      </a:cubicBezTo>
                      <a:cubicBezTo>
                        <a:pt x="4" y="6"/>
                        <a:pt x="5" y="5"/>
                        <a:pt x="6" y="4"/>
                      </a:cubicBezTo>
                      <a:cubicBezTo>
                        <a:pt x="7" y="4"/>
                        <a:pt x="7" y="4"/>
                        <a:pt x="8" y="4"/>
                      </a:cubicBezTo>
                      <a:cubicBezTo>
                        <a:pt x="10" y="4"/>
                        <a:pt x="13" y="5"/>
                        <a:pt x="15" y="8"/>
                      </a:cubicBezTo>
                      <a:cubicBezTo>
                        <a:pt x="18" y="12"/>
                        <a:pt x="20" y="17"/>
                        <a:pt x="20" y="25"/>
                      </a:cubicBezTo>
                      <a:cubicBezTo>
                        <a:pt x="21" y="29"/>
                        <a:pt x="21" y="34"/>
                        <a:pt x="21" y="38"/>
                      </a:cubicBezTo>
                      <a:cubicBezTo>
                        <a:pt x="21" y="57"/>
                        <a:pt x="18" y="76"/>
                        <a:pt x="15" y="91"/>
                      </a:cubicBezTo>
                      <a:cubicBezTo>
                        <a:pt x="13" y="98"/>
                        <a:pt x="12" y="104"/>
                        <a:pt x="11" y="109"/>
                      </a:cubicBezTo>
                      <a:cubicBezTo>
                        <a:pt x="10" y="111"/>
                        <a:pt x="10" y="113"/>
                        <a:pt x="9" y="114"/>
                      </a:cubicBezTo>
                      <a:cubicBezTo>
                        <a:pt x="9" y="115"/>
                        <a:pt x="9" y="116"/>
                        <a:pt x="9" y="116"/>
                      </a:cubicBezTo>
                      <a:cubicBezTo>
                        <a:pt x="8" y="117"/>
                        <a:pt x="9" y="118"/>
                        <a:pt x="10" y="118"/>
                      </a:cubicBezTo>
                      <a:cubicBezTo>
                        <a:pt x="11" y="118"/>
                        <a:pt x="12" y="118"/>
                        <a:pt x="13" y="117"/>
                      </a:cubicBezTo>
                      <a:close/>
                    </a:path>
                  </a:pathLst>
                </a:custGeom>
                <a:solidFill>
                  <a:srgbClr val="5D4B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S1íḋè">
                  <a:extLst>
                    <a:ext uri="{FF2B5EF4-FFF2-40B4-BE49-F238E27FC236}">
                      <a16:creationId xmlns:a16="http://schemas.microsoft.com/office/drawing/2014/main" id="{8C938BAE-F9EF-4A0E-ADE0-0D05410747AC}"/>
                    </a:ext>
                  </a:extLst>
                </p:cNvPr>
                <p:cNvSpPr/>
                <p:nvPr/>
              </p:nvSpPr>
              <p:spPr bwMode="auto">
                <a:xfrm>
                  <a:off x="15025567" y="2271293"/>
                  <a:ext cx="191926" cy="253664"/>
                </a:xfrm>
                <a:custGeom>
                  <a:avLst/>
                  <a:gdLst>
                    <a:gd name="T0" fmla="*/ 8 w 69"/>
                    <a:gd name="T1" fmla="*/ 9 h 91"/>
                    <a:gd name="T2" fmla="*/ 36 w 69"/>
                    <a:gd name="T3" fmla="*/ 55 h 91"/>
                    <a:gd name="T4" fmla="*/ 51 w 69"/>
                    <a:gd name="T5" fmla="*/ 91 h 91"/>
                    <a:gd name="T6" fmla="*/ 52 w 69"/>
                    <a:gd name="T7" fmla="*/ 30 h 91"/>
                    <a:gd name="T8" fmla="*/ 8 w 69"/>
                    <a:gd name="T9" fmla="*/ 9 h 91"/>
                  </a:gdLst>
                  <a:ahLst/>
                  <a:cxnLst>
                    <a:cxn ang="0">
                      <a:pos x="T0" y="T1"/>
                    </a:cxn>
                    <a:cxn ang="0">
                      <a:pos x="T2" y="T3"/>
                    </a:cxn>
                    <a:cxn ang="0">
                      <a:pos x="T4" y="T5"/>
                    </a:cxn>
                    <a:cxn ang="0">
                      <a:pos x="T6" y="T7"/>
                    </a:cxn>
                    <a:cxn ang="0">
                      <a:pos x="T8" y="T9"/>
                    </a:cxn>
                  </a:cxnLst>
                  <a:rect l="0" t="0" r="r" b="b"/>
                  <a:pathLst>
                    <a:path w="69" h="91">
                      <a:moveTo>
                        <a:pt x="8" y="9"/>
                      </a:moveTo>
                      <a:cubicBezTo>
                        <a:pt x="0" y="21"/>
                        <a:pt x="21" y="20"/>
                        <a:pt x="36" y="55"/>
                      </a:cubicBezTo>
                      <a:cubicBezTo>
                        <a:pt x="42" y="68"/>
                        <a:pt x="42" y="90"/>
                        <a:pt x="51" y="91"/>
                      </a:cubicBezTo>
                      <a:cubicBezTo>
                        <a:pt x="57" y="91"/>
                        <a:pt x="69" y="58"/>
                        <a:pt x="52" y="30"/>
                      </a:cubicBezTo>
                      <a:cubicBezTo>
                        <a:pt x="38" y="8"/>
                        <a:pt x="14" y="0"/>
                        <a:pt x="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şļíde">
                  <a:extLst>
                    <a:ext uri="{FF2B5EF4-FFF2-40B4-BE49-F238E27FC236}">
                      <a16:creationId xmlns:a16="http://schemas.microsoft.com/office/drawing/2014/main" id="{403DB91B-341A-4AA4-B2EA-BCC3CF9D8CCB}"/>
                    </a:ext>
                  </a:extLst>
                </p:cNvPr>
                <p:cNvSpPr/>
                <p:nvPr/>
              </p:nvSpPr>
              <p:spPr bwMode="auto">
                <a:xfrm>
                  <a:off x="14788010" y="2735672"/>
                  <a:ext cx="253664" cy="61738"/>
                </a:xfrm>
                <a:custGeom>
                  <a:avLst/>
                  <a:gdLst>
                    <a:gd name="T0" fmla="*/ 1 w 91"/>
                    <a:gd name="T1" fmla="*/ 0 h 22"/>
                    <a:gd name="T2" fmla="*/ 4 w 91"/>
                    <a:gd name="T3" fmla="*/ 3 h 22"/>
                    <a:gd name="T4" fmla="*/ 14 w 91"/>
                    <a:gd name="T5" fmla="*/ 7 h 22"/>
                    <a:gd name="T6" fmla="*/ 20 w 91"/>
                    <a:gd name="T7" fmla="*/ 10 h 22"/>
                    <a:gd name="T8" fmla="*/ 28 w 91"/>
                    <a:gd name="T9" fmla="*/ 12 h 22"/>
                    <a:gd name="T10" fmla="*/ 36 w 91"/>
                    <a:gd name="T11" fmla="*/ 15 h 22"/>
                    <a:gd name="T12" fmla="*/ 44 w 91"/>
                    <a:gd name="T13" fmla="*/ 17 h 22"/>
                    <a:gd name="T14" fmla="*/ 53 w 91"/>
                    <a:gd name="T15" fmla="*/ 18 h 22"/>
                    <a:gd name="T16" fmla="*/ 61 w 91"/>
                    <a:gd name="T17" fmla="*/ 19 h 22"/>
                    <a:gd name="T18" fmla="*/ 69 w 91"/>
                    <a:gd name="T19" fmla="*/ 19 h 22"/>
                    <a:gd name="T20" fmla="*/ 76 w 91"/>
                    <a:gd name="T21" fmla="*/ 19 h 22"/>
                    <a:gd name="T22" fmla="*/ 82 w 91"/>
                    <a:gd name="T23" fmla="*/ 19 h 22"/>
                    <a:gd name="T24" fmla="*/ 86 w 91"/>
                    <a:gd name="T25" fmla="*/ 18 h 22"/>
                    <a:gd name="T26" fmla="*/ 90 w 91"/>
                    <a:gd name="T27" fmla="*/ 17 h 22"/>
                    <a:gd name="T28" fmla="*/ 90 w 91"/>
                    <a:gd name="T29" fmla="*/ 17 h 22"/>
                    <a:gd name="T30" fmla="*/ 91 w 91"/>
                    <a:gd name="T31" fmla="*/ 18 h 22"/>
                    <a:gd name="T32" fmla="*/ 91 w 91"/>
                    <a:gd name="T33" fmla="*/ 19 h 22"/>
                    <a:gd name="T34" fmla="*/ 87 w 91"/>
                    <a:gd name="T35" fmla="*/ 20 h 22"/>
                    <a:gd name="T36" fmla="*/ 82 w 91"/>
                    <a:gd name="T37" fmla="*/ 21 h 22"/>
                    <a:gd name="T38" fmla="*/ 76 w 91"/>
                    <a:gd name="T39" fmla="*/ 22 h 22"/>
                    <a:gd name="T40" fmla="*/ 69 w 91"/>
                    <a:gd name="T41" fmla="*/ 22 h 22"/>
                    <a:gd name="T42" fmla="*/ 61 w 91"/>
                    <a:gd name="T43" fmla="*/ 22 h 22"/>
                    <a:gd name="T44" fmla="*/ 52 w 91"/>
                    <a:gd name="T45" fmla="*/ 21 h 22"/>
                    <a:gd name="T46" fmla="*/ 43 w 91"/>
                    <a:gd name="T47" fmla="*/ 20 h 22"/>
                    <a:gd name="T48" fmla="*/ 35 w 91"/>
                    <a:gd name="T49" fmla="*/ 17 h 22"/>
                    <a:gd name="T50" fmla="*/ 27 w 91"/>
                    <a:gd name="T51" fmla="*/ 15 h 22"/>
                    <a:gd name="T52" fmla="*/ 19 w 91"/>
                    <a:gd name="T53" fmla="*/ 12 h 22"/>
                    <a:gd name="T54" fmla="*/ 13 w 91"/>
                    <a:gd name="T55" fmla="*/ 9 h 22"/>
                    <a:gd name="T56" fmla="*/ 3 w 91"/>
                    <a:gd name="T57" fmla="*/ 4 h 22"/>
                    <a:gd name="T58" fmla="*/ 0 w 91"/>
                    <a:gd name="T59" fmla="*/ 2 h 22"/>
                    <a:gd name="T60" fmla="*/ 0 w 91"/>
                    <a:gd name="T61" fmla="*/ 2 h 22"/>
                    <a:gd name="T62" fmla="*/ 0 w 91"/>
                    <a:gd name="T63" fmla="*/ 1 h 22"/>
                    <a:gd name="T64" fmla="*/ 1 w 91"/>
                    <a:gd name="T6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22">
                      <a:moveTo>
                        <a:pt x="1" y="0"/>
                      </a:moveTo>
                      <a:cubicBezTo>
                        <a:pt x="1" y="0"/>
                        <a:pt x="2" y="1"/>
                        <a:pt x="4" y="3"/>
                      </a:cubicBezTo>
                      <a:cubicBezTo>
                        <a:pt x="6" y="4"/>
                        <a:pt x="10" y="5"/>
                        <a:pt x="14" y="7"/>
                      </a:cubicBezTo>
                      <a:cubicBezTo>
                        <a:pt x="16" y="8"/>
                        <a:pt x="18" y="9"/>
                        <a:pt x="20" y="10"/>
                      </a:cubicBezTo>
                      <a:cubicBezTo>
                        <a:pt x="22" y="11"/>
                        <a:pt x="25" y="12"/>
                        <a:pt x="28" y="12"/>
                      </a:cubicBezTo>
                      <a:cubicBezTo>
                        <a:pt x="30" y="13"/>
                        <a:pt x="33" y="14"/>
                        <a:pt x="36" y="15"/>
                      </a:cubicBezTo>
                      <a:cubicBezTo>
                        <a:pt x="38" y="15"/>
                        <a:pt x="41" y="16"/>
                        <a:pt x="44" y="17"/>
                      </a:cubicBezTo>
                      <a:cubicBezTo>
                        <a:pt x="47" y="17"/>
                        <a:pt x="50" y="18"/>
                        <a:pt x="53" y="18"/>
                      </a:cubicBezTo>
                      <a:cubicBezTo>
                        <a:pt x="56" y="19"/>
                        <a:pt x="58" y="19"/>
                        <a:pt x="61" y="19"/>
                      </a:cubicBezTo>
                      <a:cubicBezTo>
                        <a:pt x="64" y="19"/>
                        <a:pt x="66" y="19"/>
                        <a:pt x="69" y="19"/>
                      </a:cubicBezTo>
                      <a:cubicBezTo>
                        <a:pt x="71" y="20"/>
                        <a:pt x="74" y="19"/>
                        <a:pt x="76" y="19"/>
                      </a:cubicBezTo>
                      <a:cubicBezTo>
                        <a:pt x="78" y="19"/>
                        <a:pt x="80" y="19"/>
                        <a:pt x="82" y="19"/>
                      </a:cubicBezTo>
                      <a:cubicBezTo>
                        <a:pt x="84" y="19"/>
                        <a:pt x="85" y="18"/>
                        <a:pt x="86" y="18"/>
                      </a:cubicBezTo>
                      <a:cubicBezTo>
                        <a:pt x="89" y="18"/>
                        <a:pt x="90" y="17"/>
                        <a:pt x="90" y="17"/>
                      </a:cubicBezTo>
                      <a:cubicBezTo>
                        <a:pt x="90" y="17"/>
                        <a:pt x="90" y="17"/>
                        <a:pt x="90" y="17"/>
                      </a:cubicBezTo>
                      <a:cubicBezTo>
                        <a:pt x="91" y="17"/>
                        <a:pt x="91" y="18"/>
                        <a:pt x="91" y="18"/>
                      </a:cubicBezTo>
                      <a:cubicBezTo>
                        <a:pt x="91" y="18"/>
                        <a:pt x="91" y="19"/>
                        <a:pt x="91" y="19"/>
                      </a:cubicBezTo>
                      <a:cubicBezTo>
                        <a:pt x="91" y="19"/>
                        <a:pt x="89" y="19"/>
                        <a:pt x="87" y="20"/>
                      </a:cubicBezTo>
                      <a:cubicBezTo>
                        <a:pt x="85" y="20"/>
                        <a:pt x="84" y="21"/>
                        <a:pt x="82" y="21"/>
                      </a:cubicBezTo>
                      <a:cubicBezTo>
                        <a:pt x="80" y="21"/>
                        <a:pt x="78" y="22"/>
                        <a:pt x="76" y="22"/>
                      </a:cubicBezTo>
                      <a:cubicBezTo>
                        <a:pt x="74" y="22"/>
                        <a:pt x="71" y="22"/>
                        <a:pt x="69" y="22"/>
                      </a:cubicBezTo>
                      <a:cubicBezTo>
                        <a:pt x="66" y="22"/>
                        <a:pt x="64" y="22"/>
                        <a:pt x="61" y="22"/>
                      </a:cubicBezTo>
                      <a:cubicBezTo>
                        <a:pt x="58" y="22"/>
                        <a:pt x="55" y="22"/>
                        <a:pt x="52" y="21"/>
                      </a:cubicBezTo>
                      <a:cubicBezTo>
                        <a:pt x="49" y="21"/>
                        <a:pt x="46" y="20"/>
                        <a:pt x="43" y="20"/>
                      </a:cubicBezTo>
                      <a:cubicBezTo>
                        <a:pt x="41" y="19"/>
                        <a:pt x="38" y="18"/>
                        <a:pt x="35" y="17"/>
                      </a:cubicBezTo>
                      <a:cubicBezTo>
                        <a:pt x="32" y="17"/>
                        <a:pt x="29" y="16"/>
                        <a:pt x="27" y="15"/>
                      </a:cubicBezTo>
                      <a:cubicBezTo>
                        <a:pt x="24" y="14"/>
                        <a:pt x="22" y="13"/>
                        <a:pt x="19" y="12"/>
                      </a:cubicBezTo>
                      <a:cubicBezTo>
                        <a:pt x="17" y="11"/>
                        <a:pt x="15" y="10"/>
                        <a:pt x="13" y="9"/>
                      </a:cubicBezTo>
                      <a:cubicBezTo>
                        <a:pt x="8" y="7"/>
                        <a:pt x="5" y="5"/>
                        <a:pt x="3" y="4"/>
                      </a:cubicBezTo>
                      <a:cubicBezTo>
                        <a:pt x="1" y="3"/>
                        <a:pt x="0" y="2"/>
                        <a:pt x="0" y="2"/>
                      </a:cubicBezTo>
                      <a:cubicBezTo>
                        <a:pt x="0" y="2"/>
                        <a:pt x="0" y="2"/>
                        <a:pt x="0" y="2"/>
                      </a:cubicBezTo>
                      <a:cubicBezTo>
                        <a:pt x="0" y="1"/>
                        <a:pt x="0" y="1"/>
                        <a:pt x="0" y="1"/>
                      </a:cubicBezTo>
                      <a:lnTo>
                        <a:pt x="1" y="0"/>
                      </a:lnTo>
                      <a:close/>
                    </a:path>
                  </a:pathLst>
                </a:custGeom>
                <a:solidFill>
                  <a:srgbClr val="4340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 name="文本框 8">
                <a:extLst>
                  <a:ext uri="{FF2B5EF4-FFF2-40B4-BE49-F238E27FC236}">
                    <a16:creationId xmlns:a16="http://schemas.microsoft.com/office/drawing/2014/main" id="{F7DFAB25-E939-4760-86A9-7941B3870F66}"/>
                  </a:ext>
                </a:extLst>
              </p:cNvPr>
              <p:cNvSpPr txBox="1"/>
              <p:nvPr/>
            </p:nvSpPr>
            <p:spPr>
              <a:xfrm>
                <a:off x="477838" y="6977592"/>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2">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Impact" panose="020B0806030902050204" pitchFamily="34" charset="0"/>
                </a:endParaRPr>
              </a:p>
            </p:txBody>
          </p:sp>
        </p:grpSp>
      </p:grpSp>
      <p:sp>
        <p:nvSpPr>
          <p:cNvPr id="19" name="矩形 18">
            <a:extLst>
              <a:ext uri="{FF2B5EF4-FFF2-40B4-BE49-F238E27FC236}">
                <a16:creationId xmlns:a16="http://schemas.microsoft.com/office/drawing/2014/main" id="{23595ED8-D5C8-4F53-A9FB-BAB397A7FA7C}"/>
              </a:ext>
            </a:extLst>
          </p:cNvPr>
          <p:cNvSpPr/>
          <p:nvPr/>
        </p:nvSpPr>
        <p:spPr bwMode="auto">
          <a:xfrm>
            <a:off x="812015" y="-715587"/>
            <a:ext cx="11379985" cy="602672"/>
          </a:xfrm>
          <a:prstGeom prst="rect">
            <a:avLst/>
          </a:prstGeom>
          <a:solidFill>
            <a:schemeClr val="bg1"/>
          </a:solidFill>
          <a:ln w="6350">
            <a:noFill/>
          </a:ln>
          <a:effectLst>
            <a:innerShdw dist="63500">
              <a:schemeClr val="accent2">
                <a:lumMod val="60000"/>
                <a:lumOff val="40000"/>
              </a:schemeClr>
            </a:innerShdw>
          </a:effectLst>
          <a:extLst>
            <a:ext uri="{91240B29-F687-4F45-9708-019B960494DF}">
              <a14:hiddenLine xmlns:a14="http://schemas.microsoft.com/office/drawing/2010/main" w="6350">
                <a:solidFill>
                  <a:schemeClr val="accent1"/>
                </a:solidFill>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pc="100" dirty="0">
                <a:solidFill>
                  <a:schemeClr val="tx1">
                    <a:lumMod val="65000"/>
                    <a:lumOff val="35000"/>
                  </a:schemeClr>
                </a:solidFill>
              </a:rPr>
              <a:t>右键单击左侧缩略图→版式→选择</a:t>
            </a:r>
            <a:r>
              <a:rPr lang="en-US" altLang="zh-CN" spc="100" dirty="0">
                <a:solidFill>
                  <a:schemeClr val="tx1">
                    <a:lumMod val="65000"/>
                    <a:lumOff val="35000"/>
                  </a:schemeClr>
                </a:solidFill>
              </a:rPr>
              <a:t>【</a:t>
            </a:r>
            <a:r>
              <a:rPr lang="zh-CN" altLang="en-US" spc="100" dirty="0">
                <a:solidFill>
                  <a:schemeClr val="tx1">
                    <a:lumMod val="65000"/>
                    <a:lumOff val="35000"/>
                  </a:schemeClr>
                </a:solidFill>
              </a:rPr>
              <a:t>其他过渡页形式</a:t>
            </a:r>
            <a:r>
              <a:rPr lang="en-US" altLang="zh-CN" spc="100" dirty="0">
                <a:solidFill>
                  <a:schemeClr val="tx1">
                    <a:lumMod val="65000"/>
                    <a:lumOff val="35000"/>
                  </a:schemeClr>
                </a:solidFill>
              </a:rPr>
              <a:t>】</a:t>
            </a:r>
          </a:p>
        </p:txBody>
      </p:sp>
      <p:pic>
        <p:nvPicPr>
          <p:cNvPr id="2" name="图片 1" descr="徽标&#10;&#10;描述已自动生成">
            <a:extLst>
              <a:ext uri="{FF2B5EF4-FFF2-40B4-BE49-F238E27FC236}">
                <a16:creationId xmlns:a16="http://schemas.microsoft.com/office/drawing/2014/main" id="{42E67611-8DFD-F570-C504-2872DFBD2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35" y="75034"/>
            <a:ext cx="858237" cy="858237"/>
          </a:xfrm>
          <a:prstGeom prst="rect">
            <a:avLst/>
          </a:prstGeom>
        </p:spPr>
      </p:pic>
    </p:spTree>
    <p:extLst>
      <p:ext uri="{BB962C8B-B14F-4D97-AF65-F5344CB8AC3E}">
        <p14:creationId xmlns:p14="http://schemas.microsoft.com/office/powerpoint/2010/main" val="184920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58F3D906-B21F-4B27-A8BC-84B8B7DD9F77}"/>
              </a:ext>
            </a:extLst>
          </p:cNvPr>
          <p:cNvSpPr>
            <a:spLocks noGrp="1"/>
          </p:cNvSpPr>
          <p:nvPr>
            <p:ph type="sldNum" sz="quarter" idx="4"/>
          </p:nvPr>
        </p:nvSpPr>
        <p:spPr>
          <a:xfrm>
            <a:off x="5898204" y="6356350"/>
            <a:ext cx="395592" cy="365125"/>
          </a:xfrm>
        </p:spPr>
        <p:txBody>
          <a:bodyPr/>
          <a:lstStyle/>
          <a:p>
            <a:pPr defTabSz="914400">
              <a:defRPr/>
            </a:pPr>
            <a:fld id="{A48020E0-1C4F-4D89-9FD1-EC2E5B71218B}" type="slidenum">
              <a:rPr lang="en-US" smtClean="0">
                <a:solidFill>
                  <a:srgbClr val="000000">
                    <a:tint val="75000"/>
                  </a:srgbClr>
                </a:solidFill>
                <a:cs typeface="+mn-ea"/>
                <a:sym typeface="+mn-lt"/>
              </a:rPr>
              <a:pPr defTabSz="914400">
                <a:defRPr/>
              </a:pPr>
              <a:t>9</a:t>
            </a:fld>
            <a:endParaRPr lang="en-US" dirty="0">
              <a:solidFill>
                <a:srgbClr val="000000">
                  <a:tint val="75000"/>
                </a:srgbClr>
              </a:solidFill>
              <a:cs typeface="+mn-ea"/>
              <a:sym typeface="+mn-lt"/>
            </a:endParaRPr>
          </a:p>
        </p:txBody>
      </p:sp>
      <p:sp>
        <p:nvSpPr>
          <p:cNvPr id="18" name="AutoShape 4">
            <a:extLst>
              <a:ext uri="{FF2B5EF4-FFF2-40B4-BE49-F238E27FC236}">
                <a16:creationId xmlns:a16="http://schemas.microsoft.com/office/drawing/2014/main" id="{E4E58347-BCBA-4E0D-17BD-A23C4415408E}"/>
              </a:ext>
            </a:extLst>
          </p:cNvPr>
          <p:cNvSpPr>
            <a:spLocks noChangeAspect="1" noChangeArrowheads="1"/>
          </p:cNvSpPr>
          <p:nvPr/>
        </p:nvSpPr>
        <p:spPr bwMode="auto">
          <a:xfrm>
            <a:off x="11806518" y="66327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标题 2">
            <a:extLst>
              <a:ext uri="{FF2B5EF4-FFF2-40B4-BE49-F238E27FC236}">
                <a16:creationId xmlns:a16="http://schemas.microsoft.com/office/drawing/2014/main" id="{302804EE-B31E-496E-B8EF-2A5CC54E66EF}"/>
              </a:ext>
            </a:extLst>
          </p:cNvPr>
          <p:cNvSpPr>
            <a:spLocks noGrp="1"/>
          </p:cNvSpPr>
          <p:nvPr>
            <p:ph type="title"/>
          </p:nvPr>
        </p:nvSpPr>
        <p:spPr/>
        <p:txBody>
          <a:bodyPr>
            <a:normAutofit/>
          </a:bodyPr>
          <a:lstStyle/>
          <a:p>
            <a:r>
              <a:rPr lang="zh-CN" altLang="en-US" sz="2400" dirty="0"/>
              <a:t>复现 </a:t>
            </a:r>
            <a:r>
              <a:rPr lang="en-US" altLang="zh-CN" sz="2400" dirty="0" err="1"/>
              <a:t>DreamGaussian</a:t>
            </a:r>
            <a:r>
              <a:rPr lang="zh-CN" altLang="en-US" sz="2400" dirty="0"/>
              <a:t>：三维结构生成模型</a:t>
            </a:r>
            <a:endParaRPr lang="zh-CN" altLang="en-US" dirty="0"/>
          </a:p>
        </p:txBody>
      </p:sp>
      <p:pic>
        <p:nvPicPr>
          <p:cNvPr id="5" name="图片 4">
            <a:extLst>
              <a:ext uri="{FF2B5EF4-FFF2-40B4-BE49-F238E27FC236}">
                <a16:creationId xmlns:a16="http://schemas.microsoft.com/office/drawing/2014/main" id="{3CE0137B-98C8-D773-8046-40CC5DBE30E4}"/>
              </a:ext>
            </a:extLst>
          </p:cNvPr>
          <p:cNvPicPr>
            <a:picLocks noChangeAspect="1"/>
          </p:cNvPicPr>
          <p:nvPr/>
        </p:nvPicPr>
        <p:blipFill rotWithShape="1">
          <a:blip r:embed="rId3"/>
          <a:srcRect b="16057"/>
          <a:stretch/>
        </p:blipFill>
        <p:spPr>
          <a:xfrm>
            <a:off x="2092366" y="1148059"/>
            <a:ext cx="7611675" cy="4161653"/>
          </a:xfrm>
          <a:prstGeom prst="rect">
            <a:avLst/>
          </a:prstGeom>
        </p:spPr>
      </p:pic>
      <p:sp>
        <p:nvSpPr>
          <p:cNvPr id="4" name="文本框 3">
            <a:extLst>
              <a:ext uri="{FF2B5EF4-FFF2-40B4-BE49-F238E27FC236}">
                <a16:creationId xmlns:a16="http://schemas.microsoft.com/office/drawing/2014/main" id="{3BF449F6-978A-A6FD-D5FB-F68939F891F6}"/>
              </a:ext>
            </a:extLst>
          </p:cNvPr>
          <p:cNvSpPr txBox="1"/>
          <p:nvPr/>
        </p:nvSpPr>
        <p:spPr>
          <a:xfrm>
            <a:off x="105066" y="5201536"/>
            <a:ext cx="12006251" cy="1027717"/>
          </a:xfrm>
          <a:prstGeom prst="rect">
            <a:avLst/>
          </a:prstGeom>
          <a:noFill/>
        </p:spPr>
        <p:txBody>
          <a:bodyPr wrap="square" rtlCol="0">
            <a:spAutoFit/>
          </a:bodyPr>
          <a:lstStyle/>
          <a:p>
            <a:pPr>
              <a:lnSpc>
                <a:spcPct val="150000"/>
              </a:lnSpc>
            </a:pPr>
            <a:r>
              <a:rPr lang="en-US" altLang="zh-CN" sz="1400" b="1" dirty="0">
                <a:latin typeface="Times New Roman" panose="02020603050405020304" pitchFamily="18" charset="0"/>
              </a:rPr>
              <a:t>UV-SPACE </a:t>
            </a:r>
            <a:r>
              <a:rPr lang="zh-CN" altLang="en-US" sz="1400" b="1" dirty="0">
                <a:latin typeface="Times New Roman" panose="02020603050405020304" pitchFamily="18" charset="0"/>
              </a:rPr>
              <a:t>纹理定义</a:t>
            </a:r>
            <a:r>
              <a:rPr lang="en-US" altLang="zh-CN" sz="1400" b="1" dirty="0">
                <a:latin typeface="Times New Roman" panose="02020603050405020304" pitchFamily="18" charset="0"/>
              </a:rPr>
              <a:t>:</a:t>
            </a:r>
          </a:p>
          <a:p>
            <a:pPr>
              <a:lnSpc>
                <a:spcPct val="150000"/>
              </a:lnSpc>
            </a:pPr>
            <a:r>
              <a:rPr lang="zh-CN" altLang="en-US" sz="1400" dirty="0">
                <a:latin typeface="Times New Roman" panose="02020603050405020304" pitchFamily="18" charset="0"/>
              </a:rPr>
              <a:t>直接在 </a:t>
            </a:r>
            <a:r>
              <a:rPr lang="en-US" altLang="zh-CN" sz="1400" dirty="0">
                <a:latin typeface="Times New Roman" panose="02020603050405020304" pitchFamily="18" charset="0"/>
              </a:rPr>
              <a:t>UV </a:t>
            </a:r>
            <a:r>
              <a:rPr lang="zh-CN" altLang="en-US" sz="1400" dirty="0">
                <a:latin typeface="Times New Roman" panose="02020603050405020304" pitchFamily="18" charset="0"/>
              </a:rPr>
              <a:t>空间使用 </a:t>
            </a:r>
            <a:r>
              <a:rPr lang="en-US" altLang="zh-CN" sz="1400" dirty="0">
                <a:latin typeface="Times New Roman" panose="02020603050405020304" pitchFamily="18" charset="0"/>
              </a:rPr>
              <a:t>SDS </a:t>
            </a:r>
            <a:r>
              <a:rPr lang="zh-CN" altLang="en-US" sz="1400" dirty="0">
                <a:latin typeface="Times New Roman" panose="02020603050405020304" pitchFamily="18" charset="0"/>
              </a:rPr>
              <a:t>损失进行微调会导致图像出现过饱和的颜色块。这是因为在可微分光栅化过程中使用了 </a:t>
            </a:r>
            <a:r>
              <a:rPr lang="en-US" altLang="zh-CN" sz="1400" dirty="0">
                <a:latin typeface="Times New Roman" panose="02020603050405020304" pitchFamily="18" charset="0"/>
              </a:rPr>
              <a:t>mipmap </a:t>
            </a:r>
            <a:r>
              <a:rPr lang="zh-CN" altLang="en-US" sz="1400" dirty="0">
                <a:latin typeface="Times New Roman" panose="02020603050405020304" pitchFamily="18" charset="0"/>
              </a:rPr>
              <a:t>纹理采样技术，使得 </a:t>
            </a:r>
            <a:r>
              <a:rPr lang="en-US" altLang="zh-CN" sz="1400" dirty="0">
                <a:latin typeface="Times New Roman" panose="02020603050405020304" pitchFamily="18" charset="0"/>
              </a:rPr>
              <a:t>SDS </a:t>
            </a:r>
            <a:r>
              <a:rPr lang="zh-CN" altLang="en-US" sz="1400" dirty="0">
                <a:latin typeface="Times New Roman" panose="02020603050405020304" pitchFamily="18" charset="0"/>
              </a:rPr>
              <a:t>提供的模糊指导对每个 </a:t>
            </a:r>
            <a:r>
              <a:rPr lang="en-US" altLang="zh-CN" sz="1400" dirty="0">
                <a:latin typeface="Times New Roman" panose="02020603050405020304" pitchFamily="18" charset="0"/>
              </a:rPr>
              <a:t>mipmap </a:t>
            </a:r>
            <a:r>
              <a:rPr lang="zh-CN" altLang="en-US" sz="1400" dirty="0">
                <a:latin typeface="Times New Roman" panose="02020603050405020304" pitchFamily="18" charset="0"/>
              </a:rPr>
              <a:t>级别的梯度传播产生了不良影响。</a:t>
            </a:r>
            <a:r>
              <a:rPr lang="en-US" altLang="zh-CN" sz="1400" dirty="0" err="1">
                <a:latin typeface="Times New Roman" panose="02020603050405020304" pitchFamily="18" charset="0"/>
              </a:rPr>
              <a:t>DreamGaussian</a:t>
            </a:r>
            <a:r>
              <a:rPr lang="en-US" altLang="zh-CN" sz="1400" dirty="0">
                <a:latin typeface="Times New Roman" panose="02020603050405020304" pitchFamily="18" charset="0"/>
              </a:rPr>
              <a:t> </a:t>
            </a:r>
            <a:r>
              <a:rPr lang="zh-CN" altLang="en-US" sz="1400" dirty="0">
                <a:latin typeface="Times New Roman" panose="02020603050405020304" pitchFamily="18" charset="0"/>
              </a:rPr>
              <a:t>借鉴了</a:t>
            </a:r>
            <a:r>
              <a:rPr lang="en-US" altLang="zh-CN" sz="1400" dirty="0" err="1">
                <a:latin typeface="Times New Roman" panose="02020603050405020304" pitchFamily="18" charset="0"/>
              </a:rPr>
              <a:t>SDEdit</a:t>
            </a:r>
            <a:r>
              <a:rPr lang="en-US" altLang="zh-CN" sz="1400" dirty="0">
                <a:latin typeface="Times New Roman" panose="02020603050405020304" pitchFamily="18" charset="0"/>
              </a:rPr>
              <a:t> </a:t>
            </a:r>
            <a:r>
              <a:rPr lang="zh-CN" altLang="en-US" sz="1400" dirty="0">
                <a:latin typeface="Times New Roman" panose="02020603050405020304" pitchFamily="18" charset="0"/>
              </a:rPr>
              <a:t>的图像到图像合成技术，并在重建设置中应用多步去噪过程。</a:t>
            </a:r>
          </a:p>
        </p:txBody>
      </p:sp>
      <p:sp>
        <p:nvSpPr>
          <p:cNvPr id="6" name="文本框 5">
            <a:extLst>
              <a:ext uri="{FF2B5EF4-FFF2-40B4-BE49-F238E27FC236}">
                <a16:creationId xmlns:a16="http://schemas.microsoft.com/office/drawing/2014/main" id="{7CEBAF2F-C3F9-0ACE-0933-405290552E88}"/>
              </a:ext>
            </a:extLst>
          </p:cNvPr>
          <p:cNvSpPr txBox="1"/>
          <p:nvPr/>
        </p:nvSpPr>
        <p:spPr>
          <a:xfrm>
            <a:off x="9546335" y="1020962"/>
            <a:ext cx="2564981" cy="4259371"/>
          </a:xfrm>
          <a:prstGeom prst="rect">
            <a:avLst/>
          </a:prstGeom>
          <a:noFill/>
        </p:spPr>
        <p:txBody>
          <a:bodyPr wrap="square" rtlCol="0">
            <a:spAutoFit/>
          </a:bodyPr>
          <a:lstStyle/>
          <a:p>
            <a:pPr>
              <a:lnSpc>
                <a:spcPct val="150000"/>
              </a:lnSpc>
            </a:pPr>
            <a:r>
              <a:rPr lang="zh-CN" altLang="en-US" sz="1400" b="1" dirty="0"/>
              <a:t>高效提取多边形网格：</a:t>
            </a:r>
          </a:p>
          <a:p>
            <a:pPr>
              <a:lnSpc>
                <a:spcPct val="150000"/>
              </a:lnSpc>
            </a:pPr>
            <a:r>
              <a:rPr lang="en-US" altLang="zh-CN" sz="1400" dirty="0" err="1">
                <a:latin typeface="Times New Roman" panose="02020603050405020304" pitchFamily="18" charset="0"/>
              </a:rPr>
              <a:t>DreamGaussian</a:t>
            </a:r>
            <a:r>
              <a:rPr lang="en-US" altLang="zh-CN" sz="1400" dirty="0">
                <a:latin typeface="Times New Roman" panose="02020603050405020304" pitchFamily="18" charset="0"/>
              </a:rPr>
              <a:t> </a:t>
            </a:r>
            <a:r>
              <a:rPr lang="zh-CN" altLang="en-US" sz="1400" dirty="0">
                <a:latin typeface="Times New Roman" panose="02020603050405020304" pitchFamily="18" charset="0"/>
              </a:rPr>
              <a:t>通过块级局部密度查询和反向投影技术，从 </a:t>
            </a:r>
            <a:r>
              <a:rPr lang="en-US" altLang="zh-CN" sz="1400" dirty="0">
                <a:latin typeface="Times New Roman" panose="02020603050405020304" pitchFamily="18" charset="0"/>
              </a:rPr>
              <a:t>3D </a:t>
            </a:r>
            <a:r>
              <a:rPr lang="zh-CN" altLang="en-US" sz="1400" dirty="0">
                <a:latin typeface="Times New Roman" panose="02020603050405020304" pitchFamily="18" charset="0"/>
              </a:rPr>
              <a:t>高斯中高效提取多边形网格并细化纹理。具体步骤包括将 </a:t>
            </a:r>
            <a:r>
              <a:rPr lang="en-US" altLang="zh-CN" sz="1400" dirty="0">
                <a:latin typeface="Times New Roman" panose="02020603050405020304" pitchFamily="18" charset="0"/>
              </a:rPr>
              <a:t>3D </a:t>
            </a:r>
            <a:r>
              <a:rPr lang="zh-CN" altLang="en-US" sz="1400" dirty="0">
                <a:latin typeface="Times New Roman" panose="02020603050405020304" pitchFamily="18" charset="0"/>
              </a:rPr>
              <a:t>空间划分为重叠块以减少查询数量，然后在每个块内查询密集网格，并使用 </a:t>
            </a:r>
            <a:r>
              <a:rPr lang="en-US" altLang="zh-CN" sz="1400" dirty="0">
                <a:latin typeface="Times New Roman" panose="02020603050405020304" pitchFamily="18" charset="0"/>
              </a:rPr>
              <a:t>Marching Cubes </a:t>
            </a:r>
            <a:r>
              <a:rPr lang="zh-CN" altLang="en-US" sz="1400" dirty="0">
                <a:latin typeface="Times New Roman" panose="02020603050405020304" pitchFamily="18" charset="0"/>
              </a:rPr>
              <a:t>算法提取网格表面。提取网格后，将渲染的 </a:t>
            </a:r>
            <a:r>
              <a:rPr lang="en-US" altLang="zh-CN" sz="1400" dirty="0">
                <a:latin typeface="Times New Roman" panose="02020603050405020304" pitchFamily="18" charset="0"/>
              </a:rPr>
              <a:t>RGB </a:t>
            </a:r>
            <a:r>
              <a:rPr lang="zh-CN" altLang="en-US" sz="1400" dirty="0">
                <a:latin typeface="Times New Roman" panose="02020603050405020304" pitchFamily="18" charset="0"/>
              </a:rPr>
              <a:t>图像反向投影到网格表面并烘焙为纹理，实现高质量的 </a:t>
            </a:r>
            <a:r>
              <a:rPr lang="en-US" altLang="zh-CN" sz="1400" dirty="0">
                <a:latin typeface="Times New Roman" panose="02020603050405020304" pitchFamily="18" charset="0"/>
              </a:rPr>
              <a:t>3D </a:t>
            </a:r>
            <a:r>
              <a:rPr lang="zh-CN" altLang="en-US" sz="1400" dirty="0">
                <a:latin typeface="Times New Roman" panose="02020603050405020304" pitchFamily="18" charset="0"/>
              </a:rPr>
              <a:t>模型表示和细节增强。</a:t>
            </a:r>
          </a:p>
        </p:txBody>
      </p:sp>
      <p:sp>
        <p:nvSpPr>
          <p:cNvPr id="7" name="文本框 6">
            <a:extLst>
              <a:ext uri="{FF2B5EF4-FFF2-40B4-BE49-F238E27FC236}">
                <a16:creationId xmlns:a16="http://schemas.microsoft.com/office/drawing/2014/main" id="{2828B580-E74F-69C2-DDE1-B9C48C21A868}"/>
              </a:ext>
            </a:extLst>
          </p:cNvPr>
          <p:cNvSpPr txBox="1"/>
          <p:nvPr/>
        </p:nvSpPr>
        <p:spPr>
          <a:xfrm>
            <a:off x="163588" y="1064426"/>
            <a:ext cx="2140700" cy="2966710"/>
          </a:xfrm>
          <a:prstGeom prst="rect">
            <a:avLst/>
          </a:prstGeom>
          <a:noFill/>
        </p:spPr>
        <p:txBody>
          <a:bodyPr wrap="square" rtlCol="0">
            <a:spAutoFit/>
          </a:bodyPr>
          <a:lstStyle/>
          <a:p>
            <a:pPr>
              <a:lnSpc>
                <a:spcPct val="150000"/>
              </a:lnSpc>
            </a:pPr>
            <a:r>
              <a:rPr lang="zh-CN" altLang="en-US" sz="1400" b="1" dirty="0"/>
              <a:t>可生成的三维高斯：</a:t>
            </a:r>
            <a:endParaRPr lang="en-US" altLang="zh-CN" sz="1400" b="1" dirty="0"/>
          </a:p>
          <a:p>
            <a:pPr>
              <a:lnSpc>
                <a:spcPct val="150000"/>
              </a:lnSpc>
            </a:pPr>
            <a:r>
              <a:rPr lang="zh-CN" altLang="en-US" sz="1400" dirty="0"/>
              <a:t>从球体内随机初始化</a:t>
            </a:r>
            <a:r>
              <a:rPr lang="en-US" altLang="zh-CN" sz="1400" dirty="0"/>
              <a:t>3D</a:t>
            </a:r>
            <a:r>
              <a:rPr lang="zh-CN" altLang="en-US" sz="1400" dirty="0"/>
              <a:t>高斯的位置，期间不断密度化，并使用</a:t>
            </a:r>
            <a:r>
              <a:rPr lang="en-US" altLang="zh-CN" sz="1400" dirty="0"/>
              <a:t>SDS</a:t>
            </a:r>
            <a:r>
              <a:rPr lang="zh-CN" altLang="en-US" sz="1400" dirty="0"/>
              <a:t>损失优化。对于图像到</a:t>
            </a:r>
            <a:r>
              <a:rPr lang="en-US" altLang="zh-CN" sz="1400" dirty="0"/>
              <a:t>3D</a:t>
            </a:r>
            <a:r>
              <a:rPr lang="zh-CN" altLang="en-US" sz="1400" dirty="0"/>
              <a:t>任务，利用</a:t>
            </a:r>
            <a:r>
              <a:rPr lang="en-US" altLang="zh-CN" sz="1400" dirty="0"/>
              <a:t>2D</a:t>
            </a:r>
            <a:r>
              <a:rPr lang="zh-CN" altLang="en-US" sz="1400" dirty="0"/>
              <a:t>扩散先验和参考视图优化，而文本到</a:t>
            </a:r>
            <a:r>
              <a:rPr lang="en-US" altLang="zh-CN" sz="1400" dirty="0"/>
              <a:t>3D</a:t>
            </a:r>
            <a:r>
              <a:rPr lang="zh-CN" altLang="en-US" sz="1400" dirty="0"/>
              <a:t>任务则采用</a:t>
            </a:r>
            <a:r>
              <a:rPr lang="en-US" altLang="zh-CN" sz="1400" dirty="0"/>
              <a:t>Stable Diffusion</a:t>
            </a:r>
            <a:r>
              <a:rPr lang="zh-CN" altLang="en-US" sz="1400" dirty="0"/>
              <a:t>进行优化。</a:t>
            </a:r>
            <a:endParaRPr lang="zh-CN" altLang="en-US" sz="1400" dirty="0">
              <a:latin typeface="Times New Roman" panose="02020603050405020304" pitchFamily="18" charset="0"/>
            </a:endParaRPr>
          </a:p>
        </p:txBody>
      </p:sp>
      <p:sp>
        <p:nvSpPr>
          <p:cNvPr id="8" name="任意多边形: 形状 7">
            <a:extLst>
              <a:ext uri="{FF2B5EF4-FFF2-40B4-BE49-F238E27FC236}">
                <a16:creationId xmlns:a16="http://schemas.microsoft.com/office/drawing/2014/main" id="{7C159209-D258-7E80-E9E0-E89C0DE83BCB}"/>
              </a:ext>
            </a:extLst>
          </p:cNvPr>
          <p:cNvSpPr/>
          <p:nvPr/>
        </p:nvSpPr>
        <p:spPr>
          <a:xfrm>
            <a:off x="1770278" y="1110161"/>
            <a:ext cx="855879" cy="169999"/>
          </a:xfrm>
          <a:custGeom>
            <a:avLst/>
            <a:gdLst>
              <a:gd name="connsiteX0" fmla="*/ 855879 w 855879"/>
              <a:gd name="connsiteY0" fmla="*/ 169999 h 169999"/>
              <a:gd name="connsiteX1" fmla="*/ 592532 w 855879"/>
              <a:gd name="connsiteY1" fmla="*/ 1749 h 169999"/>
              <a:gd name="connsiteX2" fmla="*/ 0 w 855879"/>
              <a:gd name="connsiteY2" fmla="*/ 96847 h 169999"/>
            </a:gdLst>
            <a:ahLst/>
            <a:cxnLst>
              <a:cxn ang="0">
                <a:pos x="connsiteX0" y="connsiteY0"/>
              </a:cxn>
              <a:cxn ang="0">
                <a:pos x="connsiteX1" y="connsiteY1"/>
              </a:cxn>
              <a:cxn ang="0">
                <a:pos x="connsiteX2" y="connsiteY2"/>
              </a:cxn>
            </a:cxnLst>
            <a:rect l="l" t="t" r="r" b="b"/>
            <a:pathLst>
              <a:path w="855879" h="169999">
                <a:moveTo>
                  <a:pt x="855879" y="169999"/>
                </a:moveTo>
                <a:cubicBezTo>
                  <a:pt x="795528" y="91970"/>
                  <a:pt x="735178" y="13941"/>
                  <a:pt x="592532" y="1749"/>
                </a:cubicBezTo>
                <a:cubicBezTo>
                  <a:pt x="449885" y="-10443"/>
                  <a:pt x="224942" y="43202"/>
                  <a:pt x="0" y="96847"/>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24D35B05-B7A8-6644-925D-EFBD835A6175}"/>
              </a:ext>
            </a:extLst>
          </p:cNvPr>
          <p:cNvSpPr/>
          <p:nvPr/>
        </p:nvSpPr>
        <p:spPr>
          <a:xfrm>
            <a:off x="1711757" y="3489350"/>
            <a:ext cx="577901" cy="1697127"/>
          </a:xfrm>
          <a:custGeom>
            <a:avLst/>
            <a:gdLst>
              <a:gd name="connsiteX0" fmla="*/ 577901 w 577901"/>
              <a:gd name="connsiteY0" fmla="*/ 0 h 1697127"/>
              <a:gd name="connsiteX1" fmla="*/ 270662 w 577901"/>
              <a:gd name="connsiteY1" fmla="*/ 365760 h 1697127"/>
              <a:gd name="connsiteX2" fmla="*/ 0 w 577901"/>
              <a:gd name="connsiteY2" fmla="*/ 1697127 h 1697127"/>
            </a:gdLst>
            <a:ahLst/>
            <a:cxnLst>
              <a:cxn ang="0">
                <a:pos x="connsiteX0" y="connsiteY0"/>
              </a:cxn>
              <a:cxn ang="0">
                <a:pos x="connsiteX1" y="connsiteY1"/>
              </a:cxn>
              <a:cxn ang="0">
                <a:pos x="connsiteX2" y="connsiteY2"/>
              </a:cxn>
            </a:cxnLst>
            <a:rect l="l" t="t" r="r" b="b"/>
            <a:pathLst>
              <a:path w="577901" h="1697127">
                <a:moveTo>
                  <a:pt x="577901" y="0"/>
                </a:moveTo>
                <a:cubicBezTo>
                  <a:pt x="472440" y="41452"/>
                  <a:pt x="366979" y="82905"/>
                  <a:pt x="270662" y="365760"/>
                </a:cubicBezTo>
                <a:cubicBezTo>
                  <a:pt x="174345" y="648615"/>
                  <a:pt x="87172" y="1172871"/>
                  <a:pt x="0" y="1697127"/>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99D120F5-569F-B96F-B78F-6A691044D442}"/>
              </a:ext>
            </a:extLst>
          </p:cNvPr>
          <p:cNvSpPr/>
          <p:nvPr/>
        </p:nvSpPr>
        <p:spPr>
          <a:xfrm>
            <a:off x="6737299" y="1123045"/>
            <a:ext cx="2794407" cy="164430"/>
          </a:xfrm>
          <a:custGeom>
            <a:avLst/>
            <a:gdLst>
              <a:gd name="connsiteX0" fmla="*/ 0 w 2794407"/>
              <a:gd name="connsiteY0" fmla="*/ 164430 h 164430"/>
              <a:gd name="connsiteX1" fmla="*/ 643738 w 2794407"/>
              <a:gd name="connsiteY1" fmla="*/ 3496 h 164430"/>
              <a:gd name="connsiteX2" fmla="*/ 2794407 w 2794407"/>
              <a:gd name="connsiteY2" fmla="*/ 69333 h 164430"/>
            </a:gdLst>
            <a:ahLst/>
            <a:cxnLst>
              <a:cxn ang="0">
                <a:pos x="connsiteX0" y="connsiteY0"/>
              </a:cxn>
              <a:cxn ang="0">
                <a:pos x="connsiteX1" y="connsiteY1"/>
              </a:cxn>
              <a:cxn ang="0">
                <a:pos x="connsiteX2" y="connsiteY2"/>
              </a:cxn>
            </a:cxnLst>
            <a:rect l="l" t="t" r="r" b="b"/>
            <a:pathLst>
              <a:path w="2794407" h="164430">
                <a:moveTo>
                  <a:pt x="0" y="164430"/>
                </a:moveTo>
                <a:cubicBezTo>
                  <a:pt x="89002" y="91887"/>
                  <a:pt x="178004" y="19345"/>
                  <a:pt x="643738" y="3496"/>
                </a:cubicBezTo>
                <a:cubicBezTo>
                  <a:pt x="1109472" y="-12353"/>
                  <a:pt x="1951939" y="28490"/>
                  <a:pt x="2794407" y="69333"/>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571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31473</TotalTime>
  <Words>1398</Words>
  <Application>Microsoft Office PowerPoint</Application>
  <PresentationFormat>宽屏</PresentationFormat>
  <Paragraphs>124</Paragraphs>
  <Slides>15</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Arial</vt:lpstr>
      <vt:lpstr>Calibri</vt:lpstr>
      <vt:lpstr>Calibri Light</vt:lpstr>
      <vt:lpstr>Cambria Math</vt:lpstr>
      <vt:lpstr>Impact</vt:lpstr>
      <vt:lpstr>Times New Roman</vt:lpstr>
      <vt:lpstr>Office 主题​​</vt:lpstr>
      <vt:lpstr> </vt:lpstr>
      <vt:lpstr>目录</vt:lpstr>
      <vt:lpstr>研究具体方向</vt:lpstr>
      <vt:lpstr>物理启发的多视角三维运动建模</vt:lpstr>
      <vt:lpstr>物理启发的多视角三维运动建模</vt:lpstr>
      <vt:lpstr>物理启发的多视角三维运动建模</vt:lpstr>
      <vt:lpstr>物理启发的多视角三维运动建模</vt:lpstr>
      <vt:lpstr>基线模型选择</vt:lpstr>
      <vt:lpstr>复现 DreamGaussian：三维结构生成模型</vt:lpstr>
      <vt:lpstr>复现 DreamGaussian：三维结构生成模型</vt:lpstr>
      <vt:lpstr>复现 SplattingAvatar：动态三维结构重建</vt:lpstr>
      <vt:lpstr>复现 SplattingAvatar：动态三维结构重建</vt:lpstr>
      <vt:lpstr>大致时间规划</vt:lpstr>
      <vt:lpstr>大致的时间规划</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人脸对齐与追踪</dc:title>
  <dc:creator>congcong</dc:creator>
  <cp:lastModifiedBy>浩钦 洪</cp:lastModifiedBy>
  <cp:revision>3644</cp:revision>
  <dcterms:created xsi:type="dcterms:W3CDTF">2020-08-09T12:26:38Z</dcterms:created>
  <dcterms:modified xsi:type="dcterms:W3CDTF">2024-06-06T09:43:08Z</dcterms:modified>
</cp:coreProperties>
</file>

<file path=docProps/custom.xml><?xml version="1.0" encoding="utf-8"?>
<Properties xmlns:vt="http://schemas.openxmlformats.org/officeDocument/2006/docPropsVTypes" xmlns="http://schemas.openxmlformats.org/officeDocument/2006/custom-properties">
  <property name="CWMb7a846f0254311ef8000217800002178" pid="2" fmtid="{D5CDD505-2E9C-101B-9397-08002B2CF9AE}">
    <vt:lpwstr>CWMoSRN1x+4cA+5FsRLD9IG0lFat7Gcaf/Dz7yFk6j60IHGzoBpg1v/LXtljpL5AoscpIr0aCZcMWieaIM8HeAasg==</vt:lpwstr>
  </property>
</Properties>
</file>