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0" r:id="rId4"/>
    <p:sldId id="265" r:id="rId5"/>
    <p:sldId id="267" r:id="rId6"/>
    <p:sldId id="264" r:id="rId7"/>
    <p:sldId id="263" r:id="rId8"/>
    <p:sldId id="262" r:id="rId9"/>
    <p:sldId id="261" r:id="rId10"/>
    <p:sldId id="269" r:id="rId11"/>
    <p:sldId id="270" r:id="rId12"/>
    <p:sldId id="268" r:id="rId13"/>
    <p:sldId id="272" r:id="rId14"/>
    <p:sldId id="271" r:id="rId15"/>
    <p:sldId id="274" r:id="rId16"/>
    <p:sldId id="27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F1D2-5E85-4177-8F2A-15808F877806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FF2E-C173-4E41-813B-AE31B947F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EFF2E-C173-4E41-813B-AE31B947FD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7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858186"/>
          </a:xfrm>
        </p:spPr>
        <p:txBody>
          <a:bodyPr>
            <a:normAutofit/>
          </a:bodyPr>
          <a:lstStyle>
            <a:lvl1pPr marL="379095" indent="-379095"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Question:</a:t>
            </a:r>
            <a:r>
              <a:rPr lang="zh-CN" altLang="en-US" dirty="0"/>
              <a:t>怎么看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1276350"/>
            <a:ext cx="10903992" cy="4900827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1990"/>
            </a:lvl1pPr>
            <a:lvl2pPr>
              <a:defRPr sz="1990"/>
            </a:lvl2pPr>
            <a:lvl3pPr>
              <a:defRPr sz="1990"/>
            </a:lvl3pPr>
            <a:lvl4pPr>
              <a:defRPr sz="1990"/>
            </a:lvl4pPr>
            <a:lvl5pPr>
              <a:defRPr sz="199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4C819-4433-B82D-6704-C563BA3FC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1519002"/>
            <a:ext cx="10590028" cy="2416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Intrinsic Dimension, Persistent Homology and</a:t>
            </a:r>
            <a:br>
              <a:rPr lang="en-US" altLang="zh-CN" sz="4000" dirty="0"/>
            </a:br>
            <a:r>
              <a:rPr lang="en-US" altLang="zh-CN" sz="4000" dirty="0"/>
              <a:t>Generalization in Neural Networks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1F5A6-7C0D-D403-B011-5C0DF5853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许笑颜   智能科学与技术（数据科学）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234AFE-1C2A-83A2-E3EF-3501A147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048307" y="3830758"/>
            <a:ext cx="3143693" cy="30272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D5D80C-B689-1C5A-787F-CF2C3674C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5" y="2099292"/>
            <a:ext cx="8990775" cy="7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DD1E9B-B694-D9A0-23DA-42B8DC262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	Estimation of Generalization Error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E56F83-12A8-7337-FE14-59F790E7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25474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Research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Mathematical Definition &amp; Preliminaries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Main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Estimation of Generalization Error &amp; PH Dimension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Evaluation of Generalization &amp; PH Dimension</a:t>
            </a:r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69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CC60-0117-3B04-5945-9F9A2F9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Error Upper Bound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6D893-BF7F-3AA7-70FC-E585C9D75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072" y="514012"/>
                <a:ext cx="10903992" cy="55816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b="1" dirty="0"/>
                  <a:t>:  training trajectories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:   L-Lipschitz continuous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:  constant</a:t>
                </a:r>
              </a:p>
              <a:p>
                <a:r>
                  <a:rPr lang="en-US" altLang="zh-CN" dirty="0"/>
                  <a:t>Grid: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6D893-BF7F-3AA7-70FC-E585C9D7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072" y="514012"/>
                <a:ext cx="10903992" cy="5581650"/>
              </a:xfrm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6356CAB-F125-1057-76A6-8CF4E59E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36" y="4327419"/>
            <a:ext cx="10164653" cy="2014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028D2C-36E4-337B-F8D3-4DE22D4C0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36" y="3055909"/>
            <a:ext cx="2127359" cy="323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2F6B62-65C8-D567-8A52-7545F0DEF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36" y="3529737"/>
            <a:ext cx="2844946" cy="3683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4CFB73-8D3A-4001-EF17-35132E56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428" y="2200734"/>
            <a:ext cx="5589668" cy="6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DB2EE-2B22-9016-F390-B64BF725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Persistent Homology Dimension Upper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B9CE3A-C6BF-E1FE-2C6B-636555D70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7" y="1276350"/>
                <a:ext cx="10903992" cy="55816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Step 1: Estimate the homology lifetime sum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Step 2: Rewrite for logarithmic values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Regularization:</a:t>
                </a:r>
              </a:p>
              <a:p>
                <a:r>
                  <a:rPr lang="en-US" altLang="zh-CN" dirty="0"/>
                  <a:t>We will instead optimize over our topological loss function: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:  the scale of the regularization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: a sliding window of iterates</a:t>
                </a: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B9CE3A-C6BF-E1FE-2C6B-636555D70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1276350"/>
                <a:ext cx="10903992" cy="5581650"/>
              </a:xfrm>
              <a:blipFill>
                <a:blip r:embed="rId2"/>
                <a:stretch>
                  <a:fillRect l="-503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6A8D406-25E4-E759-902C-755D58AF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17" y="1306624"/>
            <a:ext cx="2800494" cy="565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2A8084-FA96-5FED-A228-6668B857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652" y="1902077"/>
            <a:ext cx="3274348" cy="502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C8D619-B88E-4F5B-C090-704253338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40" y="3052718"/>
            <a:ext cx="4780489" cy="752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875C0D-81AE-FDA0-7951-54A37801E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652" y="4855367"/>
            <a:ext cx="2883048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DD1E9B-B694-D9A0-23DA-42B8DC262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Evaluation of Generalization &amp; PH Dimension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E56F83-12A8-7337-FE14-59F790E7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25474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Research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Mathematical Definition &amp; Preliminaries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Main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Estimation of Generalization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Evaluation of Generalization &amp; PH Dimension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91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E4FC-6426-3BD7-27F1-F3A1D996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dimPH</a:t>
            </a:r>
            <a:r>
              <a:rPr lang="en-US" altLang="zh-CN" dirty="0"/>
              <a:t> &amp; Test Accuracy?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A3C38-A7C0-FF5A-AD15-A98EFA63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Architecture: </a:t>
            </a:r>
            <a:r>
              <a:rPr lang="en-US" altLang="zh-CN" dirty="0" err="1"/>
              <a:t>AlexNet</a:t>
            </a:r>
            <a:r>
              <a:rPr lang="en-US" altLang="zh-CN" dirty="0"/>
              <a:t>, a 5-layer (fcn-5) and 7-layer (fcn-7) fully connected networks, and a 9-layer convolutional </a:t>
            </a:r>
            <a:r>
              <a:rPr lang="en-US" altLang="zh-CN" dirty="0" err="1"/>
              <a:t>netowork</a:t>
            </a:r>
            <a:r>
              <a:rPr lang="en-US" altLang="zh-CN" dirty="0"/>
              <a:t> (cnn-9) </a:t>
            </a:r>
          </a:p>
          <a:p>
            <a:r>
              <a:rPr lang="en-US" altLang="zh-CN" dirty="0"/>
              <a:t>Dataset: MNIST, CIFAR10 and CIFAR100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33F31-FF28-FFDC-98C9-9B5D4822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35" y="2416283"/>
            <a:ext cx="10852718" cy="38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E918-121D-B324-D5A8-E7FF412D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Whether to use </a:t>
            </a:r>
            <a:r>
              <a:rPr lang="en-US" altLang="zh-CN" dirty="0" err="1"/>
              <a:t>dimPH</a:t>
            </a:r>
            <a:r>
              <a:rPr lang="en-US" altLang="zh-CN" dirty="0"/>
              <a:t> regularization?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94D17-DB7B-CE42-0212-ED14056B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7" y="1276350"/>
            <a:ext cx="3962565" cy="4900827"/>
          </a:xfrm>
        </p:spPr>
        <p:txBody>
          <a:bodyPr/>
          <a:lstStyle/>
          <a:p>
            <a:r>
              <a:rPr lang="en-US" altLang="zh-CN" dirty="0"/>
              <a:t>Architecture: a Lenet-5 network</a:t>
            </a:r>
          </a:p>
          <a:p>
            <a:r>
              <a:rPr lang="en-US" altLang="zh-CN" dirty="0"/>
              <a:t>Dataset:         Cifar10</a:t>
            </a:r>
          </a:p>
          <a:p>
            <a:r>
              <a:rPr lang="en-US" altLang="zh-CN" dirty="0"/>
              <a:t>Epoch:           200</a:t>
            </a:r>
          </a:p>
          <a:p>
            <a:r>
              <a:rPr lang="en-US" altLang="zh-CN" dirty="0" err="1"/>
              <a:t>Batchsize</a:t>
            </a:r>
            <a:r>
              <a:rPr lang="en-US" altLang="zh-CN" dirty="0"/>
              <a:t>:     128</a:t>
            </a:r>
          </a:p>
          <a:p>
            <a:endParaRPr lang="en-US" altLang="zh-CN" dirty="0"/>
          </a:p>
          <a:p>
            <a:r>
              <a:rPr lang="en-US" altLang="zh-CN" dirty="0"/>
              <a:t>Our topological optimizer is able to produce the best improvements when our network is not able to converge well.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regularizer</a:t>
            </a:r>
            <a:r>
              <a:rPr lang="en-US" altLang="zh-CN" dirty="0"/>
              <a:t> is able to recover poor training dynamics.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722E8C-1A2A-17D4-A930-B5406F75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77" y="1433136"/>
            <a:ext cx="7291423" cy="50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0A75-F2E5-73C5-D059-2CF7AD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Whether </a:t>
            </a:r>
            <a:r>
              <a:rPr lang="en-US" altLang="zh-CN" dirty="0" err="1"/>
              <a:t>dimPH</a:t>
            </a:r>
            <a:r>
              <a:rPr lang="en-US" altLang="zh-CN" dirty="0"/>
              <a:t> matches the </a:t>
            </a:r>
            <a:r>
              <a:rPr lang="en-US" altLang="zh-CN" dirty="0" err="1"/>
              <a:t>gound</a:t>
            </a:r>
            <a:r>
              <a:rPr lang="en-US" altLang="zh-CN" dirty="0"/>
              <a:t> truth ID?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6A8A-A21A-A57D-28B1-B4540890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72" y="1057275"/>
            <a:ext cx="10903992" cy="4900827"/>
          </a:xfrm>
        </p:spPr>
        <p:txBody>
          <a:bodyPr/>
          <a:lstStyle/>
          <a:p>
            <a:r>
              <a:rPr lang="en-US" altLang="zh-CN" dirty="0"/>
              <a:t>Simulate a d = 128 dimensional stable Levy process </a:t>
            </a:r>
          </a:p>
          <a:p>
            <a:r>
              <a:rPr lang="en-US" altLang="zh-CN" dirty="0"/>
              <a:t>number of points: 100 ≤ n ≤ 1500 </a:t>
            </a:r>
          </a:p>
          <a:p>
            <a:r>
              <a:rPr lang="en-US" altLang="zh-CN" dirty="0"/>
              <a:t>tail indices:           1 ≤ β ≤ 2. </a:t>
            </a:r>
            <a:r>
              <a:rPr lang="en-US" altLang="zh-CN" b="1" dirty="0"/>
              <a:t>(Tail </a:t>
            </a:r>
            <a:r>
              <a:rPr lang="en-US" altLang="zh-CN" b="1" dirty="0" err="1"/>
              <a:t>Indice</a:t>
            </a:r>
            <a:r>
              <a:rPr lang="en-US" altLang="zh-CN" b="1" dirty="0"/>
              <a:t> is the Ground Truth! 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04ADF-6520-8F6A-15D1-EF291617D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2"/>
          <a:stretch/>
        </p:blipFill>
        <p:spPr>
          <a:xfrm>
            <a:off x="2495742" y="2220136"/>
            <a:ext cx="7200515" cy="24177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1D7135-7999-BF41-589E-90129DEC9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9" t="-7516" r="1591" b="-1"/>
          <a:stretch/>
        </p:blipFill>
        <p:spPr>
          <a:xfrm>
            <a:off x="2787267" y="4348045"/>
            <a:ext cx="6998586" cy="25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DD1E9B-B694-D9A0-23DA-42B8DC262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Framework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E56F83-12A8-7337-FE14-59F790E7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547"/>
            <a:ext cx="9144000" cy="28555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Research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Mathematical Definition &amp; Preliminaries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i="1" dirty="0"/>
              <a:t>Main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i="1" dirty="0"/>
              <a:t>Estimation of Generalization Error &amp; PH Dimension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Evaluation of Generalization &amp; PH Dimension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83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A975C-A4C9-F8D9-EAAC-D0CFFFA9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BADD1-AF3D-358D-5F60-8A4A15BE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7" y="1276350"/>
            <a:ext cx="10903992" cy="5485957"/>
          </a:xfrm>
        </p:spPr>
        <p:txBody>
          <a:bodyPr>
            <a:normAutofit/>
          </a:bodyPr>
          <a:lstStyle/>
          <a:p>
            <a:r>
              <a:rPr lang="en-US" altLang="zh-CN" dirty="0"/>
              <a:t>Lack of theoretical understanding has motivated a plethora of work focusing on explaining what, how, and why a neural network learns.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the generalization error !!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study the generalization error?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generalization error </a:t>
            </a:r>
            <a:r>
              <a:rPr lang="en-US" altLang="zh-CN" dirty="0"/>
              <a:t>can be linked to </a:t>
            </a:r>
            <a:r>
              <a:rPr lang="en-US" altLang="zh-CN" b="1" dirty="0"/>
              <a:t>the fractal dimension</a:t>
            </a:r>
            <a:r>
              <a:rPr lang="en-US" altLang="zh-CN" dirty="0"/>
              <a:t> of a parametric hypothesis class (which can then be taken as the optimization trajectories). </a:t>
            </a:r>
          </a:p>
          <a:p>
            <a:r>
              <a:rPr lang="en-US" altLang="zh-CN" dirty="0"/>
              <a:t>Hence, the fractal dimension acts as a </a:t>
            </a:r>
            <a:r>
              <a:rPr lang="en-US" altLang="zh-CN" b="1" dirty="0"/>
              <a:t>‘capacity metric’ </a:t>
            </a:r>
            <a:r>
              <a:rPr lang="en-US" altLang="zh-CN" dirty="0"/>
              <a:t>for generalization.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40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8550-57B4-150B-B881-644404F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635EC-F20A-2778-E6F3-0C7A8B8E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b="1" dirty="0"/>
              <a:t>Idea: </a:t>
            </a:r>
          </a:p>
          <a:p>
            <a:r>
              <a:rPr lang="en-US" altLang="zh-CN" dirty="0"/>
              <a:t>Construct </a:t>
            </a:r>
            <a:r>
              <a:rPr lang="en-US" altLang="zh-CN" b="1" dirty="0"/>
              <a:t>each cloud point </a:t>
            </a:r>
            <a:r>
              <a:rPr lang="en-US" altLang="zh-CN" dirty="0"/>
              <a:t>as a </a:t>
            </a:r>
            <a:r>
              <a:rPr lang="en-US" altLang="zh-CN" b="1" dirty="0"/>
              <a:t>cell complex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Instead of  </a:t>
            </a:r>
            <a:r>
              <a:rPr lang="en-US" altLang="zh-CN" dirty="0" err="1"/>
              <a:t>TwoNN</a:t>
            </a:r>
            <a:r>
              <a:rPr lang="en-US" altLang="zh-CN" dirty="0"/>
              <a:t>, MLE, use </a:t>
            </a:r>
            <a:r>
              <a:rPr lang="en-US" altLang="zh-CN" b="1" dirty="0"/>
              <a:t>Homology Dimension </a:t>
            </a:r>
            <a:r>
              <a:rPr lang="en-US" altLang="zh-CN" dirty="0"/>
              <a:t>as ID Estimator;</a:t>
            </a:r>
          </a:p>
          <a:p>
            <a:pPr lvl="1"/>
            <a:r>
              <a:rPr lang="en-US" altLang="zh-CN" dirty="0"/>
              <a:t>By relating the box dimension and the recently proposed persistent homology (PH) dimension, we relax the assumptions to develop a topological intrinsic dimension (ID) estimator.</a:t>
            </a:r>
          </a:p>
          <a:p>
            <a:r>
              <a:rPr lang="en-US" altLang="zh-CN" dirty="0"/>
              <a:t>Learn the relationship between </a:t>
            </a:r>
            <a:r>
              <a:rPr lang="en-US" altLang="zh-CN" b="1" dirty="0"/>
              <a:t>generalization error and Homology Dimension</a:t>
            </a:r>
            <a:r>
              <a:rPr lang="en-US" altLang="zh-CN" dirty="0"/>
              <a:t>(Intrinsic Dimension).</a:t>
            </a:r>
          </a:p>
          <a:p>
            <a:r>
              <a:rPr lang="en-US" altLang="zh-CN" dirty="0"/>
              <a:t>Regularize the training of neural network leverage the </a:t>
            </a:r>
            <a:r>
              <a:rPr lang="en-US" altLang="zh-CN" b="1" dirty="0"/>
              <a:t>differentiable properties of persistent homology.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0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DD1E9B-B694-D9A0-23DA-42B8DC262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Mathematical Definition &amp; Preliminaries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E56F83-12A8-7337-FE14-59F790E7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25474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Research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Mathematical Definition &amp; Preliminaries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Main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Estimation of Generalization Error &amp; PH Dimension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Evaluation of Generalization &amp; PH Dimension</a:t>
            </a:r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9629-05C1-A60E-F4BE-9F30F667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Definition &amp; Preliminaries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7A430-0449-7A29-5A1B-664D5954B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Point cloud:</a:t>
                </a:r>
              </a:p>
              <a:p>
                <a:r>
                  <a:rPr lang="en-US" altLang="zh-CN" dirty="0"/>
                  <a:t>Cell complex:      ,</a:t>
                </a:r>
              </a:p>
              <a:p>
                <a:r>
                  <a:rPr lang="en-US" altLang="zh-CN" dirty="0"/>
                  <a:t>Closed ball:  </a:t>
                </a:r>
              </a:p>
              <a:p>
                <a:r>
                  <a:rPr lang="en-US" altLang="zh-CN" dirty="0"/>
                  <a:t>Chain complex: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homology group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-dimensional homology: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shape of the topological space W by its connected components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shape of the topological space W by its connected holes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shape of the topological space W by its connected cavities.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7A430-0449-7A29-5A1B-664D5954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3" t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D8C74F5-9939-8449-DE3E-24E9EBDE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01" y="1276350"/>
            <a:ext cx="1339919" cy="323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44A824-C2DE-06E8-D9FE-AFB6AA0B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01" y="2197898"/>
            <a:ext cx="977950" cy="2794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B45956-064D-6E0E-3667-F09FEDCA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590" y="2550329"/>
            <a:ext cx="3657788" cy="29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B6DDED-6118-EADB-B3E9-54B487174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590" y="3429000"/>
            <a:ext cx="2546481" cy="2603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9B2630-75BD-EB3A-3400-2F046C2E7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938" y="1765602"/>
            <a:ext cx="330217" cy="2222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428D33-C00F-B563-D2CE-6696C21DA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9676" y="1772329"/>
            <a:ext cx="1378021" cy="2222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90ED96-034D-D40F-24FA-AD8B2D847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4637" y="980158"/>
            <a:ext cx="3352291" cy="39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7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EC5DB-DE50-5C3D-D5C8-5CE4745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Definition &amp; Preliminaries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92993-5284-92E2-5AC1-440220D07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7" y="1276350"/>
                <a:ext cx="10903992" cy="5382561"/>
              </a:xfrm>
            </p:spPr>
            <p:txBody>
              <a:bodyPr/>
              <a:lstStyle/>
              <a:p>
                <a:r>
                  <a:rPr lang="en-US" altLang="zh-CN" dirty="0"/>
                  <a:t>Cech cell complex: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Vietoris</a:t>
                </a:r>
                <a:r>
                  <a:rPr lang="en-US" altLang="zh-CN" dirty="0"/>
                  <a:t>-Rips complex: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Filtration: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𝑘</a:t>
                </a:r>
                <a:r>
                  <a:rPr lang="en-US" altLang="zh-CN" dirty="0"/>
                  <a:t>-persistence cycle: </a:t>
                </a:r>
              </a:p>
              <a:p>
                <a:r>
                  <a:rPr lang="en-US" altLang="zh-CN" dirty="0"/>
                  <a:t>  (</a:t>
                </a:r>
                <a:r>
                  <a:rPr lang="zh-CN" altLang="en-US" dirty="0"/>
                  <a:t>类比于</a:t>
                </a:r>
                <a:r>
                  <a:rPr lang="en-US" altLang="zh-CN" dirty="0"/>
                  <a:t>cycle group)</a:t>
                </a:r>
              </a:p>
              <a:p>
                <a:r>
                  <a:rPr lang="en-US" altLang="zh-CN" dirty="0"/>
                  <a:t>Persistence module: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keeps track of a single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-persistence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from birth to death.</a:t>
                </a:r>
              </a:p>
              <a:p>
                <a:r>
                  <a:rPr lang="en-US" altLang="zh-CN" dirty="0"/>
                  <a:t>Lifetime Cycle: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92993-5284-92E2-5AC1-440220D07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1276350"/>
                <a:ext cx="10903992" cy="5382561"/>
              </a:xfrm>
              <a:blipFill>
                <a:blip r:embed="rId2"/>
                <a:stretch>
                  <a:fillRect l="-503" t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C5B979C-8BE6-C5E2-1740-124D311F7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4"/>
          <a:stretch/>
        </p:blipFill>
        <p:spPr>
          <a:xfrm>
            <a:off x="2898107" y="1690577"/>
            <a:ext cx="5065679" cy="343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18428B-3108-E32B-D8C5-A9F5DD71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725" y="2664040"/>
            <a:ext cx="4686059" cy="343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FAD6C8-F752-5385-3C7B-D1C2D50D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886" y="2666620"/>
            <a:ext cx="2576676" cy="362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E4FE59-BB74-F672-D4D1-557445BBA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375"/>
          <a:stretch/>
        </p:blipFill>
        <p:spPr>
          <a:xfrm>
            <a:off x="2958282" y="6179225"/>
            <a:ext cx="3339947" cy="285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386805-6F01-FC4F-F76B-4B301747A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107" y="3591228"/>
            <a:ext cx="5437819" cy="2883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21B01-DF8E-81B7-9FFF-01A6C0241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725" y="5146713"/>
            <a:ext cx="2552445" cy="3131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635FBA-4F27-722A-9EC4-A2C5FE80E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1462" y="4263409"/>
            <a:ext cx="424336" cy="3427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08B7E7-02D1-D782-783B-6772DB0F0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224" y="3302924"/>
            <a:ext cx="3107450" cy="19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67CD-B62D-1151-BE24-2C532ECB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Definition &amp; Preliminaries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839EC-187D-A1DA-99A6-5A14A09C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D9E3C2-AC66-BFF5-68D6-84B6BB38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5" y="1389598"/>
            <a:ext cx="10390354" cy="2152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9EEEA7-8774-A1BF-1A73-1140A5096512}"/>
                  </a:ext>
                </a:extLst>
              </p:cNvPr>
              <p:cNvSpPr txBox="1"/>
              <p:nvPr/>
            </p:nvSpPr>
            <p:spPr>
              <a:xfrm>
                <a:off x="2230870" y="3976576"/>
                <a:ext cx="2925919" cy="110799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在测度空间（</a:t>
                </a:r>
                <a:r>
                  <a:rPr lang="en-US" altLang="zh-CN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metric space</a:t>
                </a:r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）中，最大不相交的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球的数量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9EEEA7-8774-A1BF-1A73-1140A5096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70" y="3976576"/>
                <a:ext cx="2925919" cy="1107996"/>
              </a:xfrm>
              <a:prstGeom prst="rect">
                <a:avLst/>
              </a:prstGeom>
              <a:blipFill>
                <a:blip r:embed="rId3"/>
                <a:stretch>
                  <a:fillRect l="-2490" t="-3261" b="-8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A46B6B-8DB7-9E24-4A28-802035AD090A}"/>
                  </a:ext>
                </a:extLst>
              </p:cNvPr>
              <p:cNvSpPr txBox="1"/>
              <p:nvPr/>
            </p:nvSpPr>
            <p:spPr>
              <a:xfrm>
                <a:off x="6571682" y="3976576"/>
                <a:ext cx="3284699" cy="144655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意味着用越来越小的闭球来测度空间，则衡量空间尺度变化的“分辨率”就越高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A46B6B-8DB7-9E24-4A28-802035AD0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682" y="3976576"/>
                <a:ext cx="3284699" cy="1446550"/>
              </a:xfrm>
              <a:prstGeom prst="rect">
                <a:avLst/>
              </a:prstGeom>
              <a:blipFill>
                <a:blip r:embed="rId4"/>
                <a:stretch>
                  <a:fillRect l="-2218" t="-3333" r="-129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9BD201A1-125A-D79B-BFD9-5271218FC83E}"/>
              </a:ext>
            </a:extLst>
          </p:cNvPr>
          <p:cNvSpPr/>
          <p:nvPr/>
        </p:nvSpPr>
        <p:spPr>
          <a:xfrm>
            <a:off x="5975498" y="2247956"/>
            <a:ext cx="1307804" cy="4359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8E8E77-BB41-324A-A775-C6617552783F}"/>
              </a:ext>
            </a:extLst>
          </p:cNvPr>
          <p:cNvSpPr/>
          <p:nvPr/>
        </p:nvSpPr>
        <p:spPr>
          <a:xfrm>
            <a:off x="7405053" y="2247956"/>
            <a:ext cx="930873" cy="43593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4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95772-2FDC-E890-C181-D0F2EEF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Definition &amp; Preliminaries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AC98A-7DE6-AE95-4E47-E627FE08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 Persistent Homology Dimension: 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9ECE3-D68B-2C71-5A82-F38A5EE60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8" t="33688" r="16932" b="42604"/>
          <a:stretch/>
        </p:blipFill>
        <p:spPr>
          <a:xfrm>
            <a:off x="724976" y="1688432"/>
            <a:ext cx="7049386" cy="5103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4D34DE-BDC0-2CD9-B301-DE8FF0EC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65" y="1434688"/>
            <a:ext cx="3848114" cy="882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8F9708-4D13-3537-6A0F-5E2E4C16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6" y="2384718"/>
            <a:ext cx="11323943" cy="41011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A0AD29-A14C-3806-BB26-DC1B2ED2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43" y="3730292"/>
            <a:ext cx="4291541" cy="314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9FEF10-5930-35E5-116F-0BBCDC692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989" y="3730760"/>
            <a:ext cx="2359746" cy="332060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A717600B-5239-F559-A895-C87E40040B8F}"/>
              </a:ext>
            </a:extLst>
          </p:cNvPr>
          <p:cNvSpPr/>
          <p:nvPr/>
        </p:nvSpPr>
        <p:spPr>
          <a:xfrm rot="3393953">
            <a:off x="7448586" y="4176135"/>
            <a:ext cx="347288" cy="51830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D743FA-B6DB-16AE-6F45-CACC15F5FC5B}"/>
              </a:ext>
            </a:extLst>
          </p:cNvPr>
          <p:cNvSpPr txBox="1"/>
          <p:nvPr/>
        </p:nvSpPr>
        <p:spPr>
          <a:xfrm>
            <a:off x="8685250" y="966758"/>
            <a:ext cx="299167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homology lifetime sum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24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gxOGM0MjdkNjM0YTJlMDE5M2VlNjE0OGY5ZTk0Zj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654</Words>
  <Application>Microsoft Office PowerPoint</Application>
  <PresentationFormat>宽屏</PresentationFormat>
  <Paragraphs>121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楷体</vt:lpstr>
      <vt:lpstr>Arial</vt:lpstr>
      <vt:lpstr>Calibri</vt:lpstr>
      <vt:lpstr>Cambria Math</vt:lpstr>
      <vt:lpstr>Times New Roman</vt:lpstr>
      <vt:lpstr>Wingdings</vt:lpstr>
      <vt:lpstr>WPS</vt:lpstr>
      <vt:lpstr>Intrinsic Dimension, Persistent Homology and Generalization in Neural Networks</vt:lpstr>
      <vt:lpstr>Research Framework</vt:lpstr>
      <vt:lpstr>Research Framework</vt:lpstr>
      <vt:lpstr>Research Framework</vt:lpstr>
      <vt:lpstr>Mathematical Definition &amp; Preliminaries</vt:lpstr>
      <vt:lpstr>Mathematical Definition &amp; Preliminaries</vt:lpstr>
      <vt:lpstr>Mathematical Definition &amp; Preliminaries</vt:lpstr>
      <vt:lpstr>Mathematical Definition &amp; Preliminaries </vt:lpstr>
      <vt:lpstr>Mathematical Definition &amp; Preliminaries </vt:lpstr>
      <vt:lpstr> Estimation of Generalization Error</vt:lpstr>
      <vt:lpstr>Generalization Error Upper Bound</vt:lpstr>
      <vt:lpstr>Persistent Homology Dimension Upper Bound</vt:lpstr>
      <vt:lpstr>Evaluation of Generalization &amp; PH Dimension</vt:lpstr>
      <vt:lpstr>dimPH &amp; Test Accuracy?</vt:lpstr>
      <vt:lpstr>Whether to use dimPH regularization?</vt:lpstr>
      <vt:lpstr>Whether dimPH matches the gound truth ID?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《Discovering State Variables Hidden in Experimental Data》</dc:title>
  <dc:creator>笑颜 许</dc:creator>
  <cp:lastModifiedBy>许笑颜</cp:lastModifiedBy>
  <cp:revision>21</cp:revision>
  <dcterms:created xsi:type="dcterms:W3CDTF">2024-06-01T03:49:00Z</dcterms:created>
  <dcterms:modified xsi:type="dcterms:W3CDTF">2024-06-16T07:28:41Z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167b8c023f311ef80001fe800001ee8">
    <vt:lpwstr>CWMCWsaKojm0Q9Sphpzo0ReQY+5+x+Y7aXebB1y3M9KfHLhVCxFyIU938Pc9udFk322xVMxosWJJ8/p+/QdNyU7Bw==</vt:lpwstr>
  </property>
  <property fmtid="{D5CDD505-2E9C-101B-9397-08002B2CF9AE}" pid="3" name="CWMdcbf5ea023fa11ef80001fe800001ee8">
    <vt:lpwstr>CWMjUtTi/yXPSg41R1i7Kmuy9ZzOP00mtjDMh+4F8G39/MuBKUi1DoNvO3aAy1ZOMzIHzJjTp8pUaT7VIjMSS+Rnw==</vt:lpwstr>
  </property>
  <property fmtid="{D5CDD505-2E9C-101B-9397-08002B2CF9AE}" pid="4" name="ICV">
    <vt:lpwstr>816FC0D4DFB14C1DB10EBE389641AD65_12</vt:lpwstr>
  </property>
  <property fmtid="{D5CDD505-2E9C-101B-9397-08002B2CF9AE}" pid="5" name="KSOProductBuildVer">
    <vt:lpwstr>2052-12.1.0.16929</vt:lpwstr>
  </property>
</Properties>
</file>