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F1D2-5E85-4177-8F2A-15808F877806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FF2E-C173-4E41-813B-AE31B947F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900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98780" indent="0" algn="ctr">
              <a:buNone/>
              <a:defRPr sz="1745"/>
            </a:lvl2pPr>
            <a:lvl3pPr marL="797560" indent="0" algn="ctr">
              <a:buNone/>
              <a:defRPr sz="1570"/>
            </a:lvl3pPr>
            <a:lvl4pPr marL="1196340" indent="0" algn="ctr">
              <a:buNone/>
              <a:defRPr sz="1395"/>
            </a:lvl4pPr>
            <a:lvl5pPr marL="1595120" indent="0" algn="ctr">
              <a:buNone/>
              <a:defRPr sz="1395"/>
            </a:lvl5pPr>
            <a:lvl6pPr marL="1993900" indent="0" algn="ctr">
              <a:buNone/>
              <a:defRPr sz="1395"/>
            </a:lvl6pPr>
            <a:lvl7pPr marL="2392680" indent="0" algn="ctr">
              <a:buNone/>
              <a:defRPr sz="1395"/>
            </a:lvl7pPr>
            <a:lvl8pPr marL="2791460" indent="0" algn="ctr">
              <a:buNone/>
              <a:defRPr sz="1395"/>
            </a:lvl8pPr>
            <a:lvl9pPr marL="319024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635726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Question:</a:t>
            </a:r>
            <a:r>
              <a:rPr lang="zh-CN" altLang="en-US"/>
              <a:t>怎么看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10903992" cy="5220194"/>
          </a:xfrm>
        </p:spPr>
        <p:txBody>
          <a:bodyPr>
            <a:normAutofit/>
          </a:bodyPr>
          <a:lstStyle>
            <a:lvl1pPr>
              <a:lnSpc>
                <a:spcPts val="2385"/>
              </a:lnSpc>
              <a:defRPr sz="1990"/>
            </a:lvl1pPr>
            <a:lvl2pPr>
              <a:defRPr sz="1990"/>
            </a:lvl2pPr>
            <a:lvl3pPr>
              <a:defRPr sz="1990"/>
            </a:lvl3pPr>
            <a:lvl4pPr>
              <a:defRPr sz="1990"/>
            </a:lvl4pPr>
            <a:lvl5pPr>
              <a:defRPr sz="199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78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560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3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51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9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68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14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902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5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5"/>
            </a:lvl1pPr>
            <a:lvl2pPr marL="398780" indent="0">
              <a:buNone/>
              <a:defRPr sz="2440"/>
            </a:lvl2pPr>
            <a:lvl3pPr marL="797560" indent="0">
              <a:buNone/>
              <a:defRPr sz="2090"/>
            </a:lvl3pPr>
            <a:lvl4pPr marL="1196340" indent="0">
              <a:buNone/>
              <a:defRPr sz="1745"/>
            </a:lvl4pPr>
            <a:lvl5pPr marL="1595120" indent="0">
              <a:buNone/>
              <a:defRPr sz="1745"/>
            </a:lvl5pPr>
            <a:lvl6pPr marL="1993900" indent="0">
              <a:buNone/>
              <a:defRPr sz="1745"/>
            </a:lvl6pPr>
            <a:lvl7pPr marL="2392680" indent="0">
              <a:buNone/>
              <a:defRPr sz="1745"/>
            </a:lvl7pPr>
            <a:lvl8pPr marL="2791460" indent="0">
              <a:buNone/>
              <a:defRPr sz="1745"/>
            </a:lvl8pPr>
            <a:lvl9pPr marL="3190240" indent="0">
              <a:buNone/>
              <a:defRPr sz="17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79460" y="0"/>
            <a:ext cx="3812540" cy="684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7560" rtl="0" eaLnBrk="1" latinLnBrk="0" hangingPunct="1">
        <a:lnSpc>
          <a:spcPct val="90000"/>
        </a:lnSpc>
        <a:spcBef>
          <a:spcPct val="0"/>
        </a:spcBef>
        <a:buNone/>
        <a:defRPr sz="3835" b="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390" indent="-199390" algn="l" defTabSz="79756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1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69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7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51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29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6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5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3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12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90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6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4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2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gebraicfrost@mail.ustc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E9A96-D911-FEB3-0614-70B7DAE58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Inverse Problem for Partial Differential Equation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A6D9B-213E-1751-78D1-20D3BE3D4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algebraicfrost@mail.ustc.edu.cn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67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A5A3-87BD-02A1-6878-2CC3E527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PDE-BENCH vs Inverse Problem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85D4AC-15AD-BBE9-26DE-7E37CD6EC6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i="1" dirty="0"/>
                  <a:t>Strategy 2: </a:t>
                </a:r>
                <a:r>
                  <a:rPr lang="zh-CN" altLang="en-US" b="1" dirty="0"/>
                  <a:t>初值预测外推 </a:t>
                </a:r>
                <a:r>
                  <a:rPr lang="en-US" altLang="zh-CN" b="1" dirty="0"/>
                  <a:t>&amp; </a:t>
                </a:r>
                <a:r>
                  <a:rPr lang="zh-CN" altLang="en-US" b="1" dirty="0"/>
                  <a:t>用外推预测值返回来修正初值</a:t>
                </a:r>
                <a:r>
                  <a:rPr lang="en-US" altLang="zh-CN" b="1" dirty="0"/>
                  <a:t>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用什么办法预测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时刻的值？即利用预测初值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predict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，如何预测得到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pre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𝑑𝑖𝑐𝑡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FNO / PINN /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Unet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！（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DPOT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用什么办法预测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初值？</a:t>
                </a:r>
                <a:endParaRPr lang="en-US" altLang="zh-CN" dirty="0"/>
              </a:p>
              <a:p>
                <a:r>
                  <a:rPr lang="en-US" altLang="zh-CN" dirty="0" err="1"/>
                  <a:t>ProbRasterLatent</a:t>
                </a:r>
                <a:endParaRPr lang="en-US" altLang="zh-CN" dirty="0"/>
              </a:p>
              <a:p>
                <a:r>
                  <a:rPr lang="en-US" altLang="zh-CN" dirty="0" err="1"/>
                  <a:t>InitialConditionInterp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85D4AC-15AD-BBE9-26DE-7E37CD6EC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3" t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9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98C-F0FE-BBAA-5FAC-CF4E9CB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PDE-BENCH vs Inverse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1F6B6-4941-119E-4BFE-F8FE5C80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7" y="956983"/>
            <a:ext cx="10903992" cy="5753533"/>
          </a:xfrm>
        </p:spPr>
        <p:txBody>
          <a:bodyPr/>
          <a:lstStyle/>
          <a:p>
            <a:r>
              <a:rPr lang="en-US" altLang="zh-CN" b="1" i="1" dirty="0"/>
              <a:t>Strategy 2: </a:t>
            </a:r>
            <a:r>
              <a:rPr lang="zh-CN" altLang="en-US" b="1" dirty="0"/>
              <a:t>初值预测外推 </a:t>
            </a:r>
            <a:r>
              <a:rPr lang="en-US" altLang="zh-CN" b="1" dirty="0"/>
              <a:t>&amp; </a:t>
            </a:r>
            <a:r>
              <a:rPr lang="zh-CN" altLang="en-US" b="1" dirty="0"/>
              <a:t>用外推预测值返回来修正初值</a:t>
            </a:r>
            <a:r>
              <a:rPr lang="en-US" altLang="zh-CN" b="1" dirty="0"/>
              <a:t> </a:t>
            </a:r>
          </a:p>
          <a:p>
            <a:r>
              <a:rPr lang="en-US" altLang="zh-CN" dirty="0" err="1"/>
              <a:t>ProbRasterLatent</a:t>
            </a:r>
            <a:r>
              <a:rPr lang="en-US" altLang="zh-CN" dirty="0"/>
              <a:t> </a:t>
            </a:r>
            <a:r>
              <a:rPr lang="zh-CN" altLang="en-US" dirty="0"/>
              <a:t>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InitialConditionInterp</a:t>
            </a:r>
            <a:r>
              <a:rPr lang="zh-CN" altLang="en-US" dirty="0"/>
              <a:t>方法：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9A10BA-2CA0-5748-4656-661A18F27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75" y="1694829"/>
            <a:ext cx="4362482" cy="1600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F9937D-7050-4EA6-653F-AD8C690E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84" y="4497183"/>
            <a:ext cx="3424263" cy="20240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35EAFD-0B93-998A-453E-E9B930EF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943" y="-47705"/>
            <a:ext cx="6966850" cy="36106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8120E2-3026-49ED-B107-7EA5BFD7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755" y="4563966"/>
            <a:ext cx="5652351" cy="25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3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DA0F-CB07-C79D-C009-0584422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5462D-BD04-835C-3FFC-9BB86CE6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7" y="956984"/>
            <a:ext cx="5419911" cy="5220194"/>
          </a:xfrm>
        </p:spPr>
        <p:txBody>
          <a:bodyPr/>
          <a:lstStyle/>
          <a:p>
            <a:r>
              <a:rPr lang="en-US" altLang="zh-CN" dirty="0"/>
              <a:t>Examples:</a:t>
            </a:r>
          </a:p>
          <a:p>
            <a:pPr lvl="1"/>
            <a:r>
              <a:rPr lang="en-US" altLang="zh-CN" dirty="0"/>
              <a:t>Given a set of data, find the dominant control equation from the data;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796B1-E8F3-9FFA-DC7D-8EA62839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0" y="1940953"/>
            <a:ext cx="5988117" cy="306780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325E2C7-C086-D0F3-988D-36C5F836E1BB}"/>
              </a:ext>
            </a:extLst>
          </p:cNvPr>
          <p:cNvSpPr txBox="1">
            <a:spLocks/>
          </p:cNvSpPr>
          <p:nvPr/>
        </p:nvSpPr>
        <p:spPr>
          <a:xfrm>
            <a:off x="6096000" y="956984"/>
            <a:ext cx="5419911" cy="5220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9390" indent="-199390" algn="l" defTabSz="797560" rtl="0" eaLnBrk="1" latinLnBrk="0" hangingPunct="1">
              <a:lnSpc>
                <a:spcPts val="2385"/>
              </a:lnSpc>
              <a:spcBef>
                <a:spcPts val="875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59817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99695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39573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179451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99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19329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7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9085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89630" indent="-199390" algn="l" defTabSz="797560" rtl="0" eaLnBrk="1" latinLnBrk="0" hangingPunct="1">
              <a:lnSpc>
                <a:spcPct val="90000"/>
              </a:lnSpc>
              <a:spcBef>
                <a:spcPts val="435"/>
              </a:spcBef>
              <a:buFont typeface="Arial" panose="020B0604020202020204" pitchFamily="34" charset="0"/>
              <a:buChar char="•"/>
              <a:defRPr sz="15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Examples:</a:t>
            </a:r>
          </a:p>
          <a:p>
            <a:pPr marL="398780" lvl="1" indent="0">
              <a:buNone/>
            </a:pPr>
            <a:r>
              <a:rPr lang="en-US" altLang="zh-CN" dirty="0"/>
              <a:t>Given a set of data and the equation corresponding to the data, identify the missing a% of the parameters and forms of the equation from the data;</a:t>
            </a:r>
          </a:p>
          <a:p>
            <a:pPr marL="398780" lvl="1" indent="0">
              <a:buNone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110E92-8803-38A7-C0D9-072F2B57027C}"/>
              </a:ext>
            </a:extLst>
          </p:cNvPr>
          <p:cNvSpPr txBox="1"/>
          <p:nvPr/>
        </p:nvSpPr>
        <p:spPr>
          <a:xfrm>
            <a:off x="6668754" y="3364468"/>
            <a:ext cx="334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Use PINN to discover parameters!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CAB14D-8D3F-6FBA-6BB3-FD9E8D32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63" y="3934283"/>
            <a:ext cx="4629184" cy="5429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FBC30-63E4-128E-B12D-81BA5AA40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381" y="5174188"/>
            <a:ext cx="7540148" cy="1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7E281-4460-FEEC-E1BA-D3005B6F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93385-19B9-4760-31F9-DF373797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810"/>
            <a:ext cx="6789174" cy="5220194"/>
          </a:xfrm>
        </p:spPr>
        <p:txBody>
          <a:bodyPr/>
          <a:lstStyle/>
          <a:p>
            <a:pPr lvl="1"/>
            <a:r>
              <a:rPr lang="en-US" altLang="zh-CN" dirty="0"/>
              <a:t>Example:</a:t>
            </a:r>
          </a:p>
          <a:p>
            <a:pPr lvl="2"/>
            <a:r>
              <a:rPr lang="en-US" altLang="zh-CN" dirty="0"/>
              <a:t>Given an incomplete data set and the equation corresponding to the data set, solve the missing physical quantities in the data set from the data;</a:t>
            </a:r>
          </a:p>
          <a:p>
            <a:pPr lvl="2"/>
            <a:r>
              <a:rPr lang="en-US" altLang="zh-CN" dirty="0"/>
              <a:t>PINN</a:t>
            </a:r>
          </a:p>
          <a:p>
            <a:pPr lvl="2"/>
            <a:r>
              <a:rPr lang="en-US" altLang="zh-CN" dirty="0" err="1"/>
              <a:t>OmniArch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A7A95F-842E-D061-74A8-9FC2D0C9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2" y="4318818"/>
            <a:ext cx="5326962" cy="14450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395AC2-E399-4099-2EB0-C235A44AB0B6}"/>
              </a:ext>
            </a:extLst>
          </p:cNvPr>
          <p:cNvSpPr txBox="1"/>
          <p:nvPr/>
        </p:nvSpPr>
        <p:spPr>
          <a:xfrm>
            <a:off x="738782" y="3005591"/>
            <a:ext cx="487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Use PINN to discover pressure given velocity field!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BA1EA6-FDE7-B321-5581-59D42B6C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91" y="3575406"/>
            <a:ext cx="4629184" cy="5429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53625D-3539-D599-FB73-7923A523791C}"/>
              </a:ext>
            </a:extLst>
          </p:cNvPr>
          <p:cNvSpPr txBox="1"/>
          <p:nvPr/>
        </p:nvSpPr>
        <p:spPr>
          <a:xfrm>
            <a:off x="6789174" y="1343940"/>
            <a:ext cx="508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 set, solve the initial value of the equation from the data.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- PDE Bench</a:t>
            </a:r>
            <a:r>
              <a:rPr lang="zh-CN" altLang="en-US" dirty="0"/>
              <a:t>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AF2711-B06B-C26C-9B79-AE2382245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024" y="2503411"/>
            <a:ext cx="4752718" cy="4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5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D9E5-AF81-6D78-F8BE-1D85FD9B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15C67-5165-BA8C-2642-B2CD054D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Discovering control parameters from observed data (phenomenon inversion problem):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041A6-97D0-77B0-4641-12847688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6" y="1388918"/>
            <a:ext cx="6378747" cy="54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D20C-5A62-3D78-4DE0-E0381C7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 Definition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02B5F-8E60-9109-8337-6DE96B7A9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problem of inverse design aims at finding a set of high-dimensional design parameters (e.g., boundary and initial conditions) for a physical system to optimize a set of specified objectives and constraints.</a:t>
                </a:r>
              </a:p>
              <a:p>
                <a:r>
                  <a:rPr lang="en-US" altLang="zh-CN" dirty="0"/>
                  <a:t>In the context of CFD, this problem can be formulated as: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: designed parameters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: designed objective function</a:t>
                </a:r>
              </a:p>
              <a:p>
                <a:r>
                  <a:rPr lang="en-US" altLang="zh-CN" dirty="0"/>
                  <a:t>                       : constraints for PDE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A02B5F-8E60-9109-8337-6DE96B7A9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3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EB0C7D-4D5B-5C7D-DEE6-9B2CF6F06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88" y="2368034"/>
            <a:ext cx="4633946" cy="971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55B25D-C3F1-1F18-D0E7-9B633886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61" y="4594429"/>
            <a:ext cx="1533536" cy="3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9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EE6EF-F1DD-EDAC-FE0E-59CEA261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7D2FC-619C-C9B8-92CC-6105AC30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47EE55-5BBE-E83E-90C8-58A5D53E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77" y="1502070"/>
            <a:ext cx="9493045" cy="40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9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D01D1-87B7-0BC8-F4F8-E0DE05BC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PDE-BENCH vs Inverse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69C89F-D8DA-64D7-5445-4F5B8D4A5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7" y="956984"/>
                <a:ext cx="10903992" cy="6053416"/>
              </a:xfrm>
            </p:spPr>
            <p:txBody>
              <a:bodyPr/>
              <a:lstStyle/>
              <a:p>
                <a:r>
                  <a:rPr lang="en-US" altLang="zh-CN" dirty="0"/>
                  <a:t>PDE-Bench provides two training strategies for inverse problems.</a:t>
                </a:r>
              </a:p>
              <a:p>
                <a:r>
                  <a:rPr lang="zh-CN" altLang="en-US" dirty="0"/>
                  <a:t>原始数据格式：</a:t>
                </a:r>
                <a:r>
                  <a:rPr lang="en-US" altLang="zh-CN" dirty="0"/>
                  <a:t>[ x , y , t , u ]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[ 128, 128, 101, 2 ]</a:t>
                </a:r>
              </a:p>
              <a:p>
                <a:r>
                  <a:rPr lang="en-US" altLang="zh-CN" b="1" i="1" dirty="0"/>
                  <a:t>Strategy 1: </a:t>
                </a:r>
                <a:r>
                  <a:rPr lang="zh-CN" altLang="en-US" b="1" dirty="0"/>
                  <a:t>用初值（不优化初值，也不预测初值）预测外推 </a:t>
                </a:r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chemeClr val="accent6"/>
                    </a:solidFill>
                  </a:rPr>
                  <a:t>Input</a:t>
                </a:r>
                <a:r>
                  <a:rPr lang="en-US" altLang="zh-CN" dirty="0"/>
                  <a:t> original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set </a:t>
                </a:r>
                <a:r>
                  <a:rPr lang="en-US" altLang="zh-CN" dirty="0" err="1">
                    <a:solidFill>
                      <a:schemeClr val="accent5">
                        <a:lumMod val="75000"/>
                      </a:schemeClr>
                    </a:solidFill>
                  </a:rPr>
                  <a:t>initial_step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=10.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Slice data: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𝑖𝑛𝑖𝑡𝑖𝑎𝑙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([ 128, 128, 101, 2 ] -&gt; [ 128, 128, 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10</a:t>
                </a:r>
                <a:r>
                  <a:rPr lang="en-US" altLang="zh-CN" dirty="0"/>
                  <a:t>, 2 ])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accent6"/>
                    </a:solidFill>
                  </a:rPr>
                  <a:t>Predict:</a:t>
                </a:r>
                <a:r>
                  <a:rPr lang="en-US" altLang="zh-CN" dirty="0"/>
                  <a:t> predict the value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: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𝑖𝑛𝑖𝑡𝑖𝑎𝑙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𝐹𝑁𝑂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𝑈𝑛𝑒𝑡</m:t>
                        </m:r>
                      </m:num>
                      <m:den/>
                    </m:f>
                  </m:oMath>
                </a14:m>
                <a:r>
                  <a:rPr lang="en-US" altLang="zh-CN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accent6"/>
                    </a:solidFill>
                  </a:rPr>
                  <a:t>Back Propagation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9878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3987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𝑈𝑛𝑒𝑡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𝑈𝑛𝑒𝑡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𝐹𝑁𝑂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𝑈𝑛𝑒𝑡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Update the input data: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: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𝑖𝑛𝑖𝑡𝑖𝑎𝑙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𝑈𝑝𝑑𝑎𝑡𝑒</m:t>
                        </m:r>
                      </m:num>
                      <m:den/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+1 :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𝑖𝑛𝑖𝑡𝑖𝑎𝑙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𝑈𝑝𝑑𝑎𝑡𝑒</m:t>
                        </m:r>
                      </m:num>
                      <m:den/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𝑝𝑟𝑒𝑑𝑖𝑐𝑡𝑒𝑑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69C89F-D8DA-64D7-5445-4F5B8D4A5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7" y="956984"/>
                <a:ext cx="10903992" cy="6053416"/>
              </a:xfrm>
              <a:blipFill>
                <a:blip r:embed="rId2"/>
                <a:stretch>
                  <a:fillRect l="-503" t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308C3FC-0577-18F2-B9CB-2442AC533051}"/>
              </a:ext>
            </a:extLst>
          </p:cNvPr>
          <p:cNvSpPr txBox="1"/>
          <p:nvPr/>
        </p:nvSpPr>
        <p:spPr>
          <a:xfrm>
            <a:off x="9311149" y="55316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后移数据！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6679E9-0721-04E0-56A9-0FA2F6B18655}"/>
              </a:ext>
            </a:extLst>
          </p:cNvPr>
          <p:cNvSpPr/>
          <p:nvPr/>
        </p:nvSpPr>
        <p:spPr>
          <a:xfrm rot="19920682">
            <a:off x="8666250" y="5948515"/>
            <a:ext cx="471949" cy="3693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0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8EF81-1620-071A-C825-56E752CD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PDE-BENCH vs Inverse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337E2-DC6D-8A8E-7F95-175077FA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E804D1-9BC5-5E50-710B-14B0FC36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61" y="1050429"/>
            <a:ext cx="6172245" cy="2338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CCE5C6-1268-6F20-E3F5-A6497C15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86" y="3345876"/>
            <a:ext cx="6076994" cy="27717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4479B65-4870-C18A-8533-4E789D9BE935}"/>
              </a:ext>
            </a:extLst>
          </p:cNvPr>
          <p:cNvSpPr/>
          <p:nvPr/>
        </p:nvSpPr>
        <p:spPr>
          <a:xfrm>
            <a:off x="1597742" y="5451987"/>
            <a:ext cx="7742903" cy="7251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更新输入数据的形状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9C3572-38B4-E4E6-CBBA-82696DB09D70}"/>
              </a:ext>
            </a:extLst>
          </p:cNvPr>
          <p:cNvSpPr/>
          <p:nvPr/>
        </p:nvSpPr>
        <p:spPr>
          <a:xfrm>
            <a:off x="1597742" y="4031226"/>
            <a:ext cx="7742903" cy="104221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                         梯度传播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66EE2E-6903-95E5-D0B8-97EDCA105225}"/>
              </a:ext>
            </a:extLst>
          </p:cNvPr>
          <p:cNvSpPr/>
          <p:nvPr/>
        </p:nvSpPr>
        <p:spPr>
          <a:xfrm>
            <a:off x="1538748" y="3146323"/>
            <a:ext cx="7801897" cy="7627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                                      用 </a:t>
            </a:r>
            <a:r>
              <a:rPr lang="en-US" altLang="zh-CN" dirty="0"/>
              <a:t>0:initial_step</a:t>
            </a:r>
            <a:r>
              <a:rPr lang="zh-CN" altLang="en-US" dirty="0"/>
              <a:t>的数据推断 </a:t>
            </a:r>
            <a:r>
              <a:rPr lang="en-US" altLang="zh-CN" dirty="0"/>
              <a:t>t </a:t>
            </a:r>
            <a:r>
              <a:rPr lang="zh-CN" altLang="en-US" dirty="0"/>
              <a:t>时刻的数据</a:t>
            </a:r>
            <a:endParaRPr lang="en-US" altLang="zh-CN" dirty="0"/>
          </a:p>
          <a:p>
            <a:pPr algn="ctr"/>
            <a:r>
              <a:rPr lang="zh-CN" altLang="en-US" dirty="0"/>
              <a:t>            即 </a:t>
            </a:r>
            <a:r>
              <a:rPr lang="en-US" altLang="zh-CN" dirty="0"/>
              <a:t>t </a:t>
            </a:r>
            <a:r>
              <a:rPr lang="zh-CN" altLang="en-US" dirty="0"/>
              <a:t>时刻数据的推断值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82605F-5E0F-EA4C-F173-CB88242BDE6B}"/>
              </a:ext>
            </a:extLst>
          </p:cNvPr>
          <p:cNvSpPr/>
          <p:nvPr/>
        </p:nvSpPr>
        <p:spPr>
          <a:xfrm>
            <a:off x="1538747" y="2261420"/>
            <a:ext cx="7801897" cy="76273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t </a:t>
            </a:r>
            <a:r>
              <a:rPr lang="zh-CN" altLang="en-US" dirty="0"/>
              <a:t>时刻数据的真值</a:t>
            </a:r>
          </a:p>
        </p:txBody>
      </p:sp>
    </p:spTree>
    <p:extLst>
      <p:ext uri="{BB962C8B-B14F-4D97-AF65-F5344CB8AC3E}">
        <p14:creationId xmlns:p14="http://schemas.microsoft.com/office/powerpoint/2010/main" val="151363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14B4-D762-CA97-5982-1A31DBB2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PDE-BENCH vs Inverse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84A715-45C4-693C-1ACA-00E9541E68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946" y="956983"/>
                <a:ext cx="12051769" cy="5783029"/>
              </a:xfrm>
            </p:spPr>
            <p:txBody>
              <a:bodyPr/>
              <a:lstStyle/>
              <a:p>
                <a:r>
                  <a:rPr lang="en-US" altLang="zh-CN" b="1" i="1" dirty="0"/>
                  <a:t>Strategy 2: </a:t>
                </a:r>
                <a:r>
                  <a:rPr lang="zh-CN" altLang="en-US" b="1" dirty="0"/>
                  <a:t>初值预测外推 </a:t>
                </a:r>
                <a:r>
                  <a:rPr lang="en-US" altLang="zh-CN" b="1" dirty="0"/>
                  <a:t>&amp; </a:t>
                </a:r>
                <a:r>
                  <a:rPr lang="zh-CN" altLang="en-US" b="1" dirty="0"/>
                  <a:t>用外推预测值返回来修正初值</a:t>
                </a:r>
                <a:r>
                  <a:rPr lang="en-US" altLang="zh-CN" b="1" dirty="0"/>
                  <a:t> </a:t>
                </a:r>
              </a:p>
              <a:p>
                <a:r>
                  <a:rPr lang="en-US" altLang="zh-CN" dirty="0"/>
                  <a:t>Input: </a:t>
                </a:r>
                <a:r>
                  <a:rPr lang="zh-CN" altLang="en-US" dirty="0"/>
                  <a:t>初值真值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Predict: </a:t>
                </a:r>
                <a:r>
                  <a:rPr lang="zh-CN" altLang="en-US" dirty="0"/>
                  <a:t>通过潜变量映射方法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ProbRasterLatent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InitialConditionInterp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利用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时刻真值得到预测初值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predict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𝑀𝑆𝐸𝐿𝑜𝑠𝑠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predict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6"/>
                    </a:solidFill>
                  </a:rPr>
                  <a:t>  对应论文 </a:t>
                </a:r>
                <a:r>
                  <a:rPr lang="en-US" altLang="zh-CN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</a:t>
                </a:r>
              </a:p>
              <a:p>
                <a:endParaRPr lang="en-US" altLang="zh-CN" dirty="0">
                  <a:solidFill>
                    <a:schemeClr val="accent6"/>
                  </a:solidFill>
                  <a:sym typeface="Wingdings" panose="05000000000000000000" pitchFamily="2" charset="2"/>
                </a:endParaRPr>
              </a:p>
              <a:p>
                <a:endParaRPr lang="en-US" altLang="zh-CN" dirty="0">
                  <a:solidFill>
                    <a:schemeClr val="accent6"/>
                  </a:solidFill>
                  <a:sym typeface="Wingdings" panose="05000000000000000000" pitchFamily="2" charset="2"/>
                </a:endParaRP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Input:</a:t>
                </a:r>
                <a:r>
                  <a:rPr lang="zh-CN" alt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zh-CN" altLang="en-US" dirty="0"/>
                  <a:t> 时刻的真值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Predict: </a:t>
                </a:r>
                <a:r>
                  <a:rPr lang="zh-CN" altLang="en-US" dirty="0"/>
                  <a:t>利用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预测初值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predict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，基于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FNO/</a:t>
                </a:r>
                <a:r>
                  <a:rPr lang="en-US" altLang="zh-CN" dirty="0" err="1">
                    <a:solidFill>
                      <a:schemeClr val="accent6"/>
                    </a:solidFill>
                  </a:rPr>
                  <a:t>Unet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/PINN 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方法预测得到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pre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𝑑𝑖𝑐𝑡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pre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𝑑𝑖𝑐𝑡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𝑝𝑟𝑒𝑑𝑖𝑐𝑡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Loss: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𝑀𝑆𝐸𝐿𝑜𝑠𝑠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pre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𝑑𝑖𝑐𝑡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 对应论文 </a:t>
                </a:r>
                <a:r>
                  <a:rPr lang="en-US" altLang="zh-CN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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84A715-45C4-693C-1ACA-00E9541E6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46" y="956983"/>
                <a:ext cx="12051769" cy="5783029"/>
              </a:xfrm>
              <a:blipFill>
                <a:blip r:embed="rId2"/>
                <a:stretch>
                  <a:fillRect l="-455" t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1E6B5DC-EA5A-5DC1-6D67-E1C8FCD9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27" y="2694040"/>
            <a:ext cx="8254402" cy="1022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4684CF-789E-F060-838D-C3DA33A98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51"/>
          <a:stretch/>
        </p:blipFill>
        <p:spPr>
          <a:xfrm>
            <a:off x="3157027" y="5821059"/>
            <a:ext cx="8566919" cy="9189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7296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gxOGM0MjdkNjM0YTJlMDE5M2VlNjE0OGY5ZTk0Zj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632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Arial</vt:lpstr>
      <vt:lpstr>Calibri</vt:lpstr>
      <vt:lpstr>Cambria Math</vt:lpstr>
      <vt:lpstr>Times New Roman</vt:lpstr>
      <vt:lpstr>Wingdings</vt:lpstr>
      <vt:lpstr>WPS</vt:lpstr>
      <vt:lpstr>Inverse Problem for Partial Differential Equation</vt:lpstr>
      <vt:lpstr>Definition</vt:lpstr>
      <vt:lpstr>Definition</vt:lpstr>
      <vt:lpstr>Definition</vt:lpstr>
      <vt:lpstr>Math Definition </vt:lpstr>
      <vt:lpstr>General Pipeline</vt:lpstr>
      <vt:lpstr>PDE-BENCH vs Inverse Problem</vt:lpstr>
      <vt:lpstr>PDE-BENCH vs Inverse Problem</vt:lpstr>
      <vt:lpstr>PDE-BENCH vs Inverse Problem</vt:lpstr>
      <vt:lpstr>PDE-BENCH vs Inverse Problem</vt:lpstr>
      <vt:lpstr>PDE-BENCH vs Inverse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《Discovering State Variables Hidden in Experimental Data》</dc:title>
  <dc:creator>笑颜 许</dc:creator>
  <cp:lastModifiedBy>笑颜 许</cp:lastModifiedBy>
  <cp:revision>20</cp:revision>
  <dcterms:created xsi:type="dcterms:W3CDTF">2024-06-01T03:49:00Z</dcterms:created>
  <dcterms:modified xsi:type="dcterms:W3CDTF">2024-09-09T06:43:11Z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167b8c023f311ef80001fe800001ee8">
    <vt:lpwstr>CWMCWsaKojm0Q9Sphpzo0ReQY+5+x+Y7aXebB1y3M9KfHLhVCxFyIU938Pc9udFk322xVMxosWJJ8/p+/QdNyU7Bw==</vt:lpwstr>
  </property>
  <property fmtid="{D5CDD505-2E9C-101B-9397-08002B2CF9AE}" pid="3" name="CWMdcbf5ea023fa11ef80001fe800001ee8">
    <vt:lpwstr>CWMjUtTi/yXPSg41R1i7Kmuy9ZzOP00mtjDMh+4F8G39/MuBKUi1DoNvO3aAy1ZOMzIHzJjTp8pUaT7VIjMSS+Rnw==</vt:lpwstr>
  </property>
  <property fmtid="{D5CDD505-2E9C-101B-9397-08002B2CF9AE}" pid="4" name="ICV">
    <vt:lpwstr>F55007F7EB664D1685721DEC229A9621_12</vt:lpwstr>
  </property>
  <property fmtid="{D5CDD505-2E9C-101B-9397-08002B2CF9AE}" pid="5" name="KSOProductBuildVer">
    <vt:lpwstr>2052-12.1.0.16929</vt:lpwstr>
  </property>
</Properties>
</file>