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1" autoAdjust="0"/>
    <p:restoredTop sz="95858" autoAdjust="0"/>
  </p:normalViewPr>
  <p:slideViewPr>
    <p:cSldViewPr snapToGrid="0">
      <p:cViewPr varScale="1">
        <p:scale>
          <a:sx n="94" d="100"/>
          <a:sy n="94" d="100"/>
        </p:scale>
        <p:origin x="69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F1D2-5E85-4177-8F2A-15808F877806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FF2E-C173-4E41-813B-AE31B947F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EFF2E-C173-4E41-813B-AE31B947FD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4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9002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98780" indent="0" algn="ctr">
              <a:buNone/>
              <a:defRPr sz="1745"/>
            </a:lvl2pPr>
            <a:lvl3pPr marL="797560" indent="0" algn="ctr">
              <a:buNone/>
              <a:defRPr sz="1570"/>
            </a:lvl3pPr>
            <a:lvl4pPr marL="1196340" indent="0" algn="ctr">
              <a:buNone/>
              <a:defRPr sz="1395"/>
            </a:lvl4pPr>
            <a:lvl5pPr marL="1595120" indent="0" algn="ctr">
              <a:buNone/>
              <a:defRPr sz="1395"/>
            </a:lvl5pPr>
            <a:lvl6pPr marL="1993900" indent="0" algn="ctr">
              <a:buNone/>
              <a:defRPr sz="1395"/>
            </a:lvl6pPr>
            <a:lvl7pPr marL="2392680" indent="0" algn="ctr">
              <a:buNone/>
              <a:defRPr sz="1395"/>
            </a:lvl7pPr>
            <a:lvl8pPr marL="2791460" indent="0" algn="ctr">
              <a:buNone/>
              <a:defRPr sz="1395"/>
            </a:lvl8pPr>
            <a:lvl9pPr marL="319024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858186"/>
          </a:xfrm>
        </p:spPr>
        <p:txBody>
          <a:bodyPr>
            <a:normAutofit/>
          </a:bodyPr>
          <a:lstStyle>
            <a:lvl1pPr marL="379095" indent="-379095"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Question:</a:t>
            </a:r>
            <a:r>
              <a:rPr lang="zh-CN" altLang="en-US" dirty="0"/>
              <a:t>怎么看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1276350"/>
            <a:ext cx="10903992" cy="4900827"/>
          </a:xfrm>
        </p:spPr>
        <p:txBody>
          <a:bodyPr>
            <a:normAutofit/>
          </a:bodyPr>
          <a:lstStyle>
            <a:lvl1pPr>
              <a:lnSpc>
                <a:spcPts val="2385"/>
              </a:lnSpc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78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560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3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51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9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68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14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902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5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5"/>
            </a:lvl1pPr>
            <a:lvl2pPr marL="398780" indent="0">
              <a:buNone/>
              <a:defRPr sz="2440"/>
            </a:lvl2pPr>
            <a:lvl3pPr marL="797560" indent="0">
              <a:buNone/>
              <a:defRPr sz="2090"/>
            </a:lvl3pPr>
            <a:lvl4pPr marL="1196340" indent="0">
              <a:buNone/>
              <a:defRPr sz="1745"/>
            </a:lvl4pPr>
            <a:lvl5pPr marL="1595120" indent="0">
              <a:buNone/>
              <a:defRPr sz="1745"/>
            </a:lvl5pPr>
            <a:lvl6pPr marL="1993900" indent="0">
              <a:buNone/>
              <a:defRPr sz="1745"/>
            </a:lvl6pPr>
            <a:lvl7pPr marL="2392680" indent="0">
              <a:buNone/>
              <a:defRPr sz="1745"/>
            </a:lvl7pPr>
            <a:lvl8pPr marL="2791460" indent="0">
              <a:buNone/>
              <a:defRPr sz="1745"/>
            </a:lvl8pPr>
            <a:lvl9pPr marL="3190240" indent="0">
              <a:buNone/>
              <a:defRPr sz="17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79460" y="0"/>
            <a:ext cx="3812540" cy="684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7560" rtl="0" eaLnBrk="1" latinLnBrk="0" hangingPunct="1">
        <a:lnSpc>
          <a:spcPct val="90000"/>
        </a:lnSpc>
        <a:spcBef>
          <a:spcPct val="0"/>
        </a:spcBef>
        <a:buNone/>
        <a:defRPr sz="3835" b="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390" indent="-199390" algn="l" defTabSz="79756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1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69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7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51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29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6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5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3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12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90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6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4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2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70B8C-743A-B67F-E997-50C2571E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720" y="1234522"/>
            <a:ext cx="10495280" cy="2387600"/>
          </a:xfrm>
        </p:spPr>
        <p:txBody>
          <a:bodyPr/>
          <a:lstStyle/>
          <a:p>
            <a:r>
              <a:rPr lang="en-US" altLang="zh-CN" dirty="0"/>
              <a:t>Variational Autoencoding of PDE Inverse Problems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6AB8E-25FA-092A-1F38-5CDFEAF8C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F3A91E-4AA2-4B53-7DF5-26176CC4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64" y="3721643"/>
            <a:ext cx="8177272" cy="26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1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0A807-49DE-0C1F-22B1-CBFC30B1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A2CE1-00BB-013C-FBF2-0F09F1E5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7" y="1860550"/>
            <a:ext cx="6011813" cy="4900827"/>
          </a:xfrm>
        </p:spPr>
        <p:txBody>
          <a:bodyPr/>
          <a:lstStyle/>
          <a:p>
            <a:r>
              <a:rPr lang="en-US" altLang="zh-CN" dirty="0"/>
              <a:t>In the forward problem a noisy source (a), for example a pollutant, is convolved with some transporting vector field, (b), such as wind direction, to produce a smoothed output in a bounded domain (c). </a:t>
            </a:r>
          </a:p>
          <a:p>
            <a:endParaRPr lang="en-US" altLang="zh-CN" dirty="0"/>
          </a:p>
          <a:p>
            <a:r>
              <a:rPr lang="en-US" altLang="zh-CN" dirty="0"/>
              <a:t>The Bayesian inverse problem uses information from a finite number of sensor locations (d) to recover the posterior distribution of the parameters of the forward map, in this instance the posterior direction vectors (e).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A78EC7-4957-4DD7-F1BA-E4623AEFA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9" y="1432798"/>
            <a:ext cx="5110653" cy="50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3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6FC18-812B-48DC-9ABA-EBE37EEA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Background – General 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C1987-ECDE-6B38-A001-1A7A74C71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7" y="1276350"/>
                <a:ext cx="6529973" cy="4900827"/>
              </a:xfrm>
            </p:spPr>
            <p:txBody>
              <a:bodyPr/>
              <a:lstStyle/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Task:  </a:t>
                </a:r>
                <a:r>
                  <a:rPr lang="zh-CN" altLang="en-US" dirty="0"/>
                  <a:t>从带噪观测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中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恢复潜变量映射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: the solution to some mechanistic problem</a:t>
                </a:r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dirty="0"/>
                  <a:t>: noisy observations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dirty="0"/>
                  <a:t>:         spatial locations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Target Posterior: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FC1987-ECDE-6B38-A001-1A7A74C71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7" y="1276350"/>
                <a:ext cx="6529973" cy="4900827"/>
              </a:xfrm>
              <a:blipFill>
                <a:blip r:embed="rId2"/>
                <a:stretch>
                  <a:fillRect l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8DE9DC4-45EE-3D64-A98B-7CDE0D11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99" y="1432798"/>
            <a:ext cx="5110653" cy="5012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3723D8-958D-B1CC-9191-291068EC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01" y="5088729"/>
            <a:ext cx="4814859" cy="3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9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FB2B-5BDA-F0E3-647E-28F7200B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Background – PDE Form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821E6-2935-51BF-D545-CC3CAAA9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focus on a particular instance of the BIP by examining forward maps which arise as the implicit solutions of PDEs.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L[z] :</a:t>
            </a:r>
            <a:r>
              <a:rPr lang="zh-CN" altLang="en-US" dirty="0"/>
              <a:t>  </a:t>
            </a:r>
            <a:r>
              <a:rPr lang="en-US" altLang="zh-CN" dirty="0"/>
              <a:t>differential operator </a:t>
            </a:r>
            <a:r>
              <a:rPr lang="en-US" altLang="zh-CN" dirty="0" err="1"/>
              <a:t>parameterised</a:t>
            </a:r>
            <a:r>
              <a:rPr lang="en-US" altLang="zh-CN" dirty="0"/>
              <a:t> by z.</a:t>
            </a:r>
          </a:p>
          <a:p>
            <a:r>
              <a:rPr lang="en-US" altLang="zh-CN" dirty="0"/>
              <a:t>f(x):   the source term of PDE inputs</a:t>
            </a:r>
          </a:p>
          <a:p>
            <a:r>
              <a:rPr lang="en-US" altLang="zh-CN" dirty="0"/>
              <a:t>g(x):  the boundary condition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148B6-C2C4-2000-2048-789BCA88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24" y="1990088"/>
            <a:ext cx="6072232" cy="419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99838A-197C-8DEE-9E0E-20FD649A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04" y="4867591"/>
            <a:ext cx="5038762" cy="3333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D022D4-1DBD-5789-7D4E-39F2C6F87134}"/>
              </a:ext>
            </a:extLst>
          </p:cNvPr>
          <p:cNvSpPr/>
          <p:nvPr/>
        </p:nvSpPr>
        <p:spPr>
          <a:xfrm>
            <a:off x="3232604" y="1935480"/>
            <a:ext cx="1166676" cy="6400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B1785C-3BC9-8C80-0C74-7E1BC2058700}"/>
              </a:ext>
            </a:extLst>
          </p:cNvPr>
          <p:cNvSpPr/>
          <p:nvPr/>
        </p:nvSpPr>
        <p:spPr>
          <a:xfrm>
            <a:off x="3324044" y="4714239"/>
            <a:ext cx="856796" cy="6400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6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F6FB-6518-27DC-7EC0-B3CD17A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Main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C3D68-E434-1021-B982-11C840CD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1</a:t>
            </a:r>
            <a:r>
              <a:rPr lang="en-US" altLang="zh-CN" baseline="30000" dirty="0"/>
              <a:t>st</a:t>
            </a:r>
            <a:r>
              <a:rPr lang="en-US" altLang="zh-CN" dirty="0"/>
              <a:t> : Apply the FEM weak-form constraint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2: Use MC approximation :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B567E-37DA-A712-3532-56F7A472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09" y="1704972"/>
            <a:ext cx="6729462" cy="857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078071-951B-CD3C-29FA-60A85365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08" y="3269557"/>
            <a:ext cx="4029104" cy="733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11341A-7B9B-7F06-35BA-917FADE12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857" y="4229096"/>
            <a:ext cx="9929885" cy="18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5172F-9188-992A-579D-095305A2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16B3E-A8D3-C56D-A584-90876FD0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7" y="1137920"/>
            <a:ext cx="10903992" cy="5039257"/>
          </a:xfrm>
        </p:spPr>
        <p:txBody>
          <a:bodyPr/>
          <a:lstStyle/>
          <a:p>
            <a:r>
              <a:rPr lang="zh-CN" altLang="en-US" dirty="0"/>
              <a:t>通过最小化变分分布 𝑞</a:t>
            </a:r>
            <a:r>
              <a:rPr lang="en-US" altLang="zh-CN" dirty="0"/>
              <a:t>(</a:t>
            </a:r>
            <a:r>
              <a:rPr lang="zh-CN" altLang="en-US" dirty="0"/>
              <a:t>𝑧</a:t>
            </a:r>
            <a:r>
              <a:rPr lang="en-US" altLang="zh-CN" dirty="0"/>
              <a:t>) </a:t>
            </a:r>
            <a:r>
              <a:rPr lang="zh-CN" altLang="en-US" dirty="0"/>
              <a:t>和变分参数 𝜇</a:t>
            </a:r>
            <a:r>
              <a:rPr lang="en-US" altLang="zh-CN" dirty="0"/>
              <a:t> </a:t>
            </a:r>
            <a:r>
              <a:rPr lang="zh-CN" altLang="en-US" dirty="0"/>
              <a:t>来解决贝叶斯逆问题（</a:t>
            </a:r>
            <a:r>
              <a:rPr lang="en-US" altLang="zh-CN" dirty="0"/>
              <a:t>BIP</a:t>
            </a:r>
            <a:r>
              <a:rPr lang="zh-CN" altLang="en-US" dirty="0"/>
              <a:t>），同时使用有限元法（</a:t>
            </a:r>
            <a:r>
              <a:rPr lang="en-US" altLang="zh-CN" dirty="0"/>
              <a:t>FEM</a:t>
            </a:r>
            <a:r>
              <a:rPr lang="zh-CN" altLang="en-US" dirty="0"/>
              <a:t>）中的弱形式约束作为正则化项。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D095C-6531-32D3-CB93-0398F6E8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2" y="2743200"/>
            <a:ext cx="11116042" cy="3986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81E1D6-623E-65FE-55F6-10717E85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03" y="2036395"/>
            <a:ext cx="10006086" cy="8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CCDBA-CAA0-03A8-1074-5D3CA95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8051A-9B81-E092-DFB1-5F7F3E91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97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gxOGM0MjdkNjM0YTJlMDE5M2VlNjE0OGY5ZTk0Zj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256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Arial</vt:lpstr>
      <vt:lpstr>Calibri</vt:lpstr>
      <vt:lpstr>Cambria Math</vt:lpstr>
      <vt:lpstr>Times New Roman</vt:lpstr>
      <vt:lpstr>Wingdings</vt:lpstr>
      <vt:lpstr>WPS</vt:lpstr>
      <vt:lpstr>Variational Autoencoding of PDE Inverse Problems</vt:lpstr>
      <vt:lpstr>Problem Background</vt:lpstr>
      <vt:lpstr>Problem Background – General Form</vt:lpstr>
      <vt:lpstr>Problem Background – PDE Form</vt:lpstr>
      <vt:lpstr> Main Method</vt:lpstr>
      <vt:lpstr>Main Method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《Discovering State Variables Hidden in Experimental Data》</dc:title>
  <dc:creator>笑颜 许</dc:creator>
  <cp:lastModifiedBy>笑颜 许</cp:lastModifiedBy>
  <cp:revision>48</cp:revision>
  <dcterms:created xsi:type="dcterms:W3CDTF">2024-06-01T03:49:00Z</dcterms:created>
  <dcterms:modified xsi:type="dcterms:W3CDTF">2024-09-16T03:26:41Z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167b8c023f311ef80001fe800001ee8">
    <vt:lpwstr>CWMCWsaKojm0Q9Sphpzo0ReQY+5+x+Y7aXebB1y3M9KfHLhVCxFyIU938Pc9udFk322xVMxosWJJ8/p+/QdNyU7Bw==</vt:lpwstr>
  </property>
  <property fmtid="{D5CDD505-2E9C-101B-9397-08002B2CF9AE}" pid="3" name="CWMdcbf5ea023fa11ef80001fe800001ee8">
    <vt:lpwstr>CWMjUtTi/yXPSg41R1i7Kmuy9ZzOP00mtjDMh+4F8G39/MuBKUi1DoNvO3aAy1ZOMzIHzJjTp8pUaT7VIjMSS+Rnw==</vt:lpwstr>
  </property>
  <property fmtid="{D5CDD505-2E9C-101B-9397-08002B2CF9AE}" pid="4" name="ICV">
    <vt:lpwstr>816FC0D4DFB14C1DB10EBE389641AD65_12</vt:lpwstr>
  </property>
  <property fmtid="{D5CDD505-2E9C-101B-9397-08002B2CF9AE}" pid="5" name="KSOProductBuildVer">
    <vt:lpwstr>2052-12.1.0.16929</vt:lpwstr>
  </property>
</Properties>
</file>