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AF1D2-5E85-4177-8F2A-15808F877806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EFF2E-C173-4E41-813B-AE31B947F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19002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054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98780" indent="0" algn="ctr">
              <a:buNone/>
              <a:defRPr sz="1745"/>
            </a:lvl2pPr>
            <a:lvl3pPr marL="797560" indent="0" algn="ctr">
              <a:buNone/>
              <a:defRPr sz="1570"/>
            </a:lvl3pPr>
            <a:lvl4pPr marL="1196340" indent="0" algn="ctr">
              <a:buNone/>
              <a:defRPr sz="1395"/>
            </a:lvl4pPr>
            <a:lvl5pPr marL="1595120" indent="0" algn="ctr">
              <a:buNone/>
              <a:defRPr sz="1395"/>
            </a:lvl5pPr>
            <a:lvl6pPr marL="1993900" indent="0" algn="ctr">
              <a:buNone/>
              <a:defRPr sz="1395"/>
            </a:lvl6pPr>
            <a:lvl7pPr marL="2392680" indent="0" algn="ctr">
              <a:buNone/>
              <a:defRPr sz="1395"/>
            </a:lvl7pPr>
            <a:lvl8pPr marL="2791460" indent="0" algn="ctr">
              <a:buNone/>
              <a:defRPr sz="1395"/>
            </a:lvl8pPr>
            <a:lvl9pPr marL="319024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31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31"/>
            <a:ext cx="773429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5072" y="199089"/>
            <a:ext cx="8726614" cy="635726"/>
          </a:xfrm>
        </p:spPr>
        <p:txBody>
          <a:bodyPr/>
          <a:lstStyle>
            <a:lvl1pPr marL="379095" indent="-379095">
              <a:buFont typeface="Wingdings" panose="05000000000000000000" pitchFamily="2" charset="2"/>
              <a:buChar char="p"/>
              <a:defRPr sz="2320" b="1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Question:</a:t>
            </a:r>
            <a:r>
              <a:rPr lang="zh-CN" altLang="en-US"/>
              <a:t>怎么看</a:t>
            </a:r>
            <a:r>
              <a:rPr lang="en-US" altLang="zh-CN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947" y="956984"/>
            <a:ext cx="10903992" cy="5220194"/>
          </a:xfrm>
        </p:spPr>
        <p:txBody>
          <a:bodyPr>
            <a:normAutofit/>
          </a:bodyPr>
          <a:lstStyle>
            <a:lvl1pPr>
              <a:lnSpc>
                <a:spcPts val="2385"/>
              </a:lnSpc>
              <a:defRPr sz="1990"/>
            </a:lvl1pPr>
            <a:lvl2pPr>
              <a:defRPr sz="1990"/>
            </a:lvl2pPr>
            <a:lvl3pPr>
              <a:defRPr sz="1990"/>
            </a:lvl3pPr>
            <a:lvl4pPr>
              <a:defRPr sz="1990"/>
            </a:lvl4pPr>
            <a:lvl5pPr>
              <a:defRPr sz="199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523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780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560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34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51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39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268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9146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9024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541" y="364996"/>
            <a:ext cx="8904225" cy="777652"/>
          </a:xfrm>
        </p:spPr>
        <p:txBody>
          <a:bodyPr/>
          <a:lstStyle>
            <a:lvl1pPr marL="379095" indent="-379095">
              <a:buFont typeface="Wingdings" panose="05000000000000000000" pitchFamily="2" charset="2"/>
              <a:buChar char="p"/>
              <a:defRPr sz="232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3" y="1344753"/>
            <a:ext cx="5181501" cy="4832424"/>
          </a:xfrm>
        </p:spPr>
        <p:txBody>
          <a:bodyPr/>
          <a:lstStyle>
            <a:lvl1pPr>
              <a:defRPr sz="2155"/>
            </a:lvl1pPr>
            <a:lvl2pPr>
              <a:defRPr sz="2155"/>
            </a:lvl2pPr>
            <a:lvl3pPr>
              <a:defRPr sz="2155"/>
            </a:lvl3pPr>
            <a:lvl4pPr>
              <a:defRPr sz="2155"/>
            </a:lvl4pPr>
            <a:lvl5pPr>
              <a:defRPr sz="215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438" y="1344753"/>
            <a:ext cx="5181501" cy="4832424"/>
          </a:xfrm>
        </p:spPr>
        <p:txBody>
          <a:bodyPr/>
          <a:lstStyle>
            <a:lvl1pPr>
              <a:defRPr sz="2155"/>
            </a:lvl1pPr>
            <a:lvl2pPr>
              <a:defRPr sz="2155"/>
            </a:lvl2pPr>
            <a:lvl3pPr>
              <a:defRPr sz="2155"/>
            </a:lvl3pPr>
            <a:lvl4pPr>
              <a:defRPr sz="2155"/>
            </a:lvl4pPr>
            <a:lvl5pPr>
              <a:defRPr sz="215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365133"/>
            <a:ext cx="1051241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6" cy="823912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780" indent="0">
              <a:buNone/>
              <a:defRPr sz="1745" b="1"/>
            </a:lvl2pPr>
            <a:lvl3pPr marL="797560" indent="0">
              <a:buNone/>
              <a:defRPr sz="1570" b="1"/>
            </a:lvl3pPr>
            <a:lvl4pPr marL="1196340" indent="0">
              <a:buNone/>
              <a:defRPr sz="1395" b="1"/>
            </a:lvl4pPr>
            <a:lvl5pPr marL="1595120" indent="0">
              <a:buNone/>
              <a:defRPr sz="1395" b="1"/>
            </a:lvl5pPr>
            <a:lvl6pPr marL="1993900" indent="0">
              <a:buNone/>
              <a:defRPr sz="1395" b="1"/>
            </a:lvl6pPr>
            <a:lvl7pPr marL="2392680" indent="0">
              <a:buNone/>
              <a:defRPr sz="1395" b="1"/>
            </a:lvl7pPr>
            <a:lvl8pPr marL="2791460" indent="0">
              <a:buNone/>
              <a:defRPr sz="1395" b="1"/>
            </a:lvl8pPr>
            <a:lvl9pPr marL="319024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780" indent="0">
              <a:buNone/>
              <a:defRPr sz="1745" b="1"/>
            </a:lvl2pPr>
            <a:lvl3pPr marL="797560" indent="0">
              <a:buNone/>
              <a:defRPr sz="1570" b="1"/>
            </a:lvl3pPr>
            <a:lvl4pPr marL="1196340" indent="0">
              <a:buNone/>
              <a:defRPr sz="1395" b="1"/>
            </a:lvl4pPr>
            <a:lvl5pPr marL="1595120" indent="0">
              <a:buNone/>
              <a:defRPr sz="1395" b="1"/>
            </a:lvl5pPr>
            <a:lvl6pPr marL="1993900" indent="0">
              <a:buNone/>
              <a:defRPr sz="1395" b="1"/>
            </a:lvl6pPr>
            <a:lvl7pPr marL="2392680" indent="0">
              <a:buNone/>
              <a:defRPr sz="1395" b="1"/>
            </a:lvl7pPr>
            <a:lvl8pPr marL="2791460" indent="0">
              <a:buNone/>
              <a:defRPr sz="1395" b="1"/>
            </a:lvl8pPr>
            <a:lvl9pPr marL="319024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6"/>
            <a:ext cx="3932237" cy="1600200"/>
          </a:xfrm>
        </p:spPr>
        <p:txBody>
          <a:bodyPr anchor="b"/>
          <a:lstStyle>
            <a:lvl1pPr>
              <a:defRPr sz="27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795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3"/>
            <a:ext cx="3932237" cy="3811588"/>
          </a:xfrm>
        </p:spPr>
        <p:txBody>
          <a:bodyPr/>
          <a:lstStyle>
            <a:lvl1pPr marL="0" indent="0">
              <a:buNone/>
              <a:defRPr sz="1395"/>
            </a:lvl1pPr>
            <a:lvl2pPr marL="398780" indent="0">
              <a:buNone/>
              <a:defRPr sz="1220"/>
            </a:lvl2pPr>
            <a:lvl3pPr marL="797560" indent="0">
              <a:buNone/>
              <a:defRPr sz="1050"/>
            </a:lvl3pPr>
            <a:lvl4pPr marL="1196340" indent="0">
              <a:buNone/>
              <a:defRPr sz="875"/>
            </a:lvl4pPr>
            <a:lvl5pPr marL="1595120" indent="0">
              <a:buNone/>
              <a:defRPr sz="875"/>
            </a:lvl5pPr>
            <a:lvl6pPr marL="1993900" indent="0">
              <a:buNone/>
              <a:defRPr sz="875"/>
            </a:lvl6pPr>
            <a:lvl7pPr marL="2392680" indent="0">
              <a:buNone/>
              <a:defRPr sz="875"/>
            </a:lvl7pPr>
            <a:lvl8pPr marL="2791460" indent="0">
              <a:buNone/>
              <a:defRPr sz="875"/>
            </a:lvl8pPr>
            <a:lvl9pPr marL="3190240" indent="0">
              <a:buNone/>
              <a:defRPr sz="8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6"/>
            <a:ext cx="3932237" cy="1600200"/>
          </a:xfrm>
        </p:spPr>
        <p:txBody>
          <a:bodyPr anchor="b"/>
          <a:lstStyle>
            <a:lvl1pPr>
              <a:defRPr sz="279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795"/>
            </a:lvl1pPr>
            <a:lvl2pPr marL="398780" indent="0">
              <a:buNone/>
              <a:defRPr sz="2440"/>
            </a:lvl2pPr>
            <a:lvl3pPr marL="797560" indent="0">
              <a:buNone/>
              <a:defRPr sz="2090"/>
            </a:lvl3pPr>
            <a:lvl4pPr marL="1196340" indent="0">
              <a:buNone/>
              <a:defRPr sz="1745"/>
            </a:lvl4pPr>
            <a:lvl5pPr marL="1595120" indent="0">
              <a:buNone/>
              <a:defRPr sz="1745"/>
            </a:lvl5pPr>
            <a:lvl6pPr marL="1993900" indent="0">
              <a:buNone/>
              <a:defRPr sz="1745"/>
            </a:lvl6pPr>
            <a:lvl7pPr marL="2392680" indent="0">
              <a:buNone/>
              <a:defRPr sz="1745"/>
            </a:lvl7pPr>
            <a:lvl8pPr marL="2791460" indent="0">
              <a:buNone/>
              <a:defRPr sz="1745"/>
            </a:lvl8pPr>
            <a:lvl9pPr marL="3190240" indent="0">
              <a:buNone/>
              <a:defRPr sz="17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3"/>
            <a:ext cx="3932237" cy="3811588"/>
          </a:xfrm>
        </p:spPr>
        <p:txBody>
          <a:bodyPr/>
          <a:lstStyle>
            <a:lvl1pPr marL="0" indent="0">
              <a:buNone/>
              <a:defRPr sz="1395"/>
            </a:lvl1pPr>
            <a:lvl2pPr marL="398780" indent="0">
              <a:buNone/>
              <a:defRPr sz="1220"/>
            </a:lvl2pPr>
            <a:lvl3pPr marL="797560" indent="0">
              <a:buNone/>
              <a:defRPr sz="1050"/>
            </a:lvl3pPr>
            <a:lvl4pPr marL="1196340" indent="0">
              <a:buNone/>
              <a:defRPr sz="875"/>
            </a:lvl4pPr>
            <a:lvl5pPr marL="1595120" indent="0">
              <a:buNone/>
              <a:defRPr sz="875"/>
            </a:lvl5pPr>
            <a:lvl6pPr marL="1993900" indent="0">
              <a:buNone/>
              <a:defRPr sz="875"/>
            </a:lvl6pPr>
            <a:lvl7pPr marL="2392680" indent="0">
              <a:buNone/>
              <a:defRPr sz="875"/>
            </a:lvl7pPr>
            <a:lvl8pPr marL="2791460" indent="0">
              <a:buNone/>
              <a:defRPr sz="875"/>
            </a:lvl8pPr>
            <a:lvl9pPr marL="3190240" indent="0">
              <a:buNone/>
              <a:defRPr sz="8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fld id="{D997B5FA-0921-464F-AAE1-844C04324D75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2024/9/21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490"/>
            <a:fld id="{565CE74E-AB26-4998-AD42-012C4C1AD0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79460" y="0"/>
            <a:ext cx="3812540" cy="684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7560" rtl="0" eaLnBrk="1" latinLnBrk="0" hangingPunct="1">
        <a:lnSpc>
          <a:spcPct val="90000"/>
        </a:lnSpc>
        <a:spcBef>
          <a:spcPct val="0"/>
        </a:spcBef>
        <a:buNone/>
        <a:defRPr sz="3835" b="1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199390" indent="-199390" algn="l" defTabSz="79756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59817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99695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39573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179451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19329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085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9630" indent="-199390" algn="l" defTabSz="797560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78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56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34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12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390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268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146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240" algn="l" defTabSz="797560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02F62-BEB9-2524-911E-63C4A8E0F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BiLO</a:t>
            </a:r>
            <a:r>
              <a:rPr lang="en-US" altLang="zh-CN" dirty="0"/>
              <a:t>: Bilevel Local Operator Learning for PDE inverse problems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1F62F-8A31-323D-A266-5CB34C7C2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70EDBF-C0FC-F7AA-EE3B-4F8858B2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44" y="3906602"/>
            <a:ext cx="7344698" cy="28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1322A-A306-15A4-EB83-114F6849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1EA81-1EAA-98CD-ECD5-694486158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30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6F5F9-0E8F-B095-E2AD-7EAAA08C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80EA7-DE67-3985-1923-044CE86F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4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92D6E-F083-C45F-1B45-6231A3B8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31341-2C35-2226-8502-440FE914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2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3EFC68-2B93-3CC2-3482-A8C662544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703" y="1519002"/>
            <a:ext cx="9733935" cy="2387600"/>
          </a:xfrm>
        </p:spPr>
        <p:txBody>
          <a:bodyPr/>
          <a:lstStyle/>
          <a:p>
            <a:r>
              <a:rPr lang="en-US" altLang="zh-CN" dirty="0"/>
              <a:t>Learning to Solve PDE-constrained Inverse Problems with Graph Networks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D14A544-CE4E-DF8A-14DC-2EBD1D1A5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BACBDF-B50B-F250-BDB5-454A6E8E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96" t="19761" r="6209"/>
          <a:stretch/>
        </p:blipFill>
        <p:spPr>
          <a:xfrm>
            <a:off x="835741" y="4168878"/>
            <a:ext cx="10899059" cy="206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8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300CA-79FB-9122-79F8-729885B8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09DDF-E9C1-2917-90EE-4F585FEC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9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FAEC4-0AA8-DD68-C1C1-B1A18DB3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635C6-70CA-A00D-916D-E5BD822A1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2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781558-D6A8-2E4B-FDBA-F99BBADF1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DeltaPhi</a:t>
            </a:r>
            <a:r>
              <a:rPr lang="en-US" altLang="zh-CN" dirty="0"/>
              <a:t>: Learning Physical Trajectory Residual for PDE Solving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178BDB6-F12E-4128-3D92-24CEEA7DC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（疑似和我们的</a:t>
            </a:r>
            <a:r>
              <a:rPr lang="en-US" altLang="zh-CN" dirty="0"/>
              <a:t>idea</a:t>
            </a:r>
            <a:r>
              <a:rPr lang="zh-CN" altLang="en-US" dirty="0"/>
              <a:t>轻微的撞了，但是问题背景还不太一样的）</a:t>
            </a:r>
            <a:endParaRPr lang="en-US" altLang="zh-CN" dirty="0"/>
          </a:p>
          <a:p>
            <a:r>
              <a:rPr lang="zh-CN" altLang="en-US" dirty="0"/>
              <a:t>（感觉他们做的还不错）</a:t>
            </a:r>
          </a:p>
        </p:txBody>
      </p:sp>
    </p:spTree>
    <p:extLst>
      <p:ext uri="{BB962C8B-B14F-4D97-AF65-F5344CB8AC3E}">
        <p14:creationId xmlns:p14="http://schemas.microsoft.com/office/powerpoint/2010/main" val="107754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851D9-74CE-6B60-FFB6-0A8A457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629E2-166C-DC1C-8BE0-CA5D7D82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40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D574E-6608-ED37-C9AB-D027DF70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DA22E-B71B-96EB-0335-8BB8A127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15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gxOGM0MjdkNjM0YTJlMDE5M2VlNjE0OGY5ZTk0Zjg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56</Words>
  <Application>Microsoft Office PowerPoint</Application>
  <PresentationFormat>宽屏</PresentationFormat>
  <Paragraphs>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Times New Roman</vt:lpstr>
      <vt:lpstr>Wingdings</vt:lpstr>
      <vt:lpstr>WPS</vt:lpstr>
      <vt:lpstr>BiLO: Bilevel Local Operator Learning for PDE inverse problems</vt:lpstr>
      <vt:lpstr>PowerPoint 演示文稿</vt:lpstr>
      <vt:lpstr>PowerPoint 演示文稿</vt:lpstr>
      <vt:lpstr>Learning to Solve PDE-constrained Inverse Problems with Graph Networks</vt:lpstr>
      <vt:lpstr>PowerPoint 演示文稿</vt:lpstr>
      <vt:lpstr>PowerPoint 演示文稿</vt:lpstr>
      <vt:lpstr>DeltaPhi: Learning Physical Trajectory Residual for PDE Solving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《Discovering State Variables Hidden in Experimental Data》</dc:title>
  <dc:creator>笑颜 许</dc:creator>
  <cp:lastModifiedBy>笑颜 许</cp:lastModifiedBy>
  <cp:revision>23</cp:revision>
  <dcterms:created xsi:type="dcterms:W3CDTF">2024-06-01T03:49:00Z</dcterms:created>
  <dcterms:modified xsi:type="dcterms:W3CDTF">2024-09-21T10:15:25Z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c167b8c023f311ef80001fe800001ee8">
    <vt:lpwstr>CWMCWsaKojm0Q9Sphpzo0ReQY+5+x+Y7aXebB1y3M9KfHLhVCxFyIU938Pc9udFk322xVMxosWJJ8/p+/QdNyU7Bw==</vt:lpwstr>
  </property>
  <property fmtid="{D5CDD505-2E9C-101B-9397-08002B2CF9AE}" pid="3" name="CWMdcbf5ea023fa11ef80001fe800001ee8">
    <vt:lpwstr>CWMjUtTi/yXPSg41R1i7Kmuy9ZzOP00mtjDMh+4F8G39/MuBKUi1DoNvO3aAy1ZOMzIHzJjTp8pUaT7VIjMSS+Rnw==</vt:lpwstr>
  </property>
  <property fmtid="{D5CDD505-2E9C-101B-9397-08002B2CF9AE}" pid="4" name="ICV">
    <vt:lpwstr>F55007F7EB664D1685721DEC229A9621_12</vt:lpwstr>
  </property>
  <property fmtid="{D5CDD505-2E9C-101B-9397-08002B2CF9AE}" pid="5" name="KSOProductBuildVer">
    <vt:lpwstr>2052-12.1.0.16929</vt:lpwstr>
  </property>
</Properties>
</file>