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97" r:id="rId2"/>
    <p:sldId id="266" r:id="rId3"/>
    <p:sldId id="268" r:id="rId4"/>
    <p:sldId id="269" r:id="rId5"/>
    <p:sldId id="270" r:id="rId6"/>
    <p:sldId id="317" r:id="rId7"/>
    <p:sldId id="298" r:id="rId8"/>
    <p:sldId id="272" r:id="rId9"/>
    <p:sldId id="271" r:id="rId10"/>
    <p:sldId id="273" r:id="rId11"/>
    <p:sldId id="274" r:id="rId12"/>
    <p:sldId id="275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99" autoAdjust="0"/>
    <p:restoredTop sz="94660"/>
  </p:normalViewPr>
  <p:slideViewPr>
    <p:cSldViewPr snapToGrid="0">
      <p:cViewPr varScale="1">
        <p:scale>
          <a:sx n="96" d="100"/>
          <a:sy n="96" d="100"/>
        </p:scale>
        <p:origin x="72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CAEFE9-E9D0-4A10-B764-23EEF1791F28}" type="datetimeFigureOut">
              <a:rPr lang="zh-CN" altLang="en-US" smtClean="0"/>
              <a:t>2024/8/14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EF5325-AFC4-4B35-8040-37522FF409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282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最直接的方法就是使用最小二乘法构造一个能量泛函，并且以这个能量泛函的最小化作为训练目标。</a:t>
            </a:r>
            <a:endParaRPr lang="en-US" altLang="zh-CN"/>
          </a:p>
          <a:p>
            <a:r>
              <a:rPr lang="zh-CN" altLang="en-US"/>
              <a:t>缺点：对光滑性的要求比较的高，要求高阶导数。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0528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BB6AE2-ECC6-4368-A1A4-C30921F5A8B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10528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其中这个</a:t>
            </a:r>
            <a:r>
              <a:rPr lang="en-US" altLang="zh-CN"/>
              <a:t>u*</a:t>
            </a:r>
            <a:r>
              <a:rPr lang="zh-CN" altLang="en-US"/>
              <a:t>是</a:t>
            </a:r>
            <a:r>
              <a:rPr lang="en-US" altLang="zh-CN"/>
              <a:t>approximation solution</a:t>
            </a:r>
            <a:r>
              <a:rPr lang="zh-CN" altLang="en-US"/>
              <a:t>逼近解，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0528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BB6AE2-ECC6-4368-A1A4-C30921F5A8B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10528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0528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BB6AE2-ECC6-4368-A1A4-C30921F5A8B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10528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0528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BB6AE2-ECC6-4368-A1A4-C30921F5A8B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10528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最直接的方法就是使用最小二乘法构造一个能量泛函，并且以这个能量泛函的最小化作为训练目标。</a:t>
            </a:r>
            <a:endParaRPr lang="en-US" altLang="zh-CN"/>
          </a:p>
          <a:p>
            <a:r>
              <a:rPr lang="zh-CN" altLang="en-US"/>
              <a:t>缺点：对光滑性的要求比较的高，要求高阶导数。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0528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BB6AE2-ECC6-4368-A1A4-C30921F5A8B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10528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0528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BB6AE2-ECC6-4368-A1A4-C30921F5A8B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10528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1" y="1122363"/>
            <a:ext cx="9144000" cy="2387600"/>
          </a:xfrm>
        </p:spPr>
        <p:txBody>
          <a:bodyPr anchor="b"/>
          <a:lstStyle>
            <a:lvl1pPr algn="ctr">
              <a:defRPr sz="5233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1" y="3602038"/>
            <a:ext cx="9144000" cy="1655762"/>
          </a:xfrm>
        </p:spPr>
        <p:txBody>
          <a:bodyPr/>
          <a:lstStyle>
            <a:lvl1pPr marL="0" indent="0" algn="ctr">
              <a:buNone/>
              <a:defRPr sz="3315"/>
            </a:lvl1pPr>
            <a:lvl2pPr marL="398878" indent="0" algn="ctr">
              <a:buNone/>
              <a:defRPr sz="1744"/>
            </a:lvl2pPr>
            <a:lvl3pPr marL="797756" indent="0" algn="ctr">
              <a:buNone/>
              <a:defRPr sz="1570"/>
            </a:lvl3pPr>
            <a:lvl4pPr marL="1196635" indent="0" algn="ctr">
              <a:buNone/>
              <a:defRPr sz="1396"/>
            </a:lvl4pPr>
            <a:lvl5pPr marL="1594986" indent="0" algn="ctr">
              <a:buNone/>
              <a:defRPr sz="1396"/>
            </a:lvl5pPr>
            <a:lvl6pPr marL="1993865" indent="0" algn="ctr">
              <a:buNone/>
              <a:defRPr sz="1396"/>
            </a:lvl6pPr>
            <a:lvl7pPr marL="2392743" indent="0" algn="ctr">
              <a:buNone/>
              <a:defRPr sz="1396"/>
            </a:lvl7pPr>
            <a:lvl8pPr marL="2791621" indent="0" algn="ctr">
              <a:buNone/>
              <a:defRPr sz="1396"/>
            </a:lvl8pPr>
            <a:lvl9pPr marL="3190499" indent="0" algn="ctr">
              <a:buNone/>
              <a:defRPr sz="1396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2269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0654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2" y="365131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2" y="365131"/>
            <a:ext cx="7734299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2272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15072" y="199089"/>
            <a:ext cx="8726614" cy="635726"/>
          </a:xfrm>
        </p:spPr>
        <p:txBody>
          <a:bodyPr/>
          <a:lstStyle>
            <a:lvl1pPr marL="378882" indent="-378882">
              <a:buFont typeface="Wingdings" panose="05000000000000000000" pitchFamily="2" charset="2"/>
              <a:buChar char="p"/>
              <a:defRPr sz="2320">
                <a:solidFill>
                  <a:srgbClr val="0070C0"/>
                </a:solidFill>
              </a:defRPr>
            </a:lvl1pPr>
          </a:lstStyle>
          <a:p>
            <a:r>
              <a:rPr lang="en-US" altLang="zh-CN"/>
              <a:t>Question:</a:t>
            </a:r>
            <a:r>
              <a:rPr lang="zh-CN" altLang="en-US"/>
              <a:t>怎么看</a:t>
            </a:r>
            <a:r>
              <a:rPr lang="en-US" altLang="zh-CN"/>
              <a:t>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9947" y="956984"/>
            <a:ext cx="10903992" cy="5220194"/>
          </a:xfrm>
        </p:spPr>
        <p:txBody>
          <a:bodyPr>
            <a:normAutofit/>
          </a:bodyPr>
          <a:lstStyle>
            <a:lvl1pPr>
              <a:lnSpc>
                <a:spcPts val="2387"/>
              </a:lnSpc>
              <a:defRPr sz="1989"/>
            </a:lvl1pPr>
            <a:lvl2pPr>
              <a:defRPr sz="1989"/>
            </a:lvl2pPr>
            <a:lvl3pPr>
              <a:defRPr sz="1989"/>
            </a:lvl3pPr>
            <a:lvl4pPr>
              <a:defRPr sz="1989"/>
            </a:lvl4pPr>
            <a:lvl5pPr>
              <a:defRPr sz="1989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5846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3" y="1709740"/>
            <a:ext cx="10515600" cy="2852737"/>
          </a:xfrm>
        </p:spPr>
        <p:txBody>
          <a:bodyPr anchor="b"/>
          <a:lstStyle>
            <a:lvl1pPr>
              <a:defRPr sz="5233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3" y="4589465"/>
            <a:ext cx="10515600" cy="1500187"/>
          </a:xfrm>
        </p:spPr>
        <p:txBody>
          <a:bodyPr/>
          <a:lstStyle>
            <a:lvl1pPr marL="0" indent="0">
              <a:buNone/>
              <a:defRPr sz="2092">
                <a:solidFill>
                  <a:schemeClr val="tx1">
                    <a:tint val="75000"/>
                  </a:schemeClr>
                </a:solidFill>
              </a:defRPr>
            </a:lvl1pPr>
            <a:lvl2pPr marL="398878" indent="0">
              <a:buNone/>
              <a:defRPr sz="1744">
                <a:solidFill>
                  <a:schemeClr val="tx1">
                    <a:tint val="75000"/>
                  </a:schemeClr>
                </a:solidFill>
              </a:defRPr>
            </a:lvl2pPr>
            <a:lvl3pPr marL="797756" indent="0">
              <a:buNone/>
              <a:defRPr sz="1570">
                <a:solidFill>
                  <a:schemeClr val="tx1">
                    <a:tint val="75000"/>
                  </a:schemeClr>
                </a:solidFill>
              </a:defRPr>
            </a:lvl3pPr>
            <a:lvl4pPr marL="1196635" indent="0">
              <a:buNone/>
              <a:defRPr sz="1396">
                <a:solidFill>
                  <a:schemeClr val="tx1">
                    <a:tint val="75000"/>
                  </a:schemeClr>
                </a:solidFill>
              </a:defRPr>
            </a:lvl4pPr>
            <a:lvl5pPr marL="1594986" indent="0">
              <a:buNone/>
              <a:defRPr sz="1396">
                <a:solidFill>
                  <a:schemeClr val="tx1">
                    <a:tint val="75000"/>
                  </a:schemeClr>
                </a:solidFill>
              </a:defRPr>
            </a:lvl5pPr>
            <a:lvl6pPr marL="1993865" indent="0">
              <a:buNone/>
              <a:defRPr sz="1396">
                <a:solidFill>
                  <a:schemeClr val="tx1">
                    <a:tint val="75000"/>
                  </a:schemeClr>
                </a:solidFill>
              </a:defRPr>
            </a:lvl6pPr>
            <a:lvl7pPr marL="2392743" indent="0">
              <a:buNone/>
              <a:defRPr sz="1396">
                <a:solidFill>
                  <a:schemeClr val="tx1">
                    <a:tint val="75000"/>
                  </a:schemeClr>
                </a:solidFill>
              </a:defRPr>
            </a:lvl7pPr>
            <a:lvl8pPr marL="2791621" indent="0">
              <a:buNone/>
              <a:defRPr sz="1396">
                <a:solidFill>
                  <a:schemeClr val="tx1">
                    <a:tint val="75000"/>
                  </a:schemeClr>
                </a:solidFill>
              </a:defRPr>
            </a:lvl8pPr>
            <a:lvl9pPr marL="3190499" indent="0">
              <a:buNone/>
              <a:defRPr sz="139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7149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1541" y="364996"/>
            <a:ext cx="8904225" cy="777652"/>
          </a:xfrm>
        </p:spPr>
        <p:txBody>
          <a:bodyPr/>
          <a:lstStyle>
            <a:lvl1pPr marL="378882" indent="-378882">
              <a:buFont typeface="Wingdings" panose="05000000000000000000" pitchFamily="2" charset="2"/>
              <a:buChar char="p"/>
              <a:defRPr sz="2320">
                <a:solidFill>
                  <a:srgbClr val="0070C0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323" y="1344753"/>
            <a:ext cx="5181501" cy="4832424"/>
          </a:xfrm>
        </p:spPr>
        <p:txBody>
          <a:bodyPr/>
          <a:lstStyle>
            <a:lvl1pPr>
              <a:defRPr sz="2155"/>
            </a:lvl1pPr>
            <a:lvl2pPr>
              <a:defRPr sz="2155"/>
            </a:lvl2pPr>
            <a:lvl3pPr>
              <a:defRPr sz="2155"/>
            </a:lvl3pPr>
            <a:lvl4pPr>
              <a:defRPr sz="2155"/>
            </a:lvl4pPr>
            <a:lvl5pPr>
              <a:defRPr sz="2155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438" y="1344753"/>
            <a:ext cx="5181501" cy="4832424"/>
          </a:xfrm>
        </p:spPr>
        <p:txBody>
          <a:bodyPr/>
          <a:lstStyle>
            <a:lvl1pPr>
              <a:defRPr sz="2155"/>
            </a:lvl1pPr>
            <a:lvl2pPr>
              <a:defRPr sz="2155"/>
            </a:lvl2pPr>
            <a:lvl3pPr>
              <a:defRPr sz="2155"/>
            </a:lvl3pPr>
            <a:lvl4pPr>
              <a:defRPr sz="2155"/>
            </a:lvl4pPr>
            <a:lvl5pPr>
              <a:defRPr sz="2155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2024/8/14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267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90" y="365133"/>
            <a:ext cx="10512419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92" y="1681163"/>
            <a:ext cx="5157786" cy="823912"/>
          </a:xfrm>
        </p:spPr>
        <p:txBody>
          <a:bodyPr anchor="b"/>
          <a:lstStyle>
            <a:lvl1pPr marL="0" indent="0">
              <a:buNone/>
              <a:defRPr sz="2092" b="1"/>
            </a:lvl1pPr>
            <a:lvl2pPr marL="398878" indent="0">
              <a:buNone/>
              <a:defRPr sz="1744" b="1"/>
            </a:lvl2pPr>
            <a:lvl3pPr marL="797756" indent="0">
              <a:buNone/>
              <a:defRPr sz="1570" b="1"/>
            </a:lvl3pPr>
            <a:lvl4pPr marL="1196635" indent="0">
              <a:buNone/>
              <a:defRPr sz="1396" b="1"/>
            </a:lvl4pPr>
            <a:lvl5pPr marL="1594986" indent="0">
              <a:buNone/>
              <a:defRPr sz="1396" b="1"/>
            </a:lvl5pPr>
            <a:lvl6pPr marL="1993865" indent="0">
              <a:buNone/>
              <a:defRPr sz="1396" b="1"/>
            </a:lvl6pPr>
            <a:lvl7pPr marL="2392743" indent="0">
              <a:buNone/>
              <a:defRPr sz="1396" b="1"/>
            </a:lvl7pPr>
            <a:lvl8pPr marL="2791621" indent="0">
              <a:buNone/>
              <a:defRPr sz="1396" b="1"/>
            </a:lvl8pPr>
            <a:lvl9pPr marL="3190499" indent="0">
              <a:buNone/>
              <a:defRPr sz="1396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en-US" alt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92" y="2505075"/>
            <a:ext cx="5157786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092" b="1"/>
            </a:lvl1pPr>
            <a:lvl2pPr marL="398878" indent="0">
              <a:buNone/>
              <a:defRPr sz="1744" b="1"/>
            </a:lvl2pPr>
            <a:lvl3pPr marL="797756" indent="0">
              <a:buNone/>
              <a:defRPr sz="1570" b="1"/>
            </a:lvl3pPr>
            <a:lvl4pPr marL="1196635" indent="0">
              <a:buNone/>
              <a:defRPr sz="1396" b="1"/>
            </a:lvl4pPr>
            <a:lvl5pPr marL="1594986" indent="0">
              <a:buNone/>
              <a:defRPr sz="1396" b="1"/>
            </a:lvl5pPr>
            <a:lvl6pPr marL="1993865" indent="0">
              <a:buNone/>
              <a:defRPr sz="1396" b="1"/>
            </a:lvl6pPr>
            <a:lvl7pPr marL="2392743" indent="0">
              <a:buNone/>
              <a:defRPr sz="1396" b="1"/>
            </a:lvl7pPr>
            <a:lvl8pPr marL="2791621" indent="0">
              <a:buNone/>
              <a:defRPr sz="1396" b="1"/>
            </a:lvl8pPr>
            <a:lvl9pPr marL="3190499" indent="0">
              <a:buNone/>
              <a:defRPr sz="1396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2024/8/14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2430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2024/8/14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2379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2024/8/14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5732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9" y="457206"/>
            <a:ext cx="3932237" cy="1600200"/>
          </a:xfrm>
        </p:spPr>
        <p:txBody>
          <a:bodyPr anchor="b"/>
          <a:lstStyle>
            <a:lvl1pPr>
              <a:defRPr sz="2793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793"/>
            </a:lvl1pPr>
            <a:lvl2pPr>
              <a:defRPr sz="2441"/>
            </a:lvl2pPr>
            <a:lvl3pPr>
              <a:defRPr sz="2092"/>
            </a:lvl3pPr>
            <a:lvl4pPr>
              <a:defRPr sz="1744"/>
            </a:lvl4pPr>
            <a:lvl5pPr>
              <a:defRPr sz="1744"/>
            </a:lvl5pPr>
            <a:lvl6pPr>
              <a:defRPr sz="1744"/>
            </a:lvl6pPr>
            <a:lvl7pPr>
              <a:defRPr sz="1744"/>
            </a:lvl7pPr>
            <a:lvl8pPr>
              <a:defRPr sz="1744"/>
            </a:lvl8pPr>
            <a:lvl9pPr>
              <a:defRPr sz="1744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9" y="2057403"/>
            <a:ext cx="3932237" cy="3811588"/>
          </a:xfrm>
        </p:spPr>
        <p:txBody>
          <a:bodyPr/>
          <a:lstStyle>
            <a:lvl1pPr marL="0" indent="0">
              <a:buNone/>
              <a:defRPr sz="1396"/>
            </a:lvl1pPr>
            <a:lvl2pPr marL="398878" indent="0">
              <a:buNone/>
              <a:defRPr sz="1222"/>
            </a:lvl2pPr>
            <a:lvl3pPr marL="797756" indent="0">
              <a:buNone/>
              <a:defRPr sz="1048"/>
            </a:lvl3pPr>
            <a:lvl4pPr marL="1196635" indent="0">
              <a:buNone/>
              <a:defRPr sz="874"/>
            </a:lvl4pPr>
            <a:lvl5pPr marL="1594986" indent="0">
              <a:buNone/>
              <a:defRPr sz="874"/>
            </a:lvl5pPr>
            <a:lvl6pPr marL="1993865" indent="0">
              <a:buNone/>
              <a:defRPr sz="874"/>
            </a:lvl6pPr>
            <a:lvl7pPr marL="2392743" indent="0">
              <a:buNone/>
              <a:defRPr sz="874"/>
            </a:lvl7pPr>
            <a:lvl8pPr marL="2791621" indent="0">
              <a:buNone/>
              <a:defRPr sz="874"/>
            </a:lvl8pPr>
            <a:lvl9pPr marL="3190499" indent="0">
              <a:buNone/>
              <a:defRPr sz="874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2024/8/14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5827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9" y="457206"/>
            <a:ext cx="3932237" cy="1600200"/>
          </a:xfrm>
        </p:spPr>
        <p:txBody>
          <a:bodyPr anchor="b"/>
          <a:lstStyle>
            <a:lvl1pPr>
              <a:defRPr sz="2793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793"/>
            </a:lvl1pPr>
            <a:lvl2pPr marL="398878" indent="0">
              <a:buNone/>
              <a:defRPr sz="2441"/>
            </a:lvl2pPr>
            <a:lvl3pPr marL="797756" indent="0">
              <a:buNone/>
              <a:defRPr sz="2092"/>
            </a:lvl3pPr>
            <a:lvl4pPr marL="1196635" indent="0">
              <a:buNone/>
              <a:defRPr sz="1744"/>
            </a:lvl4pPr>
            <a:lvl5pPr marL="1594986" indent="0">
              <a:buNone/>
              <a:defRPr sz="1744"/>
            </a:lvl5pPr>
            <a:lvl6pPr marL="1993865" indent="0">
              <a:buNone/>
              <a:defRPr sz="1744"/>
            </a:lvl6pPr>
            <a:lvl7pPr marL="2392743" indent="0">
              <a:buNone/>
              <a:defRPr sz="1744"/>
            </a:lvl7pPr>
            <a:lvl8pPr marL="2791621" indent="0">
              <a:buNone/>
              <a:defRPr sz="1744"/>
            </a:lvl8pPr>
            <a:lvl9pPr marL="3190499" indent="0">
              <a:buNone/>
              <a:defRPr sz="1744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9" y="2057403"/>
            <a:ext cx="3932237" cy="3811588"/>
          </a:xfrm>
        </p:spPr>
        <p:txBody>
          <a:bodyPr/>
          <a:lstStyle>
            <a:lvl1pPr marL="0" indent="0">
              <a:buNone/>
              <a:defRPr sz="1396"/>
            </a:lvl1pPr>
            <a:lvl2pPr marL="398878" indent="0">
              <a:buNone/>
              <a:defRPr sz="1222"/>
            </a:lvl2pPr>
            <a:lvl3pPr marL="797756" indent="0">
              <a:buNone/>
              <a:defRPr sz="1048"/>
            </a:lvl3pPr>
            <a:lvl4pPr marL="1196635" indent="0">
              <a:buNone/>
              <a:defRPr sz="874"/>
            </a:lvl4pPr>
            <a:lvl5pPr marL="1594986" indent="0">
              <a:buNone/>
              <a:defRPr sz="874"/>
            </a:lvl5pPr>
            <a:lvl6pPr marL="1993865" indent="0">
              <a:buNone/>
              <a:defRPr sz="874"/>
            </a:lvl6pPr>
            <a:lvl7pPr marL="2392743" indent="0">
              <a:buNone/>
              <a:defRPr sz="874"/>
            </a:lvl7pPr>
            <a:lvl8pPr marL="2791621" indent="0">
              <a:buNone/>
              <a:defRPr sz="874"/>
            </a:lvl8pPr>
            <a:lvl9pPr marL="3190499" indent="0">
              <a:buNone/>
              <a:defRPr sz="874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2024/8/14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9027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2" y="36513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2" y="182563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4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2024/8/14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1" y="635635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4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1" y="635635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4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1685" y="0"/>
            <a:ext cx="2870390" cy="74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826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97756" rtl="0" eaLnBrk="1" latinLnBrk="0" hangingPunct="1">
        <a:lnSpc>
          <a:spcPct val="90000"/>
        </a:lnSpc>
        <a:spcBef>
          <a:spcPct val="0"/>
        </a:spcBef>
        <a:buNone/>
        <a:defRPr sz="3837" kern="120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j-cs"/>
        </a:defRPr>
      </a:lvl1pPr>
    </p:titleStyle>
    <p:bodyStyle>
      <a:lvl1pPr marL="199439" indent="-199439" algn="l" defTabSz="797756" rtl="0" eaLnBrk="1" latinLnBrk="0" hangingPunct="1">
        <a:lnSpc>
          <a:spcPct val="90000"/>
        </a:lnSpc>
        <a:spcBef>
          <a:spcPts val="874"/>
        </a:spcBef>
        <a:buFont typeface="Arial" panose="020B0604020202020204" pitchFamily="34" charset="0"/>
        <a:buChar char="•"/>
        <a:defRPr sz="2441" kern="120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1pPr>
      <a:lvl2pPr marL="598317" indent="-199439" algn="l" defTabSz="797756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2092" kern="120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2pPr>
      <a:lvl3pPr marL="997195" indent="-199439" algn="l" defTabSz="797756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744" kern="120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3pPr>
      <a:lvl4pPr marL="1395547" indent="-199439" algn="l" defTabSz="797756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4pPr>
      <a:lvl5pPr marL="1794426" indent="-199439" algn="l" defTabSz="797756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5pPr>
      <a:lvl6pPr marL="2193304" indent="-199439" algn="l" defTabSz="797756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592182" indent="-199439" algn="l" defTabSz="797756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991060" indent="-199439" algn="l" defTabSz="797756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389938" indent="-199439" algn="l" defTabSz="797756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797756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1pPr>
      <a:lvl2pPr marL="398878" algn="l" defTabSz="797756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2pPr>
      <a:lvl3pPr marL="797756" algn="l" defTabSz="797756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3pPr>
      <a:lvl4pPr marL="1196635" algn="l" defTabSz="797756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4pPr>
      <a:lvl5pPr marL="1594986" algn="l" defTabSz="797756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5pPr>
      <a:lvl6pPr marL="1993865" algn="l" defTabSz="797756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392743" algn="l" defTabSz="797756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791621" algn="l" defTabSz="797756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190499" algn="l" defTabSz="797756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.bin"/><Relationship Id="rId13" Type="http://schemas.openxmlformats.org/officeDocument/2006/relationships/image" Target="../media/image43.wmf"/><Relationship Id="rId3" Type="http://schemas.openxmlformats.org/officeDocument/2006/relationships/image" Target="../media/image15.wmf"/><Relationship Id="rId7" Type="http://schemas.openxmlformats.org/officeDocument/2006/relationships/image" Target="../media/image40.wmf"/><Relationship Id="rId12" Type="http://schemas.openxmlformats.org/officeDocument/2006/relationships/oleObject" Target="../embeddings/oleObject32.bin"/><Relationship Id="rId2" Type="http://schemas.openxmlformats.org/officeDocument/2006/relationships/oleObject" Target="../embeddings/oleObject27.bin"/><Relationship Id="rId16" Type="http://schemas.openxmlformats.org/officeDocument/2006/relationships/image" Target="../media/image45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9.bin"/><Relationship Id="rId11" Type="http://schemas.openxmlformats.org/officeDocument/2006/relationships/image" Target="../media/image42.wmf"/><Relationship Id="rId5" Type="http://schemas.openxmlformats.org/officeDocument/2006/relationships/image" Target="../media/image16.wmf"/><Relationship Id="rId15" Type="http://schemas.openxmlformats.org/officeDocument/2006/relationships/oleObject" Target="../embeddings/oleObject33.bin"/><Relationship Id="rId10" Type="http://schemas.openxmlformats.org/officeDocument/2006/relationships/oleObject" Target="../embeddings/oleObject31.bin"/><Relationship Id="rId4" Type="http://schemas.openxmlformats.org/officeDocument/2006/relationships/oleObject" Target="../embeddings/oleObject28.bin"/><Relationship Id="rId9" Type="http://schemas.openxmlformats.org/officeDocument/2006/relationships/image" Target="../media/image41.wmf"/><Relationship Id="rId14" Type="http://schemas.openxmlformats.org/officeDocument/2006/relationships/image" Target="../media/image4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oleObject" Target="../embeddings/oleObject34.bin"/><Relationship Id="rId7" Type="http://schemas.openxmlformats.org/officeDocument/2006/relationships/image" Target="../media/image49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wmf"/><Relationship Id="rId5" Type="http://schemas.openxmlformats.org/officeDocument/2006/relationships/oleObject" Target="../embeddings/oleObject35.bin"/><Relationship Id="rId4" Type="http://schemas.openxmlformats.org/officeDocument/2006/relationships/image" Target="../media/image47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3" Type="http://schemas.openxmlformats.org/officeDocument/2006/relationships/image" Target="../media/image51.png"/><Relationship Id="rId7" Type="http://schemas.openxmlformats.org/officeDocument/2006/relationships/oleObject" Target="../embeddings/oleObject37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3.wmf"/><Relationship Id="rId5" Type="http://schemas.openxmlformats.org/officeDocument/2006/relationships/oleObject" Target="../embeddings/oleObject36.bin"/><Relationship Id="rId4" Type="http://schemas.openxmlformats.org/officeDocument/2006/relationships/image" Target="../media/image5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13" Type="http://schemas.openxmlformats.org/officeDocument/2006/relationships/image" Target="../media/image11.wmf"/><Relationship Id="rId3" Type="http://schemas.openxmlformats.org/officeDocument/2006/relationships/oleObject" Target="../embeddings/oleObject5.bin"/><Relationship Id="rId7" Type="http://schemas.openxmlformats.org/officeDocument/2006/relationships/image" Target="../media/image8.png"/><Relationship Id="rId12" Type="http://schemas.openxmlformats.org/officeDocument/2006/relationships/oleObject" Target="../embeddings/oleObject9.bin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3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wmf"/><Relationship Id="rId11" Type="http://schemas.openxmlformats.org/officeDocument/2006/relationships/image" Target="../media/image10.wmf"/><Relationship Id="rId5" Type="http://schemas.openxmlformats.org/officeDocument/2006/relationships/oleObject" Target="../embeddings/oleObject6.bin"/><Relationship Id="rId15" Type="http://schemas.openxmlformats.org/officeDocument/2006/relationships/oleObject" Target="../embeddings/oleObject10.bin"/><Relationship Id="rId10" Type="http://schemas.openxmlformats.org/officeDocument/2006/relationships/oleObject" Target="../embeddings/oleObject8.bin"/><Relationship Id="rId4" Type="http://schemas.openxmlformats.org/officeDocument/2006/relationships/image" Target="../media/image6.wmf"/><Relationship Id="rId9" Type="http://schemas.openxmlformats.org/officeDocument/2006/relationships/image" Target="../media/image9.wmf"/><Relationship Id="rId1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3" Type="http://schemas.openxmlformats.org/officeDocument/2006/relationships/image" Target="../media/image14.png"/><Relationship Id="rId7" Type="http://schemas.openxmlformats.org/officeDocument/2006/relationships/image" Target="../media/image16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15.wmf"/><Relationship Id="rId10" Type="http://schemas.openxmlformats.org/officeDocument/2006/relationships/image" Target="../media/image18.png"/><Relationship Id="rId4" Type="http://schemas.openxmlformats.org/officeDocument/2006/relationships/oleObject" Target="../embeddings/oleObject11.bin"/><Relationship Id="rId9" Type="http://schemas.openxmlformats.org/officeDocument/2006/relationships/image" Target="../media/image17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oleObject" Target="../embeddings/oleObject16.bin"/><Relationship Id="rId3" Type="http://schemas.openxmlformats.org/officeDocument/2006/relationships/image" Target="../media/image19.png"/><Relationship Id="rId7" Type="http://schemas.openxmlformats.org/officeDocument/2006/relationships/image" Target="../media/image22.wmf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4.bin"/><Relationship Id="rId11" Type="http://schemas.openxmlformats.org/officeDocument/2006/relationships/image" Target="../media/image25.wmf"/><Relationship Id="rId5" Type="http://schemas.openxmlformats.org/officeDocument/2006/relationships/image" Target="../media/image21.png"/><Relationship Id="rId15" Type="http://schemas.openxmlformats.org/officeDocument/2006/relationships/image" Target="../media/image28.png"/><Relationship Id="rId10" Type="http://schemas.openxmlformats.org/officeDocument/2006/relationships/oleObject" Target="../embeddings/oleObject15.bin"/><Relationship Id="rId4" Type="http://schemas.openxmlformats.org/officeDocument/2006/relationships/image" Target="../media/image20.png"/><Relationship Id="rId9" Type="http://schemas.openxmlformats.org/officeDocument/2006/relationships/image" Target="../media/image24.png"/><Relationship Id="rId14" Type="http://schemas.openxmlformats.org/officeDocument/2006/relationships/image" Target="../media/image27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29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13" Type="http://schemas.openxmlformats.org/officeDocument/2006/relationships/image" Target="../media/image34.wmf"/><Relationship Id="rId18" Type="http://schemas.openxmlformats.org/officeDocument/2006/relationships/image" Target="../media/image37.png"/><Relationship Id="rId3" Type="http://schemas.openxmlformats.org/officeDocument/2006/relationships/image" Target="../media/image6.wmf"/><Relationship Id="rId7" Type="http://schemas.openxmlformats.org/officeDocument/2006/relationships/oleObject" Target="../embeddings/oleObject22.bin"/><Relationship Id="rId12" Type="http://schemas.openxmlformats.org/officeDocument/2006/relationships/oleObject" Target="../embeddings/oleObject24.bin"/><Relationship Id="rId17" Type="http://schemas.openxmlformats.org/officeDocument/2006/relationships/image" Target="../media/image36.png"/><Relationship Id="rId2" Type="http://schemas.openxmlformats.org/officeDocument/2006/relationships/oleObject" Target="../embeddings/oleObject20.bin"/><Relationship Id="rId16" Type="http://schemas.openxmlformats.org/officeDocument/2006/relationships/image" Target="../media/image35.wmf"/><Relationship Id="rId20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11" Type="http://schemas.openxmlformats.org/officeDocument/2006/relationships/image" Target="../media/image13.wmf"/><Relationship Id="rId5" Type="http://schemas.openxmlformats.org/officeDocument/2006/relationships/image" Target="../media/image7.wmf"/><Relationship Id="rId15" Type="http://schemas.openxmlformats.org/officeDocument/2006/relationships/oleObject" Target="../embeddings/oleObject26.bin"/><Relationship Id="rId10" Type="http://schemas.openxmlformats.org/officeDocument/2006/relationships/oleObject" Target="../embeddings/oleObject23.bin"/><Relationship Id="rId19" Type="http://schemas.openxmlformats.org/officeDocument/2006/relationships/image" Target="../media/image38.png"/><Relationship Id="rId4" Type="http://schemas.openxmlformats.org/officeDocument/2006/relationships/oleObject" Target="../embeddings/oleObject21.bin"/><Relationship Id="rId9" Type="http://schemas.openxmlformats.org/officeDocument/2006/relationships/image" Target="../media/image33.png"/><Relationship Id="rId14" Type="http://schemas.openxmlformats.org/officeDocument/2006/relationships/oleObject" Target="../embeddings/oleObject2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37260" y="2041399"/>
            <a:ext cx="10719277" cy="2082915"/>
          </a:xfrm>
        </p:spPr>
        <p:txBody>
          <a:bodyPr>
            <a:noAutofit/>
          </a:bodyPr>
          <a:lstStyle/>
          <a:p>
            <a:r>
              <a:rPr lang="en-US" altLang="zh-CN" sz="3978" b="1">
                <a:solidFill>
                  <a:srgbClr val="0070C0"/>
                </a:solidFill>
                <a:cs typeface="Times New Roman" panose="02020603050405020304" pitchFamily="18" charset="0"/>
                <a:sym typeface="+mn-ea"/>
              </a:rPr>
              <a:t>《PFNN: A penalty-free neural network method for solving a class of second-order boundary-value problems on complex geometries》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96969" y="1696047"/>
            <a:ext cx="6095530" cy="3562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872480"/>
            <a:r>
              <a:rPr lang="en-US" altLang="zh-CN" sz="1715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Step3: </a:t>
            </a:r>
            <a:r>
              <a:rPr lang="zh-CN" altLang="en-US" sz="1715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构造</a:t>
            </a:r>
            <a:r>
              <a:rPr lang="en-US" altLang="zh-CN" sz="1715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length factor</a:t>
            </a:r>
            <a:endParaRPr lang="zh-CN" altLang="en-US" sz="1715">
              <a:solidFill>
                <a:srgbClr val="0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53836" y="601480"/>
            <a:ext cx="5734201" cy="10106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72480"/>
            <a:r>
              <a:rPr lang="en-US" altLang="zh-CN" sz="1989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《</a:t>
            </a:r>
            <a:r>
              <a:rPr lang="en-US" altLang="zh-CN" sz="1989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PFNN</a:t>
            </a:r>
            <a:r>
              <a:rPr lang="en-US" altLang="zh-CN" sz="1989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 A penalty-free neural network method for solving a class of second-order boundary-value problems on complex geometries》</a:t>
            </a:r>
            <a:endParaRPr lang="zh-CN" altLang="en-US" sz="1989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162158" y="617059"/>
            <a:ext cx="5839922" cy="10106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72480"/>
            <a:r>
              <a:rPr lang="en-US" altLang="zh-CN" sz="1989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《</a:t>
            </a:r>
            <a:r>
              <a:rPr lang="en-US" altLang="zh-CN" sz="1989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PFNN-2: </a:t>
            </a:r>
            <a:r>
              <a:rPr lang="en-US" altLang="zh-CN" sz="1989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Domain Decomposed Penalty-Free Neural Network Method for Solving Partial Differential Equations》</a:t>
            </a:r>
            <a:endParaRPr lang="zh-CN" altLang="en-US" sz="1989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292499" y="1670368"/>
            <a:ext cx="6095530" cy="3562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872480"/>
            <a:r>
              <a:rPr lang="en-US" altLang="zh-CN" sz="1715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Step3: </a:t>
            </a:r>
            <a:r>
              <a:rPr lang="zh-CN" altLang="en-US" sz="1715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构造</a:t>
            </a:r>
            <a:r>
              <a:rPr lang="en-US" altLang="zh-CN" sz="1715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length factor</a:t>
            </a:r>
            <a:endParaRPr lang="zh-CN" altLang="en-US" sz="1715">
              <a:solidFill>
                <a:srgbClr val="0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330789" y="2022913"/>
          <a:ext cx="2195233" cy="7310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1828800" imgH="1828800" progId="Equation.AxMath">
                  <p:embed/>
                </p:oleObj>
              </mc:Choice>
              <mc:Fallback>
                <p:oleObj name="AxMath" r:id="rId2" imgW="1828800" imgH="1828800" progId="Equation.AxMath">
                  <p:embed/>
                  <p:pic>
                    <p:nvPicPr>
                      <p:cNvPr id="3" name="对象 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30789" y="2022913"/>
                        <a:ext cx="2195233" cy="7310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/>
        </p:nvGraphicFramePr>
        <p:xfrm>
          <a:off x="3067413" y="1771777"/>
          <a:ext cx="2356546" cy="925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1828800" imgH="1828800" progId="Equation.AxMath">
                  <p:embed/>
                </p:oleObj>
              </mc:Choice>
              <mc:Fallback>
                <p:oleObj name="AxMath" r:id="rId4" imgW="1828800" imgH="1828800" progId="Equation.AxMath">
                  <p:embed/>
                  <p:pic>
                    <p:nvPicPr>
                      <p:cNvPr id="20" name="对象 19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067413" y="1771777"/>
                        <a:ext cx="2356546" cy="9257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/>
        </p:nvGraphicFramePr>
        <p:xfrm>
          <a:off x="330789" y="2697564"/>
          <a:ext cx="4066530" cy="15861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1828800" imgH="1828800" progId="Equation.AxMath">
                  <p:embed/>
                </p:oleObj>
              </mc:Choice>
              <mc:Fallback>
                <p:oleObj name="AxMath" r:id="rId6" imgW="1828800" imgH="1828800" progId="Equation.AxMath">
                  <p:embed/>
                  <p:pic>
                    <p:nvPicPr>
                      <p:cNvPr id="22" name="对象 2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30789" y="2697564"/>
                        <a:ext cx="4066530" cy="15861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/>
        </p:nvGraphicFramePr>
        <p:xfrm>
          <a:off x="6603366" y="2053709"/>
          <a:ext cx="2177566" cy="6936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1828800" imgH="1828800" progId="Equation.AxMath">
                  <p:embed/>
                </p:oleObj>
              </mc:Choice>
              <mc:Fallback>
                <p:oleObj name="AxMath" r:id="rId8" imgW="1828800" imgH="1828800" progId="Equation.AxMath">
                  <p:embed/>
                  <p:pic>
                    <p:nvPicPr>
                      <p:cNvPr id="24" name="对象 23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603366" y="2053709"/>
                        <a:ext cx="2177566" cy="6936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/>
          <p:cNvGraphicFramePr>
            <a:graphicFrameLocks noChangeAspect="1"/>
          </p:cNvGraphicFramePr>
          <p:nvPr/>
        </p:nvGraphicFramePr>
        <p:xfrm>
          <a:off x="6604154" y="3331611"/>
          <a:ext cx="2530265" cy="809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0" imgW="1828800" imgH="1828800" progId="Equation.AxMath">
                  <p:embed/>
                </p:oleObj>
              </mc:Choice>
              <mc:Fallback>
                <p:oleObj name="AxMath" r:id="rId10" imgW="1828800" imgH="1828800" progId="Equation.AxMath">
                  <p:embed/>
                  <p:pic>
                    <p:nvPicPr>
                      <p:cNvPr id="25" name="对象 24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604154" y="3331611"/>
                        <a:ext cx="2530265" cy="809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/>
          <p:cNvGraphicFramePr>
            <a:graphicFrameLocks noChangeAspect="1"/>
          </p:cNvGraphicFramePr>
          <p:nvPr/>
        </p:nvGraphicFramePr>
        <p:xfrm>
          <a:off x="6598138" y="2747332"/>
          <a:ext cx="2393090" cy="5842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2" imgW="1828800" imgH="1828800" progId="Equation.AxMath">
                  <p:embed/>
                </p:oleObj>
              </mc:Choice>
              <mc:Fallback>
                <p:oleObj name="AxMath" r:id="rId12" imgW="1828800" imgH="1828800" progId="Equation.AxMath">
                  <p:embed/>
                  <p:pic>
                    <p:nvPicPr>
                      <p:cNvPr id="26" name="对象 25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598138" y="2747332"/>
                        <a:ext cx="2393090" cy="5842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本框 26"/>
              <p:cNvSpPr txBox="1"/>
              <p:nvPr/>
            </p:nvSpPr>
            <p:spPr>
              <a:xfrm>
                <a:off x="6393241" y="4235761"/>
                <a:ext cx="5670549" cy="6428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872480"/>
                <a:r>
                  <a:rPr lang="en-US" altLang="zh-CN" sz="1715">
                    <a:solidFill>
                      <a:srgbClr val="00000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Step4</a:t>
                </a:r>
                <a:r>
                  <a:rPr lang="zh-CN" altLang="en-US" sz="1715">
                    <a:solidFill>
                      <a:srgbClr val="00000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：构造</a:t>
                </a:r>
                <a:r>
                  <a:rPr lang="en-US" altLang="zh-CN" sz="1715">
                    <a:solidFill>
                      <a:srgbClr val="00000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compactly supported test function</a:t>
                </a:r>
                <a:r>
                  <a:rPr lang="zh-CN" altLang="en-US" sz="1715">
                    <a:solidFill>
                      <a:srgbClr val="00000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作为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715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715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sSub>
                          <m:sSubPr>
                            <m:ctrlPr>
                              <a:rPr lang="en-US" altLang="zh-CN" sz="1715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715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sz="1715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r>
                  <a:rPr lang="zh-CN" altLang="en-US" sz="1715">
                    <a:solidFill>
                      <a:srgbClr val="00000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训练函数中的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715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715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1715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zh-CN" altLang="en-US" sz="1715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3241" y="4235761"/>
                <a:ext cx="5670549" cy="642805"/>
              </a:xfrm>
              <a:prstGeom prst="rect">
                <a:avLst/>
              </a:prstGeom>
              <a:blipFill>
                <a:blip r:embed="rId14"/>
                <a:stretch>
                  <a:fillRect l="-753" t="-5714" r="-108" b="-104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8" name="对象 27"/>
          <p:cNvGraphicFramePr>
            <a:graphicFrameLocks noChangeAspect="1"/>
          </p:cNvGraphicFramePr>
          <p:nvPr/>
        </p:nvGraphicFramePr>
        <p:xfrm>
          <a:off x="6438650" y="4953875"/>
          <a:ext cx="5349608" cy="854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5" imgW="1828800" imgH="1828800" progId="Equation.AxMath">
                  <p:embed/>
                </p:oleObj>
              </mc:Choice>
              <mc:Fallback>
                <p:oleObj name="AxMath" r:id="rId15" imgW="1828800" imgH="1828800" progId="Equation.AxMath">
                  <p:embed/>
                  <p:pic>
                    <p:nvPicPr>
                      <p:cNvPr id="28" name="对象 27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438650" y="4953875"/>
                        <a:ext cx="5349608" cy="854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文本框 28"/>
          <p:cNvSpPr txBox="1"/>
          <p:nvPr/>
        </p:nvSpPr>
        <p:spPr>
          <a:xfrm>
            <a:off x="2022519" y="4821437"/>
            <a:ext cx="3730832" cy="8840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872480"/>
            <a:r>
              <a:rPr lang="en-US" altLang="zh-CN" sz="1715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improve the flexibility to complex geometries and reduce the cost to evaluation residual</a:t>
            </a:r>
            <a:endParaRPr lang="zh-CN" altLang="en-US" sz="1715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0" name="箭头: 右 29"/>
          <p:cNvSpPr/>
          <p:nvPr/>
        </p:nvSpPr>
        <p:spPr>
          <a:xfrm rot="21092054">
            <a:off x="5324659" y="4934530"/>
            <a:ext cx="996149" cy="323448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480"/>
            <a:endParaRPr lang="zh-CN" altLang="en-US" sz="1715">
              <a:solidFill>
                <a:srgbClr val="000000"/>
              </a:solidFill>
              <a:latin typeface="Calibri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525581"/>
            <a:ext cx="9163727" cy="704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72480"/>
            <a:r>
              <a:rPr lang="en-US" altLang="zh-CN" sz="1989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《PFNN-2: A Domain Decomposed Penalty-Free Neural Network Method for Solving   Partial Differential Equations》</a:t>
            </a:r>
            <a:endParaRPr lang="zh-CN" altLang="en-US" sz="1989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81171" y="988294"/>
            <a:ext cx="5652991" cy="1047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5781" tIns="351164" rIns="75781" bIns="197283" numCol="1" anchor="ctr" anchorCtr="0" compatLnSpc="1">
            <a:spAutoFit/>
          </a:bodyPr>
          <a:lstStyle/>
          <a:p>
            <a:pPr defTabSz="75776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715" b="1">
                <a:solidFill>
                  <a:srgbClr val="C00000"/>
                </a:solidFill>
                <a:latin typeface="PT Serif" panose="020A0603040505020204" pitchFamily="18" charset="0"/>
                <a:ea typeface="微软雅黑" panose="020B0503020204020204" pitchFamily="34" charset="-122"/>
              </a:rPr>
              <a:t>with domain decomposition</a:t>
            </a:r>
            <a:r>
              <a:rPr lang="en-US" altLang="zh-CN" sz="1715" b="1">
                <a:solidFill>
                  <a:srgbClr val="1F0909"/>
                </a:solidFill>
                <a:latin typeface="PT Serif" panose="020A0603040505020204" pitchFamily="18" charset="0"/>
                <a:ea typeface="微软雅黑" panose="020B0503020204020204" pitchFamily="34" charset="-122"/>
              </a:rPr>
              <a:t>:</a:t>
            </a:r>
            <a:endParaRPr lang="zh-CN" altLang="zh-CN" sz="1715" b="1">
              <a:solidFill>
                <a:srgbClr val="1F0909"/>
              </a:solidFill>
              <a:latin typeface="PT Serif" panose="020A0603040505020204" pitchFamily="18" charset="0"/>
              <a:ea typeface="微软雅黑" panose="020B0503020204020204" pitchFamily="34" charset="-122"/>
            </a:endParaRPr>
          </a:p>
          <a:p>
            <a:pPr defTabSz="757763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zh-CN" sz="1492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3"/>
              <p:cNvSpPr>
                <a:spLocks noChangeArrowheads="1"/>
              </p:cNvSpPr>
              <p:nvPr/>
            </p:nvSpPr>
            <p:spPr bwMode="auto">
              <a:xfrm>
                <a:off x="-65107" y="3760309"/>
                <a:ext cx="10188944" cy="163701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197283" tIns="65761" rIns="0" bIns="197283" numCol="1" anchor="ctr" anchorCtr="0" compatLnSpc="1"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284161" indent="-284161" defTabSz="757763">
                  <a:buFont typeface="Arial" panose="020B0604020202020204" pitchFamily="34" charset="0"/>
                  <a:buChar char="•"/>
                </a:pPr>
                <a:r>
                  <a:rPr lang="zh-CN" altLang="zh-CN" sz="1657">
                    <a:solidFill>
                      <a:srgbClr val="1F0909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将需要计算的区域切分为一组不互相重叠的子域​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657" i="1">
                            <a:solidFill>
                              <a:srgbClr val="1F0909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1657" i="1">
                                <a:solidFill>
                                  <a:srgbClr val="1F090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1657" i="1">
                                    <a:solidFill>
                                      <a:srgbClr val="1F0909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altLang="zh-CN" sz="1657" i="1">
                                        <a:solidFill>
                                          <a:srgbClr val="1F090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1657">
                                        <a:solidFill>
                                          <a:srgbClr val="1F090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Ω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 sz="1657">
                                    <a:solidFill>
                                      <a:srgbClr val="1F0909"/>
                                    </a:solidFill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sz="1657" i="1">
                            <a:solidFill>
                              <a:srgbClr val="1F0909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657" i="1">
                            <a:solidFill>
                              <a:srgbClr val="1F0909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1657" i="1">
                            <a:solidFill>
                              <a:srgbClr val="1F0909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zh-CN" altLang="zh-CN" sz="1657">
                    <a:solidFill>
                      <a:srgbClr val="1F0909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；</a:t>
                </a:r>
                <a:endParaRPr lang="en-US" altLang="zh-CN" sz="1657">
                  <a:solidFill>
                    <a:srgbClr val="1F0909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284161" indent="-284161" defTabSz="757763">
                  <a:buFont typeface="Arial" panose="020B0604020202020204" pitchFamily="34" charset="0"/>
                  <a:buChar char="•"/>
                </a:pPr>
                <a:r>
                  <a:rPr lang="zh-CN" altLang="zh-CN" sz="1657">
                    <a:solidFill>
                      <a:srgbClr val="1F0909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再将每个子域​拓展至一系列相互重叠的子域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657" i="1">
                            <a:solidFill>
                              <a:srgbClr val="1F0909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1657" i="1">
                                <a:solidFill>
                                  <a:srgbClr val="1F090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1657" i="1">
                                    <a:solidFill>
                                      <a:srgbClr val="1F0909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1657">
                                    <a:solidFill>
                                      <a:srgbClr val="1F0909"/>
                                    </a:solidFill>
                                    <a:latin typeface="Cambria Math" panose="02040503050406030204" pitchFamily="18" charset="0"/>
                                  </a:rPr>
                                  <m:t>Ω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 sz="1657">
                                    <a:solidFill>
                                      <a:srgbClr val="1F0909"/>
                                    </a:solidFill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sz="1657" i="1">
                            <a:solidFill>
                              <a:srgbClr val="1F0909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657" i="1">
                            <a:solidFill>
                              <a:srgbClr val="1F0909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1657" i="1">
                            <a:solidFill>
                              <a:srgbClr val="1F0909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r>
                      <a:rPr lang="en-US" altLang="zh-CN" sz="1657" i="1">
                        <a:solidFill>
                          <a:srgbClr val="1F0909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zh-CN" sz="1657">
                    <a:solidFill>
                      <a:srgbClr val="1F0909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​，</a:t>
                </a:r>
                <a14:m>
                  <m:oMath xmlns:m="http://schemas.openxmlformats.org/officeDocument/2006/math">
                    <m:r>
                      <a:rPr lang="en-US" altLang="zh-CN" sz="1657" i="1">
                        <a:solidFill>
                          <a:srgbClr val="1F0909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zh-CN" sz="1657">
                    <a:solidFill>
                      <a:srgbClr val="1F0909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​代表的是数量。</a:t>
                </a:r>
              </a:p>
              <a:p>
                <a:pPr marL="284161" indent="-284161" defTabSz="757763">
                  <a:buFont typeface="Arial" panose="020B0604020202020204" pitchFamily="34" charset="0"/>
                  <a:buChar char="•"/>
                </a:pPr>
                <a:r>
                  <a:rPr lang="zh-CN" altLang="zh-CN" sz="1657">
                    <a:solidFill>
                      <a:srgbClr val="1F0909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根据切分后的结果重新定义​</a:t>
                </a:r>
                <a:endParaRPr lang="en-US" altLang="zh-CN" sz="1657">
                  <a:solidFill>
                    <a:srgbClr val="1F0909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defTabSz="757763"/>
                <a:endParaRPr lang="en-US" altLang="zh-CN" sz="1657">
                  <a:solidFill>
                    <a:srgbClr val="1F0909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defTabSz="757763"/>
                <a:endParaRPr lang="zh-CN" altLang="zh-CN" sz="1657">
                  <a:solidFill>
                    <a:srgbClr val="1F0909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-65107" y="3760309"/>
                <a:ext cx="10188944" cy="163701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296612" y="4770903"/>
          <a:ext cx="5946130" cy="3175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3" imgW="1828800" imgH="1828800" progId="Equation.AxMath">
                  <p:embed/>
                </p:oleObj>
              </mc:Choice>
              <mc:Fallback>
                <p:oleObj name="AxMath" r:id="rId3" imgW="1828800" imgH="1828800" progId="Equation.AxMath">
                  <p:embed/>
                  <p:pic>
                    <p:nvPicPr>
                      <p:cNvPr id="8" name="对象 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6612" y="4770903"/>
                        <a:ext cx="5946130" cy="3175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605193" y="1621333"/>
          <a:ext cx="4796809" cy="16374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5" imgW="1828800" imgH="1828800" progId="Equation.AxMath">
                  <p:embed/>
                </p:oleObj>
              </mc:Choice>
              <mc:Fallback>
                <p:oleObj name="AxMath" r:id="rId5" imgW="1828800" imgH="1828800" progId="Equation.AxMath">
                  <p:embed/>
                  <p:pic>
                    <p:nvPicPr>
                      <p:cNvPr id="12" name="对象 1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05193" y="1621333"/>
                        <a:ext cx="4796809" cy="16374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图片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34162" y="1502402"/>
            <a:ext cx="4467933" cy="175638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52588" y="3327467"/>
            <a:ext cx="5339412" cy="288687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3"/>
              <p:cNvSpPr>
                <a:spLocks noChangeArrowheads="1"/>
              </p:cNvSpPr>
              <p:nvPr/>
            </p:nvSpPr>
            <p:spPr bwMode="auto">
              <a:xfrm>
                <a:off x="-73596" y="1689119"/>
                <a:ext cx="6149286" cy="31474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197283" tIns="65761" rIns="0" bIns="197283" numCol="1" anchor="ctr" anchorCtr="0" compatLnSpc="1"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757763"/>
                <a:endParaRPr lang="zh-CN" altLang="zh-CN" sz="1657">
                  <a:solidFill>
                    <a:srgbClr val="1F0909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284161" indent="-284161" defTabSz="757763">
                  <a:buFont typeface="Arial" panose="020B0604020202020204" pitchFamily="34" charset="0"/>
                  <a:buChar char="•"/>
                </a:pPr>
                <a:r>
                  <a:rPr lang="zh-CN" altLang="zh-CN" sz="1657">
                    <a:solidFill>
                      <a:srgbClr val="1F0909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假设在第</a:t>
                </a:r>
                <a14:m>
                  <m:oMath xmlns:m="http://schemas.openxmlformats.org/officeDocument/2006/math">
                    <m:r>
                      <a:rPr lang="en-US" altLang="zh-CN" sz="1657" i="1">
                        <a:solidFill>
                          <a:srgbClr val="1F0909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zh-CN" altLang="zh-CN" sz="1657">
                    <a:solidFill>
                      <a:srgbClr val="1F0909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​轮的迭代时子域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57" i="1">
                            <a:solidFill>
                              <a:srgbClr val="1F090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57">
                            <a:solidFill>
                              <a:srgbClr val="1F0909"/>
                            </a:solidFill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US" altLang="zh-CN" sz="1657" i="1">
                            <a:solidFill>
                              <a:srgbClr val="1F0909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zh-CN" sz="1657">
                    <a:solidFill>
                      <a:srgbClr val="1F0909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​上的神经网络​</a:t>
                </a:r>
                <a14:m>
                  <m:oMath xmlns:m="http://schemas.openxmlformats.org/officeDocument/2006/math">
                    <m:r>
                      <a:rPr lang="en-US" altLang="zh-CN" sz="1657" i="1">
                        <a:solidFill>
                          <a:srgbClr val="1F0909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zh-CN" sz="1657">
                    <a:solidFill>
                      <a:srgbClr val="1F0909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为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657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657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sz="1657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zh-CN" sz="1657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zh-CN" altLang="zh-CN" sz="1657">
                    <a:solidFill>
                      <a:srgbClr val="C0000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​</a:t>
                </a:r>
                <a:r>
                  <a:rPr lang="zh-CN" altLang="zh-CN" sz="1657">
                    <a:solidFill>
                      <a:srgbClr val="1F0909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，after solving the subdomain problems for iteration ​, the approximate solution defined on the whole domain is composed as</a:t>
                </a:r>
                <a:r>
                  <a:rPr lang="en-US" altLang="zh-CN" sz="1657">
                    <a:solidFill>
                      <a:srgbClr val="1F0909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57" i="1">
                            <a:solidFill>
                              <a:srgbClr val="1F0909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57" i="1">
                            <a:solidFill>
                              <a:srgbClr val="1F0909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altLang="zh-CN" sz="1657" i="1">
                            <a:solidFill>
                              <a:srgbClr val="1F0909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sSub>
                      <m:sSubPr>
                        <m:ctrlPr>
                          <a:rPr lang="en-US" altLang="zh-CN" sz="1657" i="1">
                            <a:solidFill>
                              <a:srgbClr val="1F090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altLang="zh-CN" sz="1657" i="1">
                                <a:solidFill>
                                  <a:srgbClr val="1F090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1657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sSub>
                          <m:sSubPr>
                            <m:ctrlPr>
                              <a:rPr lang="en-US" altLang="zh-CN" sz="1657" i="1">
                                <a:solidFill>
                                  <a:srgbClr val="1F090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altLang="zh-CN" sz="1657" i="1">
                                    <a:solidFill>
                                      <a:srgbClr val="1F0909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1657">
                                    <a:solidFill>
                                      <a:srgbClr val="1F0909"/>
                                    </a:solidFill>
                                    <a:latin typeface="Cambria Math" panose="02040503050406030204" pitchFamily="18" charset="0"/>
                                  </a:rPr>
                                  <m:t>Ω</m:t>
                                </m:r>
                              </m:e>
                            </m:acc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1657">
                                <a:solidFill>
                                  <a:srgbClr val="1F0909"/>
                                </a:solidFill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</m:sub>
                    </m:sSub>
                    <m:r>
                      <a:rPr lang="en-US" altLang="zh-CN" sz="1657" i="1">
                        <a:solidFill>
                          <a:srgbClr val="1F0909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sz="1657" i="1">
                            <a:solidFill>
                              <a:srgbClr val="1F0909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657" i="1">
                            <a:solidFill>
                              <a:srgbClr val="1F0909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sz="1657" i="1">
                            <a:solidFill>
                              <a:srgbClr val="1F0909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1657" i="1">
                            <a:solidFill>
                              <a:srgbClr val="1F0909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pl-PL" altLang="zh-CN" sz="1657">
                    <a:solidFill>
                      <a:srgbClr val="1F0909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endParaRPr lang="en-US" altLang="zh-CN" sz="1657">
                  <a:solidFill>
                    <a:srgbClr val="1F0909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284161" indent="-284161" defTabSz="757763">
                  <a:buFont typeface="Arial" panose="020B0604020202020204" pitchFamily="34" charset="0"/>
                  <a:buChar char="•"/>
                </a:pPr>
                <a:endParaRPr lang="en-US" altLang="zh-CN" sz="1657">
                  <a:solidFill>
                    <a:srgbClr val="1F0909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284161" indent="-284161" defTabSz="757763">
                  <a:buFont typeface="Arial" panose="020B0604020202020204" pitchFamily="34" charset="0"/>
                  <a:buChar char="•"/>
                </a:pPr>
                <a:r>
                  <a:rPr lang="zh-CN" altLang="en-US" sz="1657">
                    <a:solidFill>
                      <a:srgbClr val="1F0909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和之前没有进行</a:t>
                </a:r>
                <a:r>
                  <a:rPr lang="en-US" altLang="zh-CN" sz="1657">
                    <a:solidFill>
                      <a:srgbClr val="1F0909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domain decomposition</a:t>
                </a:r>
                <a:r>
                  <a:rPr lang="zh-CN" altLang="en-US" sz="1657">
                    <a:solidFill>
                      <a:srgbClr val="1F0909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时一样定义原问题的弱形式（</a:t>
                </a:r>
                <a:r>
                  <a:rPr lang="en-US" altLang="zh-CN" sz="1657">
                    <a:solidFill>
                      <a:srgbClr val="1F0909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weak form</a:t>
                </a:r>
                <a:r>
                  <a:rPr lang="zh-CN" altLang="en-US" sz="1657">
                    <a:solidFill>
                      <a:srgbClr val="1F0909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），对</a:t>
                </a:r>
                <a14:m>
                  <m:oMath xmlns:m="http://schemas.openxmlformats.org/officeDocument/2006/math">
                    <m:r>
                      <a:rPr lang="en-US" altLang="zh-CN" sz="1657" i="1">
                        <a:solidFill>
                          <a:srgbClr val="1F0909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en-US" sz="1657">
                    <a:solidFill>
                      <a:srgbClr val="1F0909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进行多次训练、子域划分因此需要给出</a:t>
                </a:r>
                <a14:m>
                  <m:oMath xmlns:m="http://schemas.openxmlformats.org/officeDocument/2006/math">
                    <m:r>
                      <a:rPr lang="en-US" altLang="zh-CN" sz="1657" i="1">
                        <a:solidFill>
                          <a:srgbClr val="1F0909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en-US" sz="1657">
                    <a:solidFill>
                      <a:srgbClr val="1F0909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的新定义。 </a:t>
                </a:r>
                <a:endParaRPr lang="en-US" altLang="zh-CN" sz="1657">
                  <a:solidFill>
                    <a:srgbClr val="1F0909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284161" indent="-284161" defTabSz="757763">
                  <a:buFont typeface="Arial" panose="020B0604020202020204" pitchFamily="34" charset="0"/>
                  <a:buChar char="•"/>
                </a:pPr>
                <a:endParaRPr lang="en-US" altLang="zh-CN" sz="1657">
                  <a:solidFill>
                    <a:srgbClr val="1F0909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284161" indent="-284161" defTabSz="757763">
                  <a:buFont typeface="Arial" panose="020B0604020202020204" pitchFamily="34" charset="0"/>
                  <a:buChar char="•"/>
                </a:pPr>
                <a:r>
                  <a:rPr lang="zh-CN" altLang="zh-CN" sz="1657">
                    <a:solidFill>
                      <a:srgbClr val="1F0909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​</a:t>
                </a:r>
                <a:r>
                  <a:rPr lang="zh-CN" altLang="en-US" sz="1657">
                    <a:solidFill>
                      <a:srgbClr val="1F0909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给出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57" i="1">
                            <a:solidFill>
                              <a:srgbClr val="1F0909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657" i="1">
                            <a:solidFill>
                              <a:srgbClr val="1F0909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1657" i="1">
                            <a:solidFill>
                              <a:srgbClr val="1F0909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657" i="1">
                        <a:solidFill>
                          <a:srgbClr val="1F0909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657" i="1">
                            <a:solidFill>
                              <a:srgbClr val="1F0909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657" i="1">
                            <a:solidFill>
                              <a:srgbClr val="1F0909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sz="1657" i="1">
                            <a:solidFill>
                              <a:srgbClr val="1F0909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657" i="1">
                        <a:solidFill>
                          <a:srgbClr val="1F0909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1657" i="1">
                            <a:solidFill>
                              <a:srgbClr val="1F0909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657" i="1">
                            <a:solidFill>
                              <a:srgbClr val="1F0909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sz="1657" i="1">
                            <a:solidFill>
                              <a:srgbClr val="1F0909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CN" sz="1657" i="1">
                            <a:solidFill>
                              <a:srgbClr val="1F0909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657" i="1">
                            <a:solidFill>
                              <a:srgbClr val="1F0909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1657" i="1">
                            <a:solidFill>
                              <a:srgbClr val="1F0909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1657">
                    <a:solidFill>
                      <a:srgbClr val="1F0909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57" i="1">
                            <a:solidFill>
                              <a:srgbClr val="1F0909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657" i="1">
                            <a:solidFill>
                              <a:srgbClr val="1F0909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sz="1657" i="1">
                            <a:solidFill>
                              <a:srgbClr val="1F0909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1657">
                    <a:solidFill>
                      <a:srgbClr val="1F0909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57" i="1">
                            <a:solidFill>
                              <a:srgbClr val="1F0909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657" i="1">
                            <a:solidFill>
                              <a:srgbClr val="1F0909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1657" i="1">
                            <a:solidFill>
                              <a:srgbClr val="1F0909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1657">
                    <a:solidFill>
                      <a:srgbClr val="1F0909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的训练函数</a:t>
                </a:r>
                <a:r>
                  <a:rPr lang="en-US" altLang="zh-CN" sz="1657">
                    <a:solidFill>
                      <a:srgbClr val="1F0909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(Loss Function)</a:t>
                </a:r>
                <a:r>
                  <a:rPr lang="zh-CN" altLang="en-US" sz="1657">
                    <a:solidFill>
                      <a:srgbClr val="1F0909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，进行训练即可。</a:t>
                </a:r>
                <a:endParaRPr lang="zh-CN" altLang="zh-CN" sz="1657">
                  <a:solidFill>
                    <a:srgbClr val="1F0909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-73596" y="1689119"/>
                <a:ext cx="6149286" cy="3147492"/>
              </a:xfrm>
              <a:prstGeom prst="rect">
                <a:avLst/>
              </a:prstGeom>
              <a:blipFill>
                <a:blip r:embed="rId3"/>
                <a:stretch>
                  <a:fillRect r="-198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6311" y="1732345"/>
            <a:ext cx="6075690" cy="3524732"/>
          </a:xfrm>
          <a:prstGeom prst="rect">
            <a:avLst/>
          </a:prstGeom>
        </p:spPr>
      </p:pic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6116311" y="1090242"/>
          <a:ext cx="5944044" cy="493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5" imgW="1828800" imgH="1828800" progId="Equation.AxMath">
                  <p:embed/>
                </p:oleObj>
              </mc:Choice>
              <mc:Fallback>
                <p:oleObj name="AxMath" r:id="rId5" imgW="1828800" imgH="1828800" progId="Equation.AxMath">
                  <p:embed/>
                  <p:pic>
                    <p:nvPicPr>
                      <p:cNvPr id="6" name="对象 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116311" y="1090242"/>
                        <a:ext cx="5944044" cy="493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166427" y="1090241"/>
          <a:ext cx="5709861" cy="4933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7" imgW="1828800" imgH="1828800" progId="Equation.AxMath">
                  <p:embed/>
                </p:oleObj>
              </mc:Choice>
              <mc:Fallback>
                <p:oleObj name="AxMath" r:id="rId7" imgW="1828800" imgH="1828800" progId="Equation.AxMath">
                  <p:embed/>
                  <p:pic>
                    <p:nvPicPr>
                      <p:cNvPr id="8" name="对象 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66427" y="1090241"/>
                        <a:ext cx="5709861" cy="4933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526912" y="5714186"/>
            <a:ext cx="10160154" cy="3984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72480"/>
            <a:r>
              <a:rPr lang="zh-CN" altLang="en-US" sz="1989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启发：对于</a:t>
            </a:r>
            <a:r>
              <a:rPr lang="en-US" altLang="zh-CN" sz="1989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Random Feature Method</a:t>
            </a:r>
            <a:r>
              <a:rPr lang="zh-CN" altLang="en-US" sz="1989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能不能用类似的思想？把并行计算引入到</a:t>
            </a:r>
            <a:r>
              <a:rPr lang="en-US" altLang="zh-CN" sz="1989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RFM</a:t>
            </a:r>
            <a:r>
              <a:rPr lang="zh-CN" altLang="en-US" sz="1989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方法中。</a:t>
            </a:r>
            <a:endParaRPr lang="en-US" altLang="zh-CN" sz="1989">
              <a:solidFill>
                <a:srgbClr val="C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983814" y="1211287"/>
            <a:ext cx="10224372" cy="14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72480"/>
            <a:r>
              <a:rPr lang="en-US" altLang="zh-CN" sz="2983" b="1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《</a:t>
            </a:r>
            <a:r>
              <a:rPr lang="en-US" altLang="zh-CN" sz="2983" b="1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PFNN: A penalty-free neural network method for solving a class of second-order boundary-value problems on complex geometries</a:t>
            </a:r>
            <a:r>
              <a:rPr lang="en-US" altLang="zh-CN" sz="2983" b="1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》</a:t>
            </a:r>
            <a:endParaRPr lang="zh-CN" altLang="en-US" sz="2983" b="1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96559" y="2854156"/>
            <a:ext cx="10094595" cy="356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72480"/>
            <a:r>
              <a:rPr lang="zh-CN" altLang="en-US" sz="1715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考虑如下问题：</a:t>
            </a: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3258644" y="3184615"/>
          <a:ext cx="4842668" cy="12493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3" imgW="1828800" imgH="1828800" progId="Equation.AxMath">
                  <p:embed/>
                </p:oleObj>
              </mc:Choice>
              <mc:Fallback>
                <p:oleObj name="AxMath" r:id="rId3" imgW="1828800" imgH="1828800" progId="Equation.AxMath">
                  <p:embed/>
                  <p:pic>
                    <p:nvPicPr>
                      <p:cNvPr id="7" name="对象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58644" y="3184615"/>
                        <a:ext cx="4842668" cy="12493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1296559" y="4552433"/>
            <a:ext cx="10094595" cy="347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72480"/>
            <a:r>
              <a:rPr lang="zh-CN" altLang="en-US" sz="1657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一般的神经网络解</a:t>
            </a:r>
            <a:r>
              <a:rPr lang="en-US" altLang="zh-CN" sz="1657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PDE</a:t>
            </a:r>
            <a:r>
              <a:rPr lang="zh-CN" altLang="en-US" sz="1657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方法会引入</a:t>
            </a:r>
            <a:r>
              <a:rPr lang="en-US" altLang="zh-CN" sz="1657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penalty coefficients</a:t>
            </a:r>
            <a:r>
              <a:rPr lang="zh-CN" altLang="en-US" sz="1657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来处理</a:t>
            </a:r>
            <a:r>
              <a:rPr lang="en-US" altLang="zh-CN" sz="1657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boundary condition</a:t>
            </a:r>
            <a:r>
              <a:rPr lang="zh-CN" altLang="en-US" sz="1657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1381660" y="5029523"/>
          <a:ext cx="9428681" cy="6171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5" imgW="1828800" imgH="1828800" progId="Equation.AxMath">
                  <p:embed/>
                </p:oleObj>
              </mc:Choice>
              <mc:Fallback>
                <p:oleObj name="AxMath" r:id="rId5" imgW="1828800" imgH="1828800" progId="Equation.AxMath">
                  <p:embed/>
                  <p:pic>
                    <p:nvPicPr>
                      <p:cNvPr id="9" name="对象 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81660" y="5029523"/>
                        <a:ext cx="9428681" cy="6171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15707" y="822819"/>
            <a:ext cx="10110100" cy="356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4161" indent="-284161" defTabSz="872480">
              <a:buFont typeface="Wingdings" panose="05000000000000000000" pitchFamily="2" charset="2"/>
              <a:buChar char="l"/>
            </a:pPr>
            <a:r>
              <a:rPr lang="en-US" altLang="zh-CN" sz="1715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Deep Ritz method</a:t>
            </a:r>
            <a:r>
              <a:rPr lang="zh-CN" altLang="en-US" sz="1715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：引入了一个</a:t>
            </a:r>
            <a:r>
              <a:rPr lang="en-US" altLang="zh-CN" sz="1715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Ritz</a:t>
            </a:r>
            <a:r>
              <a:rPr lang="zh-CN" altLang="en-US" sz="1715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类型的能量泛函：</a:t>
            </a: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2088667" y="1262054"/>
          <a:ext cx="5958824" cy="6132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1828800" imgH="1828800" progId="Equation.AxMath">
                  <p:embed/>
                </p:oleObj>
              </mc:Choice>
              <mc:Fallback>
                <p:oleObj name="AxMath" r:id="rId2" imgW="1828800" imgH="1828800" progId="Equation.AxMath">
                  <p:embed/>
                  <p:pic>
                    <p:nvPicPr>
                      <p:cNvPr id="5" name="对象 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088667" y="1262054"/>
                        <a:ext cx="5958824" cy="6132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715706" y="1944163"/>
            <a:ext cx="10110100" cy="356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4161" indent="-284161" defTabSz="872480">
              <a:buFont typeface="Wingdings" panose="05000000000000000000" pitchFamily="2" charset="2"/>
              <a:buChar char="l"/>
            </a:pPr>
            <a:r>
              <a:rPr lang="en-US" altLang="zh-CN" sz="1715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Deep Nitsche method</a:t>
            </a:r>
            <a:r>
              <a:rPr lang="zh-CN" altLang="en-US" sz="1715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：引入了一个</a:t>
            </a:r>
            <a:r>
              <a:rPr lang="en-US" altLang="zh-CN" sz="1715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Nitsche</a:t>
            </a:r>
            <a:r>
              <a:rPr lang="zh-CN" altLang="en-US" sz="1715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类型的能量泛函：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775850" y="3564216"/>
            <a:ext cx="789682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72480"/>
            <a:r>
              <a:rPr lang="en-US" altLang="zh-CN" sz="2320" b="1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Advantage:</a:t>
            </a:r>
          </a:p>
          <a:p>
            <a:pPr marL="284161" indent="-284161" defTabSz="872480">
              <a:buFont typeface="Arial" panose="020B0604020202020204" pitchFamily="34" charset="0"/>
              <a:buChar char="•"/>
            </a:pPr>
            <a:r>
              <a:rPr lang="en-US" altLang="zh-CN" sz="1715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reduce the smoothness requirement of the approximate solution</a:t>
            </a:r>
          </a:p>
          <a:p>
            <a:pPr defTabSz="872480"/>
            <a:endParaRPr lang="en-US" altLang="zh-CN" sz="1715">
              <a:solidFill>
                <a:srgbClr val="C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defTabSz="872480"/>
            <a:r>
              <a:rPr lang="en-US" altLang="zh-CN" sz="2320" b="1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Disadvantage:</a:t>
            </a:r>
          </a:p>
          <a:p>
            <a:pPr marL="284161" indent="-284161" defTabSz="872480">
              <a:buFont typeface="Arial" panose="020B0604020202020204" pitchFamily="34" charset="0"/>
              <a:buChar char="•"/>
            </a:pPr>
            <a:r>
              <a:rPr lang="en-US" altLang="zh-CN" sz="1715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The penalty terms due to the essential boundary condition still persist, which would lead to extra training cost.</a:t>
            </a:r>
            <a:endParaRPr lang="zh-CN" altLang="en-US" sz="1715">
              <a:solidFill>
                <a:srgbClr val="0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1416376" y="2441281"/>
          <a:ext cx="10121362" cy="5674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1828800" imgH="1828800" progId="Equation.AxMath">
                  <p:embed/>
                </p:oleObj>
              </mc:Choice>
              <mc:Fallback>
                <p:oleObj name="AxMath" r:id="rId4" imgW="1828800" imgH="1828800" progId="Equation.AxMath">
                  <p:embed/>
                  <p:pic>
                    <p:nvPicPr>
                      <p:cNvPr id="8" name="对象 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16376" y="2441281"/>
                        <a:ext cx="10121362" cy="5674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756302" y="1136714"/>
            <a:ext cx="6095530" cy="3562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872480"/>
            <a:r>
              <a:rPr lang="en-US" altLang="zh-CN" sz="1715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Step1: </a:t>
            </a:r>
            <a:r>
              <a:rPr lang="zh-CN" altLang="en-US" sz="1715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构造</a:t>
            </a:r>
            <a:r>
              <a:rPr lang="en-US" altLang="zh-CN" sz="1715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Euler-Lagrange equation of the energy functional</a:t>
            </a:r>
            <a:endParaRPr lang="zh-CN" altLang="en-US" sz="1715">
              <a:solidFill>
                <a:srgbClr val="0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3303562" y="1560164"/>
          <a:ext cx="3525153" cy="52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3" imgW="1828800" imgH="1828800" progId="Equation.AxMath">
                  <p:embed/>
                </p:oleObj>
              </mc:Choice>
              <mc:Fallback>
                <p:oleObj name="AxMath" r:id="rId3" imgW="1828800" imgH="1828800" progId="Equation.AxMath">
                  <p:embed/>
                  <p:pic>
                    <p:nvPicPr>
                      <p:cNvPr id="8" name="对象 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03562" y="1560164"/>
                        <a:ext cx="3525153" cy="5292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852530" y="2881136"/>
            <a:ext cx="2119491" cy="3562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72480"/>
            <a:r>
              <a:rPr lang="en-US" altLang="zh-CN" sz="1715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Step2: </a:t>
            </a:r>
            <a:r>
              <a:rPr lang="zh-CN" altLang="en-US" sz="1715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构造神经网络</a:t>
            </a: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3303562" y="3176146"/>
          <a:ext cx="2811632" cy="3405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5" imgW="1828800" imgH="1828800" progId="Equation.AxMath">
                  <p:embed/>
                </p:oleObj>
              </mc:Choice>
              <mc:Fallback>
                <p:oleObj name="AxMath" r:id="rId5" imgW="1828800" imgH="1828800" progId="Equation.AxMath">
                  <p:embed/>
                  <p:pic>
                    <p:nvPicPr>
                      <p:cNvPr id="10" name="对象 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303562" y="3176146"/>
                        <a:ext cx="2811632" cy="3405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/>
              <p:cNvSpPr txBox="1"/>
              <p:nvPr/>
            </p:nvSpPr>
            <p:spPr>
              <a:xfrm>
                <a:off x="756302" y="3563761"/>
                <a:ext cx="6095530" cy="378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defTabSz="872480"/>
                <a:r>
                  <a:rPr lang="zh-CN" altLang="en-US" sz="1715">
                    <a:solidFill>
                      <a:srgbClr val="00000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715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715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sSub>
                          <m:sSubPr>
                            <m:ctrlPr>
                              <a:rPr lang="en-US" altLang="zh-CN" sz="1715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715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sz="1715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altLang="zh-CN" sz="1715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715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715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715">
                    <a:solidFill>
                      <a:srgbClr val="00000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处理的是</a:t>
                </a:r>
                <a14:m>
                  <m:oMath xmlns:m="http://schemas.openxmlformats.org/officeDocument/2006/math">
                    <m:r>
                      <a:rPr lang="en-US" altLang="zh-CN" sz="1715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US" altLang="zh-CN" sz="1715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zh-CN" altLang="en-US" sz="1715">
                    <a:solidFill>
                      <a:srgbClr val="00000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边界，训练函数如下：</a:t>
                </a:r>
                <a:endParaRPr lang="en-US" altLang="zh-CN" sz="1715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302" y="3563761"/>
                <a:ext cx="6095530" cy="378886"/>
              </a:xfrm>
              <a:prstGeom prst="rect">
                <a:avLst/>
              </a:prstGeom>
              <a:blipFill>
                <a:blip r:embed="rId7"/>
                <a:stretch>
                  <a:fillRect l="-700" t="-9677" b="-129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/>
          <p:cNvSpPr txBox="1"/>
          <p:nvPr/>
        </p:nvSpPr>
        <p:spPr>
          <a:xfrm>
            <a:off x="828472" y="2290315"/>
            <a:ext cx="9744732" cy="356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72480"/>
            <a:r>
              <a:rPr lang="zh-CN" altLang="en-US" sz="1715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其中                                    为</a:t>
            </a:r>
            <a:r>
              <a:rPr lang="en-US" altLang="zh-CN" sz="1715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Potential Energy</a:t>
            </a:r>
            <a:r>
              <a:rPr lang="zh-CN" altLang="en-US" sz="1715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                                 为</a:t>
            </a:r>
            <a:r>
              <a:rPr lang="en-US" altLang="zh-CN" sz="1715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Hamiltonian Energy</a:t>
            </a:r>
            <a:r>
              <a:rPr lang="zh-CN" altLang="en-US" sz="1715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1516270" y="2205725"/>
          <a:ext cx="1671634" cy="5685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1828800" imgH="1828800" progId="Equation.AxMath">
                  <p:embed/>
                </p:oleObj>
              </mc:Choice>
              <mc:Fallback>
                <p:oleObj name="AxMath" r:id="rId8" imgW="1828800" imgH="1828800" progId="Equation.AxMath">
                  <p:embed/>
                  <p:pic>
                    <p:nvPicPr>
                      <p:cNvPr id="13" name="对象 12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16270" y="2205725"/>
                        <a:ext cx="1671634" cy="5685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5232521" y="2216700"/>
          <a:ext cx="1676755" cy="5485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0" imgW="1828800" imgH="1828800" progId="Equation.AxMath">
                  <p:embed/>
                </p:oleObj>
              </mc:Choice>
              <mc:Fallback>
                <p:oleObj name="AxMath" r:id="rId10" imgW="1828800" imgH="1828800" progId="Equation.AxMath">
                  <p:embed/>
                  <p:pic>
                    <p:nvPicPr>
                      <p:cNvPr id="14" name="对象 13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232521" y="2216700"/>
                        <a:ext cx="1676755" cy="5485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/>
        </p:nvGraphicFramePr>
        <p:xfrm>
          <a:off x="3315940" y="4033783"/>
          <a:ext cx="3811050" cy="5485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2" imgW="1828800" imgH="1828800" progId="Equation.AxMath">
                  <p:embed/>
                </p:oleObj>
              </mc:Choice>
              <mc:Fallback>
                <p:oleObj name="AxMath" r:id="rId12" imgW="1828800" imgH="1828800" progId="Equation.AxMath">
                  <p:embed/>
                  <p:pic>
                    <p:nvPicPr>
                      <p:cNvPr id="16" name="对象 15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315940" y="4033783"/>
                        <a:ext cx="3811050" cy="5485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/>
              <p:cNvSpPr txBox="1"/>
              <p:nvPr/>
            </p:nvSpPr>
            <p:spPr>
              <a:xfrm>
                <a:off x="756302" y="4643521"/>
                <a:ext cx="6095530" cy="378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defTabSz="872480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715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715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sSub>
                          <m:sSubPr>
                            <m:ctrlPr>
                              <a:rPr lang="en-US" altLang="zh-CN" sz="1715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715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sz="1715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altLang="zh-CN" sz="1715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715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715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715">
                    <a:solidFill>
                      <a:srgbClr val="00000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处理的是</a:t>
                </a:r>
                <a14:m>
                  <m:oMath xmlns:m="http://schemas.openxmlformats.org/officeDocument/2006/math">
                    <m:r>
                      <a:rPr lang="en-US" altLang="zh-CN" sz="1715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US" altLang="zh-CN" sz="1715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sz="1715">
                    <a:solidFill>
                      <a:srgbClr val="00000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边界与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715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zh-CN" altLang="en-US" sz="1715">
                    <a:solidFill>
                      <a:srgbClr val="00000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内，训练函数如下：</a:t>
                </a:r>
                <a:endParaRPr lang="en-US" altLang="zh-CN" sz="1715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302" y="4643521"/>
                <a:ext cx="6095530" cy="378886"/>
              </a:xfrm>
              <a:prstGeom prst="rect">
                <a:avLst/>
              </a:prstGeom>
              <a:blipFill>
                <a:blip r:embed="rId14"/>
                <a:stretch>
                  <a:fillRect l="-200" t="-9677" b="-129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8" name="对象 17"/>
          <p:cNvGraphicFramePr>
            <a:graphicFrameLocks noChangeAspect="1"/>
          </p:cNvGraphicFramePr>
          <p:nvPr/>
        </p:nvGraphicFramePr>
        <p:xfrm>
          <a:off x="2239033" y="4958562"/>
          <a:ext cx="7547836" cy="109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5" imgW="1828800" imgH="1828800" progId="Equation.AxMath">
                  <p:embed/>
                </p:oleObj>
              </mc:Choice>
              <mc:Fallback>
                <p:oleObj name="AxMath" r:id="rId15" imgW="1828800" imgH="1828800" progId="Equation.AxMath">
                  <p:embed/>
                  <p:pic>
                    <p:nvPicPr>
                      <p:cNvPr id="18" name="对象 17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239033" y="4958562"/>
                        <a:ext cx="7547836" cy="10918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文本框 19"/>
          <p:cNvSpPr txBox="1"/>
          <p:nvPr/>
        </p:nvSpPr>
        <p:spPr>
          <a:xfrm>
            <a:off x="407471" y="488726"/>
            <a:ext cx="11705402" cy="704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872480"/>
            <a:r>
              <a:rPr lang="en-US" altLang="zh-CN" sz="1989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《 PFNN: A penalty-free neural network method for solving a class of second-order boundary-value problems on complex geometries》</a:t>
            </a:r>
            <a:endParaRPr lang="zh-CN" altLang="en-US" sz="1989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9" name="流程图: 过程 18"/>
          <p:cNvSpPr/>
          <p:nvPr/>
        </p:nvSpPr>
        <p:spPr>
          <a:xfrm>
            <a:off x="7933286" y="1331877"/>
            <a:ext cx="2972022" cy="574275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480"/>
            <a:r>
              <a:rPr lang="en-US" altLang="zh-CN" sz="1715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1. </a:t>
            </a:r>
            <a:r>
              <a:rPr lang="zh-CN" altLang="en-US" sz="1715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利用泛函把原方程转为了一个弱形式</a:t>
            </a:r>
            <a:r>
              <a:rPr lang="en-US" altLang="zh-CN" sz="1715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(weak form)</a:t>
            </a:r>
            <a:endParaRPr lang="zh-CN" altLang="en-US" sz="1715">
              <a:solidFill>
                <a:srgbClr val="000000"/>
              </a:solidFill>
              <a:latin typeface="Calibri"/>
              <a:ea typeface="微软雅黑" panose="020B0503020204020204" pitchFamily="34" charset="-122"/>
            </a:endParaRPr>
          </a:p>
        </p:txBody>
      </p:sp>
      <p:sp>
        <p:nvSpPr>
          <p:cNvPr id="21" name="流程图: 过程 20"/>
          <p:cNvSpPr/>
          <p:nvPr/>
        </p:nvSpPr>
        <p:spPr>
          <a:xfrm>
            <a:off x="7988543" y="3939629"/>
            <a:ext cx="2674031" cy="574275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480"/>
            <a:r>
              <a:rPr lang="en-US" altLang="zh-CN" sz="1715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2. use length factor instead of penalty terms</a:t>
            </a:r>
            <a:endParaRPr lang="zh-CN" altLang="en-US" sz="1715">
              <a:solidFill>
                <a:srgbClr val="000000"/>
              </a:solidFill>
              <a:latin typeface="Calibri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535277" y="1303967"/>
                <a:ext cx="11258838" cy="3562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872480"/>
                <a:r>
                  <a:rPr lang="en-US" altLang="zh-CN" sz="1715">
                    <a:solidFill>
                      <a:srgbClr val="00000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Step3</a:t>
                </a:r>
                <a:r>
                  <a:rPr lang="zh-CN" altLang="en-US" sz="1715">
                    <a:solidFill>
                      <a:srgbClr val="00000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：选取了逆多重二次径向基函数来构造</a:t>
                </a:r>
                <a:r>
                  <a:rPr lang="en-US" altLang="zh-CN" sz="1715">
                    <a:solidFill>
                      <a:srgbClr val="00000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length factor function </a:t>
                </a:r>
                <a14:m>
                  <m:oMath xmlns:m="http://schemas.openxmlformats.org/officeDocument/2006/math">
                    <m:r>
                      <a:rPr lang="en-US" altLang="zh-CN" sz="1715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1715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715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715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715">
                    <a:solidFill>
                      <a:srgbClr val="00000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。</a:t>
                </a: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277" y="1303967"/>
                <a:ext cx="11258838" cy="356251"/>
              </a:xfrm>
              <a:prstGeom prst="rect">
                <a:avLst/>
              </a:prstGeom>
              <a:blipFill>
                <a:blip r:embed="rId3"/>
                <a:stretch>
                  <a:fillRect l="-379" t="-10345" b="-258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535277" y="2152408"/>
          <a:ext cx="2195233" cy="7310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1828800" imgH="1828800" progId="Equation.AxMath">
                  <p:embed/>
                </p:oleObj>
              </mc:Choice>
              <mc:Fallback>
                <p:oleObj name="AxMath" r:id="rId4" imgW="1828800" imgH="1828800" progId="Equation.AxMath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35277" y="2152408"/>
                        <a:ext cx="2195233" cy="7310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3620732" y="2043940"/>
          <a:ext cx="2356546" cy="925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1828800" imgH="1828800" progId="Equation.AxMath">
                  <p:embed/>
                </p:oleObj>
              </mc:Choice>
              <mc:Fallback>
                <p:oleObj name="AxMath" r:id="rId6" imgW="1828800" imgH="1828800" progId="Equation.AxMath">
                  <p:embed/>
                  <p:pic>
                    <p:nvPicPr>
                      <p:cNvPr id="5" name="对象 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620732" y="2043940"/>
                        <a:ext cx="2356546" cy="9257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6796577" y="1644484"/>
          <a:ext cx="3901519" cy="14672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1828800" imgH="1828800" progId="Equation.AxMath">
                  <p:embed/>
                </p:oleObj>
              </mc:Choice>
              <mc:Fallback>
                <p:oleObj name="AxMath" r:id="rId8" imgW="1828800" imgH="1828800" progId="Equation.AxMath">
                  <p:embed/>
                  <p:pic>
                    <p:nvPicPr>
                      <p:cNvPr id="7" name="对象 6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796577" y="1644484"/>
                        <a:ext cx="3901519" cy="14672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箭头: 右 6"/>
          <p:cNvSpPr/>
          <p:nvPr/>
        </p:nvSpPr>
        <p:spPr>
          <a:xfrm>
            <a:off x="2762020" y="2313454"/>
            <a:ext cx="523162" cy="204488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480"/>
            <a:endParaRPr lang="zh-CN" altLang="en-US" sz="1715">
              <a:solidFill>
                <a:srgbClr val="000000"/>
              </a:solidFill>
              <a:latin typeface="Calibri"/>
              <a:ea typeface="微软雅黑" panose="020B0503020204020204" pitchFamily="34" charset="-122"/>
            </a:endParaRPr>
          </a:p>
        </p:txBody>
      </p:sp>
      <p:sp>
        <p:nvSpPr>
          <p:cNvPr id="10" name="箭头: 右 7"/>
          <p:cNvSpPr/>
          <p:nvPr/>
        </p:nvSpPr>
        <p:spPr>
          <a:xfrm>
            <a:off x="5834419" y="2302346"/>
            <a:ext cx="523162" cy="204488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480"/>
            <a:endParaRPr lang="zh-CN" altLang="en-US" sz="1715">
              <a:solidFill>
                <a:srgbClr val="000000"/>
              </a:solidFill>
              <a:latin typeface="Calibri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35277" y="3338545"/>
            <a:ext cx="11258838" cy="356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72480"/>
            <a:r>
              <a:rPr lang="en-US" altLang="zh-CN" sz="1715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Step4</a:t>
            </a:r>
            <a:r>
              <a:rPr lang="zh-CN" altLang="en-US" sz="1715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：训练网络进行求解。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/>
              <p:cNvSpPr txBox="1"/>
              <p:nvPr/>
            </p:nvSpPr>
            <p:spPr>
              <a:xfrm>
                <a:off x="506781" y="4450885"/>
                <a:ext cx="11602843" cy="16640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4161" indent="-284161" defTabSz="872480">
                  <a:lnSpc>
                    <a:spcPts val="2474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715">
                    <a:solidFill>
                      <a:srgbClr val="00000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利用泛函把原方程转为了一个弱形式</a:t>
                </a:r>
                <a:r>
                  <a:rPr lang="en-US" altLang="zh-CN" sz="1715">
                    <a:solidFill>
                      <a:srgbClr val="00000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(weak form)</a:t>
                </a:r>
                <a:r>
                  <a:rPr lang="zh-CN" altLang="en-US" sz="1715">
                    <a:solidFill>
                      <a:srgbClr val="00000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，这样避免了二次求导，函数也不必在整个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715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zh-CN" altLang="en-US" sz="1715">
                    <a:solidFill>
                      <a:srgbClr val="00000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上处处二次可导</a:t>
                </a:r>
              </a:p>
              <a:p>
                <a:pPr marL="284161" indent="-284161" defTabSz="872480">
                  <a:lnSpc>
                    <a:spcPts val="2474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715">
                    <a:solidFill>
                      <a:srgbClr val="00000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没有添加任何</a:t>
                </a:r>
                <a:r>
                  <a:rPr lang="en-US" altLang="zh-CN" sz="1715">
                    <a:solidFill>
                      <a:srgbClr val="00000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penalty terms</a:t>
                </a:r>
                <a:r>
                  <a:rPr lang="zh-CN" altLang="en-US" sz="1715">
                    <a:solidFill>
                      <a:srgbClr val="00000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，训练速度较快</a:t>
                </a:r>
                <a:r>
                  <a:rPr lang="en-US" altLang="zh-CN" sz="1715">
                    <a:solidFill>
                      <a:srgbClr val="00000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zh-CN" altLang="en-US" sz="1715">
                    <a:solidFill>
                      <a:srgbClr val="00000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引入了</a:t>
                </a:r>
                <a:r>
                  <a:rPr lang="en-US" altLang="zh-CN" sz="1715">
                    <a:solidFill>
                      <a:srgbClr val="00000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length factor function)</a:t>
                </a:r>
                <a:r>
                  <a:rPr lang="zh-CN" altLang="en-US" sz="1715">
                    <a:solidFill>
                      <a:srgbClr val="00000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。</a:t>
                </a:r>
              </a:p>
              <a:p>
                <a:pPr marL="284161" indent="-284161" defTabSz="872480">
                  <a:lnSpc>
                    <a:spcPts val="2474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715">
                    <a:solidFill>
                      <a:srgbClr val="00000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在较复杂的几何问题上表现也较好，</a:t>
                </a:r>
                <a:r>
                  <a:rPr lang="en-US" altLang="zh-CN" sz="1715">
                    <a:solidFill>
                      <a:srgbClr val="00000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length factor function </a:t>
                </a:r>
                <a14:m>
                  <m:oMath xmlns:m="http://schemas.openxmlformats.org/officeDocument/2006/math">
                    <m:r>
                      <a:rPr lang="en-US" altLang="zh-CN" sz="1715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1715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715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1715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715">
                    <a:solidFill>
                      <a:srgbClr val="00000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可以通过从</a:t>
                </a:r>
                <a14:m>
                  <m:oMath xmlns:m="http://schemas.openxmlformats.org/officeDocument/2006/math">
                    <m:r>
                      <a:rPr lang="en-US" altLang="zh-CN" sz="1715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1715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1715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715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altLang="zh-CN" sz="1715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1715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en-US" altLang="zh-CN" sz="1715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715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sSub>
                          <m:sSubPr>
                            <m:ctrlPr>
                              <a:rPr lang="en-US" altLang="zh-CN" sz="1715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715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sz="1715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  <m:r>
                      <a:rPr lang="en-US" altLang="zh-CN" sz="1715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715">
                    <a:solidFill>
                      <a:srgbClr val="00000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中的插值节点来构造。</a:t>
                </a:r>
              </a:p>
              <a:p>
                <a:pPr marL="284161" indent="-284161" defTabSz="872480">
                  <a:lnSpc>
                    <a:spcPts val="2474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715">
                    <a:solidFill>
                      <a:srgbClr val="00000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以往学者也有提出来和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715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715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1715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zh-CN" sz="1715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715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1715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715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715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sSub>
                          <m:sSubPr>
                            <m:ctrlPr>
                              <a:rPr lang="en-US" altLang="zh-CN" sz="1715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715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sz="1715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altLang="zh-CN" sz="1715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715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1715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1715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US" altLang="zh-CN" sz="1715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715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sSub>
                      <m:sSubPr>
                        <m:ctrlPr>
                          <a:rPr lang="en-US" altLang="zh-CN" sz="1715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715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sSub>
                          <m:sSubPr>
                            <m:ctrlPr>
                              <a:rPr lang="en-US" altLang="zh-CN" sz="1715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715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sz="1715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altLang="zh-CN" sz="1715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715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715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715">
                    <a:solidFill>
                      <a:srgbClr val="00000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很类似的思路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715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715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1715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zh-CN" sz="1715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715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1715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715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altLang="zh-CN" sz="1715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715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1715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1715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CN" sz="1715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715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sSub>
                      <m:sSubPr>
                        <m:ctrlPr>
                          <a:rPr lang="en-US" altLang="zh-CN" sz="1715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715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1715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zh-CN" sz="1715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715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715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zh-CN" altLang="en-US" sz="1715">
                    <a:solidFill>
                      <a:srgbClr val="00000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，但是其对于 </a:t>
                </a:r>
                <a14:m>
                  <m:oMath xmlns:m="http://schemas.openxmlformats.org/officeDocument/2006/math">
                    <m:r>
                      <a:rPr lang="en-US" altLang="zh-CN" sz="1715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altLang="zh-CN" sz="1715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715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1715">
                    <a:solidFill>
                      <a:srgbClr val="00000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大多构造成</a:t>
                </a:r>
                <a:r>
                  <a:rPr lang="en-US" altLang="zh-CN" sz="1715">
                    <a:solidFill>
                      <a:srgbClr val="00000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spline interpolations</a:t>
                </a:r>
                <a:r>
                  <a:rPr lang="zh-CN" altLang="en-US" sz="1715">
                    <a:solidFill>
                      <a:srgbClr val="00000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，仅仅适用于低维度空间中的简单几何形状</a:t>
                </a:r>
                <a:r>
                  <a:rPr lang="en-US" altLang="zh-CN" sz="1715">
                    <a:solidFill>
                      <a:srgbClr val="00000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endParaRPr lang="zh-CN" altLang="en-US" sz="1715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781" y="4450885"/>
                <a:ext cx="11602843" cy="1664045"/>
              </a:xfrm>
              <a:prstGeom prst="rect">
                <a:avLst/>
              </a:prstGeom>
              <a:blipFill>
                <a:blip r:embed="rId10"/>
                <a:stretch>
                  <a:fillRect l="-315" t="-733" r="-105" b="-47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/>
          <p:cNvSpPr txBox="1"/>
          <p:nvPr/>
        </p:nvSpPr>
        <p:spPr>
          <a:xfrm>
            <a:off x="768528" y="4017268"/>
            <a:ext cx="1771639" cy="4493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72480"/>
            <a:r>
              <a:rPr lang="en-US" altLang="zh-CN" sz="232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Advantage</a:t>
            </a:r>
            <a:r>
              <a:rPr lang="zh-CN" altLang="en-US" sz="232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407471" y="488726"/>
            <a:ext cx="11705402" cy="704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872480"/>
            <a:r>
              <a:rPr lang="en-US" altLang="zh-CN" sz="1989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《 PFNN: A penalty-free neural network method for solving a class of second-order boundary-value problems on complex geometries 》</a:t>
            </a:r>
            <a:endParaRPr lang="zh-CN" altLang="en-US" sz="1989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5" name="流程图: 过程 14"/>
          <p:cNvSpPr/>
          <p:nvPr/>
        </p:nvSpPr>
        <p:spPr>
          <a:xfrm>
            <a:off x="3747590" y="3192171"/>
            <a:ext cx="3125952" cy="583708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480"/>
            <a:r>
              <a:rPr lang="en-US" altLang="zh-CN" sz="1715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3. </a:t>
            </a:r>
            <a:r>
              <a:rPr lang="zh-CN" altLang="en-US" sz="1715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在复杂几何问题</a:t>
            </a:r>
            <a:r>
              <a:rPr lang="en-US" altLang="zh-CN" sz="1715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(with complex boundary)</a:t>
            </a:r>
            <a:r>
              <a:rPr lang="zh-CN" altLang="en-US" sz="1715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上表现较好</a:t>
            </a:r>
            <a:endParaRPr lang="zh-CN" altLang="en-US" sz="1715">
              <a:solidFill>
                <a:srgbClr val="000000"/>
              </a:solidFill>
              <a:latin typeface="Calibri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/>
          <p:cNvSpPr txBox="1">
            <a:spLocks noChangeAspect="1" noChangeArrowheads="1"/>
          </p:cNvSpPr>
          <p:nvPr/>
        </p:nvSpPr>
        <p:spPr bwMode="auto">
          <a:xfrm>
            <a:off x="449948" y="1272674"/>
            <a:ext cx="10903992" cy="5239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75781" tIns="37890" rIns="75781" bIns="37890" numCol="1" anchor="t" anchorCtr="0" compatLnSpc="1"/>
          <a:lstStyle>
            <a:lvl1pPr marL="240665" indent="-240665" algn="l" defTabSz="962660" rtl="0" eaLnBrk="1" latinLnBrk="0" hangingPunct="1">
              <a:lnSpc>
                <a:spcPct val="90000"/>
              </a:lnSpc>
              <a:spcBef>
                <a:spcPts val="1055"/>
              </a:spcBef>
              <a:buFont typeface="Arial" panose="020B0604020202020204" pitchFamily="34" charset="0"/>
              <a:buChar char="•"/>
              <a:defRPr sz="2945" kern="12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1pPr>
            <a:lvl2pPr marL="721995" indent="-240665" algn="l" defTabSz="96266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525" kern="12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2pPr>
            <a:lvl3pPr marL="1203325" indent="-240665" algn="l" defTabSz="96266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105" kern="12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3pPr>
            <a:lvl4pPr marL="1684020" indent="-240665" algn="l" defTabSz="96266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5" kern="12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4pPr>
            <a:lvl5pPr marL="2165350" indent="-240665" algn="l" defTabSz="96266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5" kern="12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5pPr>
            <a:lvl6pPr marL="2646680" indent="-240665" algn="l" defTabSz="96266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8010" indent="-240665" algn="l" defTabSz="96266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09340" indent="-240665" algn="l" defTabSz="96266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90670" indent="-240665" algn="l" defTabSz="96266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9439" indent="-199439" defTabSz="797756">
              <a:spcBef>
                <a:spcPts val="874"/>
              </a:spcBef>
            </a:pPr>
            <a:r>
              <a:rPr lang="en-US" altLang="zh-CN" sz="1715">
                <a:solidFill>
                  <a:srgbClr val="000000"/>
                </a:solidFill>
                <a:cs typeface="Times New Roman" panose="02020603050405020304" pitchFamily="18" charset="0"/>
              </a:rPr>
              <a:t>length factor function</a:t>
            </a:r>
            <a:r>
              <a:rPr lang="zh-CN" altLang="en-US" sz="1715">
                <a:solidFill>
                  <a:srgbClr val="000000"/>
                </a:solidFill>
                <a:cs typeface="Times New Roman" panose="02020603050405020304" pitchFamily="18" charset="0"/>
              </a:rPr>
              <a:t>构造详解：</a:t>
            </a:r>
            <a:endParaRPr lang="en-US" altLang="zh-CN" sz="1715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07471" y="488726"/>
            <a:ext cx="11705402" cy="704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872480"/>
            <a:r>
              <a:rPr lang="en-US" altLang="zh-CN" sz="1989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《 PFNN: A penalty-free neural network method for solving a class of second-order boundary-value problems on complex geometries 》</a:t>
            </a:r>
            <a:endParaRPr lang="zh-CN" altLang="en-US" sz="1989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/>
          <a:srcRect t="4271"/>
          <a:stretch>
            <a:fillRect/>
          </a:stretch>
        </p:blipFill>
        <p:spPr>
          <a:xfrm>
            <a:off x="1368089" y="1548544"/>
            <a:ext cx="9455822" cy="225451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469993" y="3912968"/>
                <a:ext cx="5782032" cy="3803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872480"/>
                <a:r>
                  <a:rPr lang="zh-CN" altLang="en-US" sz="1715">
                    <a:solidFill>
                      <a:srgbClr val="00000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第一步：构造出来一对</a:t>
                </a:r>
                <a:r>
                  <a:rPr lang="en-US" altLang="zh-CN" sz="1715">
                    <a:solidFill>
                      <a:srgbClr val="00000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companion </a:t>
                </a:r>
                <a14:m>
                  <m:oMath xmlns:m="http://schemas.openxmlformats.org/officeDocument/2006/math">
                    <m:r>
                      <a:rPr lang="en-US" altLang="zh-CN" sz="1715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{</m:t>
                    </m:r>
                    <m:sSub>
                      <m:sSubPr>
                        <m:ctrlPr>
                          <a:rPr lang="en-US" altLang="zh-CN" sz="1715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1715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𝛾</m:t>
                        </m:r>
                      </m:e>
                      <m:sub>
                        <m:r>
                          <a:rPr lang="en-US" altLang="zh-CN" sz="1715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𝑘</m:t>
                        </m:r>
                      </m:sub>
                    </m:sSub>
                    <m:r>
                      <a:rPr lang="en-US" altLang="zh-CN" sz="1715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,</m:t>
                    </m:r>
                    <m:sSub>
                      <m:sSubPr>
                        <m:ctrlPr>
                          <a:rPr lang="en-US" altLang="zh-CN" sz="1715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1715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𝛾</m:t>
                        </m:r>
                      </m:e>
                      <m:sub>
                        <m:sSub>
                          <m:sSubPr>
                            <m:ctrlPr>
                              <a:rPr lang="en-US" altLang="zh-CN" sz="1715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1715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sz="1715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0</m:t>
                            </m:r>
                          </m:sub>
                        </m:sSub>
                      </m:sub>
                    </m:sSub>
                    <m:r>
                      <a:rPr lang="en-US" altLang="zh-CN" sz="1715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}(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1715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715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1715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𝛾</m:t>
                            </m:r>
                          </m:e>
                          <m:sub>
                            <m:r>
                              <a:rPr lang="en-US" altLang="zh-CN" sz="1715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715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715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1715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𝛾</m:t>
                            </m:r>
                          </m:e>
                          <m:sub>
                            <m:r>
                              <a:rPr lang="en-US" altLang="zh-CN" sz="1715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altLang="zh-CN" sz="1715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1715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715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1715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𝛾</m:t>
                            </m:r>
                          </m:e>
                          <m:sub>
                            <m:r>
                              <a:rPr lang="en-US" altLang="zh-CN" sz="1715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1715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715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1715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𝛾</m:t>
                            </m:r>
                          </m:e>
                          <m:sub>
                            <m:r>
                              <a:rPr lang="en-US" altLang="zh-CN" sz="1715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4</m:t>
                            </m:r>
                          </m:sub>
                        </m:sSub>
                      </m:e>
                    </m:d>
                    <m:r>
                      <a:rPr lang="en-US" altLang="zh-CN" sz="1715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)</m:t>
                    </m:r>
                  </m:oMath>
                </a14:m>
                <a:endParaRPr lang="zh-CN" altLang="en-US" sz="1715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993" y="3912968"/>
                <a:ext cx="5782032" cy="380361"/>
              </a:xfrm>
              <a:prstGeom prst="rect">
                <a:avLst/>
              </a:prstGeom>
              <a:blipFill>
                <a:blip r:embed="rId4"/>
                <a:stretch>
                  <a:fillRect l="-738" t="-9677" b="-177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469994" y="4341324"/>
                <a:ext cx="4096891" cy="3803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872480"/>
                <a:r>
                  <a:rPr lang="zh-CN" altLang="en-US" sz="1715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第二步：寻找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715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1715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𝛾</m:t>
                        </m:r>
                      </m:e>
                      <m:sub>
                        <m:r>
                          <a:rPr lang="en-US" altLang="zh-CN" sz="1715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𝑘</m:t>
                        </m:r>
                      </m:sub>
                    </m:sSub>
                    <m:r>
                      <a:rPr lang="en-US" altLang="zh-CN" sz="1715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⊂</m:t>
                    </m:r>
                    <m:r>
                      <a:rPr lang="en-US" altLang="zh-CN" sz="1715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𝜕</m:t>
                    </m:r>
                    <m:r>
                      <a:rPr lang="en-US" altLang="zh-CN" sz="1715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𝐷</m:t>
                    </m:r>
                  </m:oMath>
                </a14:m>
                <a:r>
                  <a:rPr lang="zh-CN" altLang="en-US" sz="1715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，以及对应的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715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1715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𝛾</m:t>
                        </m:r>
                      </m:e>
                      <m:sub>
                        <m:sSub>
                          <m:sSubPr>
                            <m:ctrlPr>
                              <a:rPr lang="en-US" altLang="zh-CN" sz="1715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1715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sz="1715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0</m:t>
                            </m:r>
                          </m:sub>
                        </m:sSub>
                      </m:sub>
                    </m:sSub>
                  </m:oMath>
                </a14:m>
                <a:endParaRPr lang="zh-CN" altLang="en-US" sz="1715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994" y="4341324"/>
                <a:ext cx="4096891" cy="380361"/>
              </a:xfrm>
              <a:prstGeom prst="rect">
                <a:avLst/>
              </a:prstGeom>
              <a:blipFill>
                <a:blip r:embed="rId5"/>
                <a:stretch>
                  <a:fillRect l="-1042" t="-9524" b="-126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1907673" y="2542919"/>
          <a:ext cx="482839" cy="1894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1828800" imgH="1828800" progId="Equation.AxMath">
                  <p:embed/>
                </p:oleObj>
              </mc:Choice>
              <mc:Fallback>
                <p:oleObj name="AxMath" r:id="rId6" imgW="1828800" imgH="1828800" progId="Equation.AxMath">
                  <p:embed/>
                  <p:pic>
                    <p:nvPicPr>
                      <p:cNvPr id="10" name="对象 9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907673" y="2542919"/>
                        <a:ext cx="482839" cy="1894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/>
              <p:cNvSpPr txBox="1"/>
              <p:nvPr/>
            </p:nvSpPr>
            <p:spPr>
              <a:xfrm>
                <a:off x="485468" y="4749499"/>
                <a:ext cx="4096891" cy="668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872480"/>
                <a:r>
                  <a:rPr lang="zh-CN" altLang="en-US" sz="1715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第三步：对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715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715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CN" altLang="en-US" sz="1715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sSub>
                          <m:sSubPr>
                            <m:ctrlPr>
                              <a:rPr lang="en-US" altLang="zh-CN" sz="1715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715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sz="1715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  <m:r>
                      <a:rPr lang="en-US" altLang="zh-CN" sz="1715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en-US" altLang="zh-CN" sz="1715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715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altLang="zh-CN" sz="1715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1715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抽取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715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715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1715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1715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个不同的点，记为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715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zh-CN" sz="1715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1715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p>
                        <m:r>
                          <a:rPr lang="en-US" altLang="zh-CN" sz="1715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1715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,1</m:t>
                        </m:r>
                      </m:sup>
                    </m:sSup>
                    <m:r>
                      <a:rPr lang="en-US" altLang="zh-CN" sz="1715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sz="1715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zh-CN" sz="1715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1715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p>
                        <m:r>
                          <a:rPr lang="en-US" altLang="zh-CN" sz="1715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1715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,2</m:t>
                        </m:r>
                      </m:sup>
                    </m:sSup>
                    <m:r>
                      <a:rPr lang="en-US" altLang="zh-CN" sz="1715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715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p>
                      <m:sSupPr>
                        <m:ctrlPr>
                          <a:rPr lang="en-US" altLang="zh-CN" sz="1715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zh-CN" sz="1715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1715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p>
                        <m:r>
                          <a:rPr lang="en-US" altLang="zh-CN" sz="1715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1715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715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715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sz="1715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p>
                    </m:sSup>
                    <m:r>
                      <a:rPr lang="en-US" altLang="zh-CN" sz="1715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zh-CN" sz="1715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715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715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CN" altLang="en-US" sz="1715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sSub>
                          <m:sSubPr>
                            <m:ctrlPr>
                              <a:rPr lang="en-US" altLang="zh-CN" sz="1715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715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sz="1715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  <m:r>
                      <a:rPr lang="en-US" altLang="zh-CN" sz="1715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en-US" altLang="zh-CN" sz="1715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715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altLang="zh-CN" sz="1715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zh-CN" altLang="en-US" sz="1715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468" y="4749499"/>
                <a:ext cx="4096891" cy="668388"/>
              </a:xfrm>
              <a:prstGeom prst="rect">
                <a:avLst/>
              </a:prstGeom>
              <a:blipFill>
                <a:blip r:embed="rId8"/>
                <a:stretch>
                  <a:fillRect l="-1042" t="-5455" r="-149" b="-63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/>
              <p:cNvSpPr txBox="1"/>
              <p:nvPr/>
            </p:nvSpPr>
            <p:spPr>
              <a:xfrm>
                <a:off x="6564587" y="3955198"/>
                <a:ext cx="4045146" cy="3562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872480"/>
                <a:r>
                  <a:rPr lang="zh-CN" altLang="en-US" sz="1715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第四步：对于每一个满足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715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715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altLang="zh-CN" sz="1715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1715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⊂</m:t>
                    </m:r>
                    <m:r>
                      <a:rPr lang="en-US" altLang="zh-CN" sz="1715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US" altLang="zh-CN" sz="1715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zh-CN" altLang="en-US" sz="1715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，计算</a:t>
                </a:r>
              </a:p>
            </p:txBody>
          </p:sp>
        </mc:Choice>
        <mc:Fallback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4587" y="3955198"/>
                <a:ext cx="4045146" cy="356251"/>
              </a:xfrm>
              <a:prstGeom prst="rect">
                <a:avLst/>
              </a:prstGeom>
              <a:blipFill>
                <a:blip r:embed="rId9"/>
                <a:stretch>
                  <a:fillRect l="-1056" t="-10345" r="-151" b="-206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5" name="对象 14"/>
          <p:cNvGraphicFramePr>
            <a:graphicFrameLocks noChangeAspect="1"/>
          </p:cNvGraphicFramePr>
          <p:nvPr/>
        </p:nvGraphicFramePr>
        <p:xfrm>
          <a:off x="6642647" y="4248277"/>
          <a:ext cx="5259258" cy="6027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0" imgW="1828800" imgH="1828800" progId="Equation.AxMath">
                  <p:embed/>
                </p:oleObj>
              </mc:Choice>
              <mc:Fallback>
                <p:oleObj name="AxMath" r:id="rId10" imgW="1828800" imgH="1828800" progId="Equation.AxMath">
                  <p:embed/>
                  <p:pic>
                    <p:nvPicPr>
                      <p:cNvPr id="15" name="对象 14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642647" y="4248277"/>
                        <a:ext cx="5259258" cy="6027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/>
              <p:cNvSpPr txBox="1"/>
              <p:nvPr/>
            </p:nvSpPr>
            <p:spPr>
              <a:xfrm>
                <a:off x="6545609" y="4817107"/>
                <a:ext cx="2867708" cy="3562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872480"/>
                <a:r>
                  <a:rPr lang="zh-CN" altLang="en-US" sz="1715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第五步：把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715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715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sz="1715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1715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715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715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715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集成起来：</a:t>
                </a:r>
              </a:p>
            </p:txBody>
          </p:sp>
        </mc:Choice>
        <mc:Fallback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5609" y="4817107"/>
                <a:ext cx="2867708" cy="356251"/>
              </a:xfrm>
              <a:prstGeom prst="rect">
                <a:avLst/>
              </a:prstGeom>
              <a:blipFill>
                <a:blip r:embed="rId12"/>
                <a:stretch>
                  <a:fillRect l="-1489" t="-10169" r="-638" b="-203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7" name="对象 16"/>
          <p:cNvGraphicFramePr>
            <a:graphicFrameLocks noChangeAspect="1"/>
          </p:cNvGraphicFramePr>
          <p:nvPr/>
        </p:nvGraphicFramePr>
        <p:xfrm>
          <a:off x="6642648" y="5151743"/>
          <a:ext cx="4330661" cy="7348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3" imgW="1828800" imgH="1828800" progId="Equation.AxMath">
                  <p:embed/>
                </p:oleObj>
              </mc:Choice>
              <mc:Fallback>
                <p:oleObj name="AxMath" r:id="rId13" imgW="1828800" imgH="1828800" progId="Equation.AxMath">
                  <p:embed/>
                  <p:pic>
                    <p:nvPicPr>
                      <p:cNvPr id="17" name="对象 16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642648" y="5151743"/>
                        <a:ext cx="4330661" cy="7348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/>
              <p:cNvSpPr txBox="1"/>
              <p:nvPr/>
            </p:nvSpPr>
            <p:spPr>
              <a:xfrm>
                <a:off x="3734118" y="1172321"/>
                <a:ext cx="2785443" cy="3562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87248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715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𝜕</m:t>
                      </m:r>
                      <m:r>
                        <a:rPr lang="en-US" altLang="zh-CN" sz="1715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zh-CN" sz="1715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1715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715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715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altLang="zh-CN" sz="1715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715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1715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715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altLang="zh-CN" sz="1715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sz="1715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1715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𝜕</m:t>
                      </m:r>
                      <m:r>
                        <a:rPr lang="en-US" altLang="zh-CN" sz="1715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CN" sz="1715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1715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715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715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altLang="zh-CN" sz="1715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sz="1715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1715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715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altLang="zh-CN" sz="1715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1715">
                  <a:solidFill>
                    <a:srgbClr val="000000"/>
                  </a:solidFill>
                  <a:latin typeface="Calibri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4118" y="1172321"/>
                <a:ext cx="2785443" cy="356251"/>
              </a:xfrm>
              <a:prstGeom prst="rect">
                <a:avLst/>
              </a:prstGeom>
              <a:blipFill>
                <a:blip r:embed="rId15"/>
                <a:stretch>
                  <a:fillRect b="-33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37260" y="2041399"/>
            <a:ext cx="10719277" cy="2082915"/>
          </a:xfrm>
        </p:spPr>
        <p:txBody>
          <a:bodyPr>
            <a:noAutofit/>
          </a:bodyPr>
          <a:lstStyle/>
          <a:p>
            <a:r>
              <a:rPr lang="en-US" altLang="zh-CN" sz="3978" b="1">
                <a:solidFill>
                  <a:srgbClr val="0070C0"/>
                </a:solidFill>
                <a:cs typeface="Times New Roman" panose="02020603050405020304" pitchFamily="18" charset="0"/>
                <a:sym typeface="+mn-ea"/>
              </a:rPr>
              <a:t>《PFNN-2: A Domain Decomposed Penalty-Free Neural Network Method for Solving Partial Differential Equations》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983814" y="1424422"/>
            <a:ext cx="10224372" cy="1010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72480"/>
            <a:r>
              <a:rPr lang="en-US" altLang="zh-CN" sz="2983" b="1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《PFNN-2: A Domain Decomposed Penalty-Free Neural Network Method for Solving Partial Differential Equations》</a:t>
            </a:r>
            <a:endParaRPr lang="zh-CN" altLang="en-US" sz="2983" b="1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96559" y="2854156"/>
            <a:ext cx="10094595" cy="356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72480"/>
            <a:r>
              <a:rPr lang="zh-CN" altLang="en-US" sz="1715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考虑如下问题：</a:t>
            </a: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2949657" y="2877091"/>
          <a:ext cx="4796809" cy="16374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3" imgW="1828800" imgH="1828800" progId="Equation.AxMath">
                  <p:embed/>
                </p:oleObj>
              </mc:Choice>
              <mc:Fallback>
                <p:oleObj name="AxMath" r:id="rId3" imgW="1828800" imgH="1828800" progId="Equation.AxMath">
                  <p:embed/>
                  <p:pic>
                    <p:nvPicPr>
                      <p:cNvPr id="7" name="对象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49657" y="2877091"/>
                        <a:ext cx="4796809" cy="16374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1296559" y="4617866"/>
            <a:ext cx="2889419" cy="356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72480"/>
            <a:r>
              <a:rPr lang="en-US" altLang="zh-CN" sz="1715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Dirichlet Boundary:</a:t>
            </a:r>
            <a:endParaRPr lang="zh-CN" altLang="en-US" sz="1715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3315215" y="4617866"/>
          <a:ext cx="4250822" cy="3600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5" imgW="1828800" imgH="1828800" progId="Equation.AxMath">
                  <p:embed/>
                </p:oleObj>
              </mc:Choice>
              <mc:Fallback>
                <p:oleObj name="AxMath" r:id="rId5" imgW="1828800" imgH="1828800" progId="Equation.AxMath">
                  <p:embed/>
                  <p:pic>
                    <p:nvPicPr>
                      <p:cNvPr id="10" name="对象 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315215" y="4617866"/>
                        <a:ext cx="4250822" cy="3600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1296559" y="5141113"/>
            <a:ext cx="2889419" cy="356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72480"/>
            <a:r>
              <a:rPr lang="en-US" altLang="zh-CN" sz="1715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Neumann Boundary:</a:t>
            </a:r>
            <a:endParaRPr lang="zh-CN" altLang="en-US" sz="1715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3402048" y="5160666"/>
          <a:ext cx="3111479" cy="340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7" imgW="1828800" imgH="1828800" progId="Equation.AxMath">
                  <p:embed/>
                </p:oleObj>
              </mc:Choice>
              <mc:Fallback>
                <p:oleObj name="AxMath" r:id="rId7" imgW="1828800" imgH="1828800" progId="Equation.AxMath">
                  <p:embed/>
                  <p:pic>
                    <p:nvPicPr>
                      <p:cNvPr id="12" name="对象 1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402048" y="5160666"/>
                        <a:ext cx="3111479" cy="340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96969" y="1696047"/>
            <a:ext cx="6095530" cy="3562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872480"/>
            <a:r>
              <a:rPr lang="en-US" altLang="zh-CN" sz="1715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Step1: </a:t>
            </a:r>
            <a:r>
              <a:rPr lang="zh-CN" altLang="en-US" sz="1715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构造</a:t>
            </a:r>
            <a:r>
              <a:rPr lang="en-US" altLang="zh-CN" sz="1715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Euler-Lagrange equation of the energy functional</a:t>
            </a:r>
            <a:endParaRPr lang="zh-CN" altLang="en-US" sz="1715">
              <a:solidFill>
                <a:srgbClr val="0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981652" y="2105826"/>
          <a:ext cx="3525153" cy="52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1828800" imgH="1828800" progId="Equation.AxMath">
                  <p:embed/>
                </p:oleObj>
              </mc:Choice>
              <mc:Fallback>
                <p:oleObj name="AxMath" r:id="rId2" imgW="1828800" imgH="1828800" progId="Equation.AxMath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81652" y="2105826"/>
                        <a:ext cx="3525153" cy="5292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96970" y="2715763"/>
            <a:ext cx="2119491" cy="3562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72480"/>
            <a:r>
              <a:rPr lang="en-US" altLang="zh-CN" sz="1715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Step2: </a:t>
            </a:r>
            <a:r>
              <a:rPr lang="zh-CN" altLang="en-US" sz="1715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构造神经网络</a:t>
            </a: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981651" y="3208832"/>
          <a:ext cx="2811632" cy="3405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1828800" imgH="1828800" progId="Equation.AxMath">
                  <p:embed/>
                </p:oleObj>
              </mc:Choice>
              <mc:Fallback>
                <p:oleObj name="AxMath" r:id="rId4" imgW="1828800" imgH="1828800" progId="Equation.AxMath">
                  <p:embed/>
                  <p:pic>
                    <p:nvPicPr>
                      <p:cNvPr id="6" name="对象 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81651" y="3208832"/>
                        <a:ext cx="2811632" cy="3405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196969" y="3631384"/>
                <a:ext cx="6095530" cy="378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defTabSz="872480"/>
                <a:r>
                  <a:rPr lang="zh-CN" altLang="en-US" sz="1715">
                    <a:solidFill>
                      <a:srgbClr val="00000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715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715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sSub>
                          <m:sSubPr>
                            <m:ctrlPr>
                              <a:rPr lang="en-US" altLang="zh-CN" sz="1715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715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sz="1715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altLang="zh-CN" sz="1715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715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715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715">
                    <a:solidFill>
                      <a:srgbClr val="00000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处理的是</a:t>
                </a:r>
                <a14:m>
                  <m:oMath xmlns:m="http://schemas.openxmlformats.org/officeDocument/2006/math">
                    <m:r>
                      <a:rPr lang="en-US" altLang="zh-CN" sz="1715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US" altLang="zh-CN" sz="1715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zh-CN" altLang="en-US" sz="1715">
                    <a:solidFill>
                      <a:srgbClr val="00000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边界，训练函数如下：</a:t>
                </a:r>
                <a:endParaRPr lang="en-US" altLang="zh-CN" sz="1715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969" y="3631384"/>
                <a:ext cx="6095530" cy="378886"/>
              </a:xfrm>
              <a:prstGeom prst="rect">
                <a:avLst/>
              </a:prstGeom>
              <a:blipFill>
                <a:blip r:embed="rId6"/>
                <a:stretch>
                  <a:fillRect l="-700" t="-9677" b="-129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891437" y="4158390"/>
          <a:ext cx="3288528" cy="4733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7" imgW="1828800" imgH="1828800" progId="Equation.AxMath">
                  <p:embed/>
                </p:oleObj>
              </mc:Choice>
              <mc:Fallback>
                <p:oleObj name="AxMath" r:id="rId7" imgW="1828800" imgH="1828800" progId="Equation.AxMath">
                  <p:embed/>
                  <p:pic>
                    <p:nvPicPr>
                      <p:cNvPr id="9" name="对象 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91437" y="4158390"/>
                        <a:ext cx="3288528" cy="4733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/>
              <p:cNvSpPr txBox="1"/>
              <p:nvPr/>
            </p:nvSpPr>
            <p:spPr>
              <a:xfrm>
                <a:off x="196970" y="4608769"/>
                <a:ext cx="4674644" cy="378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defTabSz="872480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715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715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sSub>
                          <m:sSubPr>
                            <m:ctrlPr>
                              <a:rPr lang="en-US" altLang="zh-CN" sz="1715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715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sz="1715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altLang="zh-CN" sz="1715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715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715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715">
                    <a:solidFill>
                      <a:srgbClr val="00000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处理的是</a:t>
                </a:r>
                <a14:m>
                  <m:oMath xmlns:m="http://schemas.openxmlformats.org/officeDocument/2006/math">
                    <m:r>
                      <a:rPr lang="en-US" altLang="zh-CN" sz="1715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US" altLang="zh-CN" sz="1715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zh-CN" altLang="en-US" sz="1715">
                    <a:solidFill>
                      <a:srgbClr val="00000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边界与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715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zh-CN" altLang="en-US" sz="1715">
                    <a:solidFill>
                      <a:srgbClr val="00000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内，训练函数如下：</a:t>
                </a:r>
                <a:endParaRPr lang="en-US" altLang="zh-CN" sz="1715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970" y="4608769"/>
                <a:ext cx="4674644" cy="378886"/>
              </a:xfrm>
              <a:prstGeom prst="rect">
                <a:avLst/>
              </a:prstGeom>
              <a:blipFill>
                <a:blip r:embed="rId9"/>
                <a:stretch>
                  <a:fillRect l="-261" t="-9677" r="-652" b="-145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285213" y="5082136"/>
          <a:ext cx="5859268" cy="8832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0" imgW="1828800" imgH="1828800" progId="Equation.AxMath">
                  <p:embed/>
                </p:oleObj>
              </mc:Choice>
              <mc:Fallback>
                <p:oleObj name="AxMath" r:id="rId10" imgW="1828800" imgH="1828800" progId="Equation.AxMath">
                  <p:embed/>
                  <p:pic>
                    <p:nvPicPr>
                      <p:cNvPr id="12" name="对象 1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85213" y="5082136"/>
                        <a:ext cx="5859268" cy="8832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153836" y="601480"/>
            <a:ext cx="5734201" cy="10106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72480"/>
            <a:r>
              <a:rPr lang="en-US" altLang="zh-CN" sz="1989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《</a:t>
            </a:r>
            <a:r>
              <a:rPr lang="en-US" altLang="zh-CN" sz="1989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PFNN</a:t>
            </a:r>
            <a:r>
              <a:rPr lang="en-US" altLang="zh-CN" sz="1989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 A penalty-free neural network method for solving a class of second-order boundary-value problems on complex geometries》</a:t>
            </a:r>
            <a:endParaRPr lang="zh-CN" altLang="en-US" sz="1989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198243" y="617434"/>
            <a:ext cx="5839922" cy="10106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72480"/>
            <a:r>
              <a:rPr lang="en-US" altLang="zh-CN" sz="1989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《</a:t>
            </a:r>
            <a:r>
              <a:rPr lang="en-US" altLang="zh-CN" sz="1989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PFNN-2</a:t>
            </a:r>
            <a:r>
              <a:rPr lang="en-US" altLang="zh-CN" sz="1989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 A Domain Decomposed Penalty-Free Neural Network Method for Solving Partial Differential Equations》</a:t>
            </a:r>
            <a:endParaRPr lang="zh-CN" altLang="en-US" sz="1989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/>
        </p:nvGraphicFramePr>
        <p:xfrm>
          <a:off x="6480824" y="2106128"/>
          <a:ext cx="5183606" cy="4473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2" imgW="1828800" imgH="1828800" progId="Equation.AxMath">
                  <p:embed/>
                </p:oleObj>
              </mc:Choice>
              <mc:Fallback>
                <p:oleObj name="AxMath" r:id="rId12" imgW="1828800" imgH="1828800" progId="Equation.AxMath">
                  <p:embed/>
                  <p:pic>
                    <p:nvPicPr>
                      <p:cNvPr id="16" name="对象 15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480824" y="2106128"/>
                        <a:ext cx="5183606" cy="4473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文本框 17"/>
          <p:cNvSpPr txBox="1"/>
          <p:nvPr/>
        </p:nvSpPr>
        <p:spPr>
          <a:xfrm>
            <a:off x="6292499" y="1682397"/>
            <a:ext cx="6095530" cy="3562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872480"/>
            <a:r>
              <a:rPr lang="en-US" altLang="zh-CN" sz="1715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Step1: </a:t>
            </a:r>
            <a:r>
              <a:rPr lang="zh-CN" altLang="en-US" sz="1715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构造</a:t>
            </a:r>
            <a:r>
              <a:rPr lang="en-US" altLang="zh-CN" sz="1715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weak form</a:t>
            </a:r>
            <a:endParaRPr lang="zh-CN" altLang="en-US" sz="1715">
              <a:solidFill>
                <a:srgbClr val="0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292500" y="2595414"/>
            <a:ext cx="2119491" cy="3562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72480"/>
            <a:r>
              <a:rPr lang="en-US" altLang="zh-CN" sz="1715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Step2: </a:t>
            </a:r>
            <a:r>
              <a:rPr lang="zh-CN" altLang="en-US" sz="1715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构造神经网络</a:t>
            </a:r>
          </a:p>
        </p:txBody>
      </p:sp>
      <p:graphicFrame>
        <p:nvGraphicFramePr>
          <p:cNvPr id="20" name="对象 19"/>
          <p:cNvGraphicFramePr>
            <a:graphicFrameLocks noChangeAspect="1"/>
          </p:cNvGraphicFramePr>
          <p:nvPr/>
        </p:nvGraphicFramePr>
        <p:xfrm>
          <a:off x="7077181" y="3088483"/>
          <a:ext cx="2811632" cy="3405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4" imgW="1828800" imgH="1828800" progId="Equation.AxMath">
                  <p:embed/>
                </p:oleObj>
              </mc:Choice>
              <mc:Fallback>
                <p:oleObj name="AxMath" r:id="rId14" imgW="1828800" imgH="1828800" progId="Equation.AxMath">
                  <p:embed/>
                  <p:pic>
                    <p:nvPicPr>
                      <p:cNvPr id="20" name="对象 19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077181" y="3088483"/>
                        <a:ext cx="2811632" cy="3405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/>
        </p:nvGraphicFramePr>
        <p:xfrm>
          <a:off x="6180138" y="4040002"/>
          <a:ext cx="5927253" cy="467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5" imgW="1828800" imgH="1828800" progId="Equation.AxMath">
                  <p:embed/>
                </p:oleObj>
              </mc:Choice>
              <mc:Fallback>
                <p:oleObj name="AxMath" r:id="rId15" imgW="1828800" imgH="1828800" progId="Equation.AxMath">
                  <p:embed/>
                  <p:pic>
                    <p:nvPicPr>
                      <p:cNvPr id="22" name="对象 21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180138" y="4040002"/>
                        <a:ext cx="5927253" cy="467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本框 23"/>
              <p:cNvSpPr txBox="1"/>
              <p:nvPr/>
            </p:nvSpPr>
            <p:spPr>
              <a:xfrm>
                <a:off x="6096000" y="3594545"/>
                <a:ext cx="6095530" cy="378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defTabSz="872480"/>
                <a:r>
                  <a:rPr lang="zh-CN" altLang="en-US" sz="1715">
                    <a:solidFill>
                      <a:srgbClr val="00000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715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715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sSub>
                          <m:sSubPr>
                            <m:ctrlPr>
                              <a:rPr lang="en-US" altLang="zh-CN" sz="1715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715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sz="1715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altLang="zh-CN" sz="1715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715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715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715">
                    <a:solidFill>
                      <a:srgbClr val="00000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处理的是</a:t>
                </a:r>
                <a14:m>
                  <m:oMath xmlns:m="http://schemas.openxmlformats.org/officeDocument/2006/math">
                    <m:r>
                      <a:rPr lang="en-US" altLang="zh-CN" sz="1715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US" altLang="zh-CN" sz="1715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zh-CN" altLang="en-US" sz="1715">
                    <a:solidFill>
                      <a:srgbClr val="00000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边界，训练函数如下：</a:t>
                </a:r>
                <a:endParaRPr lang="en-US" altLang="zh-CN" sz="1715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594545"/>
                <a:ext cx="6095530" cy="378886"/>
              </a:xfrm>
              <a:prstGeom prst="rect">
                <a:avLst/>
              </a:prstGeom>
              <a:blipFill>
                <a:blip r:embed="rId17"/>
                <a:stretch>
                  <a:fillRect l="-700" t="-9677" b="-129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文本框 24"/>
              <p:cNvSpPr txBox="1"/>
              <p:nvPr/>
            </p:nvSpPr>
            <p:spPr>
              <a:xfrm>
                <a:off x="6180139" y="4569697"/>
                <a:ext cx="4674644" cy="378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defTabSz="872480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715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715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sSub>
                          <m:sSubPr>
                            <m:ctrlPr>
                              <a:rPr lang="en-US" altLang="zh-CN" sz="1715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715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sz="1715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altLang="zh-CN" sz="1715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715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715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715">
                    <a:solidFill>
                      <a:srgbClr val="00000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构造：</a:t>
                </a:r>
                <a:endParaRPr lang="en-US" altLang="zh-CN" sz="1715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0139" y="4569697"/>
                <a:ext cx="4674644" cy="378886"/>
              </a:xfrm>
              <a:prstGeom prst="rect">
                <a:avLst/>
              </a:prstGeom>
              <a:blipFill>
                <a:blip r:embed="rId18"/>
                <a:stretch>
                  <a:fillRect l="-261" t="-9677" b="-129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6" name="图片 25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405423" y="4825585"/>
            <a:ext cx="2818113" cy="513102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6019527" y="5328230"/>
            <a:ext cx="6087865" cy="1005293"/>
          </a:xfrm>
          <a:prstGeom prst="rect">
            <a:avLst/>
          </a:prstGeom>
        </p:spPr>
      </p:pic>
      <p:sp>
        <p:nvSpPr>
          <p:cNvPr id="28" name="矩形 27"/>
          <p:cNvSpPr/>
          <p:nvPr/>
        </p:nvSpPr>
        <p:spPr>
          <a:xfrm>
            <a:off x="9888813" y="4954192"/>
            <a:ext cx="245345" cy="2214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480"/>
            <a:endParaRPr lang="zh-CN" altLang="en-US" sz="1715">
              <a:solidFill>
                <a:srgbClr val="000000"/>
              </a:solidFill>
              <a:latin typeface="Calibri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PS">
  <a:themeElements>
    <a:clrScheme name="WPS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4874CB"/>
      </a:accent1>
      <a:accent2>
        <a:srgbClr val="E6724B"/>
      </a:accent2>
      <a:accent3>
        <a:srgbClr val="EFBB1F"/>
      </a:accent3>
      <a:accent4>
        <a:srgbClr val="75BD42"/>
      </a:accent4>
      <a:accent5>
        <a:srgbClr val="30C0B4"/>
      </a:accent5>
      <a:accent6>
        <a:srgbClr val="E05269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1059</Words>
  <Application>Microsoft Office PowerPoint</Application>
  <PresentationFormat>宽屏</PresentationFormat>
  <Paragraphs>80</Paragraphs>
  <Slides>12</Slides>
  <Notes>6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2" baseType="lpstr">
      <vt:lpstr>等线</vt:lpstr>
      <vt:lpstr>楷体</vt:lpstr>
      <vt:lpstr>Arial</vt:lpstr>
      <vt:lpstr>Calibri</vt:lpstr>
      <vt:lpstr>Cambria Math</vt:lpstr>
      <vt:lpstr>PT Serif</vt:lpstr>
      <vt:lpstr>Times New Roman</vt:lpstr>
      <vt:lpstr>Wingdings</vt:lpstr>
      <vt:lpstr>WPS</vt:lpstr>
      <vt:lpstr>AxMath</vt:lpstr>
      <vt:lpstr>《PFNN: A penalty-free neural network method for solving a class of second-order boundary-value problems on complex geometries》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《PFNN-2: A Domain Decomposed Penalty-Free Neural Network Method for Solving Partial Differential Equations》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笑颜 许</dc:creator>
  <cp:lastModifiedBy>笑颜 许</cp:lastModifiedBy>
  <cp:revision>1</cp:revision>
  <dcterms:created xsi:type="dcterms:W3CDTF">2024-08-14T06:53:17Z</dcterms:created>
  <dcterms:modified xsi:type="dcterms:W3CDTF">2024-08-14T06:53:38Z</dcterms:modified>
</cp:coreProperties>
</file>