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65" r:id="rId3"/>
    <p:sldId id="274" r:id="rId4"/>
    <p:sldId id="277" r:id="rId5"/>
    <p:sldId id="293" r:id="rId6"/>
    <p:sldId id="278" r:id="rId7"/>
    <p:sldId id="276" r:id="rId8"/>
    <p:sldId id="275" r:id="rId9"/>
    <p:sldId id="273" r:id="rId10"/>
    <p:sldId id="32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550F59-8FEC-4183-B76C-D9F540A47FB1}">
          <p14:sldIdLst/>
        </p14:section>
        <p14:section name="无标题节" id="{C4A42224-406C-42C5-87ED-FEDB3A7C1CB2}">
          <p14:sldIdLst>
            <p14:sldId id="265"/>
            <p14:sldId id="274"/>
            <p14:sldId id="277"/>
            <p14:sldId id="293"/>
            <p14:sldId id="278"/>
            <p14:sldId id="276"/>
            <p14:sldId id="275"/>
            <p14:sldId id="273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581" autoAdjust="0"/>
  </p:normalViewPr>
  <p:slideViewPr>
    <p:cSldViewPr snapToGrid="0">
      <p:cViewPr varScale="1">
        <p:scale>
          <a:sx n="92" d="100"/>
          <a:sy n="92" d="100"/>
        </p:scale>
        <p:origin x="4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9D17-0C91-4579-82B1-6696E412C3B1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D1CB-6497-400D-8A0E-2791712FDA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erial_point_metho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合成逼真的 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3D 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物体动态以响应新的交互仍然是一个重大挑战。</a:t>
            </a:r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假如我们对一个虚拟物体施加力度，并且想生成该物体在作用力下的运动交互视频，我们需要感知对象的物理材料属性，并将 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3D 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运动预测建立在这些属性（例如刚度）之上。然而，由于缺乏材料实况数据，估计物理材料属性是一个悬而未决的问题，因为测量真实物体的这些属性非常困难。</a:t>
            </a:r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这篇文章的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idea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是对于交互的物体生成先验视频，利用来自预训练视频生成模型的动力学先验知识，来优化材料的物理材料场。物理材料场允许在任意力下合成交互式 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3D 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动力学。</a:t>
            </a:r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对于左边那一部分，首先使用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3DGS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建模物体，使用神经场模型建模材料的物理性质，而后使用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MPM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方法这种可微分的方法来模拟动力学。通过可微分模拟和渲染优化材料属性和初始速度，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PhysDreamer 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将对象的运动与 </a:t>
            </a:r>
            <a:r>
              <a:rPr lang="en-US" altLang="zh-CN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AI </a:t>
            </a:r>
            <a:r>
              <a:rPr lang="zh-CN" alt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生成的参考视频相匹配。</a:t>
            </a:r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n-US" altLang="zh-CN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/>
              <a:t>假设，经过大量视频数据训练的视频生成模型，隐式地捕获了物体外观和动态之间的关系。通过利用这些学习到的先验知识，物理梦想家可以推断出驱动物体动态行为的物理材料属性，即使在没有地面真实材料数据的情况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D1CB-6497-400D-8A0E-2791712FDA6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D1CB-6497-400D-8A0E-2791712FD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Material point method – Wikipedia</a:t>
            </a:r>
            <a:endParaRPr lang="en-US" altLang="zh-CN"/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07133E"/>
                </a:solidFill>
                <a:effectLst/>
                <a:latin typeface="-apple-system"/>
              </a:rPr>
              <a:t>物理量从材料点插值到网格节点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首先，将材料点的物理量（如质量、动量、应力和外力）插值到其所在单元的角节点上。这个过程通常使用与有限元方法（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FEM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）相同的标准线性形状函数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en-US" altLang="zh-CN" b="0" i="1">
                <a:solidFill>
                  <a:srgbClr val="07133E"/>
                </a:solidFill>
                <a:effectLst/>
                <a:latin typeface="-apple-system"/>
              </a:rPr>
              <a:t>N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 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__{nd-mp})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来完成。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07133E"/>
                </a:solidFill>
                <a:effectLst/>
                <a:latin typeface="-apple-system"/>
              </a:rPr>
              <a:t>网格利用材料点值创建节点物理量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网格通过材料点的值来为节点创建质量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𝑀𝑛𝑜𝑑𝑒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Mnode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、速度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以及内部和外部力的向量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𝐹⃗𝑛𝑜𝑑𝑒𝑖𝑛𝑡𝑒𝑟𝑛𝑎𝑙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,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𝐹⃗𝑛𝑜𝑑𝑒𝑒𝑥𝑡𝑒𝑟𝑛𝑎𝑙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Fnodeinternal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​,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Fnodeexternal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节点质量公式：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𝑀𝑛𝑜𝑑𝑒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=∑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𝑚𝑝𝑚𝑚𝑝𝑁𝑚𝑝−𝑛𝑑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Mnode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​=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en-US" altLang="zh-CN" b="0" i="0">
              <a:solidFill>
                <a:srgbClr val="07133E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节点速度公式：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=1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𝑀𝑛𝑜𝑑𝑒∑𝑚𝑝𝑃⃗𝑚𝑝𝑁𝑚𝑝−𝑛𝑑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​=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Mnode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​1​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Pmp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en-US" altLang="zh-CN" b="0" i="0">
              <a:solidFill>
                <a:srgbClr val="07133E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节点内部力公式：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𝐹⃗𝑛𝑜𝑑𝑒𝑖𝑛𝑡𝑒𝑟𝑛𝑎𝑙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=∑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𝑚𝑝−𝑎𝑏𝑙𝑎⋅𝜎ˉ𝑚𝑝∏▽𝑁𝑚𝑝−𝑛𝑑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Fnodeinternal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​=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Size1"/>
              </a:rPr>
              <a:t>∏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abla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⋅</a:t>
            </a:r>
            <a:r>
              <a:rPr lang="el-GR" altLang="zh-CN" b="0" i="1">
                <a:solidFill>
                  <a:srgbClr val="07133E"/>
                </a:solidFill>
                <a:effectLst/>
                <a:latin typeface="KaTeX_Math"/>
              </a:rPr>
              <a:t>σ</a:t>
            </a:r>
            <a:r>
              <a:rPr lang="el-GR" altLang="zh-CN" b="0" i="0">
                <a:solidFill>
                  <a:srgbClr val="07133E"/>
                </a:solidFill>
                <a:effectLst/>
                <a:latin typeface="KaTeX_Main"/>
              </a:rPr>
              <a:t>ˉ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AMS"/>
              </a:rPr>
              <a:t>▽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en-US" altLang="zh-CN" b="0" i="0">
              <a:solidFill>
                <a:srgbClr val="07133E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节点外部力公式：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𝐹⃗𝑛𝑜𝑑𝑒𝑒𝑥𝑡𝑒𝑟𝑛𝑎𝑙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=∑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𝑚𝑝𝑏⃗𝑁𝑚𝑝−𝑛𝑑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Fnodeexternal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​=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bNmp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en-US" altLang="zh-CN" b="0" i="0">
              <a:solidFill>
                <a:srgbClr val="07133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07133E"/>
                </a:solidFill>
                <a:effectLst/>
                <a:latin typeface="-apple-system"/>
              </a:rPr>
              <a:t>在网格上解运动方程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在网格上解决牛顿第二定律，以获得节点加速度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𝐴𝑛𝑜𝑑𝑒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节点加速度公式：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𝐴𝑛𝑜𝑑𝑒←𝑓𝑟𝑎𝑐𝐹⃗𝑛𝑜𝑑𝑒𝑒𝑥𝑡𝑒𝑟𝑛𝑎𝑙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𝐹⃗𝑛𝑜𝑑𝑒𝑖𝑛𝑡𝑒𝑟𝑛𝑎𝑙𝑀𝑛𝑜𝑑𝑒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​←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fracFnodeexternal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Fnodeinternal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zh-CN" altLang="en-US" b="0" i="0">
              <a:solidFill>
                <a:srgbClr val="07133E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计算新的节点速度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→​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-apple-system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新节点速度公式：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𝑉𝑛𝑜𝑑𝑒→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𝑉𝑛𝑜𝑑𝑒→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𝐴𝑛𝑜𝑑𝑒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Δ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𝑡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→​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→​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Δ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t</a:t>
            </a:r>
            <a:endParaRPr lang="zh-CN" altLang="en-US" b="0" i="0">
              <a:solidFill>
                <a:srgbClr val="07133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07133E"/>
                </a:solidFill>
                <a:effectLst/>
                <a:latin typeface="-apple-system"/>
              </a:rPr>
              <a:t>导数项反插值回材料点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将节点周围的导数信息（如加速度、变形梯度或应变率，具体取决于所用的应变理论）反插值回材料点：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材料点加速度公式：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𝑎𝑚𝑝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=∑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𝑛𝑑𝐴𝑛𝑜𝑑𝑒𝑁𝑛𝑑−𝑚𝑝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amp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Anode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Nnd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endParaRPr lang="zh-CN" altLang="en-US" b="0" i="0">
              <a:solidFill>
                <a:srgbClr val="07133E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材料点应变率公式：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𝜀˙𝑚𝑝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=∑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𝑛𝑑𝑓𝑟𝑎𝑐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12[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𝑉𝑛𝑜𝑑𝑒→▽𝑁𝑛𝑑−𝑚𝑝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+(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𝑉𝑛𝑜𝑑𝑒▽𝑁𝑛𝑑−𝑚𝑝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)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𝑇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]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ε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˙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=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Size1"/>
              </a:rPr>
              <a:t>∑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nd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frac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12[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→​▽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Nnd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+(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Vnode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​▽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Nnd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−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mp</a:t>
            </a:r>
            <a:r>
              <a:rPr lang="zh-CN" altLang="en-US" b="0" i="0">
                <a:solidFill>
                  <a:srgbClr val="07133E"/>
                </a:solidFill>
                <a:effectLst/>
                <a:latin typeface="KaTeX_Main"/>
              </a:rPr>
              <a:t>​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)</a:t>
            </a:r>
            <a:r>
              <a:rPr lang="en-US" altLang="zh-CN" b="0" i="1">
                <a:solidFill>
                  <a:srgbClr val="07133E"/>
                </a:solidFill>
                <a:effectLst/>
                <a:latin typeface="KaTeX_Math"/>
              </a:rPr>
              <a:t>T</a:t>
            </a:r>
            <a:r>
              <a:rPr lang="en-US" altLang="zh-CN" b="0" i="0">
                <a:solidFill>
                  <a:srgbClr val="07133E"/>
                </a:solidFill>
                <a:effectLst/>
                <a:latin typeface="KaTeX_Main"/>
              </a:rPr>
              <a:t>]</a:t>
            </a:r>
            <a:endParaRPr lang="zh-CN" altLang="en-US" b="0" i="0">
              <a:solidFill>
                <a:srgbClr val="07133E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根据所选择的积分方案和适当的本构模型，更新材料点上的变量，如位置、速度、应变、应力等。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07133E"/>
                </a:solidFill>
                <a:effectLst/>
                <a:latin typeface="-apple-system"/>
              </a:rPr>
              <a:t>重置网格</a:t>
            </a: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7133E"/>
                </a:solidFill>
                <a:effectLst/>
                <a:latin typeface="-apple-system"/>
              </a:rPr>
              <a:t>在下一个时间步开始之前，现在材料点已经全部更新，网格被重置以便开始下一个时间步。</a:t>
            </a:r>
          </a:p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D1CB-6497-400D-8A0E-2791712FD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然后，我们通过可微模拟和可微渲染优化材料场</a:t>
            </a:r>
            <a:r>
              <a:rPr lang="en-US" altLang="zh-CN"/>
              <a:t>E (x)</a:t>
            </a:r>
            <a:r>
              <a:rPr lang="zh-CN" altLang="en-US"/>
              <a:t>和初始速度场</a:t>
            </a:r>
            <a:r>
              <a:rPr lang="en-US" altLang="zh-CN"/>
              <a:t>v0(x)</a:t>
            </a:r>
            <a:r>
              <a:rPr lang="zh-CN" altLang="en-US"/>
              <a:t>（均由隐式神经场</a:t>
            </a:r>
            <a:r>
              <a:rPr lang="en-US" altLang="zh-CN"/>
              <a:t>[71]</a:t>
            </a:r>
            <a:r>
              <a:rPr lang="zh-CN" altLang="en-US"/>
              <a:t>建模），使渲染的模拟视频（从与</a:t>
            </a:r>
            <a:r>
              <a:rPr lang="en-US" altLang="zh-CN"/>
              <a:t>I0</a:t>
            </a:r>
            <a:r>
              <a:rPr lang="zh-CN" altLang="en-US"/>
              <a:t>相同的观点）与参考视频相匹配。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在每一帧渲染高斯分布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D1CB-6497-400D-8A0E-2791712FDA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初始化参数：定义每个Gaußian粒子的位置（x）、透明度（alpha）、旋转（R）、协方差矩阵（Sigma）和颜色（c）。其中x的形状为[N, 3]，表示有N个粒子，每个粒子有三个坐标值。</a:t>
            </a:r>
          </a:p>
          <a:p>
            <a:endParaRPr lang="zh-CN" altLang="en-US"/>
          </a:p>
          <a:p>
            <a:r>
              <a:rPr lang="zh-CN" altLang="en-US"/>
              <a:t>设置聚类参数：设置一个整数num_drive_pts，表示驱动点的数量，以及一个默认值为8的整数top_k，表示每个粒子要考虑的最邻近的粒子数量。</a:t>
            </a:r>
          </a:p>
          <a:p>
            <a:endParaRPr lang="zh-CN" altLang="en-US"/>
          </a:p>
          <a:p>
            <a:r>
              <a:rPr lang="zh-CN" altLang="en-US"/>
              <a:t>聚类计算：使用K-means算法对粒子进行聚类，得到聚类中心clusters.x，其形状为[M, 3]，其中M是聚类中心的个数。</a:t>
            </a:r>
          </a:p>
          <a:p>
            <a:endParaRPr lang="zh-CN" altLang="en-US"/>
          </a:p>
          <a:p>
            <a:r>
              <a:rPr lang="zh-CN" altLang="en-US"/>
              <a:t>计算邻近点索引：计算所有粒子到驱动点的距离矩阵cdist，然后使用torch.topk函数找到每个粒子最近的top_k个邻居的索引。</a:t>
            </a:r>
          </a:p>
          <a:p>
            <a:endParaRPr lang="zh-CN" altLang="en-US"/>
          </a:p>
          <a:p>
            <a:r>
              <a:rPr lang="zh-CN" altLang="en-US"/>
              <a:t>查询初始速度和材料参数：根据驱动点的位置drive_x查询初始速度场VeloField和材料场MaterialField。</a:t>
            </a:r>
          </a:p>
          <a:p>
            <a:endParaRPr lang="zh-CN" altLang="en-US"/>
          </a:p>
          <a:p>
            <a:r>
              <a:rPr lang="zh-CN" altLang="en-US"/>
              <a:t>模拟粒子运动：根据查询到的速度场和材料场，模拟驱动点的粒子运动，得到模拟后的驱动点位置drive_x_simulated。</a:t>
            </a:r>
          </a:p>
          <a:p>
            <a:r>
              <a:rPr lang="zh-CN" altLang="en-US"/>
              <a:t>计算变换：对于每个粒子，找到其最近的top_k个邻居，并计算从驱动点到模拟后位置的刚性变换（旋转R和平移t）。</a:t>
            </a:r>
          </a:p>
          <a:p>
            <a:r>
              <a:rPr lang="zh-CN" altLang="en-US"/>
              <a:t>应用变换：将计算出的旋转R和平移t应用到所有粒子上，更新粒子的位置x和旋转R。</a:t>
            </a:r>
          </a:p>
          <a:p>
            <a:r>
              <a:rPr lang="zh-CN" altLang="en-US"/>
              <a:t>渲染：使用更新后的粒子位置、透明度、旋转和颜色进行渲染，生成最终的图像帧frame。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19002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05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98780" indent="0" algn="ctr">
              <a:buNone/>
              <a:defRPr sz="1745"/>
            </a:lvl2pPr>
            <a:lvl3pPr marL="797560" indent="0" algn="ctr">
              <a:buNone/>
              <a:defRPr sz="1570"/>
            </a:lvl3pPr>
            <a:lvl4pPr marL="1196340" indent="0" algn="ctr">
              <a:buNone/>
              <a:defRPr sz="1395"/>
            </a:lvl4pPr>
            <a:lvl5pPr marL="1595120" indent="0" algn="ctr">
              <a:buNone/>
              <a:defRPr sz="1395"/>
            </a:lvl5pPr>
            <a:lvl6pPr marL="1993900" indent="0" algn="ctr">
              <a:buNone/>
              <a:defRPr sz="1395"/>
            </a:lvl6pPr>
            <a:lvl7pPr marL="2392680" indent="0" algn="ctr">
              <a:buNone/>
              <a:defRPr sz="1395"/>
            </a:lvl7pPr>
            <a:lvl8pPr marL="2791460" indent="0" algn="ctr">
              <a:buNone/>
              <a:defRPr sz="1395"/>
            </a:lvl8pPr>
            <a:lvl9pPr marL="319024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1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31"/>
            <a:ext cx="77342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5072" y="199089"/>
            <a:ext cx="8726614" cy="635726"/>
          </a:xfrm>
        </p:spPr>
        <p:txBody>
          <a:bodyPr/>
          <a:lstStyle>
            <a:lvl1pPr marL="379095" indent="-379095">
              <a:buFont typeface="Wingdings" panose="05000000000000000000" pitchFamily="2" charset="2"/>
              <a:buChar char="p"/>
              <a:defRPr sz="232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Question:</a:t>
            </a:r>
            <a:r>
              <a:rPr lang="zh-CN" altLang="en-US"/>
              <a:t>怎么看</a:t>
            </a:r>
            <a:r>
              <a:rPr lang="en-US" altLang="zh-CN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47" y="956984"/>
            <a:ext cx="10903992" cy="5220194"/>
          </a:xfrm>
        </p:spPr>
        <p:txBody>
          <a:bodyPr>
            <a:normAutofit/>
          </a:bodyPr>
          <a:lstStyle>
            <a:lvl1pPr>
              <a:lnSpc>
                <a:spcPts val="2385"/>
              </a:lnSpc>
              <a:defRPr sz="1990"/>
            </a:lvl1pPr>
            <a:lvl2pPr>
              <a:defRPr sz="1990"/>
            </a:lvl2pPr>
            <a:lvl3pPr>
              <a:defRPr sz="1990"/>
            </a:lvl3pPr>
            <a:lvl4pPr>
              <a:defRPr sz="1990"/>
            </a:lvl4pPr>
            <a:lvl5pPr>
              <a:defRPr sz="199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5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780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560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3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51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39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268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9146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902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541" y="364996"/>
            <a:ext cx="8904225" cy="777652"/>
          </a:xfrm>
        </p:spPr>
        <p:txBody>
          <a:bodyPr/>
          <a:lstStyle>
            <a:lvl1pPr marL="379095" indent="-379095">
              <a:buFont typeface="Wingdings" panose="05000000000000000000" pitchFamily="2" charset="2"/>
              <a:buChar char="p"/>
              <a:defRPr sz="232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3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438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365133"/>
            <a:ext cx="1051241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6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795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795"/>
            </a:lvl1pPr>
            <a:lvl2pPr marL="398780" indent="0">
              <a:buNone/>
              <a:defRPr sz="2440"/>
            </a:lvl2pPr>
            <a:lvl3pPr marL="797560" indent="0">
              <a:buNone/>
              <a:defRPr sz="2090"/>
            </a:lvl3pPr>
            <a:lvl4pPr marL="1196340" indent="0">
              <a:buNone/>
              <a:defRPr sz="1745"/>
            </a:lvl4pPr>
            <a:lvl5pPr marL="1595120" indent="0">
              <a:buNone/>
              <a:defRPr sz="1745"/>
            </a:lvl5pPr>
            <a:lvl6pPr marL="1993900" indent="0">
              <a:buNone/>
              <a:defRPr sz="1745"/>
            </a:lvl6pPr>
            <a:lvl7pPr marL="2392680" indent="0">
              <a:buNone/>
              <a:defRPr sz="1745"/>
            </a:lvl7pPr>
            <a:lvl8pPr marL="2791460" indent="0">
              <a:buNone/>
              <a:defRPr sz="1745"/>
            </a:lvl8pPr>
            <a:lvl9pPr marL="3190240" indent="0">
              <a:buNone/>
              <a:defRPr sz="17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79460" y="0"/>
            <a:ext cx="3812540" cy="684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7560" rtl="0" eaLnBrk="1" latinLnBrk="0" hangingPunct="1">
        <a:lnSpc>
          <a:spcPct val="90000"/>
        </a:lnSpc>
        <a:spcBef>
          <a:spcPct val="0"/>
        </a:spcBef>
        <a:buNone/>
        <a:defRPr sz="3835" b="1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199390" indent="-199390" algn="l" defTabSz="79756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5981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9969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3957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79451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19329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96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7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5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3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12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390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26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14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2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4756-2BA4-45B2-8A4F-1E8C687149D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203A-A453-442F-AC6D-83E3B6521A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dreamer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《</a:t>
            </a:r>
            <a:r>
              <a:rPr lang="en-US" altLang="zh-CN" dirty="0" err="1"/>
              <a:t>PhysDreamer</a:t>
            </a:r>
            <a:r>
              <a:rPr lang="en-US" altLang="zh-CN" dirty="0"/>
              <a:t>: Physics-Based Interaction with 3D Objects via Video Generation》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中国科学技术大学 数据科学（数学）  许笑颜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Simulating object interactions is crucial for generating realistic videos with AI or creating engaging virtual worlds. Producing action-based dynamics requires understanding the physical properties of objects, such as stiffness, and predicting 3D motion based on these characteristics. However, estimating real-world material properties is difficult due to a lack of ground truth data.</a:t>
            </a:r>
          </a:p>
          <a:p>
            <a:r>
              <a:rPr lang="en-US" altLang="zh-CN"/>
              <a:t>Idea:  </a:t>
            </a:r>
            <a:r>
              <a:rPr lang="en-US" altLang="zh-CN">
                <a:hlinkClick r:id="rId3"/>
              </a:rPr>
              <a:t>https://physdreamer.github.io/</a:t>
            </a:r>
            <a:r>
              <a:rPr lang="en-US" altLang="zh-CN"/>
              <a:t>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2" y="2908550"/>
            <a:ext cx="11255477" cy="375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Research Framework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10" y="1169177"/>
            <a:ext cx="9282180" cy="4519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Research Framework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4379" y="956945"/>
                <a:ext cx="3997251" cy="5220335"/>
              </a:xfrm>
            </p:spPr>
            <p:txBody>
              <a:bodyPr/>
              <a:lstStyle/>
              <a:p>
                <a:r>
                  <a:rPr lang="en-US" altLang="zh-CN"/>
                  <a:t>  </a:t>
                </a:r>
                <a:r>
                  <a:rPr lang="zh-CN" altLang="en-US"/>
                  <a:t>左侧：</a:t>
                </a:r>
              </a:p>
              <a:p>
                <a:r>
                  <a:rPr lang="zh-CN" altLang="en-US"/>
                  <a:t>Young</a:t>
                </a:r>
                <a:r>
                  <a:rPr lang="en-US" altLang="zh-CN"/>
                  <a:t>’</a:t>
                </a:r>
                <a:r>
                  <a:rPr lang="zh-CN" altLang="en-US"/>
                  <a:t>s modulus field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</a:p>
              <a:p>
                <a:r>
                  <a:rPr lang="en-US" altLang="zh-CN"/>
                  <a:t>To allow particle simulation, we query a particle’s Young’s modulus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Generate a plausible video of the object in motion, and then optimize the material field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to match this synthesized motion.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379" y="956945"/>
                <a:ext cx="3997251" cy="5220335"/>
              </a:xfrm>
              <a:blipFill rotWithShape="1">
                <a:blip r:embed="rId2"/>
                <a:stretch>
                  <a:fillRect l="-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30" y="1056640"/>
            <a:ext cx="7018655" cy="5351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Prior Knowledge - Material point method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47" y="956984"/>
            <a:ext cx="6049707" cy="5901016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Step1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zh-CN" altLang="en-US" i="0" dirty="0">
                <a:effectLst/>
                <a:cs typeface="Times New Roman" panose="02020603050405020304" pitchFamily="18" charset="0"/>
              </a:rPr>
              <a:t>物理量从材料点插值到网格节点</a:t>
            </a:r>
            <a:endParaRPr lang="en-US" altLang="zh-CN" i="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Step2</a:t>
            </a:r>
            <a:r>
              <a:rPr lang="zh-CN" altLang="en-US" dirty="0">
                <a:cs typeface="Times New Roman" panose="02020603050405020304" pitchFamily="18" charset="0"/>
              </a:rPr>
              <a:t>：网格利用材料点值创建节点物理量</a:t>
            </a:r>
            <a:r>
              <a:rPr lang="en-US" altLang="zh-CN" dirty="0">
                <a:cs typeface="Times New Roman" panose="02020603050405020304" pitchFamily="18" charset="0"/>
              </a:rPr>
              <a:t>(P2G)</a:t>
            </a:r>
          </a:p>
          <a:p>
            <a:pPr lvl="1"/>
            <a:r>
              <a:rPr lang="zh-CN" altLang="en-US" b="0" i="0" dirty="0">
                <a:solidFill>
                  <a:srgbClr val="07133E"/>
                </a:solidFill>
                <a:effectLst/>
                <a:latin typeface="-apple-system"/>
              </a:rPr>
              <a:t>网格通过材料点的值来为节点创建质量、速度以及内部和外部力的向量</a:t>
            </a:r>
            <a:endParaRPr lang="en-US" altLang="zh-CN" b="0" i="0" dirty="0">
              <a:solidFill>
                <a:srgbClr val="07133E"/>
              </a:solidFill>
              <a:effectLst/>
              <a:latin typeface="-apple-system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Step3</a:t>
            </a:r>
            <a:r>
              <a:rPr lang="zh-CN" altLang="en-US" dirty="0">
                <a:cs typeface="Times New Roman" panose="02020603050405020304" pitchFamily="18" charset="0"/>
              </a:rPr>
              <a:t>：在网格上解运动方程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Step4</a:t>
            </a:r>
            <a:r>
              <a:rPr lang="zh-CN" altLang="en-US" dirty="0">
                <a:cs typeface="Times New Roman" panose="02020603050405020304" pitchFamily="18" charset="0"/>
              </a:rPr>
              <a:t>：导数项反插值回材料点</a:t>
            </a:r>
            <a:r>
              <a:rPr lang="en-US" altLang="zh-CN" dirty="0">
                <a:cs typeface="Times New Roman" panose="02020603050405020304" pitchFamily="18" charset="0"/>
              </a:rPr>
              <a:t>(G2P)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将节点周围的导数信息（如加速度、变形梯度或应变率）反插值回材料点：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marL="398780" lvl="1" indent="0">
              <a:buNone/>
            </a:pPr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Step5: </a:t>
            </a:r>
            <a:r>
              <a:rPr lang="zh-CN" altLang="en-US" dirty="0">
                <a:cs typeface="Times New Roman" panose="02020603050405020304" pitchFamily="18" charset="0"/>
              </a:rPr>
              <a:t>重置网格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5" y="2733886"/>
            <a:ext cx="3460224" cy="9302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452" y="2956949"/>
            <a:ext cx="2790101" cy="5056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347" y="4598529"/>
            <a:ext cx="4823435" cy="130248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26" y="1678750"/>
            <a:ext cx="6002574" cy="512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123594" y="4614722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 point </a:t>
            </a:r>
          </a:p>
          <a:p>
            <a:r>
              <a:rPr lang="en-US" altLang="zh-CN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594" y="5249772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Deformation 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gradient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966" y="77943"/>
            <a:ext cx="2465069" cy="1824009"/>
          </a:xfrm>
          <a:prstGeom prst="rect">
            <a:avLst/>
          </a:prstGeom>
        </p:spPr>
      </p:pic>
      <p:sp>
        <p:nvSpPr>
          <p:cNvPr id="18" name="箭头: 右 17"/>
          <p:cNvSpPr/>
          <p:nvPr/>
        </p:nvSpPr>
        <p:spPr>
          <a:xfrm rot="20027652">
            <a:off x="5744126" y="740808"/>
            <a:ext cx="696302" cy="4303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implement MPM?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MPM operates in a particle-to-grid (P2G) and grid-to-particle (G2P) transfer loop.</a:t>
            </a:r>
          </a:p>
          <a:p>
            <a:r>
              <a:rPr lang="en-US" altLang="zh-CN"/>
              <a:t>P2G Stage: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G2P Stage: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Update the local velocity gradient and deformation gradient:</a:t>
            </a:r>
          </a:p>
          <a:p>
            <a:pPr marL="0" indent="0">
              <a:buNone/>
            </a:pPr>
            <a:r>
              <a:rPr lang="en-US" altLang="zh-CN"/>
              <a:t>                        </a:t>
            </a:r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56" y="1706549"/>
            <a:ext cx="7215240" cy="5857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983" y="3213584"/>
            <a:ext cx="4986374" cy="5619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48" y="4565660"/>
            <a:ext cx="6476388" cy="6026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15" y="2388039"/>
            <a:ext cx="5102285" cy="435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379" y="5705752"/>
            <a:ext cx="4919698" cy="3905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Simulation &amp; Rendering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9947" y="956984"/>
                <a:ext cx="10903992" cy="59010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/>
                  <a:t>Step 1: Render a static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/>
                  <a:t>) for the 3D scene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/>
                  <a:t> from a certain viewpoint.</a:t>
                </a:r>
              </a:p>
              <a:p>
                <a:endParaRPr lang="en-US" altLang="zh-CN"/>
              </a:p>
              <a:p>
                <a:r>
                  <a:rPr lang="en-US" altLang="zh-CN"/>
                  <a:t>Step 2: Generate a short video clip {I0, I1, . . . , IT } depicting the object’s realistic motion.</a:t>
                </a:r>
              </a:p>
              <a:p>
                <a:endParaRPr lang="en-US" altLang="zh-CN"/>
              </a:p>
              <a:p>
                <a:r>
                  <a:rPr lang="en-US" altLang="zh-CN"/>
                  <a:t>Step 3: Optimize the material field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and an initial velocity field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To simulate dynamics between adjacent video frames, we iterate over hundreds of sub-steps:</a:t>
                </a:r>
              </a:p>
              <a:p>
                <a:pPr lvl="1"/>
                <a:endParaRPr lang="en-US" altLang="zh-CN"/>
              </a:p>
              <a:p>
                <a:pPr marL="398780" lvl="1" indent="0">
                  <a:buNone/>
                </a:pPr>
                <a:endParaRPr lang="en-US" altLang="zh-CN"/>
              </a:p>
              <a:p>
                <a:pPr marL="398780" lvl="1" indent="0">
                  <a:buNone/>
                </a:pPr>
                <a:r>
                  <a:rPr lang="en-US" altLang="zh-CN"/>
                  <a:t>where the timestamp t + 1 is ahead of timestamp t by N∆t.</a:t>
                </a:r>
              </a:p>
              <a:p>
                <a:pPr lvl="1"/>
                <a:r>
                  <a:rPr lang="en-US" altLang="zh-CN"/>
                  <a:t>Render the Gaussians at each frame:</a:t>
                </a:r>
              </a:p>
              <a:p>
                <a:pPr lvl="1"/>
                <a:endParaRPr lang="en-US" altLang="zh-CN"/>
              </a:p>
              <a:p>
                <a:pPr marL="398780" lvl="1" indent="0">
                  <a:buNone/>
                </a:pPr>
                <a:endParaRPr lang="en-US" altLang="zh-CN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𝑟𝑒𝑛𝑑𝑒𝑟</m:t>
                        </m:r>
                      </m:sub>
                    </m:sSub>
                  </m:oMath>
                </a14:m>
                <a:r>
                  <a:rPr lang="en-US" altLang="zh-CN"/>
                  <a:t> denotes the differentiable rendering function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/>
                  <a:t> denotes the rotation matrices of all particles obtained from the simulation step.</a:t>
                </a:r>
              </a:p>
              <a:p>
                <a:pPr lvl="1"/>
                <a:r>
                  <a:rPr lang="en-US" altLang="zh-CN"/>
                  <a:t>Calculate loss function:</a:t>
                </a:r>
              </a:p>
              <a:p>
                <a:pPr lvl="1"/>
                <a:endParaRPr lang="en-US" altLang="zh-CN"/>
              </a:p>
              <a:p>
                <a:pPr lvl="1"/>
                <a:endParaRPr lang="en-US" altLang="zh-CN"/>
              </a:p>
              <a:p>
                <a:pPr marL="797560" lvl="2" indent="0">
                  <a:buNone/>
                </a:pPr>
                <a:endParaRPr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947" y="956984"/>
                <a:ext cx="10903992" cy="5901016"/>
              </a:xfrm>
              <a:blipFill rotWithShape="1">
                <a:blip r:embed="rId3"/>
                <a:stretch>
                  <a:fillRect l="-3" t="-1" r="1" b="-6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921" y="3509692"/>
            <a:ext cx="5324514" cy="40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30" y="4808805"/>
            <a:ext cx="3043260" cy="3905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530" y="6217182"/>
            <a:ext cx="4395820" cy="4905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Accelerating simulation with subsampling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K-Means</a:t>
            </a:r>
            <a:r>
              <a:rPr lang="zh-CN" altLang="en-US"/>
              <a:t>聚类算法，从所有</a:t>
            </a:r>
            <a:r>
              <a:rPr lang="en-US" altLang="zh-CN"/>
              <a:t>3D</a:t>
            </a:r>
            <a:r>
              <a:rPr lang="zh-CN" altLang="en-US"/>
              <a:t>高斯粒子中选出一组代表性的“驱动粒子”进行模拟。这些驱动粒子的数量远少于全部粒子，从而显著减少了模拟的计算量。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42" y="1670498"/>
            <a:ext cx="5591216" cy="50768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58" y="1798246"/>
            <a:ext cx="5845242" cy="45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1815" y="4473575"/>
            <a:ext cx="4869180" cy="241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5810" y="3998510"/>
            <a:ext cx="4064000" cy="5219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1400">
                <a:latin typeface="Arial" panose="020B0604020202020204" pitchFamily="34" charset="0"/>
                <a:ea typeface="微软雅黑" panose="020B0503020204020204" charset="-122"/>
              </a:rPr>
              <a:t>模拟后的驱动点位置</a:t>
            </a:r>
          </a:p>
          <a:p>
            <a:pPr algn="l"/>
            <a:r>
              <a:rPr lang="zh-CN" altLang="en-US" sz="1400">
                <a:latin typeface="Arial" panose="020B0604020202020204" pitchFamily="34" charset="0"/>
                <a:ea typeface="微软雅黑" panose="020B0503020204020204" charset="-122"/>
              </a:rPr>
              <a:t>drive_x_simulated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2D07A-33BF-39A7-5524-DB04552F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756D0-C99B-6024-4E05-46C253C7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0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2ZGZiNzZiNDVlOGViOWVmM2JhOTY0NGJkNjUyYzg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1602</Words>
  <Application>Microsoft Office PowerPoint</Application>
  <PresentationFormat>宽屏</PresentationFormat>
  <Paragraphs>117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-apple-system</vt:lpstr>
      <vt:lpstr>KaTeX_AMS</vt:lpstr>
      <vt:lpstr>KaTeX_Main</vt:lpstr>
      <vt:lpstr>KaTeX_Math</vt:lpstr>
      <vt:lpstr>KaTeX_Size1</vt:lpstr>
      <vt:lpstr>等线</vt:lpstr>
      <vt:lpstr>等线 Light</vt:lpstr>
      <vt:lpstr>Arial</vt:lpstr>
      <vt:lpstr>Calibri</vt:lpstr>
      <vt:lpstr>Cambria Math</vt:lpstr>
      <vt:lpstr>Lato</vt:lpstr>
      <vt:lpstr>Times New Roman</vt:lpstr>
      <vt:lpstr>Wingdings</vt:lpstr>
      <vt:lpstr>WPS</vt:lpstr>
      <vt:lpstr>自定义设计方案</vt:lpstr>
      <vt:lpstr>《PhysDreamer: Physics-Based Interaction with 3D Objects via Video Generation》</vt:lpstr>
      <vt:lpstr>Introduction</vt:lpstr>
      <vt:lpstr>Research Framework</vt:lpstr>
      <vt:lpstr>Research Framework</vt:lpstr>
      <vt:lpstr>Prior Knowledge - Material point method</vt:lpstr>
      <vt:lpstr>How to implement MPM?</vt:lpstr>
      <vt:lpstr>Simulation &amp; Rendering</vt:lpstr>
      <vt:lpstr>Accelerating simulation with subsampling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Xiaoyan Xu</dc:creator>
  <cp:lastModifiedBy>笑颜 许</cp:lastModifiedBy>
  <cp:revision>41</cp:revision>
  <dcterms:created xsi:type="dcterms:W3CDTF">2023-12-12T10:04:00Z</dcterms:created>
  <dcterms:modified xsi:type="dcterms:W3CDTF">2024-06-01T03:53:35Z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0999A5FB024B48888A1151FF69F26AF8_12</vt:lpwstr>
  </property>
  <property fmtid="{D5CDD505-2E9C-101B-9397-08002B2CF9AE}" pid="3" name="KSOProductBuildVer">
    <vt:lpwstr>2052-12.1.0.16729</vt:lpwstr>
  </property>
</Properties>
</file>