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TT Interphases Bold" charset="1" panose="02000803060000020004"/>
      <p:regular r:id="rId25"/>
    </p:embeddedFont>
    <p:embeddedFont>
      <p:font typeface="TT Interphases" charset="1" panose="02000503020000020004"/>
      <p:regular r:id="rId26"/>
    </p:embeddedFont>
    <p:embeddedFont>
      <p:font typeface="League Spartan" charset="1" panose="000008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https://www.kaggle.com/datasets/fatemehmohammadinia/heart-attack-dataset-tarik-a-rashid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321183" y="1028700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827213" y="8382000"/>
            <a:ext cx="929660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true" rot="0">
            <a:off x="12420827" y="288014"/>
            <a:ext cx="9890805" cy="9710972"/>
          </a:xfrm>
          <a:custGeom>
            <a:avLst/>
            <a:gdLst/>
            <a:ahLst/>
            <a:cxnLst/>
            <a:rect r="r" b="b" t="t" l="l"/>
            <a:pathLst>
              <a:path h="9710972" w="9890805">
                <a:moveTo>
                  <a:pt x="0" y="9710972"/>
                </a:moveTo>
                <a:lnTo>
                  <a:pt x="9890805" y="9710972"/>
                </a:lnTo>
                <a:lnTo>
                  <a:pt x="9890805" y="0"/>
                </a:lnTo>
                <a:lnTo>
                  <a:pt x="0" y="0"/>
                </a:lnTo>
                <a:lnTo>
                  <a:pt x="0" y="97109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51034" y="3161231"/>
            <a:ext cx="8505783" cy="1553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12"/>
              </a:lnSpc>
            </a:pPr>
            <a:r>
              <a:rPr lang="en-US" sz="10352" b="true">
                <a:solidFill>
                  <a:srgbClr val="FFFFF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Use Case 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27213" y="5350970"/>
            <a:ext cx="5877741" cy="811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5094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Artificial Intelligence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7213" y="8838057"/>
            <a:ext cx="3635097" cy="420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5"/>
              </a:lnSpc>
            </a:pPr>
            <a:r>
              <a:rPr lang="en-US" sz="2799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June 30, 2025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488716" y="8761857"/>
            <a:ext cx="3635097" cy="82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75"/>
              </a:lnSpc>
            </a:pPr>
            <a:r>
              <a:rPr lang="en-US" sz="2799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By: Cesar Anguiano, Lesly Jimenez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573733" y="-218728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47781" y="3186164"/>
            <a:ext cx="17206844" cy="4067072"/>
          </a:xfrm>
          <a:custGeom>
            <a:avLst/>
            <a:gdLst/>
            <a:ahLst/>
            <a:cxnLst/>
            <a:rect r="r" b="b" t="t" l="l"/>
            <a:pathLst>
              <a:path h="4067072" w="17206844">
                <a:moveTo>
                  <a:pt x="0" y="0"/>
                </a:moveTo>
                <a:lnTo>
                  <a:pt x="17206844" y="0"/>
                </a:lnTo>
                <a:lnTo>
                  <a:pt x="17206844" y="4067072"/>
                </a:lnTo>
                <a:lnTo>
                  <a:pt x="0" y="40670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22463" y="4619054"/>
            <a:ext cx="14633575" cy="1153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5"/>
              </a:lnSpc>
            </a:pPr>
            <a:r>
              <a:rPr lang="en-US" sz="7799">
                <a:solidFill>
                  <a:srgbClr val="8FA7C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 Transformation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27213" y="4542854"/>
            <a:ext cx="14633575" cy="1153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5"/>
              </a:lnSpc>
            </a:pPr>
            <a:r>
              <a:rPr lang="en-US" sz="7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 Transformation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334000" y="7065057"/>
            <a:ext cx="7315200" cy="319209"/>
          </a:xfrm>
          <a:custGeom>
            <a:avLst/>
            <a:gdLst/>
            <a:ahLst/>
            <a:cxnLst/>
            <a:rect r="r" b="b" t="t" l="l"/>
            <a:pathLst>
              <a:path h="319209" w="7315200">
                <a:moveTo>
                  <a:pt x="0" y="0"/>
                </a:moveTo>
                <a:lnTo>
                  <a:pt x="7315200" y="0"/>
                </a:lnTo>
                <a:lnTo>
                  <a:pt x="7315200" y="319208"/>
                </a:lnTo>
                <a:lnTo>
                  <a:pt x="0" y="319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59300" y="9525000"/>
            <a:ext cx="533358" cy="33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05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334000" y="3026560"/>
            <a:ext cx="7315200" cy="319209"/>
          </a:xfrm>
          <a:custGeom>
            <a:avLst/>
            <a:gdLst/>
            <a:ahLst/>
            <a:cxnLst/>
            <a:rect r="r" b="b" t="t" l="l"/>
            <a:pathLst>
              <a:path h="319209" w="7315200">
                <a:moveTo>
                  <a:pt x="0" y="0"/>
                </a:moveTo>
                <a:lnTo>
                  <a:pt x="7315200" y="0"/>
                </a:lnTo>
                <a:lnTo>
                  <a:pt x="7315200" y="319208"/>
                </a:lnTo>
                <a:lnTo>
                  <a:pt x="0" y="319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5814" y="8033886"/>
            <a:ext cx="27577936" cy="2766049"/>
            <a:chOff x="0" y="0"/>
            <a:chExt cx="36770581" cy="3688065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25168" r="0" b="58783"/>
            <a:stretch>
              <a:fillRect/>
            </a:stretch>
          </p:blipFill>
          <p:spPr>
            <a:xfrm flipH="false" flipV="false">
              <a:off x="0" y="0"/>
              <a:ext cx="36770581" cy="3688065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true" rot="0">
            <a:off x="1827213" y="3033484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3"/>
                </a:moveTo>
                <a:lnTo>
                  <a:pt x="285102" y="285103"/>
                </a:lnTo>
                <a:lnTo>
                  <a:pt x="285102" y="0"/>
                </a:lnTo>
                <a:lnTo>
                  <a:pt x="0" y="0"/>
                </a:lnTo>
                <a:lnTo>
                  <a:pt x="0" y="28510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-2552436">
            <a:off x="8849049" y="3984176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2"/>
                </a:moveTo>
                <a:lnTo>
                  <a:pt x="285102" y="285102"/>
                </a:lnTo>
                <a:lnTo>
                  <a:pt x="285102" y="0"/>
                </a:lnTo>
                <a:lnTo>
                  <a:pt x="0" y="0"/>
                </a:lnTo>
                <a:lnTo>
                  <a:pt x="0" y="28510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229669" y="1261187"/>
            <a:ext cx="4129818" cy="4114800"/>
          </a:xfrm>
          <a:custGeom>
            <a:avLst/>
            <a:gdLst/>
            <a:ahLst/>
            <a:cxnLst/>
            <a:rect r="r" b="b" t="t" l="l"/>
            <a:pathLst>
              <a:path h="4114800" w="4129818">
                <a:moveTo>
                  <a:pt x="0" y="0"/>
                </a:moveTo>
                <a:lnTo>
                  <a:pt x="4129817" y="0"/>
                </a:lnTo>
                <a:lnTo>
                  <a:pt x="41298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79960" y="2419805"/>
            <a:ext cx="7366290" cy="7437808"/>
          </a:xfrm>
          <a:custGeom>
            <a:avLst/>
            <a:gdLst/>
            <a:ahLst/>
            <a:cxnLst/>
            <a:rect r="r" b="b" t="t" l="l"/>
            <a:pathLst>
              <a:path h="7437808" w="7366290">
                <a:moveTo>
                  <a:pt x="0" y="0"/>
                </a:moveTo>
                <a:lnTo>
                  <a:pt x="7366291" y="0"/>
                </a:lnTo>
                <a:lnTo>
                  <a:pt x="7366291" y="7437808"/>
                </a:lnTo>
                <a:lnTo>
                  <a:pt x="0" y="74378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627631" y="7170603"/>
            <a:ext cx="9483224" cy="1726565"/>
          </a:xfrm>
          <a:custGeom>
            <a:avLst/>
            <a:gdLst/>
            <a:ahLst/>
            <a:cxnLst/>
            <a:rect r="r" b="b" t="t" l="l"/>
            <a:pathLst>
              <a:path h="1726565" w="9483224">
                <a:moveTo>
                  <a:pt x="0" y="0"/>
                </a:moveTo>
                <a:lnTo>
                  <a:pt x="9483225" y="0"/>
                </a:lnTo>
                <a:lnTo>
                  <a:pt x="9483225" y="1726566"/>
                </a:lnTo>
                <a:lnTo>
                  <a:pt x="0" y="17265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935558"/>
            <a:ext cx="15432088" cy="2132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sz="7200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Feature Transformation</a:t>
            </a:r>
          </a:p>
          <a:p>
            <a:pPr algn="l">
              <a:lnSpc>
                <a:spcPts val="8424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525000"/>
            <a:ext cx="533358" cy="33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04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79187" y="3906300"/>
            <a:ext cx="7780113" cy="459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3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Change positive and negative to 1 and 0</a:t>
            </a:r>
          </a:p>
        </p:txBody>
      </p:sp>
      <p:sp>
        <p:nvSpPr>
          <p:cNvPr name="Freeform 15" id="15"/>
          <p:cNvSpPr/>
          <p:nvPr/>
        </p:nvSpPr>
        <p:spPr>
          <a:xfrm flipH="false" flipV="true" rot="-2552436">
            <a:off x="8849049" y="5233435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3"/>
                </a:moveTo>
                <a:lnTo>
                  <a:pt x="285102" y="285103"/>
                </a:lnTo>
                <a:lnTo>
                  <a:pt x="285102" y="0"/>
                </a:lnTo>
                <a:lnTo>
                  <a:pt x="0" y="0"/>
                </a:lnTo>
                <a:lnTo>
                  <a:pt x="0" y="28510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479187" y="5155560"/>
            <a:ext cx="7780113" cy="459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3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Numerical values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65587" y="1511683"/>
            <a:ext cx="7263635" cy="7263635"/>
          </a:xfrm>
          <a:custGeom>
            <a:avLst/>
            <a:gdLst/>
            <a:ahLst/>
            <a:cxnLst/>
            <a:rect r="r" b="b" t="t" l="l"/>
            <a:pathLst>
              <a:path h="7263635" w="7263635">
                <a:moveTo>
                  <a:pt x="0" y="0"/>
                </a:moveTo>
                <a:lnTo>
                  <a:pt x="7263635" y="0"/>
                </a:lnTo>
                <a:lnTo>
                  <a:pt x="7263635" y="7263634"/>
                </a:lnTo>
                <a:lnTo>
                  <a:pt x="0" y="7263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9296400" y="4361221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3"/>
                </a:moveTo>
                <a:lnTo>
                  <a:pt x="285102" y="285103"/>
                </a:lnTo>
                <a:lnTo>
                  <a:pt x="285102" y="0"/>
                </a:lnTo>
                <a:lnTo>
                  <a:pt x="0" y="0"/>
                </a:lnTo>
                <a:lnTo>
                  <a:pt x="0" y="28510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9366" y="2077568"/>
            <a:ext cx="10565577" cy="5137512"/>
          </a:xfrm>
          <a:custGeom>
            <a:avLst/>
            <a:gdLst/>
            <a:ahLst/>
            <a:cxnLst/>
            <a:rect r="r" b="b" t="t" l="l"/>
            <a:pathLst>
              <a:path h="5137512" w="10565577">
                <a:moveTo>
                  <a:pt x="0" y="0"/>
                </a:moveTo>
                <a:lnTo>
                  <a:pt x="10565577" y="0"/>
                </a:lnTo>
                <a:lnTo>
                  <a:pt x="10565577" y="5137512"/>
                </a:lnTo>
                <a:lnTo>
                  <a:pt x="0" y="51375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90001" y="427942"/>
            <a:ext cx="4862098" cy="702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3"/>
              </a:lnSpc>
            </a:pPr>
            <a:r>
              <a:rPr lang="en-US" sz="4686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Outliers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525000"/>
            <a:ext cx="533358" cy="33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06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968021" y="1650858"/>
            <a:ext cx="4797567" cy="5990931"/>
          </a:xfrm>
          <a:custGeom>
            <a:avLst/>
            <a:gdLst/>
            <a:ahLst/>
            <a:cxnLst/>
            <a:rect r="r" b="b" t="t" l="l"/>
            <a:pathLst>
              <a:path h="5990931" w="4797567">
                <a:moveTo>
                  <a:pt x="0" y="0"/>
                </a:moveTo>
                <a:lnTo>
                  <a:pt x="4797567" y="0"/>
                </a:lnTo>
                <a:lnTo>
                  <a:pt x="4797567" y="5990931"/>
                </a:lnTo>
                <a:lnTo>
                  <a:pt x="0" y="59909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29771" y="269788"/>
            <a:ext cx="9381896" cy="9747424"/>
          </a:xfrm>
          <a:custGeom>
            <a:avLst/>
            <a:gdLst/>
            <a:ahLst/>
            <a:cxnLst/>
            <a:rect r="r" b="b" t="t" l="l"/>
            <a:pathLst>
              <a:path h="9747424" w="9381896">
                <a:moveTo>
                  <a:pt x="0" y="0"/>
                </a:moveTo>
                <a:lnTo>
                  <a:pt x="9381896" y="0"/>
                </a:lnTo>
                <a:lnTo>
                  <a:pt x="9381896" y="9747424"/>
                </a:lnTo>
                <a:lnTo>
                  <a:pt x="0" y="9747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14180" y="1552106"/>
            <a:ext cx="7078478" cy="2850828"/>
          </a:xfrm>
          <a:custGeom>
            <a:avLst/>
            <a:gdLst/>
            <a:ahLst/>
            <a:cxnLst/>
            <a:rect r="r" b="b" t="t" l="l"/>
            <a:pathLst>
              <a:path h="2850828" w="7078478">
                <a:moveTo>
                  <a:pt x="0" y="0"/>
                </a:moveTo>
                <a:lnTo>
                  <a:pt x="7078478" y="0"/>
                </a:lnTo>
                <a:lnTo>
                  <a:pt x="7078478" y="2850828"/>
                </a:lnTo>
                <a:lnTo>
                  <a:pt x="0" y="28508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790238" y="533246"/>
            <a:ext cx="9189302" cy="65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16"/>
              </a:lnSpc>
            </a:pPr>
            <a:r>
              <a:rPr lang="en-US" sz="428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Replace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525000"/>
            <a:ext cx="533358" cy="33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08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714180" y="4750573"/>
            <a:ext cx="3941744" cy="5107040"/>
          </a:xfrm>
          <a:custGeom>
            <a:avLst/>
            <a:gdLst/>
            <a:ahLst/>
            <a:cxnLst/>
            <a:rect r="r" b="b" t="t" l="l"/>
            <a:pathLst>
              <a:path h="5107040" w="3941744">
                <a:moveTo>
                  <a:pt x="0" y="0"/>
                </a:moveTo>
                <a:lnTo>
                  <a:pt x="3941745" y="0"/>
                </a:lnTo>
                <a:lnTo>
                  <a:pt x="3941745" y="5107040"/>
                </a:lnTo>
                <a:lnTo>
                  <a:pt x="0" y="510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21" t="0" r="-321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573733" y="-218728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47781" y="3186164"/>
            <a:ext cx="17206844" cy="4067072"/>
          </a:xfrm>
          <a:custGeom>
            <a:avLst/>
            <a:gdLst/>
            <a:ahLst/>
            <a:cxnLst/>
            <a:rect r="r" b="b" t="t" l="l"/>
            <a:pathLst>
              <a:path h="4067072" w="17206844">
                <a:moveTo>
                  <a:pt x="0" y="0"/>
                </a:moveTo>
                <a:lnTo>
                  <a:pt x="17206844" y="0"/>
                </a:lnTo>
                <a:lnTo>
                  <a:pt x="17206844" y="4067072"/>
                </a:lnTo>
                <a:lnTo>
                  <a:pt x="0" y="40670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22463" y="4619054"/>
            <a:ext cx="14633575" cy="1153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5"/>
              </a:lnSpc>
            </a:pPr>
            <a:r>
              <a:rPr lang="en-US" sz="7799">
                <a:solidFill>
                  <a:srgbClr val="8FA7C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Modeling Approach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27213" y="4542854"/>
            <a:ext cx="14633575" cy="1153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5"/>
              </a:lnSpc>
            </a:pPr>
            <a:r>
              <a:rPr lang="en-US" sz="7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Modeling Approach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334000" y="7065057"/>
            <a:ext cx="7315200" cy="319209"/>
          </a:xfrm>
          <a:custGeom>
            <a:avLst/>
            <a:gdLst/>
            <a:ahLst/>
            <a:cxnLst/>
            <a:rect r="r" b="b" t="t" l="l"/>
            <a:pathLst>
              <a:path h="319209" w="7315200">
                <a:moveTo>
                  <a:pt x="0" y="0"/>
                </a:moveTo>
                <a:lnTo>
                  <a:pt x="7315200" y="0"/>
                </a:lnTo>
                <a:lnTo>
                  <a:pt x="7315200" y="319208"/>
                </a:lnTo>
                <a:lnTo>
                  <a:pt x="0" y="319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59300" y="9525000"/>
            <a:ext cx="533358" cy="33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05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334000" y="3026560"/>
            <a:ext cx="7315200" cy="319209"/>
          </a:xfrm>
          <a:custGeom>
            <a:avLst/>
            <a:gdLst/>
            <a:ahLst/>
            <a:cxnLst/>
            <a:rect r="r" b="b" t="t" l="l"/>
            <a:pathLst>
              <a:path h="319209" w="7315200">
                <a:moveTo>
                  <a:pt x="0" y="0"/>
                </a:moveTo>
                <a:lnTo>
                  <a:pt x="7315200" y="0"/>
                </a:lnTo>
                <a:lnTo>
                  <a:pt x="7315200" y="319208"/>
                </a:lnTo>
                <a:lnTo>
                  <a:pt x="0" y="319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5814" y="5067055"/>
            <a:ext cx="5849698" cy="5849698"/>
            <a:chOff x="0" y="0"/>
            <a:chExt cx="3282950" cy="3282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82950" cy="3282950"/>
            </a:xfrm>
            <a:custGeom>
              <a:avLst/>
              <a:gdLst/>
              <a:ahLst/>
              <a:cxnLst/>
              <a:rect r="r" b="b" t="t" l="l"/>
              <a:pathLst>
                <a:path h="3282950" w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5000" t="0" r="-2500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827213" y="1057275"/>
            <a:ext cx="15432088" cy="1065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sz="7200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Used Models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525000"/>
            <a:ext cx="533358" cy="33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07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27212" y="2677973"/>
            <a:ext cx="4481512" cy="1153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We decided that we used three models that worked best in the last practices we had.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23620" y="3397736"/>
            <a:ext cx="4176712" cy="2325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This model caught my attention</a:t>
            </a:r>
            <a:r>
              <a:rPr lang="en-US" sz="2200" u="none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because of its visual and intuitive logic. I was interested to see in practice how a model based on clear and simple rules could classify the data.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48094" y="7872386"/>
            <a:ext cx="8014723" cy="154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I found the concept of ensemble models to be especially powerful. I was curious to apply this advanced technique to see how combining many trees could achieve a superior and more robust performance.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11915" y="3348288"/>
            <a:ext cx="4647385" cy="3106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 chose it because it's one of the fundamental algorithms for classification that we learned. I wanted to put this essential technique into practice to establish a solid baseline for comparison and see how a linear model performed against the others.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618820" y="2371056"/>
            <a:ext cx="4481513" cy="67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  <a:spcBef>
                <a:spcPct val="0"/>
              </a:spcBef>
            </a:pPr>
            <a:r>
              <a:rPr lang="en-US" b="true" sz="1954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Decision Tre</a:t>
            </a:r>
            <a:r>
              <a:rPr lang="en-US" b="true" sz="1954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e model implementation with hyperparameter tuning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09907" y="2371056"/>
            <a:ext cx="4481513" cy="331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  <a:spcBef>
                <a:spcPct val="0"/>
              </a:spcBef>
            </a:pPr>
            <a:r>
              <a:rPr lang="en-US" b="true" sz="1954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Logis</a:t>
            </a:r>
            <a:r>
              <a:rPr lang="en-US" b="true" sz="1954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tic Regression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859576" y="7102408"/>
            <a:ext cx="4481513" cy="674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  <a:spcBef>
                <a:spcPct val="0"/>
              </a:spcBef>
            </a:pPr>
            <a:r>
              <a:rPr lang="en-US" b="true" sz="1954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Random Fores</a:t>
            </a:r>
            <a:r>
              <a:rPr lang="en-US" b="true" sz="1954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 with Hyperparameter Tuning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3375" y="-158324"/>
            <a:ext cx="7469188" cy="10603648"/>
            <a:chOff x="0" y="0"/>
            <a:chExt cx="9958917" cy="14138197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7765" r="0" b="7765"/>
            <a:stretch>
              <a:fillRect/>
            </a:stretch>
          </p:blipFill>
          <p:spPr>
            <a:xfrm flipH="false" flipV="false">
              <a:off x="0" y="0"/>
              <a:ext cx="9958917" cy="14138197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765587" y="1511683"/>
            <a:ext cx="7263635" cy="7263635"/>
          </a:xfrm>
          <a:custGeom>
            <a:avLst/>
            <a:gdLst/>
            <a:ahLst/>
            <a:cxnLst/>
            <a:rect r="r" b="b" t="t" l="l"/>
            <a:pathLst>
              <a:path h="7263635" w="7263635">
                <a:moveTo>
                  <a:pt x="0" y="0"/>
                </a:moveTo>
                <a:lnTo>
                  <a:pt x="7263635" y="0"/>
                </a:lnTo>
                <a:lnTo>
                  <a:pt x="7263635" y="7263634"/>
                </a:lnTo>
                <a:lnTo>
                  <a:pt x="0" y="72636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8991600" y="4467737"/>
          <a:ext cx="7315200" cy="4324350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  <a:gridCol w="2438400"/>
              </a:tblGrid>
              <a:tr h="11339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6"/>
                        </a:lnSpc>
                        <a:defRPr/>
                      </a:pPr>
                      <a:r>
                        <a:rPr lang="en-US" sz="1954" b="true">
                          <a:solidFill>
                            <a:srgbClr val="000000"/>
                          </a:solidFill>
                          <a:latin typeface="TT Interphases Bold"/>
                          <a:ea typeface="TT Interphases Bold"/>
                          <a:cs typeface="TT Interphases Bold"/>
                          <a:sym typeface="TT Interphases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E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6"/>
                        </a:lnSpc>
                        <a:defRPr/>
                      </a:pPr>
                      <a:r>
                        <a:rPr lang="en-US" sz="1954" b="true">
                          <a:solidFill>
                            <a:srgbClr val="000000"/>
                          </a:solidFill>
                          <a:latin typeface="TT Interphases Bold"/>
                          <a:ea typeface="TT Interphases Bold"/>
                          <a:cs typeface="TT Interphases Bold"/>
                          <a:sym typeface="TT Interphases Bold"/>
                        </a:rPr>
                        <a:t>Training 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E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6"/>
                        </a:lnSpc>
                        <a:defRPr/>
                      </a:pPr>
                      <a:r>
                        <a:rPr lang="en-US" sz="1954" b="true">
                          <a:solidFill>
                            <a:srgbClr val="000000"/>
                          </a:solidFill>
                          <a:latin typeface="TT Interphases Bold"/>
                          <a:ea typeface="TT Interphases Bold"/>
                          <a:cs typeface="TT Interphases Bold"/>
                          <a:sym typeface="TT Interphases Bold"/>
                        </a:rPr>
                        <a:t>Test 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E1"/>
                    </a:solidFill>
                  </a:tcPr>
                </a:tc>
              </a:tr>
              <a:tr h="10282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6"/>
                        </a:lnSpc>
                        <a:defRPr/>
                      </a:pPr>
                      <a:r>
                        <a:rPr lang="en-US" sz="1954">
                          <a:solidFill>
                            <a:srgbClr val="000000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Decision Tree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D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6"/>
                        </a:lnSpc>
                        <a:defRPr/>
                      </a:pPr>
                      <a:r>
                        <a:rPr lang="en-US" sz="1954">
                          <a:solidFill>
                            <a:srgbClr val="000000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99%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6"/>
                        </a:lnSpc>
                        <a:defRPr/>
                      </a:pPr>
                      <a:r>
                        <a:rPr lang="en-US" sz="1954">
                          <a:solidFill>
                            <a:srgbClr val="000000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98%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2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6"/>
                        </a:lnSpc>
                        <a:defRPr/>
                      </a:pPr>
                      <a:r>
                        <a:rPr lang="en-US" sz="1954">
                          <a:solidFill>
                            <a:srgbClr val="000000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D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6"/>
                        </a:lnSpc>
                        <a:defRPr/>
                      </a:pPr>
                      <a:r>
                        <a:rPr lang="en-US" sz="1954">
                          <a:solidFill>
                            <a:srgbClr val="000000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100%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6"/>
                        </a:lnSpc>
                        <a:defRPr/>
                      </a:pPr>
                      <a:r>
                        <a:rPr lang="en-US" sz="1954">
                          <a:solidFill>
                            <a:srgbClr val="000000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97%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39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6"/>
                        </a:lnSpc>
                        <a:defRPr/>
                      </a:pPr>
                      <a:r>
                        <a:rPr lang="en-US" sz="1954">
                          <a:solidFill>
                            <a:srgbClr val="000000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Logistic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D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6"/>
                        </a:lnSpc>
                        <a:defRPr/>
                      </a:pPr>
                      <a:r>
                        <a:rPr lang="en-US" sz="1954">
                          <a:solidFill>
                            <a:srgbClr val="000000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83%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36"/>
                        </a:lnSpc>
                        <a:defRPr/>
                      </a:pPr>
                      <a:r>
                        <a:rPr lang="en-US" sz="1954">
                          <a:solidFill>
                            <a:srgbClr val="000000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79%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9144000" y="1057275"/>
            <a:ext cx="7469188" cy="2132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sz="7200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Model comparision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525000"/>
            <a:ext cx="533358" cy="33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06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3428242"/>
            <a:ext cx="7316787" cy="76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Here is how the three models performed on the training and testing data.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65587" y="1511683"/>
            <a:ext cx="7263635" cy="7263635"/>
          </a:xfrm>
          <a:custGeom>
            <a:avLst/>
            <a:gdLst/>
            <a:ahLst/>
            <a:cxnLst/>
            <a:rect r="r" b="b" t="t" l="l"/>
            <a:pathLst>
              <a:path h="7263635" w="7263635">
                <a:moveTo>
                  <a:pt x="0" y="0"/>
                </a:moveTo>
                <a:lnTo>
                  <a:pt x="7263635" y="0"/>
                </a:lnTo>
                <a:lnTo>
                  <a:pt x="7263635" y="7263634"/>
                </a:lnTo>
                <a:lnTo>
                  <a:pt x="0" y="7263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93371" y="4162373"/>
            <a:ext cx="11301259" cy="5848402"/>
          </a:xfrm>
          <a:custGeom>
            <a:avLst/>
            <a:gdLst/>
            <a:ahLst/>
            <a:cxnLst/>
            <a:rect r="r" b="b" t="t" l="l"/>
            <a:pathLst>
              <a:path h="5848402" w="11301259">
                <a:moveTo>
                  <a:pt x="0" y="0"/>
                </a:moveTo>
                <a:lnTo>
                  <a:pt x="11301258" y="0"/>
                </a:lnTo>
                <a:lnTo>
                  <a:pt x="11301258" y="5848402"/>
                </a:lnTo>
                <a:lnTo>
                  <a:pt x="0" y="58484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80294" y="485063"/>
            <a:ext cx="7469188" cy="3199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sz="7200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The winning model: Decision Tree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525000"/>
            <a:ext cx="533358" cy="33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06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17126" y="978577"/>
            <a:ext cx="8080816" cy="3106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Based on the results, the Decision Tree is the best-performing model.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While the Random Forest achieved a perfect score on the training data, its test score was slightly lower than the Decision Tree's. The 100% training score is a sign of overfitting, meaning it memorized the training data too well and didn't generalize as perfectly to new, unseen data.</a:t>
            </a:r>
          </a:p>
          <a:p>
            <a:pPr algn="l">
              <a:lnSpc>
                <a:spcPts val="3080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01BA4">
                <a:alpha val="100000"/>
              </a:srgbClr>
            </a:gs>
            <a:gs pos="100000">
              <a:srgbClr val="F83EA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8671" y="4527211"/>
            <a:ext cx="14830658" cy="1261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58"/>
              </a:lnSpc>
            </a:pPr>
            <a:r>
              <a:rPr lang="en-US" sz="8511" b="true">
                <a:solidFill>
                  <a:srgbClr val="FFFFF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Questions?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9315450" y="-1046733"/>
            <a:ext cx="0" cy="332895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27213" y="8382000"/>
            <a:ext cx="1518507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142284" y="1262461"/>
            <a:ext cx="5870001" cy="5859328"/>
          </a:xfrm>
          <a:custGeom>
            <a:avLst/>
            <a:gdLst/>
            <a:ahLst/>
            <a:cxnLst/>
            <a:rect r="r" b="b" t="t" l="l"/>
            <a:pathLst>
              <a:path h="5859328" w="5870001">
                <a:moveTo>
                  <a:pt x="0" y="0"/>
                </a:moveTo>
                <a:lnTo>
                  <a:pt x="5870001" y="0"/>
                </a:lnTo>
                <a:lnTo>
                  <a:pt x="5870001" y="5859329"/>
                </a:lnTo>
                <a:lnTo>
                  <a:pt x="0" y="5859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11158" y="3589582"/>
            <a:ext cx="8505783" cy="1553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12"/>
              </a:lnSpc>
            </a:pPr>
            <a:r>
              <a:rPr lang="en-US" sz="10352" b="true">
                <a:solidFill>
                  <a:srgbClr val="FFFFF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TYSM!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27213" y="8847582"/>
            <a:ext cx="3635097" cy="381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2"/>
              </a:lnSpc>
            </a:pPr>
            <a:r>
              <a:rPr lang="en-US" sz="2600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GITHUB: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52172" y="8847582"/>
            <a:ext cx="6513105" cy="381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2"/>
              </a:lnSpc>
            </a:pPr>
            <a:r>
              <a:rPr lang="en-US" sz="2600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git@github.com:LeslyEJB/Use-Case-II.git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72950" y="0"/>
            <a:ext cx="6115050" cy="10287000"/>
            <a:chOff x="0" y="0"/>
            <a:chExt cx="81534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0197" t="0" r="30197" b="0"/>
            <a:stretch>
              <a:fillRect/>
            </a:stretch>
          </p:blipFill>
          <p:spPr>
            <a:xfrm flipH="false" flipV="false">
              <a:off x="0" y="0"/>
              <a:ext cx="8153400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850245" y="3624263"/>
          <a:ext cx="8939993" cy="4701096"/>
        </p:xfrm>
        <a:graphic>
          <a:graphicData uri="http://schemas.openxmlformats.org/drawingml/2006/table">
            <a:tbl>
              <a:tblPr/>
              <a:tblGrid>
                <a:gridCol w="7738045"/>
                <a:gridCol w="1201948"/>
              </a:tblGrid>
              <a:tr h="94203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The Dataset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T Interphases Bold"/>
                          <a:ea typeface="TT Interphases Bold"/>
                          <a:cs typeface="TT Interphases Bold"/>
                          <a:sym typeface="TT Interphases Bold"/>
                        </a:rPr>
                        <a:t>04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03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EDA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T Interphases Bold"/>
                          <a:ea typeface="TT Interphases Bold"/>
                          <a:cs typeface="TT Interphases Bold"/>
                          <a:sym typeface="TT Interphases Bold"/>
                        </a:rPr>
                        <a:t>05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03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Feature Transformation 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T Interphases Bold"/>
                          <a:ea typeface="TT Interphases Bold"/>
                          <a:cs typeface="TT Interphases Bold"/>
                          <a:sym typeface="TT Interphases Bold"/>
                        </a:rPr>
                        <a:t>06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03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Modeling Approach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T Interphases Bold"/>
                          <a:ea typeface="TT Interphases Bold"/>
                          <a:cs typeface="TT Interphases Bold"/>
                          <a:sym typeface="TT Interphases Bold"/>
                        </a:rPr>
                        <a:t>07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294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Results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T Interphases Bold"/>
                          <a:ea typeface="TT Interphases Bold"/>
                          <a:cs typeface="TT Interphases Bold"/>
                          <a:sym typeface="TT Interphases Bold"/>
                        </a:rPr>
                        <a:t>08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850271" y="1585913"/>
            <a:ext cx="8505783" cy="1348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29"/>
              </a:lnSpc>
            </a:pPr>
            <a:r>
              <a:rPr lang="en-US" sz="8999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Index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solidFill>
              <a:srgbClr val="501BA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944975" y="2113307"/>
            <a:ext cx="3433518" cy="3171322"/>
          </a:xfrm>
          <a:custGeom>
            <a:avLst/>
            <a:gdLst/>
            <a:ahLst/>
            <a:cxnLst/>
            <a:rect r="r" b="b" t="t" l="l"/>
            <a:pathLst>
              <a:path h="3171322" w="3433518">
                <a:moveTo>
                  <a:pt x="0" y="0"/>
                </a:moveTo>
                <a:lnTo>
                  <a:pt x="3433518" y="0"/>
                </a:lnTo>
                <a:lnTo>
                  <a:pt x="3433518" y="3171322"/>
                </a:lnTo>
                <a:lnTo>
                  <a:pt x="0" y="3171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832046" y="1266657"/>
            <a:ext cx="4579867" cy="9150224"/>
            <a:chOff x="0" y="0"/>
            <a:chExt cx="3058160" cy="61099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58160" cy="6109970"/>
            </a:xfrm>
            <a:custGeom>
              <a:avLst/>
              <a:gdLst/>
              <a:ahLst/>
              <a:cxnLst/>
              <a:rect r="r" b="b" t="t" l="l"/>
              <a:pathLst>
                <a:path h="6109970" w="3058160">
                  <a:moveTo>
                    <a:pt x="3058160" y="6109970"/>
                  </a:moveTo>
                  <a:lnTo>
                    <a:pt x="0" y="6109970"/>
                  </a:lnTo>
                  <a:lnTo>
                    <a:pt x="0" y="1527810"/>
                  </a:lnTo>
                  <a:cubicBezTo>
                    <a:pt x="0" y="684530"/>
                    <a:pt x="684530" y="0"/>
                    <a:pt x="1529080" y="0"/>
                  </a:cubicBezTo>
                  <a:lnTo>
                    <a:pt x="1529080" y="0"/>
                  </a:lnTo>
                  <a:cubicBezTo>
                    <a:pt x="2373630" y="0"/>
                    <a:pt x="3058160" y="684530"/>
                    <a:pt x="3058160" y="1529080"/>
                  </a:cubicBezTo>
                  <a:lnTo>
                    <a:pt x="3058160" y="6109970"/>
                  </a:lnTo>
                  <a:close/>
                </a:path>
              </a:pathLst>
            </a:custGeom>
            <a:blipFill>
              <a:blip r:embed="rId4"/>
              <a:stretch>
                <a:fillRect l="-8196" t="0" r="-8196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958238" y="2310704"/>
            <a:ext cx="7753329" cy="1065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4"/>
              </a:lnSpc>
            </a:pPr>
            <a:r>
              <a:rPr lang="en-US" b="true" sz="72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The Dataset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525000"/>
            <a:ext cx="533358" cy="33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04352" y="4107883"/>
            <a:ext cx="196689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Features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59687" y="4790185"/>
            <a:ext cx="4056221" cy="3496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It has 8 features:</a:t>
            </a:r>
          </a:p>
          <a:p>
            <a:pPr algn="l"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Age</a:t>
            </a:r>
          </a:p>
          <a:p>
            <a:pPr algn="l"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Gender</a:t>
            </a:r>
          </a:p>
          <a:p>
            <a:pPr algn="l"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Heart rate</a:t>
            </a:r>
          </a:p>
          <a:p>
            <a:pPr algn="l"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Systolic blood pressure</a:t>
            </a:r>
          </a:p>
          <a:p>
            <a:pPr algn="l"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Diastolic blood pressure</a:t>
            </a:r>
          </a:p>
          <a:p>
            <a:pPr algn="l"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Blood sugar</a:t>
            </a:r>
          </a:p>
          <a:p>
            <a:pPr algn="l" marL="474984" indent="-237492" lvl="1">
              <a:lnSpc>
                <a:spcPts val="3080"/>
              </a:lnSpc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CK-MB (Creatine Kinase-MB)</a:t>
            </a:r>
          </a:p>
          <a:p>
            <a:pPr algn="l" marL="474984" indent="-237492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Troponin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75077" y="4107883"/>
            <a:ext cx="196689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Target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23892" y="4790185"/>
            <a:ext cx="2669262" cy="76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it has 1 target variable</a:t>
            </a:r>
          </a:p>
          <a:p>
            <a:pPr algn="l" marL="474984" indent="-237492" lvl="1">
              <a:lnSpc>
                <a:spcPts val="3080"/>
              </a:lnSpc>
              <a:spcBef>
                <a:spcPct val="0"/>
              </a:spcBef>
              <a:buFont typeface="Arial"/>
              <a:buChar char="•"/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Result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075077" y="6491032"/>
            <a:ext cx="196689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Key Stats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723892" y="7171752"/>
            <a:ext cx="3324344" cy="76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Rows: 1,319 patient records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Columns: 9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422888" y="3309686"/>
            <a:ext cx="282402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b="true" sz="3199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Heart Attack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86478" y="655956"/>
            <a:ext cx="2572822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2200" u="sng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  <a:hlinkClick r:id="rId5" tooltip="https://www.kaggle.com/datasets/fatemehmohammadinia/heart-attack-dataset-tarik-a-rashid"/>
              </a:rPr>
              <a:t>Heart Attack Dataset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259300" y="9525000"/>
            <a:ext cx="533358" cy="33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03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904559" y="8401079"/>
            <a:ext cx="3433518" cy="3171322"/>
          </a:xfrm>
          <a:custGeom>
            <a:avLst/>
            <a:gdLst/>
            <a:ahLst/>
            <a:cxnLst/>
            <a:rect r="r" b="b" t="t" l="l"/>
            <a:pathLst>
              <a:path h="3171322" w="3433518">
                <a:moveTo>
                  <a:pt x="0" y="0"/>
                </a:moveTo>
                <a:lnTo>
                  <a:pt x="3433519" y="0"/>
                </a:lnTo>
                <a:lnTo>
                  <a:pt x="3433519" y="3171322"/>
                </a:lnTo>
                <a:lnTo>
                  <a:pt x="0" y="3171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809920"/>
            <a:ext cx="8738324" cy="8705555"/>
          </a:xfrm>
          <a:custGeom>
            <a:avLst/>
            <a:gdLst/>
            <a:ahLst/>
            <a:cxnLst/>
            <a:rect r="r" b="b" t="t" l="l"/>
            <a:pathLst>
              <a:path h="8705555" w="8738324">
                <a:moveTo>
                  <a:pt x="0" y="0"/>
                </a:moveTo>
                <a:lnTo>
                  <a:pt x="8738324" y="0"/>
                </a:lnTo>
                <a:lnTo>
                  <a:pt x="8738324" y="8705555"/>
                </a:lnTo>
                <a:lnTo>
                  <a:pt x="0" y="87055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06396" y="5307729"/>
            <a:ext cx="7686261" cy="4679012"/>
          </a:xfrm>
          <a:custGeom>
            <a:avLst/>
            <a:gdLst/>
            <a:ahLst/>
            <a:cxnLst/>
            <a:rect r="r" b="b" t="t" l="l"/>
            <a:pathLst>
              <a:path h="4679012" w="7686261">
                <a:moveTo>
                  <a:pt x="0" y="0"/>
                </a:moveTo>
                <a:lnTo>
                  <a:pt x="7686262" y="0"/>
                </a:lnTo>
                <a:lnTo>
                  <a:pt x="7686262" y="4679011"/>
                </a:lnTo>
                <a:lnTo>
                  <a:pt x="0" y="46790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353657" y="453818"/>
            <a:ext cx="5191740" cy="4689682"/>
          </a:xfrm>
          <a:custGeom>
            <a:avLst/>
            <a:gdLst/>
            <a:ahLst/>
            <a:cxnLst/>
            <a:rect r="r" b="b" t="t" l="l"/>
            <a:pathLst>
              <a:path h="4689682" w="5191740">
                <a:moveTo>
                  <a:pt x="0" y="0"/>
                </a:moveTo>
                <a:lnTo>
                  <a:pt x="5191740" y="0"/>
                </a:lnTo>
                <a:lnTo>
                  <a:pt x="5191740" y="4689682"/>
                </a:lnTo>
                <a:lnTo>
                  <a:pt x="0" y="46896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573733" y="-218728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47781" y="3186164"/>
            <a:ext cx="17206844" cy="4067072"/>
          </a:xfrm>
          <a:custGeom>
            <a:avLst/>
            <a:gdLst/>
            <a:ahLst/>
            <a:cxnLst/>
            <a:rect r="r" b="b" t="t" l="l"/>
            <a:pathLst>
              <a:path h="4067072" w="17206844">
                <a:moveTo>
                  <a:pt x="0" y="0"/>
                </a:moveTo>
                <a:lnTo>
                  <a:pt x="17206844" y="0"/>
                </a:lnTo>
                <a:lnTo>
                  <a:pt x="17206844" y="4067072"/>
                </a:lnTo>
                <a:lnTo>
                  <a:pt x="0" y="40670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22463" y="4080891"/>
            <a:ext cx="14633575" cy="230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5"/>
              </a:lnSpc>
            </a:pPr>
            <a:r>
              <a:rPr lang="en-US" sz="7799">
                <a:solidFill>
                  <a:srgbClr val="8FA7C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Exploratory Data Analysis </a:t>
            </a:r>
          </a:p>
          <a:p>
            <a:pPr algn="ctr">
              <a:lnSpc>
                <a:spcPts val="9125"/>
              </a:lnSpc>
            </a:pPr>
            <a:r>
              <a:rPr lang="en-US" sz="7799">
                <a:solidFill>
                  <a:srgbClr val="8FA7C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(EDA)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27213" y="4004691"/>
            <a:ext cx="14633575" cy="230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5"/>
              </a:lnSpc>
            </a:pPr>
            <a:r>
              <a:rPr lang="en-US" sz="7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Exploratory Data Analysis </a:t>
            </a:r>
          </a:p>
          <a:p>
            <a:pPr algn="ctr">
              <a:lnSpc>
                <a:spcPts val="9125"/>
              </a:lnSpc>
            </a:pPr>
            <a:r>
              <a:rPr lang="en-US" sz="77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(EDA)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334000" y="7065057"/>
            <a:ext cx="7315200" cy="319209"/>
          </a:xfrm>
          <a:custGeom>
            <a:avLst/>
            <a:gdLst/>
            <a:ahLst/>
            <a:cxnLst/>
            <a:rect r="r" b="b" t="t" l="l"/>
            <a:pathLst>
              <a:path h="319209" w="7315200">
                <a:moveTo>
                  <a:pt x="0" y="0"/>
                </a:moveTo>
                <a:lnTo>
                  <a:pt x="7315200" y="0"/>
                </a:lnTo>
                <a:lnTo>
                  <a:pt x="7315200" y="319208"/>
                </a:lnTo>
                <a:lnTo>
                  <a:pt x="0" y="319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59300" y="9525000"/>
            <a:ext cx="533358" cy="33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05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334000" y="3026560"/>
            <a:ext cx="7315200" cy="319209"/>
          </a:xfrm>
          <a:custGeom>
            <a:avLst/>
            <a:gdLst/>
            <a:ahLst/>
            <a:cxnLst/>
            <a:rect r="r" b="b" t="t" l="l"/>
            <a:pathLst>
              <a:path h="319209" w="7315200">
                <a:moveTo>
                  <a:pt x="0" y="0"/>
                </a:moveTo>
                <a:lnTo>
                  <a:pt x="7315200" y="0"/>
                </a:lnTo>
                <a:lnTo>
                  <a:pt x="7315200" y="319208"/>
                </a:lnTo>
                <a:lnTo>
                  <a:pt x="0" y="319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259300" y="9525000"/>
            <a:ext cx="533358" cy="33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03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904559" y="8401079"/>
            <a:ext cx="3433518" cy="3171322"/>
          </a:xfrm>
          <a:custGeom>
            <a:avLst/>
            <a:gdLst/>
            <a:ahLst/>
            <a:cxnLst/>
            <a:rect r="r" b="b" t="t" l="l"/>
            <a:pathLst>
              <a:path h="3171322" w="3433518">
                <a:moveTo>
                  <a:pt x="0" y="0"/>
                </a:moveTo>
                <a:lnTo>
                  <a:pt x="3433519" y="0"/>
                </a:lnTo>
                <a:lnTo>
                  <a:pt x="3433519" y="3171322"/>
                </a:lnTo>
                <a:lnTo>
                  <a:pt x="0" y="3171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89097" y="1028700"/>
            <a:ext cx="12709807" cy="8229600"/>
          </a:xfrm>
          <a:custGeom>
            <a:avLst/>
            <a:gdLst/>
            <a:ahLst/>
            <a:cxnLst/>
            <a:rect r="r" b="b" t="t" l="l"/>
            <a:pathLst>
              <a:path h="8229600" w="12709807">
                <a:moveTo>
                  <a:pt x="0" y="0"/>
                </a:moveTo>
                <a:lnTo>
                  <a:pt x="12709806" y="0"/>
                </a:lnTo>
                <a:lnTo>
                  <a:pt x="1270980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259300" y="9525000"/>
            <a:ext cx="533358" cy="33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03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904559" y="8401079"/>
            <a:ext cx="3433518" cy="3171322"/>
          </a:xfrm>
          <a:custGeom>
            <a:avLst/>
            <a:gdLst/>
            <a:ahLst/>
            <a:cxnLst/>
            <a:rect r="r" b="b" t="t" l="l"/>
            <a:pathLst>
              <a:path h="3171322" w="3433518">
                <a:moveTo>
                  <a:pt x="0" y="0"/>
                </a:moveTo>
                <a:lnTo>
                  <a:pt x="3433519" y="0"/>
                </a:lnTo>
                <a:lnTo>
                  <a:pt x="3433519" y="3171322"/>
                </a:lnTo>
                <a:lnTo>
                  <a:pt x="0" y="3171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221992"/>
            <a:ext cx="16230600" cy="5843016"/>
          </a:xfrm>
          <a:custGeom>
            <a:avLst/>
            <a:gdLst/>
            <a:ahLst/>
            <a:cxnLst/>
            <a:rect r="r" b="b" t="t" l="l"/>
            <a:pathLst>
              <a:path h="5843016" w="16230600">
                <a:moveTo>
                  <a:pt x="0" y="0"/>
                </a:moveTo>
                <a:lnTo>
                  <a:pt x="16230600" y="0"/>
                </a:lnTo>
                <a:lnTo>
                  <a:pt x="16230600" y="5843016"/>
                </a:lnTo>
                <a:lnTo>
                  <a:pt x="0" y="58430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460787" y="8100883"/>
            <a:ext cx="3433518" cy="3171322"/>
          </a:xfrm>
          <a:custGeom>
            <a:avLst/>
            <a:gdLst/>
            <a:ahLst/>
            <a:cxnLst/>
            <a:rect r="r" b="b" t="t" l="l"/>
            <a:pathLst>
              <a:path h="3171322" w="3433518">
                <a:moveTo>
                  <a:pt x="0" y="0"/>
                </a:moveTo>
                <a:lnTo>
                  <a:pt x="3433519" y="0"/>
                </a:lnTo>
                <a:lnTo>
                  <a:pt x="3433519" y="3171322"/>
                </a:lnTo>
                <a:lnTo>
                  <a:pt x="0" y="3171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7802562" y="4620996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2"/>
                </a:moveTo>
                <a:lnTo>
                  <a:pt x="285103" y="285102"/>
                </a:lnTo>
                <a:lnTo>
                  <a:pt x="285103" y="0"/>
                </a:lnTo>
                <a:lnTo>
                  <a:pt x="0" y="0"/>
                </a:lnTo>
                <a:lnTo>
                  <a:pt x="0" y="28510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9740" y="2262199"/>
            <a:ext cx="17154885" cy="4717593"/>
          </a:xfrm>
          <a:custGeom>
            <a:avLst/>
            <a:gdLst/>
            <a:ahLst/>
            <a:cxnLst/>
            <a:rect r="r" b="b" t="t" l="l"/>
            <a:pathLst>
              <a:path h="4717593" w="17154885">
                <a:moveTo>
                  <a:pt x="0" y="0"/>
                </a:moveTo>
                <a:lnTo>
                  <a:pt x="17154885" y="0"/>
                </a:lnTo>
                <a:lnTo>
                  <a:pt x="17154885" y="4717594"/>
                </a:lnTo>
                <a:lnTo>
                  <a:pt x="0" y="47175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259300" y="9525000"/>
            <a:ext cx="533358" cy="33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03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460787" y="8100883"/>
            <a:ext cx="3433518" cy="3171322"/>
          </a:xfrm>
          <a:custGeom>
            <a:avLst/>
            <a:gdLst/>
            <a:ahLst/>
            <a:cxnLst/>
            <a:rect r="r" b="b" t="t" l="l"/>
            <a:pathLst>
              <a:path h="3171322" w="3433518">
                <a:moveTo>
                  <a:pt x="0" y="0"/>
                </a:moveTo>
                <a:lnTo>
                  <a:pt x="3433519" y="0"/>
                </a:lnTo>
                <a:lnTo>
                  <a:pt x="3433519" y="3171322"/>
                </a:lnTo>
                <a:lnTo>
                  <a:pt x="0" y="3171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7802562" y="4620996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2"/>
                </a:moveTo>
                <a:lnTo>
                  <a:pt x="285103" y="285102"/>
                </a:lnTo>
                <a:lnTo>
                  <a:pt x="285103" y="0"/>
                </a:lnTo>
                <a:lnTo>
                  <a:pt x="0" y="0"/>
                </a:lnTo>
                <a:lnTo>
                  <a:pt x="0" y="28510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71780" y="254061"/>
            <a:ext cx="11433549" cy="10032939"/>
          </a:xfrm>
          <a:custGeom>
            <a:avLst/>
            <a:gdLst/>
            <a:ahLst/>
            <a:cxnLst/>
            <a:rect r="r" b="b" t="t" l="l"/>
            <a:pathLst>
              <a:path h="10032939" w="11433549">
                <a:moveTo>
                  <a:pt x="0" y="0"/>
                </a:moveTo>
                <a:lnTo>
                  <a:pt x="11433548" y="0"/>
                </a:lnTo>
                <a:lnTo>
                  <a:pt x="11433548" y="10032939"/>
                </a:lnTo>
                <a:lnTo>
                  <a:pt x="0" y="100329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259300" y="9525000"/>
            <a:ext cx="533358" cy="332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91"/>
              </a:lnSpc>
            </a:pPr>
            <a:r>
              <a:rPr lang="en-US" sz="23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DAGrsLUZeFQ</dc:identifier>
  <dcterms:modified xsi:type="dcterms:W3CDTF">2011-08-01T06:04:30Z</dcterms:modified>
  <cp:revision>1</cp:revision>
  <dc:title>Presentación inteligencia artificial moderno negro y violeta</dc:title>
</cp:coreProperties>
</file>