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5"/>
  </p:notesMasterIdLst>
  <p:handoutMasterIdLst>
    <p:handoutMasterId r:id="rId26"/>
  </p:handoutMasterIdLst>
  <p:sldIdLst>
    <p:sldId id="552" r:id="rId2"/>
    <p:sldId id="553" r:id="rId3"/>
    <p:sldId id="554" r:id="rId4"/>
    <p:sldId id="555" r:id="rId5"/>
    <p:sldId id="556" r:id="rId6"/>
    <p:sldId id="557" r:id="rId7"/>
    <p:sldId id="558" r:id="rId8"/>
    <p:sldId id="559"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94414" autoAdjust="0"/>
  </p:normalViewPr>
  <p:slideViewPr>
    <p:cSldViewPr>
      <p:cViewPr varScale="1">
        <p:scale>
          <a:sx n="79" d="100"/>
          <a:sy n="79" d="100"/>
        </p:scale>
        <p:origin x="114" y="13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3</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val="288011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6</a:t>
            </a:fld>
            <a:endParaRPr lang="en-US" altLang="zh-CN"/>
          </a:p>
        </p:txBody>
      </p:sp>
    </p:spTree>
    <p:extLst>
      <p:ext uri="{BB962C8B-B14F-4D97-AF65-F5344CB8AC3E}">
        <p14:creationId xmlns:p14="http://schemas.microsoft.com/office/powerpoint/2010/main" val="55708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7</a:t>
            </a:fld>
            <a:endParaRPr lang="zh-CN" altLang="en-US"/>
          </a:p>
        </p:txBody>
      </p:sp>
    </p:spTree>
    <p:extLst>
      <p:ext uri="{BB962C8B-B14F-4D97-AF65-F5344CB8AC3E}">
        <p14:creationId xmlns:p14="http://schemas.microsoft.com/office/powerpoint/2010/main" val="1923217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9</a:t>
            </a:fld>
            <a:endParaRPr lang="zh-CN" altLang="en-US"/>
          </a:p>
        </p:txBody>
      </p:sp>
    </p:spTree>
    <p:extLst>
      <p:ext uri="{BB962C8B-B14F-4D97-AF65-F5344CB8AC3E}">
        <p14:creationId xmlns:p14="http://schemas.microsoft.com/office/powerpoint/2010/main" val="245794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11</a:t>
            </a:fld>
            <a:endParaRPr lang="en-US" altLang="zh-CN"/>
          </a:p>
        </p:txBody>
      </p:sp>
    </p:spTree>
    <p:extLst>
      <p:ext uri="{BB962C8B-B14F-4D97-AF65-F5344CB8AC3E}">
        <p14:creationId xmlns:p14="http://schemas.microsoft.com/office/powerpoint/2010/main" val="1405402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55440" y="172474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itchFamily="2" charset="-122"/>
                <a:ea typeface="华文隶书" pitchFamily="2" charset="-122"/>
              </a:rPr>
              <a:t>PartII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软件测试技术</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状态转换法设计</a:t>
            </a:r>
            <a:r>
              <a:rPr lang="zh-CN" altLang="en-US" sz="4400" b="1" dirty="0">
                <a:latin typeface="华文隶书" pitchFamily="2" charset="-122"/>
                <a:ea typeface="华文隶书" pitchFamily="2" charset="-122"/>
              </a:rPr>
              <a:t>测试用例</a:t>
            </a:r>
          </a:p>
        </p:txBody>
      </p:sp>
    </p:spTree>
    <p:extLst>
      <p:ext uri="{BB962C8B-B14F-4D97-AF65-F5344CB8AC3E}">
        <p14:creationId xmlns:p14="http://schemas.microsoft.com/office/powerpoint/2010/main" val="149442214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状态图转换状态树</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、将初始状态或开始状态作为状态转换树的根，根在整个状态转换树中的层次是</a:t>
            </a:r>
            <a:r>
              <a:rPr lang="en-US" altLang="zh-CN" dirty="0" smtClean="0"/>
              <a:t>1</a:t>
            </a:r>
          </a:p>
          <a:p>
            <a:pPr marL="0" indent="0">
              <a:buNone/>
            </a:pPr>
            <a:r>
              <a:rPr lang="en-US" altLang="zh-CN" dirty="0" smtClean="0"/>
              <a:t>2</a:t>
            </a:r>
            <a:r>
              <a:rPr lang="zh-CN" altLang="en-US" dirty="0" smtClean="0"/>
              <a:t>、假设当前生成状态转换树的层次为</a:t>
            </a:r>
            <a:r>
              <a:rPr lang="en-US" altLang="zh-CN" dirty="0" smtClean="0"/>
              <a:t>K,</a:t>
            </a:r>
            <a:r>
              <a:rPr lang="zh-CN" altLang="en-US" dirty="0" smtClean="0"/>
              <a:t>那么从左到右检查所有层次为</a:t>
            </a:r>
            <a:r>
              <a:rPr lang="en-US" altLang="zh-CN" dirty="0" smtClean="0"/>
              <a:t>K</a:t>
            </a:r>
            <a:r>
              <a:rPr lang="zh-CN" altLang="en-US" dirty="0" smtClean="0"/>
              <a:t>上的节点，将该节点对应的所有下一个可能的状态作为他的子节点，状态之间的转换作为两个状态的边</a:t>
            </a:r>
            <a:endParaRPr lang="en-US" altLang="zh-CN" dirty="0" smtClean="0"/>
          </a:p>
        </p:txBody>
      </p:sp>
    </p:spTree>
    <p:extLst>
      <p:ext uri="{BB962C8B-B14F-4D97-AF65-F5344CB8AC3E}">
        <p14:creationId xmlns:p14="http://schemas.microsoft.com/office/powerpoint/2010/main" val="14089387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状态图转换状态树</a:t>
            </a:r>
          </a:p>
        </p:txBody>
      </p:sp>
      <p:sp>
        <p:nvSpPr>
          <p:cNvPr id="3" name="内容占位符 2"/>
          <p:cNvSpPr>
            <a:spLocks noGrp="1"/>
          </p:cNvSpPr>
          <p:nvPr>
            <p:ph idx="1"/>
          </p:nvPr>
        </p:nvSpPr>
        <p:spPr/>
        <p:txBody>
          <a:bodyPr/>
          <a:lstStyle/>
          <a:p>
            <a:pPr marL="0" indent="0">
              <a:buNone/>
            </a:pPr>
            <a:r>
              <a:rPr lang="en-US" altLang="zh-CN" dirty="0" smtClean="0"/>
              <a:t>3</a:t>
            </a:r>
            <a:r>
              <a:rPr lang="zh-CN" altLang="en-US" dirty="0" smtClean="0"/>
              <a:t>、重复</a:t>
            </a:r>
            <a:r>
              <a:rPr lang="zh-CN" altLang="en-US" dirty="0"/>
              <a:t>步骤</a:t>
            </a:r>
            <a:r>
              <a:rPr lang="en-US" altLang="zh-CN" dirty="0"/>
              <a:t>2</a:t>
            </a:r>
            <a:r>
              <a:rPr lang="zh-CN" altLang="en-US" dirty="0"/>
              <a:t>，直到一个位于层次</a:t>
            </a:r>
            <a:r>
              <a:rPr lang="en-US" altLang="zh-CN" dirty="0"/>
              <a:t>K</a:t>
            </a:r>
            <a:r>
              <a:rPr lang="zh-CN" altLang="en-US" dirty="0"/>
              <a:t>上的节点出现在层次</a:t>
            </a:r>
            <a:r>
              <a:rPr lang="en-US" altLang="zh-CN" dirty="0"/>
              <a:t>J</a:t>
            </a:r>
            <a:r>
              <a:rPr lang="zh-CN" altLang="en-US" dirty="0"/>
              <a:t>上，且</a:t>
            </a:r>
            <a:r>
              <a:rPr lang="en-US" altLang="zh-CN" dirty="0"/>
              <a:t>J</a:t>
            </a:r>
            <a:r>
              <a:rPr lang="zh-CN" altLang="en-US" dirty="0"/>
              <a:t>小于等于</a:t>
            </a:r>
            <a:r>
              <a:rPr lang="en-US" altLang="zh-CN" dirty="0"/>
              <a:t>K,</a:t>
            </a:r>
            <a:r>
              <a:rPr lang="zh-CN" altLang="en-US" dirty="0"/>
              <a:t>那么这个节点就成为最终的节点，而无需继续生成其子节点；或者节点的状态是结束状态，也不需要针对该节点继续进行状态转换</a:t>
            </a:r>
          </a:p>
          <a:p>
            <a:endParaRPr lang="zh-CN" altLang="en-US" dirty="0"/>
          </a:p>
        </p:txBody>
      </p:sp>
    </p:spTree>
    <p:extLst>
      <p:ext uri="{BB962C8B-B14F-4D97-AF65-F5344CB8AC3E}">
        <p14:creationId xmlns:p14="http://schemas.microsoft.com/office/powerpoint/2010/main" val="1917396219"/>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endParaRPr lang="zh-CN" altLang="en-US"/>
          </a:p>
        </p:txBody>
      </p:sp>
      <p:grpSp>
        <p:nvGrpSpPr>
          <p:cNvPr id="13" name="组合 12"/>
          <p:cNvGrpSpPr/>
          <p:nvPr/>
        </p:nvGrpSpPr>
        <p:grpSpPr>
          <a:xfrm>
            <a:off x="1343472" y="188640"/>
            <a:ext cx="9846537" cy="5853862"/>
            <a:chOff x="1192525" y="1050520"/>
            <a:chExt cx="8166140" cy="5178002"/>
          </a:xfrm>
        </p:grpSpPr>
        <p:pic>
          <p:nvPicPr>
            <p:cNvPr id="4" name="图片 3"/>
            <p:cNvPicPr>
              <a:picLocks noChangeAspect="1"/>
            </p:cNvPicPr>
            <p:nvPr/>
          </p:nvPicPr>
          <p:blipFill>
            <a:blip r:embed="rId2"/>
            <a:stretch>
              <a:fillRect/>
            </a:stretch>
          </p:blipFill>
          <p:spPr>
            <a:xfrm>
              <a:off x="1192525" y="1050520"/>
              <a:ext cx="8166140" cy="5178002"/>
            </a:xfrm>
            <a:prstGeom prst="rect">
              <a:avLst/>
            </a:prstGeom>
          </p:spPr>
        </p:pic>
        <p:sp>
          <p:nvSpPr>
            <p:cNvPr id="11" name="任意多边形 10"/>
            <p:cNvSpPr/>
            <p:nvPr/>
          </p:nvSpPr>
          <p:spPr>
            <a:xfrm>
              <a:off x="1535202" y="1113183"/>
              <a:ext cx="3234266" cy="2312549"/>
            </a:xfrm>
            <a:custGeom>
              <a:avLst/>
              <a:gdLst>
                <a:gd name="connsiteX0" fmla="*/ 3116311 w 3234266"/>
                <a:gd name="connsiteY0" fmla="*/ 0 h 2312549"/>
                <a:gd name="connsiteX1" fmla="*/ 3076555 w 3234266"/>
                <a:gd name="connsiteY1" fmla="*/ 967408 h 2312549"/>
                <a:gd name="connsiteX2" fmla="*/ 1579059 w 3234266"/>
                <a:gd name="connsiteY2" fmla="*/ 1099930 h 2312549"/>
                <a:gd name="connsiteX3" fmla="*/ 1261007 w 3234266"/>
                <a:gd name="connsiteY3" fmla="*/ 1802295 h 2312549"/>
                <a:gd name="connsiteX4" fmla="*/ 174328 w 3234266"/>
                <a:gd name="connsiteY4" fmla="*/ 2199860 h 2312549"/>
                <a:gd name="connsiteX5" fmla="*/ 15302 w 3234266"/>
                <a:gd name="connsiteY5" fmla="*/ 2305878 h 2312549"/>
                <a:gd name="connsiteX6" fmla="*/ 15302 w 3234266"/>
                <a:gd name="connsiteY6" fmla="*/ 2292626 h 2312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4266" h="2312549">
                  <a:moveTo>
                    <a:pt x="3116311" y="0"/>
                  </a:moveTo>
                  <a:cubicBezTo>
                    <a:pt x="3224537" y="392043"/>
                    <a:pt x="3332764" y="784086"/>
                    <a:pt x="3076555" y="967408"/>
                  </a:cubicBezTo>
                  <a:cubicBezTo>
                    <a:pt x="2820346" y="1150730"/>
                    <a:pt x="1881650" y="960782"/>
                    <a:pt x="1579059" y="1099930"/>
                  </a:cubicBezTo>
                  <a:cubicBezTo>
                    <a:pt x="1276468" y="1239078"/>
                    <a:pt x="1495129" y="1618973"/>
                    <a:pt x="1261007" y="1802295"/>
                  </a:cubicBezTo>
                  <a:cubicBezTo>
                    <a:pt x="1026885" y="1985617"/>
                    <a:pt x="381945" y="2115930"/>
                    <a:pt x="174328" y="2199860"/>
                  </a:cubicBezTo>
                  <a:cubicBezTo>
                    <a:pt x="-33289" y="2283790"/>
                    <a:pt x="41806" y="2290417"/>
                    <a:pt x="15302" y="2305878"/>
                  </a:cubicBezTo>
                  <a:cubicBezTo>
                    <a:pt x="-11202" y="2321339"/>
                    <a:pt x="2050" y="2306982"/>
                    <a:pt x="15302" y="2292626"/>
                  </a:cubicBezTo>
                </a:path>
              </a:pathLst>
            </a:cu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2" name="任意多边形 11"/>
            <p:cNvSpPr/>
            <p:nvPr/>
          </p:nvSpPr>
          <p:spPr>
            <a:xfrm>
              <a:off x="2292626" y="1683026"/>
              <a:ext cx="2986805" cy="2186609"/>
            </a:xfrm>
            <a:custGeom>
              <a:avLst/>
              <a:gdLst>
                <a:gd name="connsiteX0" fmla="*/ 2729947 w 2801274"/>
                <a:gd name="connsiteY0" fmla="*/ 0 h 2014331"/>
                <a:gd name="connsiteX1" fmla="*/ 2610678 w 2801274"/>
                <a:gd name="connsiteY1" fmla="*/ 384313 h 2014331"/>
                <a:gd name="connsiteX2" fmla="*/ 1099930 w 2801274"/>
                <a:gd name="connsiteY2" fmla="*/ 715617 h 2014331"/>
                <a:gd name="connsiteX3" fmla="*/ 649356 w 2801274"/>
                <a:gd name="connsiteY3" fmla="*/ 1179444 h 2014331"/>
                <a:gd name="connsiteX4" fmla="*/ 0 w 2801274"/>
                <a:gd name="connsiteY4" fmla="*/ 2014331 h 201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274" h="2014331">
                  <a:moveTo>
                    <a:pt x="2729947" y="0"/>
                  </a:moveTo>
                  <a:cubicBezTo>
                    <a:pt x="2806147" y="132521"/>
                    <a:pt x="2882348" y="265043"/>
                    <a:pt x="2610678" y="384313"/>
                  </a:cubicBezTo>
                  <a:cubicBezTo>
                    <a:pt x="2339008" y="503583"/>
                    <a:pt x="1426817" y="583095"/>
                    <a:pt x="1099930" y="715617"/>
                  </a:cubicBezTo>
                  <a:cubicBezTo>
                    <a:pt x="773043" y="848139"/>
                    <a:pt x="832678" y="962992"/>
                    <a:pt x="649356" y="1179444"/>
                  </a:cubicBezTo>
                  <a:cubicBezTo>
                    <a:pt x="466034" y="1395896"/>
                    <a:pt x="233017" y="1705113"/>
                    <a:pt x="0" y="2014331"/>
                  </a:cubicBezTo>
                </a:path>
              </a:pathLst>
            </a:cu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8" name="文本框 7"/>
          <p:cNvSpPr txBox="1"/>
          <p:nvPr/>
        </p:nvSpPr>
        <p:spPr>
          <a:xfrm>
            <a:off x="418401" y="548680"/>
            <a:ext cx="738664" cy="5328592"/>
          </a:xfrm>
          <a:prstGeom prst="rect">
            <a:avLst/>
          </a:prstGeom>
          <a:noFill/>
        </p:spPr>
        <p:txBody>
          <a:bodyPr vert="eaVert" wrap="square" rtlCol="0">
            <a:spAutoFit/>
          </a:bodyPr>
          <a:lstStyle/>
          <a:p>
            <a:r>
              <a:rPr lang="zh-CN" altLang="en-US" sz="3600" b="1" dirty="0" smtClean="0">
                <a:latin typeface="楷体" panose="02010609060101010101" pitchFamily="49" charset="-122"/>
                <a:ea typeface="楷体" panose="02010609060101010101" pitchFamily="49" charset="-122"/>
              </a:rPr>
              <a:t>状态转换树</a:t>
            </a:r>
            <a:endParaRPr lang="zh-CN" altLang="en-US" sz="36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49890521"/>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0968" y="-171400"/>
            <a:ext cx="10668000" cy="1216025"/>
          </a:xfrm>
        </p:spPr>
        <p:txBody>
          <a:bodyPr/>
          <a:lstStyle/>
          <a:p>
            <a:r>
              <a:rPr lang="zh-CN" altLang="en-US" dirty="0" smtClean="0"/>
              <a:t>目 录</a:t>
            </a:r>
            <a:endParaRPr lang="zh-CN" altLang="en-US" dirty="0"/>
          </a:p>
        </p:txBody>
      </p:sp>
      <p:sp>
        <p:nvSpPr>
          <p:cNvPr id="3" name="内容占位符 2"/>
          <p:cNvSpPr>
            <a:spLocks noGrp="1"/>
          </p:cNvSpPr>
          <p:nvPr>
            <p:ph idx="1"/>
          </p:nvPr>
        </p:nvSpPr>
        <p:spPr>
          <a:xfrm>
            <a:off x="2999656" y="1167160"/>
            <a:ext cx="10668000" cy="4267200"/>
          </a:xfrm>
        </p:spPr>
        <p:txBody>
          <a:bodyPr/>
          <a:lstStyle/>
          <a:p>
            <a:r>
              <a:rPr lang="zh-CN" altLang="en-US" dirty="0" smtClean="0"/>
              <a:t>状态转换测试概述</a:t>
            </a:r>
            <a:endParaRPr lang="en-US" altLang="zh-CN" dirty="0" smtClean="0"/>
          </a:p>
          <a:p>
            <a:r>
              <a:rPr lang="zh-CN" altLang="en-US" dirty="0" smtClean="0"/>
              <a:t>建立状态转换图</a:t>
            </a:r>
            <a:endParaRPr lang="en-US" altLang="zh-CN" dirty="0" smtClean="0"/>
          </a:p>
          <a:p>
            <a:r>
              <a:rPr lang="zh-CN" altLang="en-US" dirty="0" smtClean="0">
                <a:solidFill>
                  <a:srgbClr val="FF0000"/>
                </a:solidFill>
              </a:rPr>
              <a:t>写出测试用例</a:t>
            </a:r>
            <a:endParaRPr lang="zh-CN" altLang="en-US" dirty="0">
              <a:solidFill>
                <a:srgbClr val="FF0000"/>
              </a:solidFill>
            </a:endParaRPr>
          </a:p>
        </p:txBody>
      </p:sp>
    </p:spTree>
    <p:extLst>
      <p:ext uri="{BB962C8B-B14F-4D97-AF65-F5344CB8AC3E}">
        <p14:creationId xmlns:p14="http://schemas.microsoft.com/office/powerpoint/2010/main" val="199478818"/>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设计测试用例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24219479"/>
              </p:ext>
            </p:extLst>
          </p:nvPr>
        </p:nvGraphicFramePr>
        <p:xfrm>
          <a:off x="623392" y="1340768"/>
          <a:ext cx="10668893" cy="4206240"/>
        </p:xfrm>
        <a:graphic>
          <a:graphicData uri="http://schemas.openxmlformats.org/drawingml/2006/table">
            <a:tbl>
              <a:tblPr firstRow="1" bandRow="1">
                <a:tableStyleId>{FABFCF23-3B69-468F-B69F-88F6DE6A72F2}</a:tableStyleId>
              </a:tblPr>
              <a:tblGrid>
                <a:gridCol w="1226308"/>
                <a:gridCol w="2893479"/>
                <a:gridCol w="2783051"/>
                <a:gridCol w="2566024"/>
                <a:gridCol w="1200031"/>
              </a:tblGrid>
              <a:tr h="0">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编号</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前提条件</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测试步骤</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预期结果</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实际结果</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播放器处于空闲状态</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在播放器中打开一个视频文件</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点击暂停</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再单击播放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能够成功打开</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能够暂停播放</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能够再次播放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4</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6941977"/>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使用状态图的方式设计测试用例步骤总结</a:t>
            </a:r>
            <a:endParaRPr lang="zh-CN" altLang="en-US" dirty="0"/>
          </a:p>
        </p:txBody>
      </p:sp>
      <p:sp>
        <p:nvSpPr>
          <p:cNvPr id="3" name="内容占位符 2"/>
          <p:cNvSpPr>
            <a:spLocks noGrp="1"/>
          </p:cNvSpPr>
          <p:nvPr>
            <p:ph idx="1"/>
          </p:nvPr>
        </p:nvSpPr>
        <p:spPr/>
        <p:txBody>
          <a:bodyPr/>
          <a:lstStyle/>
          <a:p>
            <a:r>
              <a:rPr lang="zh-CN" altLang="en-US" smtClean="0"/>
              <a:t>分析需求并建立状态图</a:t>
            </a:r>
            <a:endParaRPr lang="en-US" altLang="zh-CN" smtClean="0"/>
          </a:p>
          <a:p>
            <a:r>
              <a:rPr lang="zh-CN" altLang="en-US" smtClean="0"/>
              <a:t>确定测试强度</a:t>
            </a:r>
            <a:endParaRPr lang="en-US" altLang="zh-CN" smtClean="0"/>
          </a:p>
          <a:p>
            <a:r>
              <a:rPr lang="zh-CN" altLang="en-US" smtClean="0"/>
              <a:t>转换成状态树</a:t>
            </a:r>
            <a:endParaRPr lang="en-US" altLang="zh-CN" smtClean="0"/>
          </a:p>
          <a:p>
            <a:r>
              <a:rPr lang="zh-CN" altLang="en-US" smtClean="0"/>
              <a:t>设计测试用例</a:t>
            </a:r>
            <a:endParaRPr lang="zh-CN" altLang="en-US" dirty="0"/>
          </a:p>
        </p:txBody>
      </p:sp>
    </p:spTree>
    <p:extLst>
      <p:ext uri="{BB962C8B-B14F-4D97-AF65-F5344CB8AC3E}">
        <p14:creationId xmlns:p14="http://schemas.microsoft.com/office/powerpoint/2010/main" val="11879723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Practice</a:t>
            </a:r>
            <a:endParaRPr lang="zh-CN" altLang="en-US" dirty="0"/>
          </a:p>
        </p:txBody>
      </p:sp>
      <p:sp>
        <p:nvSpPr>
          <p:cNvPr id="3" name="内容占位符 2"/>
          <p:cNvSpPr>
            <a:spLocks noGrp="1"/>
          </p:cNvSpPr>
          <p:nvPr>
            <p:ph idx="1"/>
          </p:nvPr>
        </p:nvSpPr>
        <p:spPr>
          <a:xfrm>
            <a:off x="623392" y="1268760"/>
            <a:ext cx="11067082" cy="4267200"/>
          </a:xfrm>
        </p:spPr>
        <p:txBody>
          <a:bodyPr/>
          <a:lstStyle/>
          <a:p>
            <a:r>
              <a:rPr lang="zh-CN" altLang="en-US" dirty="0" smtClean="0"/>
              <a:t>依据雪梨教育平台判图片作业的图片查看器涉及状态转换的部分，使用状态转换方法测试测试用例，包括对数字的检查</a:t>
            </a:r>
            <a:endParaRPr lang="en-US" altLang="zh-CN" dirty="0" smtClean="0"/>
          </a:p>
          <a:p>
            <a:endParaRPr lang="en-US" altLang="zh-CN" dirty="0" smtClean="0"/>
          </a:p>
          <a:p>
            <a:pPr lvl="1"/>
            <a:endParaRPr lang="en-US" altLang="zh-CN" dirty="0" smtClean="0"/>
          </a:p>
        </p:txBody>
      </p:sp>
      <p:pic>
        <p:nvPicPr>
          <p:cNvPr id="6" name="图片 5"/>
          <p:cNvPicPr>
            <a:picLocks noChangeAspect="1"/>
          </p:cNvPicPr>
          <p:nvPr/>
        </p:nvPicPr>
        <p:blipFill>
          <a:blip r:embed="rId2"/>
          <a:stretch>
            <a:fillRect/>
          </a:stretch>
        </p:blipFill>
        <p:spPr>
          <a:xfrm>
            <a:off x="2226367" y="2596633"/>
            <a:ext cx="6461921" cy="3446358"/>
          </a:xfrm>
          <a:prstGeom prst="rect">
            <a:avLst/>
          </a:prstGeom>
        </p:spPr>
      </p:pic>
    </p:spTree>
    <p:extLst>
      <p:ext uri="{BB962C8B-B14F-4D97-AF65-F5344CB8AC3E}">
        <p14:creationId xmlns:p14="http://schemas.microsoft.com/office/powerpoint/2010/main" val="39276699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Practice</a:t>
            </a:r>
            <a:endParaRPr lang="zh-CN" altLang="en-US" dirty="0"/>
          </a:p>
        </p:txBody>
      </p:sp>
      <p:sp>
        <p:nvSpPr>
          <p:cNvPr id="3" name="内容占位符 2"/>
          <p:cNvSpPr>
            <a:spLocks noGrp="1"/>
          </p:cNvSpPr>
          <p:nvPr>
            <p:ph idx="1"/>
          </p:nvPr>
        </p:nvSpPr>
        <p:spPr/>
        <p:txBody>
          <a:bodyPr/>
          <a:lstStyle/>
          <a:p>
            <a:r>
              <a:rPr lang="zh-CN" altLang="en-US" dirty="0" smtClean="0"/>
              <a:t>如下图堆栈、出栈操作，根据状态转移法设计状态转换的测试用例</a:t>
            </a:r>
            <a:endParaRPr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1889170" y="1904455"/>
            <a:ext cx="8466667" cy="4533333"/>
          </a:xfrm>
          <a:prstGeom prst="rect">
            <a:avLst/>
          </a:prstGeom>
        </p:spPr>
      </p:pic>
    </p:spTree>
    <p:extLst>
      <p:ext uri="{BB962C8B-B14F-4D97-AF65-F5344CB8AC3E}">
        <p14:creationId xmlns:p14="http://schemas.microsoft.com/office/powerpoint/2010/main" val="3531338676"/>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画出状态转换图</a:t>
            </a:r>
            <a:endParaRPr lang="zh-CN" altLang="en-US" dirty="0"/>
          </a:p>
        </p:txBody>
      </p:sp>
      <p:sp>
        <p:nvSpPr>
          <p:cNvPr id="5" name="内容占位符 4"/>
          <p:cNvSpPr>
            <a:spLocks noGrp="1"/>
          </p:cNvSpPr>
          <p:nvPr>
            <p:ph idx="1"/>
          </p:nvPr>
        </p:nvSpPr>
        <p:spPr/>
        <p:txBody>
          <a:bodyPr/>
          <a:lstStyle/>
          <a:p>
            <a:endParaRPr lang="zh-CN" altLang="en-US"/>
          </a:p>
        </p:txBody>
      </p:sp>
      <p:grpSp>
        <p:nvGrpSpPr>
          <p:cNvPr id="9" name="组合 8"/>
          <p:cNvGrpSpPr/>
          <p:nvPr/>
        </p:nvGrpSpPr>
        <p:grpSpPr>
          <a:xfrm>
            <a:off x="228555" y="1089719"/>
            <a:ext cx="11287584" cy="5324333"/>
            <a:chOff x="1222468" y="2931772"/>
            <a:chExt cx="7060141" cy="3390476"/>
          </a:xfrm>
        </p:grpSpPr>
        <p:pic>
          <p:nvPicPr>
            <p:cNvPr id="7" name="内容占位符 3"/>
            <p:cNvPicPr>
              <a:picLocks noChangeAspect="1"/>
            </p:cNvPicPr>
            <p:nvPr/>
          </p:nvPicPr>
          <p:blipFill>
            <a:blip r:embed="rId2">
              <a:clrChange>
                <a:clrFrom>
                  <a:srgbClr val="FFFFFF"/>
                </a:clrFrom>
                <a:clrTo>
                  <a:srgbClr val="FFFFFF">
                    <a:alpha val="0"/>
                  </a:srgbClr>
                </a:clrTo>
              </a:clrChange>
            </a:blip>
            <a:stretch>
              <a:fillRect/>
            </a:stretch>
          </p:blipFill>
          <p:spPr>
            <a:xfrm>
              <a:off x="1222468" y="2931772"/>
              <a:ext cx="7000000" cy="3390476"/>
            </a:xfrm>
            <a:prstGeom prst="rect">
              <a:avLst/>
            </a:prstGeom>
          </p:spPr>
        </p:pic>
        <p:sp>
          <p:nvSpPr>
            <p:cNvPr id="8" name="矩形 7"/>
            <p:cNvSpPr/>
            <p:nvPr/>
          </p:nvSpPr>
          <p:spPr>
            <a:xfrm>
              <a:off x="2835965" y="5645426"/>
              <a:ext cx="5446644" cy="6758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858196789"/>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画出状态转换树</a:t>
            </a:r>
            <a:endParaRPr lang="zh-CN" altLang="en-US" dirty="0"/>
          </a:p>
        </p:txBody>
      </p:sp>
      <p:sp>
        <p:nvSpPr>
          <p:cNvPr id="7" name="内容占位符 6"/>
          <p:cNvSpPr>
            <a:spLocks noGrp="1"/>
          </p:cNvSpPr>
          <p:nvPr>
            <p:ph idx="1"/>
          </p:nvPr>
        </p:nvSpPr>
        <p:spPr/>
        <p:txBody>
          <a:bodyPr/>
          <a:lstStyle/>
          <a:p>
            <a:endParaRPr lang="zh-CN" altLang="en-US" dirty="0"/>
          </a:p>
        </p:txBody>
      </p:sp>
      <p:grpSp>
        <p:nvGrpSpPr>
          <p:cNvPr id="9" name="组合 8"/>
          <p:cNvGrpSpPr/>
          <p:nvPr/>
        </p:nvGrpSpPr>
        <p:grpSpPr>
          <a:xfrm>
            <a:off x="2567608" y="0"/>
            <a:ext cx="8516672" cy="6251467"/>
            <a:chOff x="1104406" y="705924"/>
            <a:chExt cx="8516672" cy="6251467"/>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1104406" y="705924"/>
              <a:ext cx="8516672" cy="6251467"/>
            </a:xfrm>
            <a:prstGeom prst="rect">
              <a:avLst/>
            </a:prstGeom>
          </p:spPr>
        </p:pic>
        <p:sp>
          <p:nvSpPr>
            <p:cNvPr id="8" name="椭圆 7"/>
            <p:cNvSpPr/>
            <p:nvPr/>
          </p:nvSpPr>
          <p:spPr>
            <a:xfrm>
              <a:off x="7032104" y="2924944"/>
              <a:ext cx="1872208" cy="57606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FAILURE</a:t>
              </a:r>
              <a:endParaRPr lang="zh-CN" altLang="en-US" b="1" dirty="0">
                <a:solidFill>
                  <a:srgbClr val="FF0000"/>
                </a:solidFill>
              </a:endParaRPr>
            </a:p>
          </p:txBody>
        </p:sp>
      </p:grpSp>
      <p:sp>
        <p:nvSpPr>
          <p:cNvPr id="10" name="椭圆 9"/>
          <p:cNvSpPr/>
          <p:nvPr/>
        </p:nvSpPr>
        <p:spPr>
          <a:xfrm>
            <a:off x="2639616" y="5445224"/>
            <a:ext cx="151216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solidFill>
                  <a:schemeClr val="tx1"/>
                </a:solidFill>
              </a:rPr>
              <a:t>filled</a:t>
            </a:r>
            <a:endParaRPr lang="zh-CN" altLang="en-US" sz="2200" b="1" dirty="0">
              <a:solidFill>
                <a:schemeClr val="tx1"/>
              </a:solidFill>
            </a:endParaRPr>
          </a:p>
        </p:txBody>
      </p:sp>
      <p:sp>
        <p:nvSpPr>
          <p:cNvPr id="12" name="椭圆 11"/>
          <p:cNvSpPr/>
          <p:nvPr/>
        </p:nvSpPr>
        <p:spPr>
          <a:xfrm>
            <a:off x="2855640" y="2780928"/>
            <a:ext cx="144016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solidFill>
                  <a:schemeClr val="tx1"/>
                </a:solidFill>
              </a:rPr>
              <a:t>filled</a:t>
            </a:r>
            <a:endParaRPr lang="zh-CN" altLang="en-US" sz="2200" b="1" dirty="0">
              <a:solidFill>
                <a:schemeClr val="tx1"/>
              </a:solidFill>
            </a:endParaRPr>
          </a:p>
        </p:txBody>
      </p:sp>
      <p:sp>
        <p:nvSpPr>
          <p:cNvPr id="13" name="椭圆 12"/>
          <p:cNvSpPr/>
          <p:nvPr/>
        </p:nvSpPr>
        <p:spPr>
          <a:xfrm>
            <a:off x="7752184" y="4869160"/>
            <a:ext cx="216024" cy="21602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8901258"/>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根据如下图播放器提供的功能进行用例设计</a:t>
            </a:r>
            <a:endParaRPr lang="zh-CN" altLang="en-US" dirty="0"/>
          </a:p>
        </p:txBody>
      </p:sp>
      <p:sp>
        <p:nvSpPr>
          <p:cNvPr id="3" name="内容占位符 2"/>
          <p:cNvSpPr>
            <a:spLocks noGrp="1"/>
          </p:cNvSpPr>
          <p:nvPr>
            <p:ph idx="1"/>
          </p:nvPr>
        </p:nvSpPr>
        <p:spPr>
          <a:xfrm>
            <a:off x="839416" y="1700808"/>
            <a:ext cx="10668000" cy="4267200"/>
          </a:xfrm>
        </p:spPr>
        <p:txBody>
          <a:bodyPr/>
          <a:lstStyle/>
          <a:p>
            <a:r>
              <a:rPr lang="zh-CN" altLang="en-US" dirty="0" smtClean="0"/>
              <a:t>播放</a:t>
            </a:r>
            <a:endParaRPr lang="en-US" altLang="zh-CN" dirty="0" smtClean="0"/>
          </a:p>
          <a:p>
            <a:r>
              <a:rPr lang="zh-CN" altLang="en-US" dirty="0" smtClean="0"/>
              <a:t>前进</a:t>
            </a:r>
            <a:endParaRPr lang="en-US" altLang="zh-CN" dirty="0" smtClean="0"/>
          </a:p>
          <a:p>
            <a:r>
              <a:rPr lang="zh-CN" altLang="en-US" dirty="0" smtClean="0"/>
              <a:t>后退</a:t>
            </a:r>
            <a:endParaRPr lang="en-US" altLang="zh-CN" dirty="0" smtClean="0"/>
          </a:p>
          <a:p>
            <a:r>
              <a:rPr lang="zh-CN" altLang="en-US" dirty="0" smtClean="0"/>
              <a:t>暂停</a:t>
            </a:r>
            <a:endParaRPr lang="en-US" altLang="zh-CN" dirty="0" smtClean="0"/>
          </a:p>
          <a:p>
            <a:r>
              <a:rPr lang="zh-CN" altLang="en-US" dirty="0" smtClean="0"/>
              <a:t>停止等功能</a:t>
            </a:r>
            <a:endParaRPr lang="zh-CN" altLang="en-US" dirty="0"/>
          </a:p>
        </p:txBody>
      </p:sp>
      <p:pic>
        <p:nvPicPr>
          <p:cNvPr id="6" name="图片 5"/>
          <p:cNvPicPr>
            <a:picLocks noChangeAspect="1"/>
          </p:cNvPicPr>
          <p:nvPr/>
        </p:nvPicPr>
        <p:blipFill>
          <a:blip r:embed="rId2"/>
          <a:stretch>
            <a:fillRect/>
          </a:stretch>
        </p:blipFill>
        <p:spPr>
          <a:xfrm>
            <a:off x="3359696" y="1484784"/>
            <a:ext cx="6100511" cy="1028657"/>
          </a:xfrm>
          <a:prstGeom prst="rect">
            <a:avLst/>
          </a:prstGeom>
        </p:spPr>
      </p:pic>
    </p:spTree>
    <p:extLst>
      <p:ext uri="{BB962C8B-B14F-4D97-AF65-F5344CB8AC3E}">
        <p14:creationId xmlns:p14="http://schemas.microsoft.com/office/powerpoint/2010/main" val="1160914212"/>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63289"/>
            <a:ext cx="10668000" cy="1216025"/>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美国航天局（</a:t>
            </a:r>
            <a:r>
              <a:rPr lang="en-US" altLang="zh-CN" dirty="0" smtClean="0"/>
              <a:t>NASA</a:t>
            </a:r>
            <a:r>
              <a:rPr lang="zh-CN" altLang="en-US" dirty="0" smtClean="0"/>
              <a:t>）火星极地着陆</a:t>
            </a:r>
            <a:endParaRPr lang="zh-CN" altLang="en-US" dirty="0"/>
          </a:p>
        </p:txBody>
      </p:sp>
      <p:sp>
        <p:nvSpPr>
          <p:cNvPr id="3" name="内容占位符 2"/>
          <p:cNvSpPr>
            <a:spLocks noGrp="1"/>
          </p:cNvSpPr>
          <p:nvPr>
            <p:ph idx="1"/>
          </p:nvPr>
        </p:nvSpPr>
        <p:spPr>
          <a:xfrm>
            <a:off x="717551" y="1268760"/>
            <a:ext cx="10668000" cy="4267200"/>
          </a:xfrm>
        </p:spPr>
        <p:txBody>
          <a:bodyPr/>
          <a:lstStyle/>
          <a:p>
            <a:pPr>
              <a:lnSpc>
                <a:spcPct val="130000"/>
              </a:lnSpc>
            </a:pPr>
            <a:r>
              <a:rPr lang="en-US" altLang="zh-CN" dirty="0" smtClean="0"/>
              <a:t>1999</a:t>
            </a:r>
            <a:r>
              <a:rPr lang="zh-CN" altLang="en-US" dirty="0" smtClean="0"/>
              <a:t>年</a:t>
            </a:r>
            <a:r>
              <a:rPr lang="en-US" altLang="zh-CN" dirty="0" smtClean="0"/>
              <a:t>12</a:t>
            </a:r>
            <a:r>
              <a:rPr lang="zh-CN" altLang="en-US" dirty="0" smtClean="0"/>
              <a:t>月</a:t>
            </a:r>
            <a:r>
              <a:rPr lang="en-US" altLang="zh-CN" dirty="0" smtClean="0"/>
              <a:t>3</a:t>
            </a:r>
            <a:r>
              <a:rPr lang="zh-CN" altLang="en-US" dirty="0" smtClean="0"/>
              <a:t>日，美国航天局的火星极地登陆飞船在试图登录火星表面时失踪。在设计中，飞船的脚上装了一个触点开关，当飞船的脚着地时，触发开关，通过计算机中设置的一个数据位来关掉燃料。然而，在飞船的脚张开时，由于震动，开关被触发，并通过数据位关掉燃料</a:t>
            </a:r>
            <a:endParaRPr lang="en-US" altLang="zh-CN" dirty="0" smtClean="0"/>
          </a:p>
          <a:p>
            <a:pPr>
              <a:lnSpc>
                <a:spcPct val="130000"/>
              </a:lnSpc>
            </a:pPr>
            <a:r>
              <a:rPr lang="zh-CN" altLang="en-US" dirty="0" smtClean="0"/>
              <a:t>原因：其中一个小组测试飞船的脚落地过程，并不注意着地数据位是否置位，另一个小组测试此后的着陆过程，他们每次测试前都要重置计算机、清除数据位</a:t>
            </a:r>
            <a:endParaRPr lang="zh-CN" altLang="en-US" dirty="0"/>
          </a:p>
        </p:txBody>
      </p:sp>
    </p:spTree>
    <p:extLst>
      <p:ext uri="{BB962C8B-B14F-4D97-AF65-F5344CB8AC3E}">
        <p14:creationId xmlns:p14="http://schemas.microsoft.com/office/powerpoint/2010/main" val="352421740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smtClean="0"/>
              <a:t>依据状态转换测试的方法设计</a:t>
            </a:r>
            <a:r>
              <a:rPr lang="en-US" altLang="zh-CN" dirty="0" smtClean="0"/>
              <a:t>Media Player</a:t>
            </a:r>
            <a:r>
              <a:rPr lang="zh-CN" altLang="en-US" dirty="0" smtClean="0"/>
              <a:t>播放器中状态转换的测试用例（作为回顾课程使用，不必提交）</a:t>
            </a:r>
            <a:endParaRPr lang="en-US" altLang="zh-CN" dirty="0" smtClean="0"/>
          </a:p>
          <a:p>
            <a:pPr>
              <a:lnSpc>
                <a:spcPct val="130000"/>
              </a:lnSpc>
            </a:pPr>
            <a:r>
              <a:rPr lang="zh-CN" altLang="en-US" dirty="0" smtClean="0"/>
              <a:t>依据状态转换测试方法设计</a:t>
            </a:r>
            <a:r>
              <a:rPr lang="en-US" altLang="zh-CN" dirty="0" smtClean="0"/>
              <a:t>QQ</a:t>
            </a:r>
            <a:r>
              <a:rPr lang="zh-CN" altLang="en-US" dirty="0" smtClean="0"/>
              <a:t>登录时，</a:t>
            </a:r>
            <a:r>
              <a:rPr lang="en-US" altLang="zh-CN" dirty="0" smtClean="0"/>
              <a:t>6</a:t>
            </a:r>
            <a:r>
              <a:rPr lang="zh-CN" altLang="en-US" dirty="0" smtClean="0"/>
              <a:t>种登录状态（在线、隐身</a:t>
            </a:r>
            <a:r>
              <a:rPr lang="en-US" altLang="zh-CN" dirty="0" smtClean="0"/>
              <a:t>……</a:t>
            </a:r>
            <a:r>
              <a:rPr lang="zh-CN" altLang="en-US" dirty="0" smtClean="0"/>
              <a:t>），以及登录成功后状态转换的测试用例</a:t>
            </a:r>
            <a:endParaRPr lang="en-US" altLang="zh-CN" dirty="0" smtClean="0"/>
          </a:p>
          <a:p>
            <a:pPr>
              <a:lnSpc>
                <a:spcPct val="130000"/>
              </a:lnSpc>
            </a:pPr>
            <a:r>
              <a:rPr lang="zh-CN" altLang="en-US" dirty="0" smtClean="0"/>
              <a:t>依据网上预订机票时，机票状态转换过程设计测试用例</a:t>
            </a:r>
            <a:endParaRPr lang="en-US" altLang="zh-CN" dirty="0" smtClean="0"/>
          </a:p>
          <a:p>
            <a:pPr lvl="1">
              <a:lnSpc>
                <a:spcPct val="130000"/>
              </a:lnSpc>
            </a:pPr>
            <a:r>
              <a:rPr lang="zh-CN" altLang="en-US" dirty="0" smtClean="0"/>
              <a:t>未购买   已预订</a:t>
            </a:r>
            <a:r>
              <a:rPr lang="en-US" altLang="zh-CN" dirty="0" smtClean="0"/>
              <a:t>  </a:t>
            </a:r>
            <a:r>
              <a:rPr lang="zh-CN" altLang="en-US" dirty="0" smtClean="0"/>
              <a:t>已付款</a:t>
            </a:r>
            <a:r>
              <a:rPr lang="en-US" altLang="zh-CN" dirty="0" smtClean="0"/>
              <a:t>     </a:t>
            </a:r>
            <a:r>
              <a:rPr lang="zh-CN" altLang="en-US" dirty="0" smtClean="0"/>
              <a:t>已退票</a:t>
            </a:r>
            <a:endParaRPr lang="en-US" altLang="zh-CN" dirty="0" smtClean="0"/>
          </a:p>
          <a:p>
            <a:endParaRPr lang="zh-CN" altLang="en-US" dirty="0"/>
          </a:p>
        </p:txBody>
      </p:sp>
    </p:spTree>
    <p:extLst>
      <p:ext uri="{BB962C8B-B14F-4D97-AF65-F5344CB8AC3E}">
        <p14:creationId xmlns:p14="http://schemas.microsoft.com/office/powerpoint/2010/main" val="277822294"/>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a:t>根据状态转换设计测试用例的方法理解计算器使用不同进制数计算功能测试方法</a:t>
            </a:r>
            <a:endParaRPr lang="en-US" altLang="zh-CN" dirty="0"/>
          </a:p>
          <a:p>
            <a:r>
              <a:rPr lang="zh-CN" altLang="en-US" dirty="0"/>
              <a:t>根据状态转换设计测试用例的方法理解记事本文件关闭、打开、浏览、编辑、保存等状态转换的测试用例</a:t>
            </a:r>
          </a:p>
          <a:p>
            <a:endParaRPr lang="zh-CN" altLang="en-US" dirty="0"/>
          </a:p>
        </p:txBody>
      </p:sp>
    </p:spTree>
    <p:extLst>
      <p:ext uri="{BB962C8B-B14F-4D97-AF65-F5344CB8AC3E}">
        <p14:creationId xmlns:p14="http://schemas.microsoft.com/office/powerpoint/2010/main" val="2488413546"/>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3017658" y="2804082"/>
            <a:ext cx="6000750" cy="1326996"/>
          </a:xfrm>
        </p:spPr>
        <p:txBody>
          <a:bodyPr/>
          <a:lstStyle/>
          <a:p>
            <a:pPr marL="0" indent="0" algn="ctr">
              <a:buNone/>
            </a:pPr>
            <a:r>
              <a:rPr lang="en-US" altLang="zh-CN" sz="4400" b="1" dirty="0">
                <a:latin typeface="Times New Roman" panose="02020603050405020304" pitchFamily="18" charset="0"/>
                <a:ea typeface="黑体" pitchFamily="49" charset="-122"/>
                <a:cs typeface="Times New Roman" panose="02020603050405020304" pitchFamily="18" charset="0"/>
              </a:rPr>
              <a:t>Question</a:t>
            </a:r>
            <a:endParaRPr lang="zh-CN"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34744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787678" y="1556728"/>
            <a:ext cx="8513076" cy="2649512"/>
          </a:xfrm>
          <a:prstGeom prst="roundRect">
            <a:avLst>
              <a:gd name="adj" fmla="val 16667"/>
            </a:avLst>
          </a:prstGeom>
          <a:noFill/>
          <a:ln w="28575">
            <a:solidFill>
              <a:srgbClr val="C0C0C0"/>
            </a:solidFill>
            <a:prstDash val="sysDot"/>
            <a:round/>
            <a:headEnd/>
            <a:tailEnd/>
          </a:ln>
        </p:spPr>
        <p:txBody>
          <a:bodyPr wrap="none" anchor="ctr"/>
          <a:lstStyle/>
          <a:p>
            <a:pPr>
              <a:lnSpc>
                <a:spcPct val="130000"/>
              </a:lnSpc>
              <a:buClr>
                <a:srgbClr val="92D050"/>
              </a:buClr>
              <a:defRPr/>
            </a:pPr>
            <a:endParaRPr lang="en-US" altLang="zh-CN" sz="2800" b="1" dirty="0">
              <a:solidFill>
                <a:schemeClr val="tx1">
                  <a:lumMod val="10000"/>
                </a:schemeClr>
              </a:solidFill>
              <a:latin typeface="楷体" pitchFamily="49" charset="-122"/>
              <a:ea typeface="楷体" pitchFamily="49" charset="-122"/>
            </a:endParaRPr>
          </a:p>
        </p:txBody>
      </p:sp>
      <p:sp>
        <p:nvSpPr>
          <p:cNvPr id="3" name="标题 2"/>
          <p:cNvSpPr>
            <a:spLocks noGrp="1"/>
          </p:cNvSpPr>
          <p:nvPr>
            <p:ph type="title"/>
          </p:nvPr>
        </p:nvSpPr>
        <p:spPr/>
        <p:txBody>
          <a:bodyPr/>
          <a:lstStyle/>
          <a:p>
            <a:r>
              <a:rPr lang="zh-CN" altLang="en-US" smtClean="0"/>
              <a:t>本节教学目标</a:t>
            </a:r>
            <a:endParaRPr lang="zh-CN" altLang="en-US" dirty="0"/>
          </a:p>
        </p:txBody>
      </p:sp>
      <p:sp>
        <p:nvSpPr>
          <p:cNvPr id="4" name="内容占位符 3"/>
          <p:cNvSpPr>
            <a:spLocks noGrp="1"/>
          </p:cNvSpPr>
          <p:nvPr>
            <p:ph idx="1"/>
          </p:nvPr>
        </p:nvSpPr>
        <p:spPr>
          <a:xfrm>
            <a:off x="695400" y="1538064"/>
            <a:ext cx="10668000" cy="4267200"/>
          </a:xfrm>
        </p:spPr>
        <p:txBody>
          <a:bodyPr/>
          <a:lstStyle/>
          <a:p>
            <a:pPr lvl="1"/>
            <a:r>
              <a:rPr lang="zh-CN" altLang="en-US" dirty="0" smtClean="0"/>
              <a:t>理解什么是状态测试</a:t>
            </a:r>
            <a:endParaRPr lang="en-US" altLang="zh-CN" dirty="0" smtClean="0"/>
          </a:p>
          <a:p>
            <a:pPr lvl="1"/>
            <a:r>
              <a:rPr lang="zh-CN" altLang="en-US" dirty="0" smtClean="0"/>
              <a:t>掌握建立程序状态转换图并设计测试用例的方法</a:t>
            </a:r>
            <a:endParaRPr lang="en-US" altLang="zh-CN" dirty="0"/>
          </a:p>
        </p:txBody>
      </p:sp>
    </p:spTree>
    <p:extLst>
      <p:ext uri="{BB962C8B-B14F-4D97-AF65-F5344CB8AC3E}">
        <p14:creationId xmlns:p14="http://schemas.microsoft.com/office/powerpoint/2010/main" val="387838753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3752" y="-171400"/>
            <a:ext cx="10668000" cy="1216025"/>
          </a:xfrm>
        </p:spPr>
        <p:txBody>
          <a:bodyPr/>
          <a:lstStyle/>
          <a:p>
            <a:r>
              <a:rPr lang="zh-CN" altLang="en-US" dirty="0" smtClean="0"/>
              <a:t>目 录</a:t>
            </a:r>
            <a:endParaRPr lang="zh-CN" altLang="en-US" dirty="0"/>
          </a:p>
        </p:txBody>
      </p:sp>
      <p:sp>
        <p:nvSpPr>
          <p:cNvPr id="3" name="内容占位符 2"/>
          <p:cNvSpPr>
            <a:spLocks noGrp="1"/>
          </p:cNvSpPr>
          <p:nvPr>
            <p:ph idx="1"/>
          </p:nvPr>
        </p:nvSpPr>
        <p:spPr>
          <a:xfrm>
            <a:off x="2999656" y="1268760"/>
            <a:ext cx="10668000" cy="4267200"/>
          </a:xfrm>
        </p:spPr>
        <p:txBody>
          <a:bodyPr/>
          <a:lstStyle/>
          <a:p>
            <a:r>
              <a:rPr lang="zh-CN" altLang="en-US" dirty="0" smtClean="0"/>
              <a:t>状态转换测试概述</a:t>
            </a:r>
            <a:endParaRPr lang="en-US" altLang="zh-CN" dirty="0" smtClean="0"/>
          </a:p>
          <a:p>
            <a:r>
              <a:rPr lang="zh-CN" altLang="en-US" dirty="0" smtClean="0"/>
              <a:t>建立状态转换图</a:t>
            </a:r>
            <a:endParaRPr lang="en-US" altLang="zh-CN" dirty="0" smtClean="0"/>
          </a:p>
          <a:p>
            <a:r>
              <a:rPr lang="zh-CN" altLang="en-US" dirty="0" smtClean="0"/>
              <a:t>写出测试用例</a:t>
            </a:r>
            <a:endParaRPr lang="zh-CN" altLang="en-US" dirty="0"/>
          </a:p>
        </p:txBody>
      </p:sp>
    </p:spTree>
    <p:extLst>
      <p:ext uri="{BB962C8B-B14F-4D97-AF65-F5344CB8AC3E}">
        <p14:creationId xmlns:p14="http://schemas.microsoft.com/office/powerpoint/2010/main" val="33834511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endParaRPr lang="zh-CN" altLang="en-US" dirty="0"/>
          </a:p>
        </p:txBody>
      </p:sp>
      <p:sp>
        <p:nvSpPr>
          <p:cNvPr id="3" name="内容占位符 2"/>
          <p:cNvSpPr>
            <a:spLocks noGrp="1"/>
          </p:cNvSpPr>
          <p:nvPr>
            <p:ph idx="1"/>
          </p:nvPr>
        </p:nvSpPr>
        <p:spPr>
          <a:xfrm>
            <a:off x="695400" y="980728"/>
            <a:ext cx="10668000" cy="4267200"/>
          </a:xfrm>
        </p:spPr>
        <p:txBody>
          <a:bodyPr/>
          <a:lstStyle/>
          <a:p>
            <a:r>
              <a:rPr lang="zh-CN" altLang="en-US" dirty="0" smtClean="0"/>
              <a:t>怎样测试</a:t>
            </a:r>
            <a:r>
              <a:rPr lang="en-US" altLang="zh-CN" dirty="0" smtClean="0"/>
              <a:t>QQ</a:t>
            </a:r>
            <a:r>
              <a:rPr lang="zh-CN" altLang="en-US" dirty="0" smtClean="0"/>
              <a:t>不同状态登录以及不同状态转换？</a:t>
            </a:r>
            <a:endParaRPr lang="en-US" altLang="zh-CN" dirty="0" smtClean="0"/>
          </a:p>
          <a:p>
            <a:r>
              <a:rPr lang="zh-CN" altLang="en-US" dirty="0" smtClean="0"/>
              <a:t>怎样测试音频播放器使用流程？</a:t>
            </a:r>
            <a:endParaRPr lang="en-US" altLang="zh-CN" dirty="0" smtClean="0"/>
          </a:p>
          <a:p>
            <a:endParaRPr lang="en-US" altLang="zh-CN" dirty="0" smtClean="0"/>
          </a:p>
          <a:p>
            <a:endParaRPr lang="en-US" altLang="zh-CN" dirty="0" smtClean="0"/>
          </a:p>
          <a:p>
            <a:endParaRPr lang="en-US" altLang="zh-CN" dirty="0" smtClean="0"/>
          </a:p>
          <a:p>
            <a:r>
              <a:rPr lang="zh-CN" altLang="en-US" dirty="0" smtClean="0"/>
              <a:t>怎样测试有关状态转移的程序功能？</a:t>
            </a:r>
            <a:endParaRPr lang="en-US" altLang="zh-CN" dirty="0" smtClean="0"/>
          </a:p>
          <a:p>
            <a:pPr marL="0" indent="0">
              <a:buNone/>
            </a:pPr>
            <a:r>
              <a:rPr lang="en-US" altLang="zh-CN" dirty="0"/>
              <a:t> </a:t>
            </a:r>
            <a:r>
              <a:rPr lang="en-US" altLang="zh-CN" dirty="0" smtClean="0"/>
              <a:t>       ——</a:t>
            </a:r>
            <a:r>
              <a:rPr lang="zh-CN" altLang="en-US" dirty="0" smtClean="0"/>
              <a:t>状态转换测试法（也叫状态迁移）</a:t>
            </a:r>
            <a:endParaRPr lang="en-US" altLang="zh-CN" dirty="0" smtClean="0"/>
          </a:p>
        </p:txBody>
      </p:sp>
      <p:pic>
        <p:nvPicPr>
          <p:cNvPr id="4" name="图片 3"/>
          <p:cNvPicPr>
            <a:picLocks noChangeAspect="1"/>
          </p:cNvPicPr>
          <p:nvPr/>
        </p:nvPicPr>
        <p:blipFill rotWithShape="1">
          <a:blip r:embed="rId2"/>
          <a:srcRect t="7091" r="-98" b="41362"/>
          <a:stretch/>
        </p:blipFill>
        <p:spPr>
          <a:xfrm>
            <a:off x="479376" y="2348880"/>
            <a:ext cx="11017224" cy="2383578"/>
          </a:xfrm>
          <a:prstGeom prst="rect">
            <a:avLst/>
          </a:prstGeom>
        </p:spPr>
      </p:pic>
    </p:spTree>
    <p:extLst>
      <p:ext uri="{BB962C8B-B14F-4D97-AF65-F5344CB8AC3E}">
        <p14:creationId xmlns:p14="http://schemas.microsoft.com/office/powerpoint/2010/main" val="10891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endParaRPr lang="zh-CN" altLang="en-US" dirty="0"/>
          </a:p>
        </p:txBody>
      </p:sp>
      <p:sp>
        <p:nvSpPr>
          <p:cNvPr id="3" name="内容占位符 2"/>
          <p:cNvSpPr>
            <a:spLocks noGrp="1"/>
          </p:cNvSpPr>
          <p:nvPr>
            <p:ph idx="1"/>
          </p:nvPr>
        </p:nvSpPr>
        <p:spPr>
          <a:xfrm>
            <a:off x="551384" y="1052736"/>
            <a:ext cx="6480720" cy="4267200"/>
          </a:xfrm>
        </p:spPr>
        <p:txBody>
          <a:bodyPr/>
          <a:lstStyle/>
          <a:p>
            <a:r>
              <a:rPr lang="zh-CN" altLang="en-US" dirty="0" smtClean="0"/>
              <a:t>定义：</a:t>
            </a:r>
            <a:endParaRPr lang="en-US" altLang="zh-CN" dirty="0" smtClean="0"/>
          </a:p>
          <a:p>
            <a:pPr lvl="1"/>
            <a:r>
              <a:rPr lang="zh-CN" altLang="en-US" dirty="0" smtClean="0"/>
              <a:t>是一种基于产品规格分析，对系统的每个</a:t>
            </a:r>
            <a:r>
              <a:rPr lang="zh-CN" altLang="en-US" dirty="0" smtClean="0">
                <a:solidFill>
                  <a:srgbClr val="FF0000"/>
                </a:solidFill>
              </a:rPr>
              <a:t>状态及与状态相关</a:t>
            </a:r>
            <a:r>
              <a:rPr lang="zh-CN" altLang="en-US" dirty="0" smtClean="0"/>
              <a:t>的函数进行测试，通过不同的状态验证程序的逻辑流程</a:t>
            </a:r>
            <a:endParaRPr lang="en-US" altLang="zh-CN" dirty="0" smtClean="0"/>
          </a:p>
          <a:p>
            <a:pPr lvl="1"/>
            <a:r>
              <a:rPr lang="zh-CN" altLang="en-US" dirty="0" smtClean="0"/>
              <a:t>任何一个系统，如果对同一个输入，</a:t>
            </a:r>
            <a:r>
              <a:rPr lang="zh-CN" altLang="en-US" dirty="0" smtClean="0">
                <a:solidFill>
                  <a:srgbClr val="FF0000"/>
                </a:solidFill>
              </a:rPr>
              <a:t>根据不同的状态</a:t>
            </a:r>
            <a:r>
              <a:rPr lang="zh-CN" altLang="en-US" dirty="0" smtClean="0"/>
              <a:t>，可以得到</a:t>
            </a:r>
            <a:r>
              <a:rPr lang="zh-CN" altLang="en-US" dirty="0" smtClean="0">
                <a:solidFill>
                  <a:srgbClr val="FF0000"/>
                </a:solidFill>
              </a:rPr>
              <a:t>不同的输出</a:t>
            </a:r>
            <a:r>
              <a:rPr lang="zh-CN" altLang="en-US" dirty="0" smtClean="0"/>
              <a:t>，就是一个有限状态系统</a:t>
            </a:r>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7536160" y="3356992"/>
            <a:ext cx="2736304" cy="2704412"/>
          </a:xfrm>
          <a:prstGeom prst="rect">
            <a:avLst/>
          </a:prstGeom>
        </p:spPr>
      </p:pic>
      <p:pic>
        <p:nvPicPr>
          <p:cNvPr id="6" name="图片 5"/>
          <p:cNvPicPr>
            <a:picLocks noChangeAspect="1"/>
          </p:cNvPicPr>
          <p:nvPr/>
        </p:nvPicPr>
        <p:blipFill>
          <a:blip r:embed="rId4"/>
          <a:stretch>
            <a:fillRect/>
          </a:stretch>
        </p:blipFill>
        <p:spPr>
          <a:xfrm>
            <a:off x="7248128" y="1052736"/>
            <a:ext cx="3913532" cy="2087217"/>
          </a:xfrm>
          <a:prstGeom prst="rect">
            <a:avLst/>
          </a:prstGeom>
        </p:spPr>
      </p:pic>
    </p:spTree>
    <p:extLst>
      <p:ext uri="{BB962C8B-B14F-4D97-AF65-F5344CB8AC3E}">
        <p14:creationId xmlns:p14="http://schemas.microsoft.com/office/powerpoint/2010/main" val="29729023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r>
              <a:rPr lang="en-US" altLang="zh-CN" smtClean="0"/>
              <a:t>—</a:t>
            </a:r>
            <a:r>
              <a:rPr lang="zh-CN" altLang="en-US" smtClean="0"/>
              <a:t>有限状态机</a:t>
            </a:r>
            <a:endParaRPr lang="zh-CN" altLang="en-US" dirty="0"/>
          </a:p>
        </p:txBody>
      </p:sp>
      <p:sp>
        <p:nvSpPr>
          <p:cNvPr id="3" name="内容占位符 2"/>
          <p:cNvSpPr>
            <a:spLocks noGrp="1"/>
          </p:cNvSpPr>
          <p:nvPr>
            <p:ph idx="1"/>
          </p:nvPr>
        </p:nvSpPr>
        <p:spPr/>
        <p:txBody>
          <a:bodyPr/>
          <a:lstStyle/>
          <a:p>
            <a:r>
              <a:rPr lang="zh-CN" altLang="en-US" dirty="0" smtClean="0"/>
              <a:t>有限状态机表示有限个状态以及在这些状态之间的转移和动作等行为的数学模型。</a:t>
            </a:r>
            <a:endParaRPr lang="en-US" altLang="zh-CN" dirty="0" smtClean="0"/>
          </a:p>
          <a:p>
            <a:r>
              <a:rPr lang="zh-CN" altLang="en-US" dirty="0" smtClean="0"/>
              <a:t>有限状态机，可以用状态图，状态表，状态树表示</a:t>
            </a:r>
            <a:endParaRPr lang="zh-CN" altLang="en-US" dirty="0"/>
          </a:p>
        </p:txBody>
      </p:sp>
      <p:sp>
        <p:nvSpPr>
          <p:cNvPr id="5" name="AutoShape 2" descr="https://gss0.baidu.com/94o3dSag_xI4khGko9WTAnF6hhy/zhidao/wh%3D600%2C800/sign=92b71d114290f60304e5944109229f23/9e3df8dcd100baa1d524d69b4f10b912c8fc2e8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gss0.baidu.com/94o3dSag_xI4khGko9WTAnF6hhy/zhidao/wh%3D600%2C800/sign=92b71d114290f60304e5944109229f23/9e3df8dcd100baa1d524d69b4f10b912c8fc2e8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479376" y="3140968"/>
            <a:ext cx="3672408" cy="2926746"/>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1687049274"/>
              </p:ext>
            </p:extLst>
          </p:nvPr>
        </p:nvGraphicFramePr>
        <p:xfrm>
          <a:off x="5159896" y="3356992"/>
          <a:ext cx="3319126" cy="2670786"/>
        </p:xfrm>
        <a:graphic>
          <a:graphicData uri="http://schemas.openxmlformats.org/drawingml/2006/table">
            <a:tbl>
              <a:tblPr firstRow="1" bandRow="1">
                <a:tableStyleId>{0505E3EF-67EA-436B-97B2-0124C06EBD24}</a:tableStyleId>
              </a:tblPr>
              <a:tblGrid>
                <a:gridCol w="1106375"/>
                <a:gridCol w="1106375"/>
                <a:gridCol w="1106376"/>
              </a:tblGrid>
              <a:tr h="798578">
                <a:tc>
                  <a:txBody>
                    <a:bodyPr/>
                    <a:lstStyle/>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593086">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9734">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3086">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图片 12"/>
          <p:cNvPicPr>
            <a:picLocks noChangeAspect="1"/>
          </p:cNvPicPr>
          <p:nvPr/>
        </p:nvPicPr>
        <p:blipFill>
          <a:blip r:embed="rId4"/>
          <a:stretch>
            <a:fillRect/>
          </a:stretch>
        </p:blipFill>
        <p:spPr>
          <a:xfrm>
            <a:off x="9696400" y="2564904"/>
            <a:ext cx="2019353" cy="3493192"/>
          </a:xfrm>
          <a:prstGeom prst="rect">
            <a:avLst/>
          </a:prstGeom>
        </p:spPr>
      </p:pic>
    </p:spTree>
    <p:extLst>
      <p:ext uri="{BB962C8B-B14F-4D97-AF65-F5344CB8AC3E}">
        <p14:creationId xmlns:p14="http://schemas.microsoft.com/office/powerpoint/2010/main" val="3509294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336" y="-243408"/>
            <a:ext cx="10685944" cy="121602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a:xfrm>
            <a:off x="4007768" y="1340768"/>
            <a:ext cx="10685944" cy="4267200"/>
          </a:xfrm>
        </p:spPr>
        <p:txBody>
          <a:bodyPr/>
          <a:lstStyle/>
          <a:p>
            <a:r>
              <a:rPr lang="zh-CN" altLang="en-US" dirty="0" smtClean="0"/>
              <a:t>状态转换测试概述</a:t>
            </a:r>
            <a:endParaRPr lang="en-US" altLang="zh-CN" dirty="0" smtClean="0"/>
          </a:p>
          <a:p>
            <a:r>
              <a:rPr lang="zh-CN" altLang="en-US" dirty="0" smtClean="0">
                <a:solidFill>
                  <a:srgbClr val="FF0000"/>
                </a:solidFill>
              </a:rPr>
              <a:t>建立状态转换图</a:t>
            </a:r>
            <a:endParaRPr lang="en-US" altLang="zh-CN" dirty="0" smtClean="0">
              <a:solidFill>
                <a:srgbClr val="FF0000"/>
              </a:solidFill>
            </a:endParaRPr>
          </a:p>
          <a:p>
            <a:r>
              <a:rPr lang="zh-CN" altLang="en-US" dirty="0" smtClean="0"/>
              <a:t>写出测试用例</a:t>
            </a:r>
            <a:endParaRPr lang="zh-CN" altLang="en-US" dirty="0"/>
          </a:p>
        </p:txBody>
      </p:sp>
    </p:spTree>
    <p:extLst>
      <p:ext uri="{BB962C8B-B14F-4D97-AF65-F5344CB8AC3E}">
        <p14:creationId xmlns:p14="http://schemas.microsoft.com/office/powerpoint/2010/main" val="3013646046"/>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建立状态转换图</a:t>
            </a:r>
            <a:endParaRPr lang="zh-CN" altLang="en-US" dirty="0"/>
          </a:p>
        </p:txBody>
      </p:sp>
      <p:sp>
        <p:nvSpPr>
          <p:cNvPr id="3" name="内容占位符 2"/>
          <p:cNvSpPr>
            <a:spLocks noGrp="1"/>
          </p:cNvSpPr>
          <p:nvPr>
            <p:ph idx="1"/>
          </p:nvPr>
        </p:nvSpPr>
        <p:spPr/>
        <p:txBody>
          <a:bodyPr/>
          <a:lstStyle/>
          <a:p>
            <a:r>
              <a:rPr lang="zh-CN" altLang="en-US" dirty="0" smtClean="0"/>
              <a:t>以播放器程序为例，建立状态转换图</a:t>
            </a:r>
            <a:endParaRPr lang="zh-CN" altLang="en-US" dirty="0"/>
          </a:p>
        </p:txBody>
      </p:sp>
      <p:pic>
        <p:nvPicPr>
          <p:cNvPr id="5" name="图片 4"/>
          <p:cNvPicPr>
            <a:picLocks noChangeAspect="1"/>
          </p:cNvPicPr>
          <p:nvPr/>
        </p:nvPicPr>
        <p:blipFill>
          <a:blip r:embed="rId3"/>
          <a:stretch>
            <a:fillRect/>
          </a:stretch>
        </p:blipFill>
        <p:spPr>
          <a:xfrm>
            <a:off x="6023992" y="1988840"/>
            <a:ext cx="5015880" cy="845769"/>
          </a:xfrm>
          <a:prstGeom prst="rect">
            <a:avLst/>
          </a:prstGeom>
        </p:spPr>
      </p:pic>
      <p:graphicFrame>
        <p:nvGraphicFramePr>
          <p:cNvPr id="7" name="表格 6"/>
          <p:cNvGraphicFramePr>
            <a:graphicFrameLocks noGrp="1"/>
          </p:cNvGraphicFramePr>
          <p:nvPr>
            <p:extLst/>
          </p:nvPr>
        </p:nvGraphicFramePr>
        <p:xfrm>
          <a:off x="5735481" y="3212976"/>
          <a:ext cx="5905135" cy="3405295"/>
        </p:xfrm>
        <a:graphic>
          <a:graphicData uri="http://schemas.openxmlformats.org/drawingml/2006/table">
            <a:tbl>
              <a:tblPr firstRow="1" bandRow="1">
                <a:tableStyleId>{00A15C55-8517-42AA-B614-E9B94910E393}</a:tableStyleId>
              </a:tblPr>
              <a:tblGrid>
                <a:gridCol w="1181027"/>
                <a:gridCol w="1181027"/>
                <a:gridCol w="1181027"/>
                <a:gridCol w="1181027"/>
                <a:gridCol w="1181027"/>
              </a:tblGrid>
              <a:tr h="432049">
                <a:tc>
                  <a:txBody>
                    <a:bodyPr/>
                    <a:lstStyle/>
                    <a:p>
                      <a:r>
                        <a:rPr lang="zh-CN" altLang="en-US" sz="2500" b="1" dirty="0" smtClean="0">
                          <a:latin typeface="楷体" panose="02010609060101010101" pitchFamily="49" charset="-122"/>
                          <a:ea typeface="楷体" panose="02010609060101010101" pitchFamily="49" charset="-122"/>
                        </a:rPr>
                        <a:t>状态名</a:t>
                      </a:r>
                      <a:endParaRPr lang="zh-CN" altLang="en-US" sz="2500" b="1" dirty="0">
                        <a:latin typeface="楷体" panose="02010609060101010101" pitchFamily="49" charset="-122"/>
                        <a:ea typeface="楷体" panose="02010609060101010101" pitchFamily="49" charset="-122"/>
                      </a:endParaRPr>
                    </a:p>
                  </a:txBody>
                  <a:tcPr/>
                </a:tc>
                <a:tc gridSpan="4">
                  <a:txBody>
                    <a:bodyPr/>
                    <a:lstStyle/>
                    <a:p>
                      <a:pPr algn="ctr"/>
                      <a:r>
                        <a:rPr lang="zh-CN" altLang="en-US" sz="2500" b="1" dirty="0" smtClean="0">
                          <a:latin typeface="楷体" panose="02010609060101010101" pitchFamily="49" charset="-122"/>
                          <a:ea typeface="楷体" panose="02010609060101010101" pitchFamily="49" charset="-122"/>
                        </a:rPr>
                        <a:t>转换结果</a:t>
                      </a:r>
                      <a:endParaRPr lang="zh-CN" altLang="en-US" sz="2500" b="1" dirty="0">
                        <a:latin typeface="楷体" panose="02010609060101010101" pitchFamily="49" charset="-122"/>
                        <a:ea typeface="楷体" panose="02010609060101010101" pitchFamily="49" charset="-122"/>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531951">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a:latin typeface="楷体" panose="02010609060101010101" pitchFamily="49" charset="-122"/>
                        <a:ea typeface="楷体" panose="02010609060101010101" pitchFamily="49" charset="-122"/>
                      </a:endParaRPr>
                    </a:p>
                  </a:txBody>
                  <a:tcPr/>
                </a:tc>
                <a:tc>
                  <a:txBody>
                    <a:bodyPr/>
                    <a:lstStyle/>
                    <a:p>
                      <a:endParaRPr lang="zh-CN" altLang="en-US" sz="2500" b="1">
                        <a:latin typeface="楷体" panose="02010609060101010101" pitchFamily="49" charset="-122"/>
                        <a:ea typeface="楷体" panose="02010609060101010101" pitchFamily="49" charset="-122"/>
                      </a:endParaRPr>
                    </a:p>
                  </a:txBody>
                  <a:tcPr/>
                </a:tc>
              </a:tr>
              <a:tr h="531951">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652774">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563405">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r>
              <a:tr h="652774">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bl>
          </a:graphicData>
        </a:graphic>
      </p:graphicFrame>
      <p:pic>
        <p:nvPicPr>
          <p:cNvPr id="8" name="图片 7"/>
          <p:cNvPicPr>
            <a:picLocks noChangeAspect="1"/>
          </p:cNvPicPr>
          <p:nvPr/>
        </p:nvPicPr>
        <p:blipFill>
          <a:blip r:embed="rId4"/>
          <a:stretch>
            <a:fillRect/>
          </a:stretch>
        </p:blipFill>
        <p:spPr>
          <a:xfrm>
            <a:off x="479376" y="2132856"/>
            <a:ext cx="5257143" cy="4552381"/>
          </a:xfrm>
          <a:prstGeom prst="rect">
            <a:avLst/>
          </a:prstGeom>
        </p:spPr>
      </p:pic>
    </p:spTree>
    <p:extLst>
      <p:ext uri="{BB962C8B-B14F-4D97-AF65-F5344CB8AC3E}">
        <p14:creationId xmlns:p14="http://schemas.microsoft.com/office/powerpoint/2010/main" val="13271082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16263</TotalTime>
  <Words>801</Words>
  <Application>Microsoft Office PowerPoint</Application>
  <PresentationFormat>宽屏</PresentationFormat>
  <Paragraphs>130</Paragraphs>
  <Slides>23</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根据如下图播放器提供的功能进行用例设计</vt:lpstr>
      <vt:lpstr>本节教学目标</vt:lpstr>
      <vt:lpstr>目 录</vt:lpstr>
      <vt:lpstr>状态转换测试概述</vt:lpstr>
      <vt:lpstr>状态转换测试概述</vt:lpstr>
      <vt:lpstr>状态转换测试概述—有限状态机</vt:lpstr>
      <vt:lpstr>目 录</vt:lpstr>
      <vt:lpstr>建立状态转换图</vt:lpstr>
      <vt:lpstr>状态图转换状态树</vt:lpstr>
      <vt:lpstr>状态图转换状态树</vt:lpstr>
      <vt:lpstr>PowerPoint 演示文稿</vt:lpstr>
      <vt:lpstr>目 录</vt:lpstr>
      <vt:lpstr>设计测试用例</vt:lpstr>
      <vt:lpstr>使用状态图的方式设计测试用例步骤总结</vt:lpstr>
      <vt:lpstr>Practice</vt:lpstr>
      <vt:lpstr>Practice</vt:lpstr>
      <vt:lpstr>画出状态转换图</vt:lpstr>
      <vt:lpstr>画出状态转换树</vt:lpstr>
      <vt:lpstr>  美国航天局（NASA）火星极地着陆</vt:lpstr>
      <vt:lpstr>Practice</vt:lpstr>
      <vt:lpstr>Practice</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305</cp:revision>
  <dcterms:created xsi:type="dcterms:W3CDTF">2008-07-27T05:17:11Z</dcterms:created>
  <dcterms:modified xsi:type="dcterms:W3CDTF">2018-09-06T03:20:57Z</dcterms:modified>
</cp:coreProperties>
</file>