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notesMasterIdLst>
    <p:notesMasterId r:id="rId19"/>
  </p:notesMasterIdLst>
  <p:handoutMasterIdLst>
    <p:handoutMasterId r:id="rId20"/>
  </p:handoutMasterIdLst>
  <p:sldIdLst>
    <p:sldId id="256" r:id="rId2"/>
    <p:sldId id="553" r:id="rId3"/>
    <p:sldId id="554" r:id="rId4"/>
    <p:sldId id="555" r:id="rId5"/>
    <p:sldId id="556" r:id="rId6"/>
    <p:sldId id="557" r:id="rId7"/>
    <p:sldId id="558" r:id="rId8"/>
    <p:sldId id="559" r:id="rId9"/>
    <p:sldId id="560" r:id="rId10"/>
    <p:sldId id="561" r:id="rId11"/>
    <p:sldId id="562" r:id="rId12"/>
    <p:sldId id="563" r:id="rId13"/>
    <p:sldId id="566" r:id="rId14"/>
    <p:sldId id="567" r:id="rId15"/>
    <p:sldId id="564" r:id="rId16"/>
    <p:sldId id="565" r:id="rId17"/>
    <p:sldId id="549" r:id="rId18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99"/>
    <a:srgbClr val="FFFFFF"/>
    <a:srgbClr val="FF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31" autoAdjust="0"/>
    <p:restoredTop sz="93468" autoAdjust="0"/>
  </p:normalViewPr>
  <p:slideViewPr>
    <p:cSldViewPr>
      <p:cViewPr varScale="1">
        <p:scale>
          <a:sx n="79" d="100"/>
          <a:sy n="79" d="100"/>
        </p:scale>
        <p:origin x="126" y="15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7BE119F4-F7CC-4430-A1DB-88C455E8BC2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2099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6DBFBB8-2C88-4EF5-ACA0-AB33D3C579D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5371329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3655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889C9-CEB4-47E7-9667-A45DDACC3A94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176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07DC66-17B5-478A-82B0-65666CD980FB}" type="slidenum">
              <a:rPr lang="zh-CN" altLang="en-US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55737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第一种典型模型  大爆炸模型 说道爆炸，大家可以联想到宇宙大爆炸的场景，这会产生两种结果，也许很好，也许很差，出来的东西什么都不是，完全是拍脑袋拍出来的，没有规划，想到哪里做到哪里</a:t>
            </a:r>
            <a:endParaRPr lang="en-US" altLang="zh-CN" dirty="0" smtClean="0"/>
          </a:p>
          <a:p>
            <a:r>
              <a:rPr lang="zh-CN" altLang="en-US" dirty="0" smtClean="0"/>
              <a:t>一般不需要测试，即便是由测试也是在发布前进行测试，测试出来的东西不一定修改</a:t>
            </a:r>
            <a:r>
              <a:rPr lang="en-US" altLang="zh-CN" dirty="0" smtClean="0"/>
              <a:t>……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889C9-CEB4-47E7-9667-A45DDACC3A94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2694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先由粗略的想法，然后写代码的过程中修改，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在这个过程中的测试工作，也许一个旧版本还没有测试完成，新版本就又出来了，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如果你是开发人员，将来尽量避免这中模式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如果你是测试人员，将来也要尽力帮助团队去规范这种模式，那怎么规范呢？我们先来学习后面的开发模式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889C9-CEB4-47E7-9667-A45DDACC3A94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4459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atinLnBrk="1"/>
            <a:r>
              <a:rPr lang="zh-CN" altLang="en-US" dirty="0" smtClean="0"/>
              <a:t>首先看一下由来    </a:t>
            </a:r>
            <a:endParaRPr lang="en-US" altLang="zh-CN" dirty="0" smtClean="0"/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1970</a:t>
            </a:r>
            <a:r>
              <a:rPr lang="zh-CN" altLang="zh-CN" dirty="0" smtClean="0"/>
              <a:t>年温斯顿</a:t>
            </a:r>
            <a:r>
              <a:rPr lang="en-US" altLang="zh-CN" dirty="0" smtClean="0"/>
              <a:t>•</a:t>
            </a:r>
            <a:r>
              <a:rPr lang="zh-CN" altLang="zh-CN" dirty="0" smtClean="0"/>
              <a:t>罗伊斯（</a:t>
            </a:r>
            <a:r>
              <a:rPr lang="en-US" altLang="zh-CN" dirty="0" smtClean="0"/>
              <a:t>Winston Royce</a:t>
            </a:r>
            <a:r>
              <a:rPr lang="zh-CN" altLang="zh-CN" dirty="0" smtClean="0"/>
              <a:t>）提出了著名的</a:t>
            </a:r>
            <a:r>
              <a:rPr lang="en-US" altLang="zh-CN" dirty="0" smtClean="0"/>
              <a:t>“</a:t>
            </a:r>
            <a:r>
              <a:rPr lang="zh-CN" altLang="zh-CN" dirty="0" smtClean="0"/>
              <a:t>瀑布模型</a:t>
            </a:r>
            <a:r>
              <a:rPr lang="en-US" altLang="zh-CN" dirty="0" smtClean="0"/>
              <a:t>”</a:t>
            </a:r>
            <a:r>
              <a:rPr lang="zh-CN" altLang="zh-CN" dirty="0" smtClean="0"/>
              <a:t>，直到</a:t>
            </a:r>
            <a:r>
              <a:rPr lang="en-US" altLang="zh-CN" dirty="0" smtClean="0"/>
              <a:t>80</a:t>
            </a:r>
            <a:r>
              <a:rPr lang="zh-CN" altLang="zh-CN" dirty="0" smtClean="0"/>
              <a:t>年代早期，它一直是唯一被广泛采用的</a:t>
            </a:r>
            <a:r>
              <a:rPr lang="zh-CN" altLang="en-US" dirty="0" smtClean="0"/>
              <a:t>软件开发模型</a:t>
            </a:r>
            <a:r>
              <a:rPr lang="zh-CN" altLang="zh-CN" dirty="0" smtClean="0"/>
              <a:t>。 </a:t>
            </a:r>
            <a:r>
              <a:rPr lang="zh-CN" altLang="en-US" dirty="0" smtClean="0"/>
              <a:t>图中所示的就是瀑布模型</a:t>
            </a:r>
            <a:endParaRPr lang="en-US" altLang="zh-CN" dirty="0" smtClean="0"/>
          </a:p>
          <a:p>
            <a:pPr marL="0" marR="0" indent="-658812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是不是所有的瀑布模型都如当前图显示的样子呢</a:t>
            </a:r>
            <a:r>
              <a:rPr lang="zh-CN" altLang="en-US" baseline="0" dirty="0" smtClean="0"/>
              <a:t>  不是的  大家可以从网络或其他书籍中看到瀑布模型的多种不同呈现形式，可能其中细节上有所差异  但是归根结底内涵统一</a:t>
            </a:r>
            <a:endParaRPr lang="zh-CN" altLang="en-US" dirty="0" smtClean="0"/>
          </a:p>
          <a:p>
            <a:pPr marL="0" indent="-658812"/>
            <a:endParaRPr kumimoji="1" lang="zh-CN" altLang="en-US" b="1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07DC66-17B5-478A-82B0-65666CD980FB}" type="slidenum">
              <a:rPr lang="zh-CN" altLang="en-US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3413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概要设计文档举例：</a:t>
            </a:r>
            <a:r>
              <a:rPr lang="en-US" altLang="zh-CN" dirty="0" smtClean="0"/>
              <a:t>https://wenku.baidu.com/view/c7fa248cd0d233d4b14e6976.html</a:t>
            </a:r>
          </a:p>
          <a:p>
            <a:r>
              <a:rPr lang="zh-CN" altLang="en-US" dirty="0" smtClean="0"/>
              <a:t>详细设计文档：</a:t>
            </a:r>
            <a:r>
              <a:rPr lang="en-US" altLang="zh-CN" dirty="0" smtClean="0"/>
              <a:t>https://wenku.baidu.com/view/8ff7c98aaa00b52acfc7ca83.html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6245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889C9-CEB4-47E7-9667-A45DDACC3A94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7624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5440" y="1484784"/>
            <a:ext cx="10363200" cy="112819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3352" y="6093296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098660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69900" indent="-469900">
              <a:buFont typeface="Wingdings" panose="05000000000000000000" pitchFamily="2" charset="2"/>
              <a:buChar char="Ø"/>
              <a:defRPr baseline="0">
                <a:ea typeface="楷体" panose="02010609060101010101" pitchFamily="49" charset="-122"/>
              </a:defRPr>
            </a:lvl1pPr>
            <a:lvl2pPr marL="908050" indent="-436563">
              <a:buFont typeface="Wingdings" panose="05000000000000000000" pitchFamily="2" charset="2"/>
              <a:buChar char="l"/>
              <a:defRPr baseline="0">
                <a:ea typeface="楷体" panose="02010609060101010101" pitchFamily="49" charset="-122"/>
              </a:defRPr>
            </a:lvl2pPr>
            <a:lvl3pPr marL="1304925" indent="-395288">
              <a:buFont typeface="Arial" panose="020B0604020202020204" pitchFamily="34" charset="0"/>
              <a:buChar char="•"/>
              <a:defRPr baseline="0">
                <a:ea typeface="楷体" panose="02010609060101010101" pitchFamily="49" charset="-122"/>
              </a:defRPr>
            </a:lvl3pPr>
            <a:lvl4pPr>
              <a:defRPr baseline="0">
                <a:ea typeface="楷体" panose="02010609060101010101" pitchFamily="49" charset="-122"/>
              </a:defRPr>
            </a:lvl4pPr>
            <a:lvl5pPr>
              <a:defRPr baseline="0"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644673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304925" indent="-395288">
              <a:defRPr lang="zh-CN" altLang="en-US" sz="2400" b="1" baseline="0" dirty="0" smtClean="0">
                <a:solidFill>
                  <a:srgbClr val="0000FF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4694565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FBA93-7C77-4D32-BA8C-F7EFDB1910E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5284535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304925" indent="-395288">
              <a:defRPr lang="zh-CN" altLang="en-US" sz="2400" b="1" baseline="0" dirty="0" smtClean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304925" indent="-395288">
              <a:defRPr lang="zh-CN" altLang="en-US" sz="2400" b="1" baseline="0" dirty="0" smtClean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00CE9-0662-4089-B8E8-68467DB4279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46299959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09603-DA32-4E08-B993-D56C85C4BB7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43479709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27448" y="2636912"/>
            <a:ext cx="10363200" cy="1128192"/>
          </a:xfrm>
        </p:spPr>
        <p:txBody>
          <a:bodyPr/>
          <a:lstStyle>
            <a:lvl1pPr algn="ctr">
              <a:defRPr sz="4000"/>
            </a:lvl1pPr>
          </a:lstStyle>
          <a:p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D5A50-F480-4E46-95E7-D0B4288BA79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84914725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584" y="260648"/>
            <a:ext cx="106680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5400" y="1196752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95400" y="980728"/>
            <a:ext cx="10610851" cy="109537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95400" y="594928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81" r:id="rId2"/>
    <p:sldLayoutId id="2147483922" r:id="rId3"/>
    <p:sldLayoutId id="2147483882" r:id="rId4"/>
    <p:sldLayoutId id="2147483883" r:id="rId5"/>
    <p:sldLayoutId id="2147483885" r:id="rId6"/>
    <p:sldLayoutId id="2147483923" r:id="rId7"/>
  </p:sldLayoutIdLst>
  <p:transition>
    <p:blinds dir="vert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sz="28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908050" indent="-436563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26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2pPr>
      <a:lvl3pPr marL="1304925" indent="-395288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lang="zh-CN" altLang="en-US" sz="2400" b="1" baseline="0" dirty="0" smtClean="0">
          <a:solidFill>
            <a:schemeClr val="tx1"/>
          </a:solidFill>
          <a:latin typeface="华文楷体" panose="02010600040101010101" pitchFamily="2" charset="-122"/>
          <a:ea typeface="楷体" panose="02010609060101010101" pitchFamily="49" charset="-122"/>
        </a:defRPr>
      </a:lvl3pPr>
      <a:lvl4pPr marL="1693863" indent="-3873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20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4pPr>
      <a:lvl5pPr marL="2093913" indent="-398463" algn="l" rtl="0" eaLnBrk="0" fontAlgn="base" hangingPunct="0">
        <a:lnSpc>
          <a:spcPct val="15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51384" y="1844824"/>
            <a:ext cx="11017224" cy="1128192"/>
          </a:xfrm>
        </p:spPr>
        <p:txBody>
          <a:bodyPr/>
          <a:lstStyle/>
          <a:p>
            <a:pPr algn="ctr" eaLnBrk="1" hangingPunct="1"/>
            <a:r>
              <a:rPr lang="zh-CN" altLang="en-US" sz="6000" b="1" dirty="0">
                <a:ea typeface="华文隶书" pitchFamily="2" charset="-122"/>
              </a:rPr>
              <a:t>软件测试实用教程</a:t>
            </a:r>
            <a:r>
              <a:rPr lang="en-US" altLang="zh-CN" sz="6000" b="1" dirty="0">
                <a:ea typeface="华文隶书" pitchFamily="2" charset="-122"/>
              </a:rPr>
              <a:t/>
            </a:r>
            <a:br>
              <a:rPr lang="en-US" altLang="zh-CN" sz="6000" b="1" dirty="0">
                <a:ea typeface="华文隶书" pitchFamily="2" charset="-122"/>
              </a:rPr>
            </a:br>
            <a:r>
              <a:rPr lang="en-US" altLang="zh-CN" sz="6000" b="1" dirty="0">
                <a:ea typeface="华文隶书" pitchFamily="2" charset="-122"/>
              </a:rPr>
              <a:t>——</a:t>
            </a:r>
            <a:r>
              <a:rPr lang="zh-CN" altLang="en-US" sz="6000" b="1" dirty="0">
                <a:ea typeface="华文隶书" pitchFamily="2" charset="-122"/>
              </a:rPr>
              <a:t>方法与实践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dirty="0" err="1" smtClean="0">
                <a:latin typeface="华文隶书" pitchFamily="2" charset="-122"/>
                <a:ea typeface="华文隶书" pitchFamily="2" charset="-122"/>
              </a:rPr>
              <a:t>PartI</a:t>
            </a:r>
            <a:r>
              <a:rPr lang="en-US" altLang="zh-CN" sz="4400" dirty="0" smtClean="0">
                <a:latin typeface="华文隶书" pitchFamily="2" charset="-122"/>
                <a:ea typeface="华文隶书" pitchFamily="2" charset="-122"/>
              </a:rPr>
              <a:t>   </a:t>
            </a:r>
            <a:r>
              <a:rPr lang="zh-CN" altLang="en-US" sz="4400" dirty="0" smtClean="0">
                <a:latin typeface="华文隶书" pitchFamily="2" charset="-122"/>
                <a:ea typeface="华文隶书" pitchFamily="2" charset="-122"/>
              </a:rPr>
              <a:t>软件测试概述</a:t>
            </a:r>
            <a:r>
              <a:rPr lang="en-US" altLang="zh-CN" sz="4400" dirty="0" smtClean="0">
                <a:latin typeface="华文隶书" pitchFamily="2" charset="-122"/>
                <a:ea typeface="华文隶书" pitchFamily="2" charset="-122"/>
              </a:rPr>
              <a:t>—</a:t>
            </a:r>
            <a:r>
              <a:rPr lang="zh-CN" altLang="en-US" sz="4400" dirty="0" smtClean="0">
                <a:latin typeface="华文隶书" pitchFamily="2" charset="-122"/>
                <a:ea typeface="华文隶书" pitchFamily="2" charset="-122"/>
              </a:rPr>
              <a:t>软件开发模型</a:t>
            </a:r>
            <a:endParaRPr lang="zh-CN" altLang="en-US" sz="4400" b="1" dirty="0">
              <a:latin typeface="华文隶书" pitchFamily="2" charset="-122"/>
              <a:ea typeface="华文隶书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瀑布模型缺点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</a:rPr>
              <a:t>线性</a:t>
            </a:r>
            <a:r>
              <a:rPr lang="zh-CN" altLang="en-US" dirty="0">
                <a:latin typeface="+mn-ea"/>
              </a:rPr>
              <a:t>严格</a:t>
            </a:r>
            <a:r>
              <a:rPr lang="en-US" altLang="zh-CN" dirty="0">
                <a:latin typeface="+mn-ea"/>
              </a:rPr>
              <a:t>——</a:t>
            </a:r>
            <a:r>
              <a:rPr lang="zh-CN" altLang="en-US" dirty="0">
                <a:latin typeface="+mn-ea"/>
              </a:rPr>
              <a:t>成果晚出</a:t>
            </a:r>
            <a:r>
              <a:rPr lang="en-US" altLang="zh-CN" dirty="0">
                <a:latin typeface="+mn-ea"/>
              </a:rPr>
              <a:t>——</a:t>
            </a:r>
            <a:r>
              <a:rPr lang="zh-CN" altLang="en-US" dirty="0" smtClean="0">
                <a:latin typeface="+mn-ea"/>
              </a:rPr>
              <a:t>风险大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阶段固定</a:t>
            </a:r>
            <a:r>
              <a:rPr lang="en-US" altLang="zh-CN" dirty="0">
                <a:latin typeface="+mn-ea"/>
              </a:rPr>
              <a:t>——</a:t>
            </a:r>
            <a:r>
              <a:rPr lang="zh-CN" altLang="en-US" dirty="0">
                <a:latin typeface="+mn-ea"/>
              </a:rPr>
              <a:t>反复</a:t>
            </a:r>
            <a:r>
              <a:rPr lang="en-US" altLang="zh-CN" dirty="0">
                <a:latin typeface="+mn-ea"/>
              </a:rPr>
              <a:t>&amp;</a:t>
            </a:r>
            <a:r>
              <a:rPr lang="zh-CN" altLang="en-US" dirty="0" smtClean="0">
                <a:latin typeface="+mn-ea"/>
              </a:rPr>
              <a:t>迭代</a:t>
            </a:r>
            <a:r>
              <a:rPr lang="zh-CN" altLang="en-US" dirty="0">
                <a:latin typeface="+mn-ea"/>
              </a:rPr>
              <a:t>不适合</a:t>
            </a:r>
            <a:r>
              <a:rPr lang="en-US" altLang="zh-CN" dirty="0" smtClean="0">
                <a:latin typeface="+mn-ea"/>
              </a:rPr>
              <a:t>——</a:t>
            </a:r>
            <a:r>
              <a:rPr lang="zh-CN" altLang="en-US" dirty="0" smtClean="0">
                <a:latin typeface="+mn-ea"/>
              </a:rPr>
              <a:t>灵活性差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单次需求</a:t>
            </a:r>
            <a:r>
              <a:rPr lang="en-US" altLang="zh-CN" dirty="0">
                <a:latin typeface="+mn-ea"/>
              </a:rPr>
              <a:t>——</a:t>
            </a:r>
            <a:r>
              <a:rPr lang="zh-CN" altLang="en-US" dirty="0">
                <a:latin typeface="+mn-ea"/>
              </a:rPr>
              <a:t>需求</a:t>
            </a:r>
            <a:r>
              <a:rPr lang="zh-CN" altLang="en-US" dirty="0" smtClean="0">
                <a:latin typeface="+mn-ea"/>
              </a:rPr>
              <a:t>变更多</a:t>
            </a:r>
            <a:r>
              <a:rPr lang="en-US" altLang="zh-CN" dirty="0" smtClean="0">
                <a:latin typeface="+mn-ea"/>
              </a:rPr>
              <a:t>——</a:t>
            </a:r>
            <a:r>
              <a:rPr lang="zh-CN" altLang="en-US" dirty="0" smtClean="0">
                <a:latin typeface="+mn-ea"/>
              </a:rPr>
              <a:t>适应性差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测试滞后</a:t>
            </a:r>
            <a:r>
              <a:rPr lang="en-US" altLang="zh-CN" dirty="0">
                <a:latin typeface="+mn-ea"/>
              </a:rPr>
              <a:t>——</a:t>
            </a:r>
            <a:r>
              <a:rPr lang="zh-CN" altLang="en-US" dirty="0">
                <a:latin typeface="+mn-ea"/>
              </a:rPr>
              <a:t>缺陷晚查</a:t>
            </a:r>
            <a:r>
              <a:rPr lang="en-US" altLang="zh-CN" dirty="0">
                <a:latin typeface="+mn-ea"/>
              </a:rPr>
              <a:t>——</a:t>
            </a:r>
            <a:r>
              <a:rPr lang="zh-CN" altLang="en-US" dirty="0" smtClean="0">
                <a:latin typeface="+mn-ea"/>
              </a:rPr>
              <a:t>代价大</a:t>
            </a:r>
            <a:endParaRPr lang="en-US" altLang="zh-CN" dirty="0">
              <a:latin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69658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瀑布模型适合场景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功能、性能明确完整</a:t>
            </a:r>
            <a:endParaRPr lang="en-US" altLang="zh-CN" dirty="0"/>
          </a:p>
          <a:p>
            <a:r>
              <a:rPr lang="zh-CN" altLang="en-US" dirty="0"/>
              <a:t>需求固定，无重大变动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96" y="1124744"/>
            <a:ext cx="2552700" cy="466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1979712" y="3305913"/>
            <a:ext cx="203773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3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操作系统</a:t>
            </a:r>
            <a:endParaRPr lang="zh-CN" altLang="en-US" sz="3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89191" y="4437112"/>
            <a:ext cx="342754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3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数据库管理系统</a:t>
            </a:r>
            <a:endParaRPr lang="zh-CN" altLang="en-US" sz="3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891404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i="0" smtClean="0"/>
              <a:t>软件开发生命周期模型</a:t>
            </a:r>
            <a:r>
              <a:rPr lang="en-US" altLang="zh-CN" b="1" i="0" smtClean="0"/>
              <a:t>—</a:t>
            </a:r>
            <a:r>
              <a:rPr lang="zh-CN" altLang="en-US" b="1" i="0" smtClean="0"/>
              <a:t>螺旋模型</a:t>
            </a:r>
            <a:endParaRPr lang="zh-CN" altLang="en-US" b="1" i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196752"/>
            <a:ext cx="3024336" cy="4267200"/>
          </a:xfrm>
        </p:spPr>
        <p:txBody>
          <a:bodyPr/>
          <a:lstStyle/>
          <a:p>
            <a:r>
              <a:rPr lang="zh-CN" altLang="en-US" dirty="0" smtClean="0"/>
              <a:t>结合快速原型法和迭代模型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960" y="692696"/>
            <a:ext cx="5616624" cy="5720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254000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软件开发生命周期模型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2088"/>
            <a:ext cx="10513168" cy="425313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敏捷宣言</a:t>
            </a:r>
            <a:endParaRPr lang="en-US" altLang="zh-CN" dirty="0" smtClean="0"/>
          </a:p>
          <a:p>
            <a:pPr lvl="1"/>
            <a:r>
              <a:rPr lang="zh-CN" altLang="en-US" dirty="0"/>
              <a:t>个体和互动 高于 流程和工具</a:t>
            </a:r>
            <a:br>
              <a:rPr lang="zh-CN" altLang="en-US" dirty="0"/>
            </a:br>
            <a:r>
              <a:rPr lang="zh-CN" altLang="en-US" dirty="0"/>
              <a:t>工作的软件 高于 详尽的文档</a:t>
            </a:r>
            <a:br>
              <a:rPr lang="zh-CN" altLang="en-US" dirty="0"/>
            </a:br>
            <a:r>
              <a:rPr lang="zh-CN" altLang="en-US" dirty="0"/>
              <a:t>客户合作 高于 合同谈判</a:t>
            </a:r>
            <a:br>
              <a:rPr lang="zh-CN" altLang="en-US" dirty="0"/>
            </a:br>
            <a:r>
              <a:rPr lang="zh-CN" altLang="en-US" dirty="0"/>
              <a:t>响应变化 高于 遵循计划</a:t>
            </a:r>
            <a:endParaRPr lang="en-US" altLang="zh-CN" dirty="0" smtClean="0"/>
          </a:p>
        </p:txBody>
      </p:sp>
      <p:sp>
        <p:nvSpPr>
          <p:cNvPr id="4" name="AutoShape 2" descr="https://timgsa.baidu.com/timg?image&amp;quality=80&amp;size=b9999_10000&amp;sec=1492080570137&amp;di=40c40f08262b276545fa74aa8d328c2f&amp;imgtype=0&amp;src=http%3A%2F%2Fimage.lxway.com%2Fupload%2Fc%2F28%2Fc28e8b0e00700b3e0b7460844014a6a2_thumb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50817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700" y="-199479"/>
            <a:ext cx="10515600" cy="892175"/>
          </a:xfrm>
        </p:spPr>
        <p:txBody>
          <a:bodyPr/>
          <a:lstStyle/>
          <a:p>
            <a:r>
              <a:rPr lang="zh-CN" altLang="en-US" dirty="0" smtClean="0"/>
              <a:t>软件开发模型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敏捷模型</a:t>
            </a:r>
            <a:endParaRPr lang="zh-CN" altLang="en-US" dirty="0"/>
          </a:p>
        </p:txBody>
      </p:sp>
      <p:sp>
        <p:nvSpPr>
          <p:cNvPr id="4" name="竖卷形 3"/>
          <p:cNvSpPr/>
          <p:nvPr/>
        </p:nvSpPr>
        <p:spPr>
          <a:xfrm>
            <a:off x="0" y="908720"/>
            <a:ext cx="10566152" cy="5040560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400" b="1" kern="0" dirty="0" smtClean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400" b="1" kern="0" dirty="0" smtClean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zh-CN" altLang="en-US" sz="2400" b="1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我们</a:t>
            </a:r>
            <a:r>
              <a:rPr lang="zh-CN" altLang="en-US" sz="2400" b="1" kern="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一直在实践中探寻更好的软件开发方法，</a:t>
            </a:r>
            <a:br>
              <a:rPr lang="zh-CN" altLang="en-US" sz="2400" b="1" kern="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400" b="1" kern="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身体力行的同时也帮助他人。由此我们建立了如下价值观：</a:t>
            </a: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zh-CN" altLang="en-US" sz="24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个体</a:t>
            </a:r>
            <a:r>
              <a:rPr lang="zh-CN" altLang="en-US" sz="2400" b="1" kern="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zh-CN" altLang="en-US" sz="24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互动</a:t>
            </a:r>
            <a:r>
              <a:rPr lang="zh-CN" altLang="en-US" sz="2400" b="1" kern="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 高于 流程和工具</a:t>
            </a:r>
            <a:br>
              <a:rPr lang="zh-CN" altLang="en-US" sz="2400" b="1" kern="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4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可用</a:t>
            </a:r>
            <a:r>
              <a:rPr lang="zh-CN" altLang="en-US" sz="24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4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软件</a:t>
            </a:r>
            <a:r>
              <a:rPr lang="zh-CN" altLang="en-US" sz="2400" b="1" kern="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 高于 详尽的文档</a:t>
            </a:r>
            <a:br>
              <a:rPr lang="zh-CN" altLang="en-US" sz="2400" b="1" kern="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4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客户</a:t>
            </a:r>
            <a:r>
              <a:rPr lang="zh-CN" altLang="en-US" sz="24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协作</a:t>
            </a:r>
            <a:r>
              <a:rPr lang="zh-CN" altLang="en-US" sz="2400" b="1" kern="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 高于 合同谈判</a:t>
            </a:r>
            <a:br>
              <a:rPr lang="zh-CN" altLang="en-US" sz="2400" b="1" kern="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4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响应变化 </a:t>
            </a:r>
            <a:r>
              <a:rPr lang="zh-CN" altLang="en-US" sz="2400" b="1" kern="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胜过</a:t>
            </a:r>
            <a:r>
              <a:rPr lang="zh-CN" altLang="en-US" sz="2400" b="1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kern="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遵循</a:t>
            </a:r>
            <a:r>
              <a:rPr lang="zh-CN" altLang="en-US" sz="2400" b="1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计划</a:t>
            </a:r>
            <a:endParaRPr lang="en-US" altLang="zh-CN" sz="2400" b="1" kern="0" dirty="0" smtClean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zh-CN" altLang="en-US" sz="2400" b="1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也就是说，虽然后半部分的条目也具有其价值</a:t>
            </a:r>
            <a:br>
              <a:rPr lang="zh-CN" altLang="en-US" sz="2400" b="1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400" b="1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但我们更看重前半部分的条目</a:t>
            </a:r>
            <a:endParaRPr lang="zh-CN" altLang="en-US" sz="2400" b="1" kern="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zh-CN" altLang="en-US" sz="2800" b="1" kern="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84232" y="3212976"/>
            <a:ext cx="3457143" cy="265714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264352" y="548680"/>
            <a:ext cx="23042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敏捷宣言</a:t>
            </a:r>
            <a:endParaRPr lang="en-US" altLang="zh-CN" sz="2800" b="1" kern="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4895253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软件开发生命周期模型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2088"/>
            <a:ext cx="10513168" cy="425313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敏捷开发模型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 敏捷开发以</a:t>
            </a:r>
            <a:r>
              <a:rPr lang="zh-CN" altLang="en-US" dirty="0" smtClean="0">
                <a:solidFill>
                  <a:srgbClr val="FF0000"/>
                </a:solidFill>
              </a:rPr>
              <a:t>用户的需求</a:t>
            </a:r>
            <a:r>
              <a:rPr lang="zh-CN" altLang="en-US" dirty="0" smtClean="0"/>
              <a:t>进化为核心，采用</a:t>
            </a:r>
            <a:r>
              <a:rPr lang="zh-CN" altLang="en-US" dirty="0" smtClean="0">
                <a:solidFill>
                  <a:srgbClr val="FF0000"/>
                </a:solidFill>
              </a:rPr>
              <a:t>迭代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循序渐进</a:t>
            </a:r>
            <a:r>
              <a:rPr lang="zh-CN" altLang="en-US" dirty="0" smtClean="0"/>
              <a:t>的方法进行软件开发</a:t>
            </a:r>
            <a:endParaRPr lang="en-US" altLang="zh-CN" dirty="0" smtClean="0"/>
          </a:p>
        </p:txBody>
      </p:sp>
      <p:sp>
        <p:nvSpPr>
          <p:cNvPr id="4" name="AutoShape 2" descr="https://timgsa.baidu.com/timg?image&amp;quality=80&amp;size=b9999_10000&amp;sec=1492080570137&amp;di=40c40f08262b276545fa74aa8d328c2f&amp;imgtype=0&amp;src=http%3A%2F%2Fimage.lxway.com%2Fupload%2Fc%2F28%2Fc28e8b0e00700b3e0b7460844014a6a2_thumb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623392" y="3429000"/>
            <a:ext cx="7704856" cy="4253136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469900" indent="-469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8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908050" indent="-436563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04925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4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93863" indent="-3873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93913" indent="-398463" algn="l" rtl="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buFont typeface="Wingdings" pitchFamily="2" charset="2"/>
              <a:buChar char="l"/>
            </a:pPr>
            <a:r>
              <a:rPr lang="zh-CN" altLang="en-US" kern="0" dirty="0" smtClean="0"/>
              <a:t> </a:t>
            </a:r>
            <a:r>
              <a:rPr lang="zh-CN" altLang="en-US" dirty="0">
                <a:latin typeface="华文楷体" panose="02010600040101010101" pitchFamily="2" charset="-122"/>
                <a:ea typeface="楷体" panose="02010609060101010101" pitchFamily="49" charset="-122"/>
              </a:rPr>
              <a:t>在敏捷开发中，软件项目在构建初期被切分成多个子项目，各个子项目的成果都经过测试，具备可视、可集成和可运行使用的特征</a:t>
            </a:r>
          </a:p>
        </p:txBody>
      </p:sp>
    </p:spTree>
    <p:extLst>
      <p:ext uri="{BB962C8B-B14F-4D97-AF65-F5344CB8AC3E}">
        <p14:creationId xmlns:p14="http://schemas.microsoft.com/office/powerpoint/2010/main" val="76695709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内容总结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2"/>
            <a:ext cx="10729192" cy="4556720"/>
          </a:xfrm>
        </p:spPr>
        <p:txBody>
          <a:bodyPr>
            <a:normAutofit/>
          </a:bodyPr>
          <a:lstStyle/>
          <a:p>
            <a:r>
              <a:rPr lang="zh-CN" altLang="en-US" sz="3300" dirty="0" smtClean="0"/>
              <a:t>软件开发模型</a:t>
            </a:r>
            <a:endParaRPr lang="en-US" altLang="zh-CN" sz="3300" dirty="0" smtClean="0"/>
          </a:p>
          <a:p>
            <a:pPr lvl="1"/>
            <a:r>
              <a:rPr lang="zh-CN" altLang="en-US" sz="2800" dirty="0" smtClean="0"/>
              <a:t>大爆炸模型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边写边改模型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瀑布模型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螺旋模型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敏捷开发模型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722507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1991544" y="2595776"/>
            <a:ext cx="8001000" cy="1769328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4400" b="1" dirty="0" smtClean="0">
                <a:ea typeface="黑体" pitchFamily="49" charset="-122"/>
                <a:cs typeface="Times New Roman" panose="02020603050405020304" pitchFamily="18" charset="0"/>
              </a:rPr>
              <a:t>Question</a:t>
            </a:r>
            <a:endParaRPr lang="zh-CN" altLang="en-US" sz="4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9111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测试过程管理（补充）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内容提要</a:t>
            </a:r>
          </a:p>
          <a:p>
            <a:pPr lvl="1"/>
            <a:r>
              <a:rPr lang="zh-CN" altLang="en-US" dirty="0" smtClean="0"/>
              <a:t>了解常见的软件开发模型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理解瀑布模型的内涵及优缺点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994061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演员是不是电影的全部？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664" y="1340768"/>
            <a:ext cx="8438678" cy="4104456"/>
          </a:xfrm>
          <a:prstGeom prst="rect">
            <a:avLst/>
          </a:prstGeom>
        </p:spPr>
      </p:pic>
      <p:pic>
        <p:nvPicPr>
          <p:cNvPr id="1026" name="Picture 2" descr="https://gss0.bdstatic.com/-4o3dSag_xI4khGkpoWK1HF6hhy/baike/w%3D268%3Bg%3D0/sign=462f805bddca7bcb7d7bc02986320c5e/4610b912c8fcc3cef7dc70ab9845d688d43f200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64" y="1340768"/>
            <a:ext cx="255270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68064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软件开发模型概述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软件从无到有需要哪些角色做哪些工作呢？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开发、测试、产品、</a:t>
            </a:r>
            <a:r>
              <a:rPr lang="en-US" altLang="zh-CN" dirty="0" smtClean="0"/>
              <a:t>PM……</a:t>
            </a:r>
          </a:p>
          <a:p>
            <a:r>
              <a:rPr lang="zh-CN" altLang="en-US" dirty="0" smtClean="0"/>
              <a:t>什么是开发模型？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软件开发模型是软件开发的</a:t>
            </a:r>
            <a:r>
              <a:rPr lang="zh-CN" altLang="en-US" dirty="0" smtClean="0">
                <a:solidFill>
                  <a:srgbClr val="FF0000"/>
                </a:solidFill>
              </a:rPr>
              <a:t>全部过程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活动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任务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FF0000"/>
                </a:solidFill>
              </a:rPr>
              <a:t>管理</a:t>
            </a:r>
            <a:r>
              <a:rPr lang="zh-CN" altLang="en-US" dirty="0" smtClean="0"/>
              <a:t>的结构框架。</a:t>
            </a:r>
            <a:r>
              <a:rPr lang="zh-CN" altLang="zh-CN" dirty="0" smtClean="0"/>
              <a:t>它给出了软件开发活动</a:t>
            </a:r>
            <a:r>
              <a:rPr lang="zh-CN" altLang="zh-CN" dirty="0" smtClean="0">
                <a:solidFill>
                  <a:srgbClr val="FF0000"/>
                </a:solidFill>
              </a:rPr>
              <a:t>各阶段之间</a:t>
            </a:r>
            <a:r>
              <a:rPr lang="zh-CN" altLang="zh-CN" dirty="0" smtClean="0"/>
              <a:t>的关系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8368" y="4077072"/>
            <a:ext cx="1152128" cy="1877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388617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软件开发模型常见类型</a:t>
            </a:r>
            <a:endParaRPr lang="zh-CN" altLang="en-US" dirty="0"/>
          </a:p>
        </p:txBody>
      </p:sp>
      <p:sp>
        <p:nvSpPr>
          <p:cNvPr id="12291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开发模型的常见类型？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8" name="矩形 7"/>
          <p:cNvSpPr/>
          <p:nvPr/>
        </p:nvSpPr>
        <p:spPr>
          <a:xfrm>
            <a:off x="8118077" y="2826448"/>
            <a:ext cx="18473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endParaRPr lang="zh-CN" altLang="en-US" sz="2800" b="1" cap="all" dirty="0">
              <a:ln/>
              <a:solidFill>
                <a:srgbClr val="C0000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036082" y="1647584"/>
            <a:ext cx="234872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2800" b="1" dirty="0">
                <a:ln w="11430"/>
                <a:solidFill>
                  <a:srgbClr val="FF9966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边做边改模型</a:t>
            </a:r>
          </a:p>
        </p:txBody>
      </p:sp>
      <p:sp>
        <p:nvSpPr>
          <p:cNvPr id="11" name="矩形 10"/>
          <p:cNvSpPr/>
          <p:nvPr/>
        </p:nvSpPr>
        <p:spPr>
          <a:xfrm>
            <a:off x="5503429" y="2500154"/>
            <a:ext cx="162736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2800" b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瀑布模型</a:t>
            </a:r>
          </a:p>
        </p:txBody>
      </p:sp>
      <p:sp>
        <p:nvSpPr>
          <p:cNvPr id="13" name="矩形 12"/>
          <p:cNvSpPr/>
          <p:nvPr/>
        </p:nvSpPr>
        <p:spPr>
          <a:xfrm>
            <a:off x="5248111" y="3284984"/>
            <a:ext cx="162736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s-ES" sz="2800" b="1" dirty="0">
                <a:ln w="11430"/>
                <a:solidFill>
                  <a:srgbClr val="7030A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增量模型</a:t>
            </a:r>
            <a:endParaRPr lang="zh-CN" altLang="en-US" sz="2800" b="1" dirty="0">
              <a:ln w="11430"/>
              <a:solidFill>
                <a:srgbClr val="7030A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495575" y="3608572"/>
            <a:ext cx="162736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2800" b="1" dirty="0">
                <a:ln w="11430"/>
                <a:solidFill>
                  <a:srgbClr val="FF3399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演化模型</a:t>
            </a:r>
          </a:p>
        </p:txBody>
      </p:sp>
      <p:sp>
        <p:nvSpPr>
          <p:cNvPr id="18" name="矩形 17"/>
          <p:cNvSpPr/>
          <p:nvPr/>
        </p:nvSpPr>
        <p:spPr>
          <a:xfrm>
            <a:off x="2628858" y="2197269"/>
            <a:ext cx="234872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2800" b="1" dirty="0">
                <a:ln w="11430"/>
                <a:solidFill>
                  <a:srgbClr val="FFC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快速原型模型</a:t>
            </a:r>
          </a:p>
        </p:txBody>
      </p:sp>
      <p:sp>
        <p:nvSpPr>
          <p:cNvPr id="20" name="矩形 19"/>
          <p:cNvSpPr/>
          <p:nvPr/>
        </p:nvSpPr>
        <p:spPr>
          <a:xfrm>
            <a:off x="7709532" y="4410690"/>
            <a:ext cx="162736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2800" b="1" dirty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喷泉模型</a:t>
            </a:r>
          </a:p>
        </p:txBody>
      </p:sp>
      <p:sp>
        <p:nvSpPr>
          <p:cNvPr id="24" name="矩形 23"/>
          <p:cNvSpPr/>
          <p:nvPr/>
        </p:nvSpPr>
        <p:spPr>
          <a:xfrm>
            <a:off x="3117477" y="2720489"/>
            <a:ext cx="144943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2800" b="1" dirty="0">
                <a:ln w="11430"/>
                <a:solidFill>
                  <a:srgbClr val="00B0F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RAD</a:t>
            </a:r>
            <a:r>
              <a:rPr lang="zh-CN" altLang="zh-CN" sz="2800" b="1" dirty="0">
                <a:ln w="11430"/>
                <a:solidFill>
                  <a:srgbClr val="00B0F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模型</a:t>
            </a:r>
            <a:endParaRPr lang="zh-CN" altLang="en-US" sz="2800" b="1" dirty="0">
              <a:ln w="11430"/>
              <a:solidFill>
                <a:srgbClr val="00B0F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350210" y="4933910"/>
            <a:ext cx="162736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zh-CN" sz="2800" b="1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智能模型</a:t>
            </a:r>
            <a:endParaRPr lang="zh-CN" altLang="en-US" sz="2800" b="1" dirty="0">
              <a:ln w="11430"/>
              <a:solidFill>
                <a:srgbClr val="0070C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59996" y="3429000"/>
            <a:ext cx="199285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2800" b="1" dirty="0">
                <a:ln w="11430"/>
                <a:solidFill>
                  <a:srgbClr val="CC0066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WINWIN</a:t>
            </a:r>
            <a:r>
              <a:rPr lang="zh-CN" altLang="zh-CN" sz="2800" b="1" dirty="0">
                <a:ln w="11430"/>
                <a:solidFill>
                  <a:srgbClr val="CC0066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模型</a:t>
            </a:r>
            <a:endParaRPr lang="zh-CN" altLang="en-US" sz="2800" b="1" dirty="0">
              <a:ln w="11430"/>
              <a:solidFill>
                <a:srgbClr val="CC0066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271596" y="5229200"/>
            <a:ext cx="126829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2800" b="1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XP</a:t>
            </a:r>
            <a:r>
              <a:rPr lang="zh-CN" altLang="zh-CN" sz="2800" b="1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模型</a:t>
            </a:r>
            <a:endParaRPr lang="zh-CN" altLang="en-US" sz="2800" b="1" dirty="0">
              <a:ln w="11430"/>
              <a:solidFill>
                <a:srgbClr val="0070C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464152" y="2761764"/>
            <a:ext cx="234872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28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原型实现模型</a:t>
            </a:r>
          </a:p>
        </p:txBody>
      </p:sp>
      <p:sp>
        <p:nvSpPr>
          <p:cNvPr id="21" name="矩形 20"/>
          <p:cNvSpPr/>
          <p:nvPr/>
        </p:nvSpPr>
        <p:spPr>
          <a:xfrm>
            <a:off x="5440487" y="5195520"/>
            <a:ext cx="234872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2800" b="1" dirty="0">
                <a:ln w="11430"/>
                <a:solidFill>
                  <a:srgbClr val="FF9966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并发开发模型</a:t>
            </a:r>
          </a:p>
        </p:txBody>
      </p:sp>
      <p:sp>
        <p:nvSpPr>
          <p:cNvPr id="22" name="矩形 21"/>
          <p:cNvSpPr/>
          <p:nvPr/>
        </p:nvSpPr>
        <p:spPr>
          <a:xfrm>
            <a:off x="3725114" y="4149080"/>
            <a:ext cx="34307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2800" b="1" dirty="0">
                <a:ln w="11430"/>
                <a:solidFill>
                  <a:srgbClr val="92D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基于构件的开发模型</a:t>
            </a:r>
          </a:p>
        </p:txBody>
      </p:sp>
    </p:spTree>
    <p:extLst>
      <p:ext uri="{BB962C8B-B14F-4D97-AF65-F5344CB8AC3E}">
        <p14:creationId xmlns:p14="http://schemas.microsoft.com/office/powerpoint/2010/main" val="337502965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11" grpId="0"/>
      <p:bldP spid="13" grpId="0"/>
      <p:bldP spid="16" grpId="0"/>
      <p:bldP spid="18" grpId="0"/>
      <p:bldP spid="20" grpId="0"/>
      <p:bldP spid="24" grpId="0"/>
      <p:bldP spid="26" grpId="0"/>
      <p:bldP spid="3" grpId="0"/>
      <p:bldP spid="17" grpId="0"/>
      <p:bldP spid="19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i="0" smtClean="0"/>
              <a:t>软件开发生命周期模型</a:t>
            </a:r>
            <a:endParaRPr lang="zh-CN" altLang="en-US" b="1" i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320552"/>
            <a:ext cx="4968552" cy="4267200"/>
          </a:xfrm>
        </p:spPr>
        <p:txBody>
          <a:bodyPr/>
          <a:lstStyle/>
          <a:p>
            <a:r>
              <a:rPr lang="zh-CN" altLang="en-US" b="1" i="0" dirty="0" smtClean="0"/>
              <a:t>大爆炸模式</a:t>
            </a:r>
            <a:endParaRPr lang="en-US" altLang="zh-CN" b="1" i="0" dirty="0" smtClean="0"/>
          </a:p>
          <a:p>
            <a:pPr marL="1090612" lvl="1" indent="-457200"/>
            <a:r>
              <a:rPr lang="zh-CN" altLang="en-US" dirty="0" smtClean="0"/>
              <a:t>优点</a:t>
            </a:r>
            <a:r>
              <a:rPr lang="zh-CN" altLang="en-US" dirty="0"/>
              <a:t>：思路简单， 通常可能是开发者的“突发奇想</a:t>
            </a:r>
            <a:r>
              <a:rPr lang="en-US" altLang="zh-CN" dirty="0"/>
              <a:t>”</a:t>
            </a:r>
          </a:p>
          <a:p>
            <a:endParaRPr lang="en-US" altLang="zh-CN" b="1" i="0" dirty="0" smtClean="0"/>
          </a:p>
          <a:p>
            <a:endParaRPr lang="en-US" altLang="zh-CN" b="1" i="0" dirty="0" smtClean="0"/>
          </a:p>
          <a:p>
            <a:endParaRPr lang="zh-CN" altLang="en-US" b="1" i="0" dirty="0"/>
          </a:p>
        </p:txBody>
      </p:sp>
      <p:pic>
        <p:nvPicPr>
          <p:cNvPr id="1026" name="Picture 2" descr="http://www.51testing.com/attachments/2013/06/14982672_201306271541391zW5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944" y="1052736"/>
            <a:ext cx="6346222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内容占位符 2"/>
          <p:cNvSpPr txBox="1">
            <a:spLocks/>
          </p:cNvSpPr>
          <p:nvPr/>
        </p:nvSpPr>
        <p:spPr bwMode="auto">
          <a:xfrm>
            <a:off x="551384" y="4005064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8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908050" indent="-436563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04925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4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93863" indent="-3873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93913" indent="-398463" algn="l" rtl="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090612" lvl="1" indent="-457200">
              <a:buFont typeface="Wingdings" pitchFamily="2" charset="2"/>
              <a:buChar char="l"/>
            </a:pPr>
            <a:r>
              <a:rPr lang="zh-CN" altLang="en-US" dirty="0">
                <a:latin typeface="华文楷体" panose="02010600040101010101" pitchFamily="2" charset="-122"/>
                <a:ea typeface="楷体" panose="02010609060101010101" pitchFamily="49" charset="-122"/>
              </a:rPr>
              <a:t>缺点：开发过程是非工程化的，随意性大，结果不可预知</a:t>
            </a:r>
          </a:p>
          <a:p>
            <a:pPr marL="1090612" lvl="1" indent="-457200">
              <a:buFont typeface="Wingdings" pitchFamily="2" charset="2"/>
              <a:buChar char="l"/>
            </a:pPr>
            <a:r>
              <a:rPr lang="zh-CN" altLang="en-US" dirty="0">
                <a:latin typeface="华文楷体" panose="02010600040101010101" pitchFamily="2" charset="-122"/>
                <a:ea typeface="楷体" panose="02010609060101010101" pitchFamily="49" charset="-122"/>
              </a:rPr>
              <a:t>测试：开发任务完成后，修复较困难</a:t>
            </a:r>
          </a:p>
          <a:p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146970070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i="0" smtClean="0"/>
              <a:t>软件开发生命周期模型</a:t>
            </a:r>
            <a:endParaRPr lang="zh-CN" altLang="en-US" b="1" i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i="0" dirty="0" smtClean="0"/>
              <a:t>边写边改模式</a:t>
            </a:r>
            <a:endParaRPr lang="en-US" altLang="zh-CN" b="1" i="0" dirty="0" smtClean="0"/>
          </a:p>
          <a:p>
            <a:endParaRPr lang="en-US" altLang="zh-CN" dirty="0"/>
          </a:p>
          <a:p>
            <a:endParaRPr lang="en-US" altLang="zh-CN" b="1" i="0" dirty="0" smtClean="0"/>
          </a:p>
          <a:p>
            <a:pPr marL="1090612" lvl="1" indent="-457200"/>
            <a:r>
              <a:rPr lang="zh-CN" altLang="en-US" sz="2800" dirty="0">
                <a:latin typeface="+mn-ea"/>
              </a:rPr>
              <a:t>优点：简单考虑到了软件的需求，产品周期短</a:t>
            </a:r>
          </a:p>
          <a:p>
            <a:pPr marL="1090612" lvl="1" indent="-457200"/>
            <a:r>
              <a:rPr lang="zh-CN" altLang="en-US" sz="2800" dirty="0">
                <a:latin typeface="+mn-ea"/>
              </a:rPr>
              <a:t>缺点：没有计划和文档的编制</a:t>
            </a:r>
            <a:endParaRPr lang="en-US" altLang="zh-CN" sz="2800" dirty="0">
              <a:latin typeface="+mn-ea"/>
            </a:endParaRPr>
          </a:p>
          <a:p>
            <a:pPr marL="1090612" lvl="1" indent="-457200"/>
            <a:r>
              <a:rPr lang="zh-CN" altLang="en-US" sz="2800" dirty="0">
                <a:latin typeface="+mn-ea"/>
              </a:rPr>
              <a:t>测试工作： 由于新的版本不断产生，测试工作</a:t>
            </a:r>
            <a:r>
              <a:rPr lang="zh-CN" altLang="en-US" dirty="0"/>
              <a:t>长期循环</a:t>
            </a:r>
            <a:endParaRPr lang="en-US" altLang="zh-CN" dirty="0"/>
          </a:p>
          <a:p>
            <a:pPr lvl="1"/>
            <a:endParaRPr lang="en-US" altLang="zh-CN" b="1" i="0" dirty="0" smtClean="0"/>
          </a:p>
          <a:p>
            <a:endParaRPr lang="zh-CN" altLang="en-US" b="1" i="0" dirty="0"/>
          </a:p>
        </p:txBody>
      </p:sp>
      <p:pic>
        <p:nvPicPr>
          <p:cNvPr id="2050" name="Picture 2" descr="http://www.51testing.com/attachments/2013/06/14982672_2013062715413924nkl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705" y="980728"/>
            <a:ext cx="10297144" cy="290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66732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箭头连接符 9"/>
          <p:cNvCxnSpPr/>
          <p:nvPr/>
        </p:nvCxnSpPr>
        <p:spPr bwMode="auto">
          <a:xfrm>
            <a:off x="5087888" y="1268760"/>
            <a:ext cx="3744416" cy="468052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瀑布模型</a:t>
            </a:r>
            <a:endParaRPr lang="zh-CN" altLang="en-US" dirty="0"/>
          </a:p>
        </p:txBody>
      </p:sp>
      <p:sp>
        <p:nvSpPr>
          <p:cNvPr id="12291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9027870" y="1700808"/>
            <a:ext cx="110799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3600" b="1" dirty="0">
                <a:ln w="11430"/>
                <a:solidFill>
                  <a:srgbClr val="FF9966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</a:rPr>
              <a:t>1970</a:t>
            </a:r>
            <a:endParaRPr lang="zh-CN" altLang="en-US" sz="3600" b="1" dirty="0">
              <a:ln w="11430"/>
              <a:solidFill>
                <a:srgbClr val="FF9966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48840" y="4869160"/>
            <a:ext cx="3223895" cy="954107"/>
          </a:xfrm>
          <a:prstGeom prst="rect">
            <a:avLst/>
          </a:prstGeom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zh-CN" sz="2800" b="1" dirty="0">
                <a:ln w="11430"/>
                <a:solidFill>
                  <a:srgbClr val="00B0F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</a:rPr>
              <a:t>温斯顿</a:t>
            </a:r>
            <a:r>
              <a:rPr lang="en-US" altLang="zh-CN" sz="2800" b="1" dirty="0">
                <a:ln w="11430"/>
                <a:solidFill>
                  <a:srgbClr val="00B0F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</a:rPr>
              <a:t>•</a:t>
            </a:r>
            <a:r>
              <a:rPr lang="zh-CN" altLang="zh-CN" sz="2800" b="1" dirty="0">
                <a:ln w="11430"/>
                <a:solidFill>
                  <a:srgbClr val="00B0F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</a:rPr>
              <a:t>罗伊斯</a:t>
            </a:r>
            <a:endParaRPr lang="en-US" altLang="zh-CN" sz="2800" b="1" dirty="0">
              <a:ln w="11430"/>
              <a:solidFill>
                <a:srgbClr val="00B0F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algn="ctr"/>
            <a:r>
              <a:rPr lang="zh-CN" altLang="zh-CN" sz="2800" b="1" dirty="0">
                <a:ln w="11430"/>
                <a:solidFill>
                  <a:srgbClr val="00B0F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ln w="11430"/>
                <a:solidFill>
                  <a:srgbClr val="00B0F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</a:rPr>
              <a:t>Winston Royce</a:t>
            </a:r>
            <a:r>
              <a:rPr lang="zh-CN" altLang="zh-CN" sz="2800" b="1" dirty="0">
                <a:ln w="11430"/>
                <a:solidFill>
                  <a:srgbClr val="00B0F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</a:rPr>
              <a:t>）</a:t>
            </a:r>
            <a:endParaRPr lang="zh-CN" altLang="en-US" sz="2800" b="1" dirty="0">
              <a:ln w="11430"/>
              <a:solidFill>
                <a:srgbClr val="00B0F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858080" y="3068960"/>
            <a:ext cx="249940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3600" b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</a:rPr>
              <a:t>80</a:t>
            </a:r>
            <a:r>
              <a:rPr lang="zh-CN" altLang="zh-CN" sz="3600" b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</a:rPr>
              <a:t>年代早期</a:t>
            </a:r>
            <a:endParaRPr lang="zh-CN" altLang="en-US" sz="3600" b="1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grpSp>
        <p:nvGrpSpPr>
          <p:cNvPr id="12" name="Group 18"/>
          <p:cNvGrpSpPr>
            <a:grpSpLocks/>
          </p:cNvGrpSpPr>
          <p:nvPr/>
        </p:nvGrpSpPr>
        <p:grpSpPr bwMode="auto">
          <a:xfrm>
            <a:off x="2855640" y="1340768"/>
            <a:ext cx="5184841" cy="4535934"/>
            <a:chOff x="1292" y="935"/>
            <a:chExt cx="3464" cy="2903"/>
          </a:xfrm>
        </p:grpSpPr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1292" y="935"/>
              <a:ext cx="1134" cy="408"/>
            </a:xfrm>
            <a:prstGeom prst="rect">
              <a:avLst/>
            </a:prstGeom>
            <a:gradFill rotWithShape="1">
              <a:gsLst>
                <a:gs pos="0">
                  <a:srgbClr val="009900"/>
                </a:gs>
                <a:gs pos="100000">
                  <a:srgbClr val="004700"/>
                </a:gs>
              </a:gsLst>
              <a:lin ang="5400000" scaled="1"/>
            </a:gradFill>
            <a:ln w="12700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需求分析</a:t>
              </a:r>
            </a:p>
          </p:txBody>
        </p:sp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1655" y="1434"/>
              <a:ext cx="1134" cy="408"/>
            </a:xfrm>
            <a:prstGeom prst="rect">
              <a:avLst/>
            </a:prstGeom>
            <a:gradFill rotWithShape="1">
              <a:gsLst>
                <a:gs pos="0">
                  <a:srgbClr val="009900"/>
                </a:gs>
                <a:gs pos="100000">
                  <a:srgbClr val="004700"/>
                </a:gs>
              </a:gsLst>
              <a:lin ang="5400000" scaled="1"/>
            </a:gradFill>
            <a:ln w="12700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概要</a:t>
              </a:r>
              <a:r>
                <a:rPr lang="zh-CN" altLang="en-US" sz="24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设计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2064" y="1933"/>
              <a:ext cx="1134" cy="408"/>
            </a:xfrm>
            <a:prstGeom prst="rect">
              <a:avLst/>
            </a:prstGeom>
            <a:gradFill rotWithShape="1">
              <a:gsLst>
                <a:gs pos="0">
                  <a:srgbClr val="009900"/>
                </a:gs>
                <a:gs pos="100000">
                  <a:srgbClr val="004700"/>
                </a:gs>
              </a:gsLst>
              <a:lin ang="5400000" scaled="1"/>
            </a:gradFill>
            <a:ln w="12700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详细</a:t>
              </a:r>
              <a:r>
                <a:rPr lang="zh-CN" altLang="en-US" sz="24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设计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16" name="Rectangle 8"/>
            <p:cNvSpPr>
              <a:spLocks noChangeArrowheads="1"/>
            </p:cNvSpPr>
            <p:nvPr/>
          </p:nvSpPr>
          <p:spPr bwMode="auto">
            <a:xfrm>
              <a:off x="2472" y="2432"/>
              <a:ext cx="1134" cy="408"/>
            </a:xfrm>
            <a:prstGeom prst="rect">
              <a:avLst/>
            </a:prstGeom>
            <a:gradFill rotWithShape="1">
              <a:gsLst>
                <a:gs pos="0">
                  <a:srgbClr val="009900"/>
                </a:gs>
                <a:gs pos="100000">
                  <a:srgbClr val="004700"/>
                </a:gs>
              </a:gsLst>
              <a:lin ang="5400000" scaled="1"/>
            </a:gradFill>
            <a:ln w="12700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编码</a:t>
              </a:r>
            </a:p>
          </p:txBody>
        </p:sp>
        <p:sp>
          <p:nvSpPr>
            <p:cNvPr id="17" name="Rectangle 9"/>
            <p:cNvSpPr>
              <a:spLocks noChangeArrowheads="1"/>
            </p:cNvSpPr>
            <p:nvPr/>
          </p:nvSpPr>
          <p:spPr bwMode="auto">
            <a:xfrm>
              <a:off x="2880" y="2931"/>
              <a:ext cx="1134" cy="408"/>
            </a:xfrm>
            <a:prstGeom prst="rect">
              <a:avLst/>
            </a:prstGeom>
            <a:gradFill rotWithShape="1">
              <a:gsLst>
                <a:gs pos="0">
                  <a:srgbClr val="009900"/>
                </a:gs>
                <a:gs pos="100000">
                  <a:srgbClr val="004700"/>
                </a:gs>
              </a:gsLst>
              <a:lin ang="5400000" scaled="1"/>
            </a:gradFill>
            <a:ln w="12700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测试</a:t>
              </a:r>
            </a:p>
          </p:txBody>
        </p:sp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3334" y="3430"/>
              <a:ext cx="1422" cy="408"/>
            </a:xfrm>
            <a:prstGeom prst="rect">
              <a:avLst/>
            </a:prstGeom>
            <a:gradFill rotWithShape="1">
              <a:gsLst>
                <a:gs pos="0">
                  <a:srgbClr val="009900"/>
                </a:gs>
                <a:gs pos="100000">
                  <a:srgbClr val="004700"/>
                </a:gs>
              </a:gsLst>
              <a:lin ang="5400000" scaled="1"/>
            </a:gradFill>
            <a:ln w="12700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上线运行</a:t>
              </a:r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及维护</a:t>
              </a:r>
            </a:p>
          </p:txBody>
        </p:sp>
        <p:sp>
          <p:nvSpPr>
            <p:cNvPr id="19" name="Freeform 11"/>
            <p:cNvSpPr>
              <a:spLocks/>
            </p:cNvSpPr>
            <p:nvPr/>
          </p:nvSpPr>
          <p:spPr bwMode="auto">
            <a:xfrm>
              <a:off x="1292" y="1344"/>
              <a:ext cx="363" cy="362"/>
            </a:xfrm>
            <a:custGeom>
              <a:avLst/>
              <a:gdLst>
                <a:gd name="T0" fmla="*/ 54 w 451"/>
                <a:gd name="T1" fmla="*/ 0 h 542"/>
                <a:gd name="T2" fmla="*/ 40 w 451"/>
                <a:gd name="T3" fmla="*/ 17 h 542"/>
                <a:gd name="T4" fmla="*/ 20 w 451"/>
                <a:gd name="T5" fmla="*/ 27 h 542"/>
                <a:gd name="T6" fmla="*/ 0 w 451"/>
                <a:gd name="T7" fmla="*/ 77 h 542"/>
                <a:gd name="T8" fmla="*/ 6 w 451"/>
                <a:gd name="T9" fmla="*/ 145 h 542"/>
                <a:gd name="T10" fmla="*/ 40 w 451"/>
                <a:gd name="T11" fmla="*/ 195 h 542"/>
                <a:gd name="T12" fmla="*/ 155 w 451"/>
                <a:gd name="T13" fmla="*/ 284 h 542"/>
                <a:gd name="T14" fmla="*/ 181 w 451"/>
                <a:gd name="T15" fmla="*/ 295 h 542"/>
                <a:gd name="T16" fmla="*/ 269 w 451"/>
                <a:gd name="T17" fmla="*/ 345 h 542"/>
                <a:gd name="T18" fmla="*/ 363 w 451"/>
                <a:gd name="T19" fmla="*/ 362 h 5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51"/>
                <a:gd name="T31" fmla="*/ 0 h 542"/>
                <a:gd name="T32" fmla="*/ 451 w 451"/>
                <a:gd name="T33" fmla="*/ 542 h 54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51" h="542">
                  <a:moveTo>
                    <a:pt x="67" y="0"/>
                  </a:moveTo>
                  <a:cubicBezTo>
                    <a:pt x="61" y="8"/>
                    <a:pt x="57" y="18"/>
                    <a:pt x="50" y="25"/>
                  </a:cubicBezTo>
                  <a:cubicBezTo>
                    <a:pt x="43" y="32"/>
                    <a:pt x="31" y="33"/>
                    <a:pt x="25" y="41"/>
                  </a:cubicBezTo>
                  <a:cubicBezTo>
                    <a:pt x="13" y="57"/>
                    <a:pt x="6" y="97"/>
                    <a:pt x="0" y="116"/>
                  </a:cubicBezTo>
                  <a:cubicBezTo>
                    <a:pt x="3" y="150"/>
                    <a:pt x="3" y="184"/>
                    <a:pt x="8" y="217"/>
                  </a:cubicBezTo>
                  <a:cubicBezTo>
                    <a:pt x="11" y="242"/>
                    <a:pt x="40" y="277"/>
                    <a:pt x="50" y="292"/>
                  </a:cubicBezTo>
                  <a:cubicBezTo>
                    <a:pt x="84" y="342"/>
                    <a:pt x="143" y="390"/>
                    <a:pt x="192" y="425"/>
                  </a:cubicBezTo>
                  <a:cubicBezTo>
                    <a:pt x="202" y="432"/>
                    <a:pt x="215" y="434"/>
                    <a:pt x="225" y="442"/>
                  </a:cubicBezTo>
                  <a:cubicBezTo>
                    <a:pt x="275" y="482"/>
                    <a:pt x="274" y="503"/>
                    <a:pt x="334" y="517"/>
                  </a:cubicBezTo>
                  <a:cubicBezTo>
                    <a:pt x="370" y="542"/>
                    <a:pt x="408" y="542"/>
                    <a:pt x="451" y="542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1701" y="1842"/>
              <a:ext cx="363" cy="362"/>
            </a:xfrm>
            <a:custGeom>
              <a:avLst/>
              <a:gdLst>
                <a:gd name="T0" fmla="*/ 54 w 451"/>
                <a:gd name="T1" fmla="*/ 0 h 542"/>
                <a:gd name="T2" fmla="*/ 40 w 451"/>
                <a:gd name="T3" fmla="*/ 17 h 542"/>
                <a:gd name="T4" fmla="*/ 20 w 451"/>
                <a:gd name="T5" fmla="*/ 27 h 542"/>
                <a:gd name="T6" fmla="*/ 0 w 451"/>
                <a:gd name="T7" fmla="*/ 77 h 542"/>
                <a:gd name="T8" fmla="*/ 6 w 451"/>
                <a:gd name="T9" fmla="*/ 145 h 542"/>
                <a:gd name="T10" fmla="*/ 40 w 451"/>
                <a:gd name="T11" fmla="*/ 195 h 542"/>
                <a:gd name="T12" fmla="*/ 155 w 451"/>
                <a:gd name="T13" fmla="*/ 284 h 542"/>
                <a:gd name="T14" fmla="*/ 181 w 451"/>
                <a:gd name="T15" fmla="*/ 295 h 542"/>
                <a:gd name="T16" fmla="*/ 269 w 451"/>
                <a:gd name="T17" fmla="*/ 345 h 542"/>
                <a:gd name="T18" fmla="*/ 363 w 451"/>
                <a:gd name="T19" fmla="*/ 362 h 5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51"/>
                <a:gd name="T31" fmla="*/ 0 h 542"/>
                <a:gd name="T32" fmla="*/ 451 w 451"/>
                <a:gd name="T33" fmla="*/ 542 h 54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51" h="542">
                  <a:moveTo>
                    <a:pt x="67" y="0"/>
                  </a:moveTo>
                  <a:cubicBezTo>
                    <a:pt x="61" y="8"/>
                    <a:pt x="57" y="18"/>
                    <a:pt x="50" y="25"/>
                  </a:cubicBezTo>
                  <a:cubicBezTo>
                    <a:pt x="43" y="32"/>
                    <a:pt x="31" y="33"/>
                    <a:pt x="25" y="41"/>
                  </a:cubicBezTo>
                  <a:cubicBezTo>
                    <a:pt x="13" y="57"/>
                    <a:pt x="6" y="97"/>
                    <a:pt x="0" y="116"/>
                  </a:cubicBezTo>
                  <a:cubicBezTo>
                    <a:pt x="3" y="150"/>
                    <a:pt x="3" y="184"/>
                    <a:pt x="8" y="217"/>
                  </a:cubicBezTo>
                  <a:cubicBezTo>
                    <a:pt x="11" y="242"/>
                    <a:pt x="40" y="277"/>
                    <a:pt x="50" y="292"/>
                  </a:cubicBezTo>
                  <a:cubicBezTo>
                    <a:pt x="84" y="342"/>
                    <a:pt x="143" y="390"/>
                    <a:pt x="192" y="425"/>
                  </a:cubicBezTo>
                  <a:cubicBezTo>
                    <a:pt x="202" y="432"/>
                    <a:pt x="215" y="434"/>
                    <a:pt x="225" y="442"/>
                  </a:cubicBezTo>
                  <a:cubicBezTo>
                    <a:pt x="275" y="482"/>
                    <a:pt x="274" y="503"/>
                    <a:pt x="334" y="517"/>
                  </a:cubicBezTo>
                  <a:cubicBezTo>
                    <a:pt x="370" y="542"/>
                    <a:pt x="408" y="542"/>
                    <a:pt x="451" y="542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2109" y="2341"/>
              <a:ext cx="363" cy="362"/>
            </a:xfrm>
            <a:custGeom>
              <a:avLst/>
              <a:gdLst>
                <a:gd name="T0" fmla="*/ 54 w 451"/>
                <a:gd name="T1" fmla="*/ 0 h 542"/>
                <a:gd name="T2" fmla="*/ 40 w 451"/>
                <a:gd name="T3" fmla="*/ 17 h 542"/>
                <a:gd name="T4" fmla="*/ 20 w 451"/>
                <a:gd name="T5" fmla="*/ 27 h 542"/>
                <a:gd name="T6" fmla="*/ 0 w 451"/>
                <a:gd name="T7" fmla="*/ 77 h 542"/>
                <a:gd name="T8" fmla="*/ 6 w 451"/>
                <a:gd name="T9" fmla="*/ 145 h 542"/>
                <a:gd name="T10" fmla="*/ 40 w 451"/>
                <a:gd name="T11" fmla="*/ 195 h 542"/>
                <a:gd name="T12" fmla="*/ 155 w 451"/>
                <a:gd name="T13" fmla="*/ 284 h 542"/>
                <a:gd name="T14" fmla="*/ 181 w 451"/>
                <a:gd name="T15" fmla="*/ 295 h 542"/>
                <a:gd name="T16" fmla="*/ 269 w 451"/>
                <a:gd name="T17" fmla="*/ 345 h 542"/>
                <a:gd name="T18" fmla="*/ 363 w 451"/>
                <a:gd name="T19" fmla="*/ 362 h 5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51"/>
                <a:gd name="T31" fmla="*/ 0 h 542"/>
                <a:gd name="T32" fmla="*/ 451 w 451"/>
                <a:gd name="T33" fmla="*/ 542 h 54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51" h="542">
                  <a:moveTo>
                    <a:pt x="67" y="0"/>
                  </a:moveTo>
                  <a:cubicBezTo>
                    <a:pt x="61" y="8"/>
                    <a:pt x="57" y="18"/>
                    <a:pt x="50" y="25"/>
                  </a:cubicBezTo>
                  <a:cubicBezTo>
                    <a:pt x="43" y="32"/>
                    <a:pt x="31" y="33"/>
                    <a:pt x="25" y="41"/>
                  </a:cubicBezTo>
                  <a:cubicBezTo>
                    <a:pt x="13" y="57"/>
                    <a:pt x="6" y="97"/>
                    <a:pt x="0" y="116"/>
                  </a:cubicBezTo>
                  <a:cubicBezTo>
                    <a:pt x="3" y="150"/>
                    <a:pt x="3" y="184"/>
                    <a:pt x="8" y="217"/>
                  </a:cubicBezTo>
                  <a:cubicBezTo>
                    <a:pt x="11" y="242"/>
                    <a:pt x="40" y="277"/>
                    <a:pt x="50" y="292"/>
                  </a:cubicBezTo>
                  <a:cubicBezTo>
                    <a:pt x="84" y="342"/>
                    <a:pt x="143" y="390"/>
                    <a:pt x="192" y="425"/>
                  </a:cubicBezTo>
                  <a:cubicBezTo>
                    <a:pt x="202" y="432"/>
                    <a:pt x="215" y="434"/>
                    <a:pt x="225" y="442"/>
                  </a:cubicBezTo>
                  <a:cubicBezTo>
                    <a:pt x="275" y="482"/>
                    <a:pt x="274" y="503"/>
                    <a:pt x="334" y="517"/>
                  </a:cubicBezTo>
                  <a:cubicBezTo>
                    <a:pt x="370" y="542"/>
                    <a:pt x="408" y="542"/>
                    <a:pt x="451" y="542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2517" y="2840"/>
              <a:ext cx="363" cy="362"/>
            </a:xfrm>
            <a:custGeom>
              <a:avLst/>
              <a:gdLst>
                <a:gd name="T0" fmla="*/ 54 w 451"/>
                <a:gd name="T1" fmla="*/ 0 h 542"/>
                <a:gd name="T2" fmla="*/ 40 w 451"/>
                <a:gd name="T3" fmla="*/ 17 h 542"/>
                <a:gd name="T4" fmla="*/ 20 w 451"/>
                <a:gd name="T5" fmla="*/ 27 h 542"/>
                <a:gd name="T6" fmla="*/ 0 w 451"/>
                <a:gd name="T7" fmla="*/ 77 h 542"/>
                <a:gd name="T8" fmla="*/ 6 w 451"/>
                <a:gd name="T9" fmla="*/ 145 h 542"/>
                <a:gd name="T10" fmla="*/ 40 w 451"/>
                <a:gd name="T11" fmla="*/ 195 h 542"/>
                <a:gd name="T12" fmla="*/ 155 w 451"/>
                <a:gd name="T13" fmla="*/ 284 h 542"/>
                <a:gd name="T14" fmla="*/ 181 w 451"/>
                <a:gd name="T15" fmla="*/ 295 h 542"/>
                <a:gd name="T16" fmla="*/ 269 w 451"/>
                <a:gd name="T17" fmla="*/ 345 h 542"/>
                <a:gd name="T18" fmla="*/ 363 w 451"/>
                <a:gd name="T19" fmla="*/ 362 h 5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51"/>
                <a:gd name="T31" fmla="*/ 0 h 542"/>
                <a:gd name="T32" fmla="*/ 451 w 451"/>
                <a:gd name="T33" fmla="*/ 542 h 54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51" h="542">
                  <a:moveTo>
                    <a:pt x="67" y="0"/>
                  </a:moveTo>
                  <a:cubicBezTo>
                    <a:pt x="61" y="8"/>
                    <a:pt x="57" y="18"/>
                    <a:pt x="50" y="25"/>
                  </a:cubicBezTo>
                  <a:cubicBezTo>
                    <a:pt x="43" y="32"/>
                    <a:pt x="31" y="33"/>
                    <a:pt x="25" y="41"/>
                  </a:cubicBezTo>
                  <a:cubicBezTo>
                    <a:pt x="13" y="57"/>
                    <a:pt x="6" y="97"/>
                    <a:pt x="0" y="116"/>
                  </a:cubicBezTo>
                  <a:cubicBezTo>
                    <a:pt x="3" y="150"/>
                    <a:pt x="3" y="184"/>
                    <a:pt x="8" y="217"/>
                  </a:cubicBezTo>
                  <a:cubicBezTo>
                    <a:pt x="11" y="242"/>
                    <a:pt x="40" y="277"/>
                    <a:pt x="50" y="292"/>
                  </a:cubicBezTo>
                  <a:cubicBezTo>
                    <a:pt x="84" y="342"/>
                    <a:pt x="143" y="390"/>
                    <a:pt x="192" y="425"/>
                  </a:cubicBezTo>
                  <a:cubicBezTo>
                    <a:pt x="202" y="432"/>
                    <a:pt x="215" y="434"/>
                    <a:pt x="225" y="442"/>
                  </a:cubicBezTo>
                  <a:cubicBezTo>
                    <a:pt x="275" y="482"/>
                    <a:pt x="274" y="503"/>
                    <a:pt x="334" y="517"/>
                  </a:cubicBezTo>
                  <a:cubicBezTo>
                    <a:pt x="370" y="542"/>
                    <a:pt x="408" y="542"/>
                    <a:pt x="451" y="542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2971" y="3339"/>
              <a:ext cx="363" cy="362"/>
            </a:xfrm>
            <a:custGeom>
              <a:avLst/>
              <a:gdLst>
                <a:gd name="T0" fmla="*/ 54 w 451"/>
                <a:gd name="T1" fmla="*/ 0 h 542"/>
                <a:gd name="T2" fmla="*/ 40 w 451"/>
                <a:gd name="T3" fmla="*/ 17 h 542"/>
                <a:gd name="T4" fmla="*/ 20 w 451"/>
                <a:gd name="T5" fmla="*/ 27 h 542"/>
                <a:gd name="T6" fmla="*/ 0 w 451"/>
                <a:gd name="T7" fmla="*/ 77 h 542"/>
                <a:gd name="T8" fmla="*/ 6 w 451"/>
                <a:gd name="T9" fmla="*/ 145 h 542"/>
                <a:gd name="T10" fmla="*/ 40 w 451"/>
                <a:gd name="T11" fmla="*/ 195 h 542"/>
                <a:gd name="T12" fmla="*/ 155 w 451"/>
                <a:gd name="T13" fmla="*/ 284 h 542"/>
                <a:gd name="T14" fmla="*/ 181 w 451"/>
                <a:gd name="T15" fmla="*/ 295 h 542"/>
                <a:gd name="T16" fmla="*/ 269 w 451"/>
                <a:gd name="T17" fmla="*/ 345 h 542"/>
                <a:gd name="T18" fmla="*/ 363 w 451"/>
                <a:gd name="T19" fmla="*/ 362 h 5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51"/>
                <a:gd name="T31" fmla="*/ 0 h 542"/>
                <a:gd name="T32" fmla="*/ 451 w 451"/>
                <a:gd name="T33" fmla="*/ 542 h 54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51" h="542">
                  <a:moveTo>
                    <a:pt x="67" y="0"/>
                  </a:moveTo>
                  <a:cubicBezTo>
                    <a:pt x="61" y="8"/>
                    <a:pt x="57" y="18"/>
                    <a:pt x="50" y="25"/>
                  </a:cubicBezTo>
                  <a:cubicBezTo>
                    <a:pt x="43" y="32"/>
                    <a:pt x="31" y="33"/>
                    <a:pt x="25" y="41"/>
                  </a:cubicBezTo>
                  <a:cubicBezTo>
                    <a:pt x="13" y="57"/>
                    <a:pt x="6" y="97"/>
                    <a:pt x="0" y="116"/>
                  </a:cubicBezTo>
                  <a:cubicBezTo>
                    <a:pt x="3" y="150"/>
                    <a:pt x="3" y="184"/>
                    <a:pt x="8" y="217"/>
                  </a:cubicBezTo>
                  <a:cubicBezTo>
                    <a:pt x="11" y="242"/>
                    <a:pt x="40" y="277"/>
                    <a:pt x="50" y="292"/>
                  </a:cubicBezTo>
                  <a:cubicBezTo>
                    <a:pt x="84" y="342"/>
                    <a:pt x="143" y="390"/>
                    <a:pt x="192" y="425"/>
                  </a:cubicBezTo>
                  <a:cubicBezTo>
                    <a:pt x="202" y="432"/>
                    <a:pt x="215" y="434"/>
                    <a:pt x="225" y="442"/>
                  </a:cubicBezTo>
                  <a:cubicBezTo>
                    <a:pt x="275" y="482"/>
                    <a:pt x="274" y="503"/>
                    <a:pt x="334" y="517"/>
                  </a:cubicBezTo>
                  <a:cubicBezTo>
                    <a:pt x="370" y="542"/>
                    <a:pt x="408" y="542"/>
                    <a:pt x="451" y="542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</p:grp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4678448" y="1412776"/>
            <a:ext cx="15843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（需求说明书）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5186881" y="2138602"/>
            <a:ext cx="15843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（系统设计书）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5807820" y="2930764"/>
            <a:ext cx="15843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（程序设计书）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6383959" y="3722927"/>
            <a:ext cx="15843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>
                <a:latin typeface="Times New Roman" panose="02020603050405020304" pitchFamily="18" charset="0"/>
                <a:ea typeface="楷体" panose="02010609060101010101" pitchFamily="49" charset="-122"/>
              </a:rPr>
              <a:t>（程序清单）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7031659" y="4515089"/>
            <a:ext cx="15843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>
                <a:latin typeface="Times New Roman" panose="02020603050405020304" pitchFamily="18" charset="0"/>
                <a:ea typeface="楷体" panose="02010609060101010101" pitchFamily="49" charset="-122"/>
              </a:rPr>
              <a:t>（测试报告）</a:t>
            </a:r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8112224" y="5157192"/>
            <a:ext cx="1727993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（维护报告，</a:t>
            </a:r>
          </a:p>
          <a:p>
            <a:pPr algn="ctr"/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改进的系统）</a:t>
            </a:r>
          </a:p>
        </p:txBody>
      </p:sp>
    </p:spTree>
    <p:extLst>
      <p:ext uri="{BB962C8B-B14F-4D97-AF65-F5344CB8AC3E}">
        <p14:creationId xmlns:p14="http://schemas.microsoft.com/office/powerpoint/2010/main" val="472813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5" grpId="0"/>
      <p:bldP spid="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瀑布模型优点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52462" indent="-457200"/>
            <a:r>
              <a:rPr lang="zh-CN" altLang="en-US" dirty="0" smtClean="0"/>
              <a:t>如同</a:t>
            </a:r>
            <a:r>
              <a:rPr lang="zh-CN" altLang="en-US" dirty="0"/>
              <a:t>瀑布流水，逐级</a:t>
            </a:r>
            <a:r>
              <a:rPr lang="zh-CN" altLang="en-US" dirty="0" smtClean="0"/>
              <a:t>下落</a:t>
            </a:r>
            <a:r>
              <a:rPr lang="en-US" altLang="zh-CN" dirty="0" smtClean="0"/>
              <a:t>——</a:t>
            </a:r>
            <a:r>
              <a:rPr lang="zh-CN" altLang="en-US" dirty="0"/>
              <a:t>样式</a:t>
            </a:r>
            <a:endParaRPr lang="en-US" altLang="zh-CN" dirty="0"/>
          </a:p>
          <a:p>
            <a:pPr marL="652462" indent="-457200"/>
            <a:r>
              <a:rPr lang="zh-CN" altLang="en-US" dirty="0"/>
              <a:t>将软件生存周期各活动规定为依线性顺序联接的若干阶段的</a:t>
            </a:r>
            <a:r>
              <a:rPr lang="zh-CN" altLang="en-US" dirty="0" smtClean="0"/>
              <a:t>模型</a:t>
            </a:r>
            <a:endParaRPr lang="en-US" altLang="zh-CN" dirty="0"/>
          </a:p>
          <a:p>
            <a:pPr marL="652462" indent="-457200"/>
            <a:r>
              <a:rPr lang="zh-CN" altLang="en-US" dirty="0"/>
              <a:t>易理解，阶段明显，强调需求分析，明确测试阶段，提供了一套模板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840375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19766</TotalTime>
  <Words>692</Words>
  <Application>Microsoft Office PowerPoint</Application>
  <PresentationFormat>宽屏</PresentationFormat>
  <Paragraphs>120</Paragraphs>
  <Slides>17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黑体</vt:lpstr>
      <vt:lpstr>华文楷体</vt:lpstr>
      <vt:lpstr>华文隶书</vt:lpstr>
      <vt:lpstr>华文新魏</vt:lpstr>
      <vt:lpstr>楷体</vt:lpstr>
      <vt:lpstr>宋体</vt:lpstr>
      <vt:lpstr>Arial</vt:lpstr>
      <vt:lpstr>Times New Roman</vt:lpstr>
      <vt:lpstr>Verdana</vt:lpstr>
      <vt:lpstr>Wingdings</vt:lpstr>
      <vt:lpstr>Profile</vt:lpstr>
      <vt:lpstr>软件测试实用教程 ——方法与实践</vt:lpstr>
      <vt:lpstr>测试过程管理（补充）</vt:lpstr>
      <vt:lpstr>演员是不是电影的全部？</vt:lpstr>
      <vt:lpstr>软件开发模型概述</vt:lpstr>
      <vt:lpstr>软件开发模型常见类型</vt:lpstr>
      <vt:lpstr>软件开发生命周期模型</vt:lpstr>
      <vt:lpstr>软件开发生命周期模型</vt:lpstr>
      <vt:lpstr>瀑布模型</vt:lpstr>
      <vt:lpstr>瀑布模型优点</vt:lpstr>
      <vt:lpstr>瀑布模型缺点</vt:lpstr>
      <vt:lpstr>瀑布模型适合场景</vt:lpstr>
      <vt:lpstr>软件开发生命周期模型—螺旋模型</vt:lpstr>
      <vt:lpstr>软件开发生命周期模型</vt:lpstr>
      <vt:lpstr>软件开发模型—敏捷模型</vt:lpstr>
      <vt:lpstr>软件开发生命周期模型</vt:lpstr>
      <vt:lpstr>内容总结</vt:lpstr>
      <vt:lpstr>PowerPoint 演示文稿</vt:lpstr>
    </vt:vector>
  </TitlesOfParts>
  <Company>福建163软件园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刘兴梅</dc:creator>
  <cp:lastModifiedBy>刘兴梅</cp:lastModifiedBy>
  <cp:revision>326</cp:revision>
  <dcterms:created xsi:type="dcterms:W3CDTF">2008-07-27T05:17:11Z</dcterms:created>
  <dcterms:modified xsi:type="dcterms:W3CDTF">2019-08-25T03:27:12Z</dcterms:modified>
</cp:coreProperties>
</file>