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7"/>
  </p:notesMasterIdLst>
  <p:handoutMasterIdLst>
    <p:handoutMasterId r:id="rId18"/>
  </p:handoutMasterIdLst>
  <p:sldIdLst>
    <p:sldId id="256" r:id="rId2"/>
    <p:sldId id="285"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6"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1560" y="1412776"/>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196752"/>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第三级：定义级</a:t>
            </a:r>
          </a:p>
          <a:p>
            <a:pPr lvl="1">
              <a:lnSpc>
                <a:spcPct val="90000"/>
              </a:lnSpc>
            </a:pPr>
            <a:r>
              <a:rPr lang="zh-CN" altLang="en-US" b="1" dirty="0" smtClean="0">
                <a:solidFill>
                  <a:schemeClr val="tx1"/>
                </a:solidFill>
              </a:rPr>
              <a:t>每个阶段的内部活动可见</a:t>
            </a:r>
          </a:p>
          <a:p>
            <a:pPr lvl="1">
              <a:lnSpc>
                <a:spcPct val="90000"/>
              </a:lnSpc>
            </a:pPr>
            <a:r>
              <a:rPr lang="zh-CN" altLang="en-US" b="1" dirty="0" smtClean="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smtClean="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smtClean="0">
                <a:solidFill>
                  <a:schemeClr val="tx1"/>
                </a:solidFill>
              </a:rPr>
              <a:t>较普遍的看法是</a:t>
            </a:r>
            <a:r>
              <a:rPr lang="zh-CN" altLang="en-US" dirty="0" smtClean="0"/>
              <a:t>，</a:t>
            </a:r>
            <a:r>
              <a:rPr lang="zh-CN" altLang="en-US" b="1" dirty="0" smtClean="0">
                <a:solidFill>
                  <a:srgbClr val="FF0000"/>
                </a:solidFill>
              </a:rPr>
              <a:t>只有当达到了第</a:t>
            </a:r>
            <a:r>
              <a:rPr lang="en-US" altLang="zh-CN" b="1" dirty="0" smtClean="0">
                <a:solidFill>
                  <a:srgbClr val="FF0000"/>
                </a:solidFill>
              </a:rPr>
              <a:t>3</a:t>
            </a:r>
            <a:r>
              <a:rPr lang="zh-CN" altLang="en-US" b="1" dirty="0" smtClean="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五级模型(4)</a:t>
            </a:r>
          </a:p>
        </p:txBody>
      </p:sp>
      <p:sp>
        <p:nvSpPr>
          <p:cNvPr id="27650" name="Rectangle 3"/>
          <p:cNvSpPr>
            <a:spLocks noGrp="1" noChangeArrowheads="1"/>
          </p:cNvSpPr>
          <p:nvPr>
            <p:ph idx="1"/>
          </p:nvPr>
        </p:nvSpPr>
        <p:spPr>
          <a:xfrm>
            <a:off x="619125" y="1932384"/>
            <a:ext cx="8229600" cy="4953000"/>
          </a:xfrm>
        </p:spPr>
        <p:txBody>
          <a:bodyPr/>
          <a:lstStyle/>
          <a:p>
            <a:pPr eaLnBrk="1" hangingPunct="1"/>
            <a:r>
              <a:rPr lang="zh-CN" altLang="en-US" sz="3100" b="1" dirty="0"/>
              <a:t>第四级：定量管理级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2600" b="1" dirty="0"/>
              <a:t>软件过程和产品质量有</a:t>
            </a:r>
            <a:r>
              <a:rPr lang="zh-CN" altLang="en-US" sz="2600" b="1" dirty="0">
                <a:solidFill>
                  <a:srgbClr val="FF0000"/>
                </a:solidFill>
              </a:rPr>
              <a:t>详细的度量标准</a:t>
            </a:r>
            <a:r>
              <a:rPr lang="zh-CN" altLang="en-US" sz="2600" b="1" dirty="0"/>
              <a:t>，软件过程和产品质量得到了</a:t>
            </a:r>
            <a:r>
              <a:rPr lang="zh-CN" altLang="en-US" sz="2600" b="1" dirty="0">
                <a:solidFill>
                  <a:srgbClr val="FF0000"/>
                </a:solidFill>
              </a:rPr>
              <a:t>定量</a:t>
            </a:r>
            <a:r>
              <a:rPr lang="zh-CN" altLang="en-US" sz="2600" b="1" dirty="0"/>
              <a:t>的认证和控制。 </a:t>
            </a:r>
            <a:br>
              <a:rPr lang="zh-CN" altLang="en-US" sz="2600" b="1" dirty="0"/>
            </a:br>
            <a:r>
              <a:rPr lang="zh-CN" altLang="en-US" sz="2600" b="1" dirty="0"/>
              <a:t/>
            </a:r>
            <a:br>
              <a:rPr lang="zh-CN" altLang="en-US" sz="2600" b="1" dirty="0"/>
            </a:br>
            <a:endParaRPr lang="zh-CN" altLang="en-US" sz="2600" b="1" dirty="0"/>
          </a:p>
        </p:txBody>
      </p:sp>
      <p:grpSp>
        <p:nvGrpSpPr>
          <p:cNvPr id="5" name="Group 4"/>
          <p:cNvGrpSpPr>
            <a:grpSpLocks/>
          </p:cNvGrpSpPr>
          <p:nvPr/>
        </p:nvGrpSpPr>
        <p:grpSpPr bwMode="auto">
          <a:xfrm>
            <a:off x="2038326" y="2637656"/>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4</a:t>
            </a:r>
            <a:r>
              <a:rPr lang="zh-CN" altLang="en-US" b="1" dirty="0">
                <a:latin typeface="黑体" pitchFamily="49" charset="-122"/>
                <a:ea typeface="黑体" pitchFamily="49" charset="-122"/>
              </a:rPr>
              <a:t>)</a:t>
            </a:r>
          </a:p>
        </p:txBody>
      </p:sp>
      <p:sp>
        <p:nvSpPr>
          <p:cNvPr id="3" name="内容占位符 2"/>
          <p:cNvSpPr>
            <a:spLocks noGrp="1"/>
          </p:cNvSpPr>
          <p:nvPr>
            <p:ph idx="1"/>
          </p:nvPr>
        </p:nvSpPr>
        <p:spPr>
          <a:xfrm>
            <a:off x="539552" y="1752600"/>
            <a:ext cx="8397750" cy="4267200"/>
          </a:xfrm>
        </p:spPr>
        <p:txBody>
          <a:bodyPr/>
          <a:lstStyle/>
          <a:p>
            <a:r>
              <a:rPr lang="zh-CN" altLang="en-US" sz="3100" b="1" dirty="0"/>
              <a:t>第四级：定量管理级</a:t>
            </a:r>
          </a:p>
          <a:p>
            <a:pPr lvl="1">
              <a:lnSpc>
                <a:spcPct val="90000"/>
              </a:lnSpc>
            </a:pPr>
            <a:r>
              <a:rPr lang="zh-CN" altLang="en-US" b="1" spc="300" dirty="0" smtClean="0">
                <a:solidFill>
                  <a:schemeClr val="tx1"/>
                </a:solidFill>
              </a:rPr>
              <a:t>过程都需建立相应的度量方式，所有产品的质量</a:t>
            </a:r>
            <a:r>
              <a:rPr lang="en-US" altLang="zh-CN" b="1" spc="300" dirty="0" smtClean="0">
                <a:solidFill>
                  <a:schemeClr val="tx1"/>
                </a:solidFill>
              </a:rPr>
              <a:t>(</a:t>
            </a:r>
            <a:r>
              <a:rPr lang="zh-CN" altLang="en-US" b="1" spc="300" dirty="0" smtClean="0">
                <a:solidFill>
                  <a:schemeClr val="tx1"/>
                </a:solidFill>
              </a:rPr>
              <a:t>包括工作</a:t>
            </a:r>
            <a:r>
              <a:rPr lang="zh-CN" altLang="en-US" b="1" spc="300" dirty="0">
                <a:solidFill>
                  <a:schemeClr val="tx1"/>
                </a:solidFill>
              </a:rPr>
              <a:t>产可度量，预测值与结果之间的偏差可控</a:t>
            </a:r>
          </a:p>
          <a:p>
            <a:pPr lvl="1">
              <a:lnSpc>
                <a:spcPct val="90000"/>
              </a:lnSpc>
            </a:pPr>
            <a:r>
              <a:rPr lang="zh-CN" altLang="en-US" b="1" spc="300" dirty="0">
                <a:solidFill>
                  <a:schemeClr val="tx1"/>
                </a:solidFill>
              </a:rPr>
              <a:t>所有过程品</a:t>
            </a:r>
            <a:r>
              <a:rPr lang="zh-CN" altLang="en-US" b="1" spc="300" dirty="0" smtClean="0">
                <a:solidFill>
                  <a:schemeClr val="tx1"/>
                </a:solidFill>
              </a:rPr>
              <a:t>和提交给用户的产品</a:t>
            </a:r>
            <a:r>
              <a:rPr lang="en-US" altLang="zh-CN" b="1" spc="300" dirty="0" smtClean="0">
                <a:solidFill>
                  <a:schemeClr val="tx1"/>
                </a:solidFill>
              </a:rPr>
              <a:t>)</a:t>
            </a:r>
            <a:r>
              <a:rPr lang="zh-CN" altLang="en-US" b="1" spc="300" dirty="0" smtClean="0">
                <a:solidFill>
                  <a:schemeClr val="tx1"/>
                </a:solidFill>
              </a:rPr>
              <a:t>需</a:t>
            </a:r>
            <a:r>
              <a:rPr lang="zh-CN" altLang="en-US" b="1" spc="300" dirty="0" smtClean="0">
                <a:solidFill>
                  <a:srgbClr val="FF0000"/>
                </a:solidFill>
              </a:rPr>
              <a:t>有明确的度量指标</a:t>
            </a:r>
            <a:r>
              <a:rPr lang="zh-CN" altLang="en-US" b="1" spc="300" dirty="0" smtClean="0">
                <a:solidFill>
                  <a:schemeClr val="tx1"/>
                </a:solidFill>
              </a:rPr>
              <a:t>。这些度量是详尽的，且可用于理解、控制软件过程和产品，这种量化控制将使软件开发真正变成为工业生产活动。</a:t>
            </a:r>
          </a:p>
          <a:p>
            <a:pPr lvl="1">
              <a:lnSpc>
                <a:spcPct val="90000"/>
              </a:lnSpc>
            </a:pPr>
            <a:r>
              <a:rPr lang="zh-CN" altLang="en-US" b="1" spc="300" dirty="0" smtClean="0">
                <a:solidFill>
                  <a:schemeClr val="tx1"/>
                </a:solidFill>
              </a:rPr>
              <a:t>处于这一级的组织已经能够为软件产品和软件过程设定定量的质量目标，并且能对跨项目的重要软件过程活动的效率和质量予</a:t>
            </a:r>
            <a:r>
              <a:rPr lang="zh-CN" altLang="en-US" sz="2200" b="1" spc="300" dirty="0" smtClean="0">
                <a:solidFill>
                  <a:schemeClr val="tx1"/>
                </a:solidFill>
              </a:rPr>
              <a:t>以度量</a:t>
            </a:r>
            <a:endParaRPr lang="zh-CN" altLang="en-US" sz="2200" b="1" spc="300" dirty="0">
              <a:solidFill>
                <a:schemeClr val="tx1"/>
              </a:solidFill>
            </a:endParaRPr>
          </a:p>
        </p:txBody>
      </p:sp>
    </p:spTree>
    <p:extLst>
      <p:ext uri="{BB962C8B-B14F-4D97-AF65-F5344CB8AC3E}">
        <p14:creationId xmlns:p14="http://schemas.microsoft.com/office/powerpoint/2010/main" val="3289155005"/>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757237" y="4540251"/>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5" name="Arc 6"/>
          <p:cNvSpPr>
            <a:spLocks/>
          </p:cNvSpPr>
          <p:nvPr/>
        </p:nvSpPr>
        <p:spPr bwMode="gray">
          <a:xfrm rot="-5400000">
            <a:off x="2038350" y="3027363"/>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6" name="Arc 7"/>
          <p:cNvSpPr>
            <a:spLocks/>
          </p:cNvSpPr>
          <p:nvPr/>
        </p:nvSpPr>
        <p:spPr bwMode="gray">
          <a:xfrm rot="-5400000">
            <a:off x="3990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b="1" dirty="0"/>
              <a:t>第五级：（不断）优化级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endParaRPr lang="en-US" altLang="zh-CN" dirty="0" smtClean="0"/>
          </a:p>
          <a:p>
            <a:pPr marL="471487" lvl="1" indent="0">
              <a:lnSpc>
                <a:spcPct val="90000"/>
              </a:lnSpc>
              <a:buNone/>
            </a:pPr>
            <a:r>
              <a:rPr lang="en-US" altLang="zh-CN" dirty="0" smtClean="0"/>
              <a:t>    </a:t>
            </a:r>
            <a:r>
              <a:rPr lang="zh-CN" altLang="en-US" b="1" spc="300" dirty="0"/>
              <a:t>通过对来自过程、新概念和新技术等方面各种有用信息的定量分析，能够不断地、持续性的对过程进行改进。</a:t>
            </a:r>
          </a:p>
          <a:p>
            <a:pPr eaLnBrk="1" hangingPunct="1"/>
            <a:endParaRPr lang="zh-CN" altLang="en-US" dirty="0" smtClean="0">
              <a:ea typeface="宋体" pitchFamily="2" charset="-122"/>
            </a:endParaRPr>
          </a:p>
        </p:txBody>
      </p:sp>
      <p:grpSp>
        <p:nvGrpSpPr>
          <p:cNvPr id="7" name="Group 4"/>
          <p:cNvGrpSpPr>
            <a:grpSpLocks/>
          </p:cNvGrpSpPr>
          <p:nvPr/>
        </p:nvGrpSpPr>
        <p:grpSpPr bwMode="auto">
          <a:xfrm>
            <a:off x="2014516" y="2336155"/>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5</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第五级：（不断）优化级</a:t>
            </a:r>
            <a:endParaRPr lang="en-US" altLang="zh-CN" sz="3100" b="1" dirty="0"/>
          </a:p>
          <a:p>
            <a:pPr lvl="1">
              <a:lnSpc>
                <a:spcPct val="90000"/>
              </a:lnSpc>
            </a:pPr>
            <a:r>
              <a:rPr lang="zh-CN" altLang="en-US" b="1" dirty="0" smtClean="0">
                <a:solidFill>
                  <a:schemeClr val="tx1"/>
                </a:solidFill>
              </a:rPr>
              <a:t>过程动态调整、新技术的采用</a:t>
            </a:r>
          </a:p>
          <a:p>
            <a:pPr lvl="1">
              <a:lnSpc>
                <a:spcPct val="90000"/>
              </a:lnSpc>
            </a:pPr>
            <a:r>
              <a:rPr lang="zh-CN" altLang="en-US" b="1" dirty="0" smtClean="0">
                <a:solidFill>
                  <a:schemeClr val="tx1"/>
                </a:solidFill>
              </a:rPr>
              <a:t>目标是达到一个持续改善的境界。</a:t>
            </a:r>
          </a:p>
          <a:p>
            <a:pPr lvl="1">
              <a:lnSpc>
                <a:spcPct val="90000"/>
              </a:lnSpc>
            </a:pPr>
            <a:r>
              <a:rPr lang="zh-CN" altLang="en-US" b="1" dirty="0" smtClean="0">
                <a:solidFill>
                  <a:schemeClr val="tx1"/>
                </a:solidFill>
              </a:rPr>
              <a:t>可根据过程执行的反馈信息来改善下一步的执行过程，即优化执行步骤。</a:t>
            </a:r>
          </a:p>
          <a:p>
            <a:pPr lvl="1">
              <a:lnSpc>
                <a:spcPct val="90000"/>
              </a:lnSpc>
            </a:pPr>
            <a:r>
              <a:rPr lang="zh-CN" altLang="en-US" b="1" dirty="0" smtClean="0">
                <a:solidFill>
                  <a:schemeClr val="tx1"/>
                </a:solidFill>
              </a:rPr>
              <a:t>如果一个企业达到了这一级，那么表明该企业能够根据实际的项目性质、技术等因素，不断调整软件生产过程以求达到最佳。</a:t>
            </a:r>
            <a:endParaRPr lang="en-US" altLang="zh-CN" b="1" dirty="0" smtClean="0">
              <a:solidFill>
                <a:schemeClr val="tx1"/>
              </a:solidFill>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H="1">
            <a:off x="0" y="6433143"/>
            <a:ext cx="9144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93579" y="2593076"/>
            <a:ext cx="3254991" cy="623248"/>
          </a:xfrm>
          <a:prstGeom prst="rect">
            <a:avLst/>
          </a:prstGeom>
          <a:noFill/>
        </p:spPr>
        <p:txBody>
          <a:bodyPr wrap="square" lIns="68580" tIns="34290" rIns="68580" bIns="34290" rtlCol="0">
            <a:spAutoFit/>
          </a:bodyPr>
          <a:lstStyle/>
          <a:p>
            <a:r>
              <a:rPr lang="en-US" altLang="zh-CN" sz="3600" b="1" dirty="0">
                <a:latin typeface="Times New Roman" panose="02020603050405020304" pitchFamily="18" charset="0"/>
                <a:cs typeface="Times New Roman" panose="02020603050405020304" pitchFamily="18" charset="0"/>
              </a:rPr>
              <a:t>Question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0383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补充内容：</a:t>
            </a:r>
            <a:r>
              <a:rPr lang="en-US" altLang="zh-CN" b="1" dirty="0" err="1" smtClean="0">
                <a:latin typeface="黑体" pitchFamily="49" charset="-122"/>
                <a:ea typeface="黑体" pitchFamily="49" charset="-122"/>
              </a:rPr>
              <a:t>CMM</a:t>
            </a:r>
            <a:r>
              <a:rPr lang="zh-CN" altLang="en-US" b="1" dirty="0" smtClean="0">
                <a:latin typeface="黑体" pitchFamily="49" charset="-122"/>
                <a:ea typeface="黑体" pitchFamily="49" charset="-122"/>
              </a:rPr>
              <a:t>模型</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en-US" altLang="zh-CN" sz="3200" b="1" dirty="0" err="1" smtClean="0"/>
              <a:t>CMM</a:t>
            </a:r>
            <a:r>
              <a:rPr lang="zh-CN" altLang="en-US" sz="3200" b="1" smtClean="0"/>
              <a:t>模型（软件过程质量模型）</a:t>
            </a:r>
            <a:endParaRPr lang="en-US" altLang="zh-CN" sz="3200"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b="1" dirty="0">
                <a:latin typeface="黑体" pitchFamily="49" charset="-122"/>
                <a:ea typeface="黑体" pitchFamily="49" charset="-122"/>
              </a:rPr>
              <a:t>CMM</a:t>
            </a:r>
            <a:endParaRPr lang="zh-CN" altLang="en-US" b="1" dirty="0">
              <a:latin typeface="黑体" pitchFamily="49" charset="-122"/>
              <a:ea typeface="黑体" pitchFamily="49" charset="-122"/>
            </a:endParaRPr>
          </a:p>
        </p:txBody>
      </p:sp>
      <p:sp>
        <p:nvSpPr>
          <p:cNvPr id="22530" name="内容占位符 2"/>
          <p:cNvSpPr>
            <a:spLocks noGrp="1"/>
          </p:cNvSpPr>
          <p:nvPr>
            <p:ph idx="1"/>
          </p:nvPr>
        </p:nvSpPr>
        <p:spPr>
          <a:xfrm>
            <a:off x="539552" y="1644352"/>
            <a:ext cx="8358572" cy="4953000"/>
          </a:xfrm>
        </p:spPr>
        <p:txBody>
          <a:bodyPr/>
          <a:lstStyle/>
          <a:p>
            <a:pPr eaLnBrk="1" hangingPunct="1"/>
            <a:r>
              <a:rPr lang="zh-CN" altLang="en-US" sz="3400" b="1" dirty="0"/>
              <a:t>能力成熟度模型</a:t>
            </a:r>
            <a:r>
              <a:rPr lang="en-US" altLang="en-US" sz="3400" b="1" dirty="0"/>
              <a:t> (Capability Maturity Model)</a:t>
            </a:r>
            <a:r>
              <a:rPr lang="zh-CN" altLang="en-US" sz="3400" b="1" dirty="0"/>
              <a:t> </a:t>
            </a:r>
            <a:endParaRPr lang="en-US" altLang="zh-CN" sz="3400" b="1" dirty="0"/>
          </a:p>
          <a:p>
            <a:pPr lvl="1" eaLnBrk="1" hangingPunct="1"/>
            <a:r>
              <a:rPr lang="zh-CN" altLang="en-US" dirty="0" smtClean="0"/>
              <a:t>是对于</a:t>
            </a:r>
            <a:r>
              <a:rPr lang="zh-CN" altLang="en-US" dirty="0" smtClean="0">
                <a:solidFill>
                  <a:srgbClr val="FF0000"/>
                </a:solidFill>
              </a:rPr>
              <a:t>软件组织</a:t>
            </a:r>
            <a:r>
              <a:rPr lang="zh-CN" altLang="en-US" dirty="0" smtClean="0"/>
              <a:t>在定义、实施、度量、控制和改善其软件过程的实践中</a:t>
            </a:r>
            <a:r>
              <a:rPr lang="zh-CN" altLang="en-US" dirty="0" smtClean="0">
                <a:solidFill>
                  <a:srgbClr val="FF0000"/>
                </a:solidFill>
              </a:rPr>
              <a:t>各个发展阶段的描述</a:t>
            </a:r>
            <a:r>
              <a:rPr lang="zh-CN" altLang="en-US" dirty="0" smtClean="0"/>
              <a:t>。</a:t>
            </a:r>
            <a:endParaRPr lang="en-US" altLang="zh-CN" dirty="0" smtClean="0"/>
          </a:p>
          <a:p>
            <a:pPr lvl="1" eaLnBrk="1" hangingPunct="1">
              <a:buNone/>
            </a:pPr>
            <a:r>
              <a:rPr lang="zh-CN" altLang="en-US" sz="2200" dirty="0" smtClean="0">
                <a:solidFill>
                  <a:srgbClr val="00B0F0"/>
                </a:solidFill>
              </a:rPr>
              <a:t>软件开发管理水平</a:t>
            </a:r>
            <a:endParaRPr lang="en-US" altLang="zh-CN" sz="2200" dirty="0" smtClean="0">
              <a:solidFill>
                <a:srgbClr val="00B0F0"/>
              </a:solidFill>
            </a:endParaRPr>
          </a:p>
          <a:p>
            <a:pPr lvl="1" eaLnBrk="1" hangingPunct="1">
              <a:buNone/>
            </a:pPr>
            <a:r>
              <a:rPr lang="zh-CN" altLang="en-US" sz="2200" dirty="0" smtClean="0">
                <a:solidFill>
                  <a:srgbClr val="99CCFF"/>
                </a:solidFill>
              </a:rPr>
              <a:t>    </a:t>
            </a:r>
            <a:r>
              <a:rPr lang="zh-CN" altLang="en-US" sz="2200" dirty="0" smtClean="0">
                <a:solidFill>
                  <a:srgbClr val="00B0F0"/>
                </a:solidFill>
              </a:rPr>
              <a:t>强调软件过程改进</a:t>
            </a:r>
            <a:endParaRPr lang="en-US" altLang="zh-CN" sz="2200" dirty="0" smtClean="0">
              <a:solidFill>
                <a:srgbClr val="00B0F0"/>
              </a:solidFill>
            </a:endParaRPr>
          </a:p>
          <a:p>
            <a:pPr lvl="1" eaLnBrk="1" hangingPunct="1">
              <a:buNone/>
            </a:pPr>
            <a:r>
              <a:rPr lang="zh-CN" altLang="en-US" sz="2200" dirty="0" smtClean="0"/>
              <a:t>        </a:t>
            </a:r>
            <a:r>
              <a:rPr lang="zh-CN" altLang="en-US" sz="2200" dirty="0" smtClean="0">
                <a:solidFill>
                  <a:srgbClr val="0070C0"/>
                </a:solidFill>
              </a:rPr>
              <a:t>体现承接项目的能力</a:t>
            </a:r>
            <a:endParaRPr lang="en-US" altLang="zh-CN" sz="2200" dirty="0" smtClean="0">
              <a:solidFill>
                <a:srgbClr val="0070C0"/>
              </a:solidFill>
            </a:endParaRPr>
          </a:p>
          <a:p>
            <a:pPr lvl="1" eaLnBrk="1" hangingPunct="1">
              <a:buNone/>
            </a:pPr>
            <a:endParaRPr lang="en-US" altLang="zh-CN" dirty="0" smtClean="0"/>
          </a:p>
        </p:txBody>
      </p:sp>
      <p:sp>
        <p:nvSpPr>
          <p:cNvPr id="6" name="Freeform 2"/>
          <p:cNvSpPr>
            <a:spLocks/>
          </p:cNvSpPr>
          <p:nvPr/>
        </p:nvSpPr>
        <p:spPr bwMode="gray">
          <a:xfrm>
            <a:off x="1003806" y="4356565"/>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5364088" y="3556589"/>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smtClean="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更</a:t>
            </a:r>
            <a:r>
              <a:rPr lang="zh-CN" altLang="en-US" b="0" dirty="0">
                <a:solidFill>
                  <a:schemeClr val="accent2">
                    <a:lumMod val="50000"/>
                  </a:schemeClr>
                </a:solidFill>
              </a:rPr>
              <a:t>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a:t>
            </a:r>
            <a:r>
              <a:rPr lang="zh-CN" altLang="en-US" b="0" dirty="0">
                <a:solidFill>
                  <a:schemeClr val="accent2">
                    <a:lumMod val="50000"/>
                  </a:schemeClr>
                </a:solidFill>
              </a:rPr>
              <a:t>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269823"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微软雅黑" pitchFamily="34" charset="-122"/>
              <a:ea typeface="微软雅黑" pitchFamily="34" charset="-122"/>
            </a:endParaRPr>
          </a:p>
          <a:p>
            <a:pPr algn="ctr"/>
            <a:r>
              <a:rPr lang="en-US" altLang="zh-CN" dirty="0">
                <a:solidFill>
                  <a:srgbClr val="FF0000"/>
                </a:solidFill>
                <a:latin typeface="微软雅黑" pitchFamily="34" charset="-122"/>
                <a:ea typeface="微软雅黑" pitchFamily="34" charset="-122"/>
              </a:rPr>
              <a:t>CMM</a:t>
            </a:r>
            <a:r>
              <a:rPr lang="zh-CN" altLang="en-US" dirty="0">
                <a:solidFill>
                  <a:srgbClr val="FF0000"/>
                </a:solidFill>
                <a:latin typeface="微软雅黑" pitchFamily="34" charset="-122"/>
                <a:ea typeface="微软雅黑" pitchFamily="34" charset="-122"/>
              </a:rPr>
              <a:t>的</a:t>
            </a:r>
            <a:r>
              <a:rPr lang="zh-CN" altLang="en-US" dirty="0" smtClean="0">
                <a:solidFill>
                  <a:srgbClr val="FF0000"/>
                </a:solidFill>
                <a:latin typeface="微软雅黑" pitchFamily="34" charset="-122"/>
                <a:ea typeface="微软雅黑" pitchFamily="34" charset="-122"/>
              </a:rPr>
              <a:t>意义</a:t>
            </a:r>
          </a:p>
          <a:p>
            <a:pPr algn="ctr"/>
            <a:endParaRPr lang="en-US" altLang="zh-CN" sz="180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迄今为止学术界和工业界</a:t>
            </a:r>
            <a:r>
              <a:rPr lang="zh-CN" altLang="en-US" sz="2000" b="0" dirty="0" smtClean="0">
                <a:solidFill>
                  <a:srgbClr val="FF0000"/>
                </a:solidFill>
                <a:latin typeface="微软雅黑" pitchFamily="34" charset="-122"/>
                <a:ea typeface="微软雅黑" pitchFamily="34" charset="-122"/>
              </a:rPr>
              <a:t>公认</a:t>
            </a:r>
            <a:r>
              <a:rPr lang="zh-CN" altLang="en-US" sz="2000" b="0" dirty="0" smtClean="0">
                <a:solidFill>
                  <a:srgbClr val="2A1C00"/>
                </a:solidFill>
                <a:latin typeface="微软雅黑" pitchFamily="34" charset="-122"/>
                <a:ea typeface="微软雅黑" pitchFamily="34" charset="-122"/>
              </a:rPr>
              <a:t>的有关软件工程和管理实践的</a:t>
            </a:r>
            <a:r>
              <a:rPr lang="zh-CN" altLang="en-US" sz="2000" b="0" dirty="0" smtClean="0">
                <a:solidFill>
                  <a:srgbClr val="FF0000"/>
                </a:solidFill>
                <a:latin typeface="微软雅黑" pitchFamily="34" charset="-122"/>
                <a:ea typeface="微软雅黑" pitchFamily="34" charset="-122"/>
              </a:rPr>
              <a:t>最好的软件过程</a:t>
            </a:r>
            <a:r>
              <a:rPr lang="zh-CN" altLang="en-US" sz="2000" b="0" dirty="0" smtClean="0">
                <a:solidFill>
                  <a:srgbClr val="2A1C00"/>
                </a:solidFill>
                <a:latin typeface="微软雅黑" pitchFamily="34" charset="-122"/>
                <a:ea typeface="微软雅黑" pitchFamily="34" charset="-122"/>
              </a:rPr>
              <a:t>。</a:t>
            </a:r>
            <a:endParaRPr lang="en-US" altLang="zh-CN" sz="2000" b="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评估</a:t>
            </a:r>
            <a:r>
              <a:rPr lang="zh-CN" altLang="en-US" sz="2000" b="0" dirty="0">
                <a:solidFill>
                  <a:srgbClr val="2A1C00"/>
                </a:solidFill>
                <a:latin typeface="微软雅黑" pitchFamily="34" charset="-122"/>
                <a:ea typeface="微软雅黑" pitchFamily="34" charset="-122"/>
              </a:rPr>
              <a:t>软件组织的生产能力</a:t>
            </a:r>
            <a:r>
              <a:rPr lang="zh-CN" altLang="en-US" sz="2000" b="0" dirty="0">
                <a:solidFill>
                  <a:srgbClr val="FF0000"/>
                </a:solidFill>
                <a:latin typeface="微软雅黑" pitchFamily="34" charset="-122"/>
                <a:ea typeface="微软雅黑" pitchFamily="34" charset="-122"/>
              </a:rPr>
              <a:t>提供了标准</a:t>
            </a:r>
            <a:r>
              <a:rPr lang="zh-CN" altLang="en-US" sz="2000" b="0" dirty="0">
                <a:solidFill>
                  <a:srgbClr val="2A1C00"/>
                </a:solidFill>
                <a:latin typeface="微软雅黑" pitchFamily="34" charset="-122"/>
                <a:ea typeface="微软雅黑" pitchFamily="34" charset="-122"/>
              </a:rPr>
              <a:t>。</a:t>
            </a:r>
            <a:endParaRPr lang="en-US" altLang="zh-CN"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提高</a:t>
            </a:r>
            <a:r>
              <a:rPr lang="zh-CN" altLang="en-US" sz="2000" b="0" dirty="0">
                <a:solidFill>
                  <a:srgbClr val="2A1C00"/>
                </a:solidFill>
                <a:latin typeface="微软雅黑" pitchFamily="34" charset="-122"/>
                <a:ea typeface="微软雅黑" pitchFamily="34" charset="-122"/>
              </a:rPr>
              <a:t>软件组织的生产过程</a:t>
            </a:r>
            <a:r>
              <a:rPr lang="zh-CN" altLang="en-US" sz="2000" b="0" dirty="0">
                <a:solidFill>
                  <a:srgbClr val="FF0000"/>
                </a:solidFill>
                <a:latin typeface="微软雅黑" pitchFamily="34" charset="-122"/>
                <a:ea typeface="微软雅黑" pitchFamily="34" charset="-122"/>
              </a:rPr>
              <a:t>指明了方向</a:t>
            </a:r>
            <a:r>
              <a:rPr lang="zh-CN" altLang="en-US" sz="2000" b="0" dirty="0">
                <a:solidFill>
                  <a:srgbClr val="2A1C00"/>
                </a:solidFill>
                <a:latin typeface="微软雅黑" pitchFamily="34" charset="-122"/>
                <a:ea typeface="微软雅黑" pitchFamily="34" charset="-122"/>
              </a:rPr>
              <a:t>。</a:t>
            </a:r>
          </a:p>
          <a:p>
            <a:pPr algn="ctr"/>
            <a:endParaRPr kumimoji="1" lang="zh-TW" altLang="en-US" sz="1800" b="0"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的重要性和实践意义</a:t>
            </a:r>
          </a:p>
        </p:txBody>
      </p:sp>
      <p:sp>
        <p:nvSpPr>
          <p:cNvPr id="30726" name="AutoShape 5"/>
          <p:cNvSpPr>
            <a:spLocks noChangeArrowheads="1"/>
          </p:cNvSpPr>
          <p:nvPr/>
        </p:nvSpPr>
        <p:spPr bwMode="auto">
          <a:xfrm>
            <a:off x="1924050" y="1498600"/>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endParaRPr>
          </a:p>
          <a:p>
            <a:pPr marL="742950" lvl="1" indent="-285750" algn="ctr"/>
            <a:r>
              <a:rPr lang="zh-CN" altLang="en-US" sz="2000" b="0" dirty="0">
                <a:solidFill>
                  <a:srgbClr val="2A1C00"/>
                </a:solidFill>
                <a:latin typeface="微软雅黑" pitchFamily="34" charset="-122"/>
                <a:ea typeface="微软雅黑" pitchFamily="34" charset="-122"/>
              </a:rPr>
              <a:t>科学地评价软件开发单位的软件能力成熟</a:t>
            </a:r>
            <a:r>
              <a:rPr lang="zh-CN" altLang="en-US" sz="2000" b="0" dirty="0" smtClean="0">
                <a:solidFill>
                  <a:srgbClr val="2A1C00"/>
                </a:solidFill>
                <a:latin typeface="微软雅黑" pitchFamily="34" charset="-122"/>
                <a:ea typeface="微软雅黑" pitchFamily="34" charset="-122"/>
              </a:rPr>
              <a:t>等级，</a:t>
            </a:r>
            <a:endParaRPr lang="zh-CN" altLang="en-US"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帮助软件开发单位进行自检，了解自己的强项和弱项，</a:t>
            </a:r>
          </a:p>
          <a:p>
            <a:pPr marL="742950" lvl="1" indent="-285750" algn="ctr"/>
            <a:r>
              <a:rPr lang="zh-CN" altLang="en-US" sz="2000" b="0" dirty="0">
                <a:solidFill>
                  <a:srgbClr val="2A1C00"/>
                </a:solidFill>
                <a:latin typeface="微软雅黑" pitchFamily="34" charset="-122"/>
                <a:ea typeface="微软雅黑" pitchFamily="34" charset="-122"/>
              </a:rPr>
              <a:t>从而不断完善和改进单位的软件开发过程，</a:t>
            </a:r>
          </a:p>
          <a:p>
            <a:pPr marL="742950" lvl="1" indent="-285750" algn="ctr"/>
            <a:r>
              <a:rPr lang="zh-CN" altLang="en-US" sz="2000" b="0" dirty="0">
                <a:solidFill>
                  <a:srgbClr val="2A1C00"/>
                </a:solidFill>
                <a:latin typeface="微软雅黑" pitchFamily="34" charset="-122"/>
                <a:ea typeface="微软雅黑" pitchFamily="34" charset="-122"/>
              </a:rPr>
              <a:t>确保软件质量，提高软件开发效率。</a:t>
            </a:r>
            <a:endParaRPr lang="en-US" altLang="zh-CN" sz="2000" b="0" dirty="0">
              <a:solidFill>
                <a:srgbClr val="2A1C00"/>
              </a:solidFill>
              <a:latin typeface="微软雅黑" pitchFamily="34" charset="-122"/>
              <a:ea typeface="微软雅黑" pitchFamily="34" charset="-122"/>
            </a:endParaRPr>
          </a:p>
        </p:txBody>
      </p:sp>
      <p:sp>
        <p:nvSpPr>
          <p:cNvPr id="2" name="Rectangle 4"/>
          <p:cNvSpPr>
            <a:spLocks noChangeArrowheads="1"/>
          </p:cNvSpPr>
          <p:nvPr/>
        </p:nvSpPr>
        <p:spPr bwMode="gray">
          <a:xfrm>
            <a:off x="1254125"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 name="Rectangle 5"/>
          <p:cNvSpPr>
            <a:spLocks noChangeArrowheads="1"/>
          </p:cNvSpPr>
          <p:nvPr/>
        </p:nvSpPr>
        <p:spPr bwMode="gray">
          <a:xfrm>
            <a:off x="996950"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grpSp>
        <p:nvGrpSpPr>
          <p:cNvPr id="4" name="Group 2"/>
          <p:cNvGrpSpPr>
            <a:grpSpLocks/>
          </p:cNvGrpSpPr>
          <p:nvPr/>
        </p:nvGrpSpPr>
        <p:grpSpPr bwMode="auto">
          <a:xfrm>
            <a:off x="608013" y="1258888"/>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sz="1800" b="0">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1130745" y="731520"/>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305493"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sz="3100" b="1" dirty="0"/>
              <a:t>第一级：初始级</a:t>
            </a:r>
            <a:r>
              <a:rPr lang="zh-CN" altLang="en-US" dirty="0" smtClean="0"/>
              <a:t> </a:t>
            </a:r>
            <a:br>
              <a:rPr lang="zh-CN" altLang="en-US" dirty="0" smtClean="0"/>
            </a:br>
            <a:endParaRPr lang="en-US" altLang="zh-CN" dirty="0" smtClean="0"/>
          </a:p>
          <a:p>
            <a:pPr marL="471487" lvl="1" indent="0" eaLnBrk="1" hangingPunct="1">
              <a:buNone/>
            </a:pPr>
            <a:r>
              <a:rPr lang="zh-CN" altLang="en-US" dirty="0" smtClean="0"/>
              <a:t>　</a:t>
            </a:r>
            <a:r>
              <a:rPr lang="zh-CN" altLang="en-US" sz="3100" b="1" dirty="0"/>
              <a:t>特点是软件过程无秩序，有时甚至是</a:t>
            </a:r>
            <a:r>
              <a:rPr lang="zh-CN" altLang="en-US" sz="3100" b="1" dirty="0">
                <a:solidFill>
                  <a:srgbClr val="FF0000"/>
                </a:solidFill>
              </a:rPr>
              <a:t>混乱</a:t>
            </a:r>
            <a:r>
              <a:rPr lang="zh-CN" altLang="en-US" sz="3100" b="1" dirty="0"/>
              <a:t>的。软件过程定义</a:t>
            </a:r>
            <a:r>
              <a:rPr lang="zh-CN" altLang="en-US" sz="3100" b="1" dirty="0">
                <a:solidFill>
                  <a:srgbClr val="FF0000"/>
                </a:solidFill>
              </a:rPr>
              <a:t>几乎没有章法和步骤可循</a:t>
            </a:r>
            <a:r>
              <a:rPr lang="zh-CN" altLang="en-US" sz="3100" b="1" dirty="0"/>
              <a:t>，软件产品所取得的成功往往依赖极个别人的努力和机遇。</a:t>
            </a:r>
            <a:endParaRPr lang="en-US" altLang="zh-CN" sz="3100" b="1" dirty="0"/>
          </a:p>
          <a:p>
            <a:pPr eaLnBrk="1" hangingPunct="1">
              <a:buNone/>
            </a:pP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grpSp>
        <p:nvGrpSpPr>
          <p:cNvPr id="9" name="Group 4"/>
          <p:cNvGrpSpPr>
            <a:grpSpLocks/>
          </p:cNvGrpSpPr>
          <p:nvPr/>
        </p:nvGrpSpPr>
        <p:grpSpPr bwMode="auto">
          <a:xfrm>
            <a:off x="4169051" y="1920688"/>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25602" name="Rectangle 3"/>
          <p:cNvSpPr>
            <a:spLocks noGrp="1" noChangeArrowheads="1"/>
          </p:cNvSpPr>
          <p:nvPr>
            <p:ph idx="1"/>
          </p:nvPr>
        </p:nvSpPr>
        <p:spPr>
          <a:xfrm>
            <a:off x="563563" y="1716360"/>
            <a:ext cx="8229600" cy="4953000"/>
          </a:xfrm>
        </p:spPr>
        <p:txBody>
          <a:bodyPr/>
          <a:lstStyle/>
          <a:p>
            <a:pPr eaLnBrk="1" hangingPunct="1"/>
            <a:r>
              <a:rPr lang="zh-CN" altLang="en-US" sz="3100" b="1" dirty="0"/>
              <a:t>第二级：可重复级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3100" b="1" dirty="0"/>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6128587" y="4090496"/>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390754"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3" name="内容占位符 2"/>
          <p:cNvSpPr>
            <a:spLocks noGrp="1"/>
          </p:cNvSpPr>
          <p:nvPr>
            <p:ph idx="1"/>
          </p:nvPr>
        </p:nvSpPr>
        <p:spPr>
          <a:xfrm>
            <a:off x="467544" y="1700808"/>
            <a:ext cx="8496944" cy="4641850"/>
          </a:xfrm>
        </p:spPr>
        <p:txBody>
          <a:bodyPr/>
          <a:lstStyle/>
          <a:p>
            <a:r>
              <a:rPr lang="zh-CN" altLang="en-US" sz="3100" b="1" dirty="0"/>
              <a:t>第二级：可重复级</a:t>
            </a:r>
            <a:endParaRPr lang="en-US" altLang="zh-CN" sz="3100" b="1"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软件开发的首要问题不是技术问题而是管理问题。因此，可重复级的焦点集中在软件管理过程上。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五级模型(3)</a:t>
            </a:r>
          </a:p>
        </p:txBody>
      </p:sp>
      <p:sp>
        <p:nvSpPr>
          <p:cNvPr id="26627" name="Rectangle 3"/>
          <p:cNvSpPr>
            <a:spLocks noGrp="1" noChangeArrowheads="1"/>
          </p:cNvSpPr>
          <p:nvPr>
            <p:ph idx="1"/>
          </p:nvPr>
        </p:nvSpPr>
        <p:spPr>
          <a:xfrm>
            <a:off x="738188" y="1667470"/>
            <a:ext cx="7666037" cy="4641850"/>
          </a:xfrm>
        </p:spPr>
        <p:txBody>
          <a:bodyPr/>
          <a:lstStyle/>
          <a:p>
            <a:pPr eaLnBrk="1" hangingPunct="1"/>
            <a:r>
              <a:rPr lang="zh-CN" altLang="en-US" sz="3100" b="1" dirty="0"/>
              <a:t>第三级：定义级 </a:t>
            </a:r>
            <a:br>
              <a:rPr lang="zh-CN" altLang="en-US" sz="3100" b="1" dirty="0"/>
            </a:br>
            <a:r>
              <a:rPr lang="zh-CN" altLang="en-US" sz="3100" b="1" dirty="0"/>
              <a:t/>
            </a:r>
            <a:br>
              <a:rPr lang="zh-CN" altLang="en-US" sz="3100" b="1" dirty="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r>
              <a:rPr lang="zh-CN" altLang="en-US" sz="3100" b="1" dirty="0"/>
              <a:t>用于管理的、工程的软件过程均已实现</a:t>
            </a:r>
            <a:r>
              <a:rPr lang="zh-CN" altLang="en-US" sz="3100" b="1" dirty="0">
                <a:solidFill>
                  <a:srgbClr val="FF0000"/>
                </a:solidFill>
              </a:rPr>
              <a:t>文档化、标准化</a:t>
            </a:r>
            <a:r>
              <a:rPr lang="zh-CN" altLang="en-US" sz="3100" b="1" dirty="0"/>
              <a:t>，并形成了整个软件组织的</a:t>
            </a:r>
            <a:r>
              <a:rPr lang="zh-CN" altLang="en-US" sz="3100" b="1" dirty="0">
                <a:solidFill>
                  <a:srgbClr val="FF0000"/>
                </a:solidFill>
              </a:rPr>
              <a:t>标准软件过程</a:t>
            </a:r>
            <a:r>
              <a:rPr lang="zh-CN" altLang="en-US" sz="3100" b="1" dirty="0"/>
              <a:t>。全部项目均已采用与实际情况相吻合的、适当修改的标准软件过程来进行。 </a:t>
            </a:r>
          </a:p>
        </p:txBody>
      </p:sp>
      <p:grpSp>
        <p:nvGrpSpPr>
          <p:cNvPr id="5" name="Group 4"/>
          <p:cNvGrpSpPr>
            <a:grpSpLocks/>
          </p:cNvGrpSpPr>
          <p:nvPr/>
        </p:nvGrpSpPr>
        <p:grpSpPr bwMode="auto">
          <a:xfrm>
            <a:off x="1796008" y="2650232"/>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797</TotalTime>
  <Words>1250</Words>
  <Application>Microsoft Office PowerPoint</Application>
  <PresentationFormat>全屏显示(4:3)</PresentationFormat>
  <Paragraphs>125</Paragraphs>
  <Slides>15</Slides>
  <Notes>12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201</cp:revision>
  <dcterms:created xsi:type="dcterms:W3CDTF">2008-07-27T05:17:11Z</dcterms:created>
  <dcterms:modified xsi:type="dcterms:W3CDTF">2018-12-24T02:57:06Z</dcterms:modified>
</cp:coreProperties>
</file>