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2"/>
  </p:sldMasterIdLst>
  <p:notesMasterIdLst>
    <p:notesMasterId r:id="rId32"/>
  </p:notesMasterIdLst>
  <p:handoutMasterIdLst>
    <p:handoutMasterId r:id="rId33"/>
  </p:handoutMasterIdLst>
  <p:sldIdLst>
    <p:sldId id="588" r:id="rId3"/>
    <p:sldId id="397" r:id="rId4"/>
    <p:sldId id="399" r:id="rId5"/>
    <p:sldId id="400" r:id="rId6"/>
    <p:sldId id="500" r:id="rId7"/>
    <p:sldId id="398" r:id="rId8"/>
    <p:sldId id="401" r:id="rId9"/>
    <p:sldId id="447" r:id="rId10"/>
    <p:sldId id="403" r:id="rId11"/>
    <p:sldId id="404" r:id="rId12"/>
    <p:sldId id="481" r:id="rId13"/>
    <p:sldId id="482" r:id="rId14"/>
    <p:sldId id="417" r:id="rId15"/>
    <p:sldId id="418" r:id="rId16"/>
    <p:sldId id="419" r:id="rId17"/>
    <p:sldId id="421" r:id="rId18"/>
    <p:sldId id="422" r:id="rId19"/>
    <p:sldId id="448" r:id="rId20"/>
    <p:sldId id="424" r:id="rId21"/>
    <p:sldId id="425" r:id="rId22"/>
    <p:sldId id="426" r:id="rId23"/>
    <p:sldId id="427" r:id="rId24"/>
    <p:sldId id="428" r:id="rId25"/>
    <p:sldId id="429" r:id="rId26"/>
    <p:sldId id="430" r:id="rId27"/>
    <p:sldId id="431" r:id="rId28"/>
    <p:sldId id="432" r:id="rId29"/>
    <p:sldId id="479" r:id="rId30"/>
    <p:sldId id="316" r:id="rId3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93874" autoAdjust="0"/>
  </p:normalViewPr>
  <p:slideViewPr>
    <p:cSldViewPr>
      <p:cViewPr varScale="1">
        <p:scale>
          <a:sx n="68" d="100"/>
          <a:sy n="68" d="100"/>
        </p:scale>
        <p:origin x="198" y="60"/>
      </p:cViewPr>
      <p:guideLst>
        <p:guide orient="horz" pos="217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90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特别是在被测对象的输入域和输出域完全不相似的条件下，输出域边界值测试可作为针对输入域边界值测试的有力补充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人们在长期的测试工作中总结出：大量的缺陷发生子被测对象的输入域或者输出域的边界值上。如果设计用例时，针对边界附近重点加以检验，常常取得良好的测试效果。边界值测试符合一个基本假设：如果软件在能力达到极限的时候能够运行，那么在正常情况下一般也不会有什么问题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、两位整数加法器数的范围为-99——99，则应测试-99，-98，-100和99,98，</a:t>
            </a:r>
          </a:p>
          <a:p>
            <a:r>
              <a:rPr lang="en-US" altLang="zh-CN"/>
              <a:t>2</a:t>
            </a:r>
            <a:r>
              <a:rPr lang="zh-CN" altLang="en-US"/>
              <a:t>、姓名要求1——20个字符，需要测试1个字符，0个字符， 2个字符，</a:t>
            </a:r>
          </a:p>
          <a:p>
            <a:r>
              <a:rPr lang="zh-CN" altLang="en-US"/>
              <a:t>20个字符、 19个字符、21个字符</a:t>
            </a:r>
          </a:p>
          <a:p>
            <a:r>
              <a:rPr lang="en-US" altLang="zh-CN"/>
              <a:t>3</a:t>
            </a:r>
            <a:r>
              <a:rPr lang="zh-CN" altLang="en-US"/>
              <a:t>、输出结果最大显示-1000——1000，我们就应该准备输入数据，使</a:t>
            </a:r>
          </a:p>
          <a:p>
            <a:r>
              <a:rPr lang="zh-CN" altLang="en-US"/>
              <a:t>结果是-1000,1000和-1001,1001（也可以包含-999和999）</a:t>
            </a:r>
          </a:p>
          <a:p>
            <a:r>
              <a:rPr lang="en-US" altLang="zh-CN"/>
              <a:t>4</a:t>
            </a:r>
            <a:r>
              <a:rPr lang="zh-CN" altLang="en-US"/>
              <a:t>、某商品信息查询系统，每页最多显示10条商品信息，我们就应该</a:t>
            </a:r>
          </a:p>
          <a:p>
            <a:r>
              <a:rPr lang="zh-CN" altLang="en-US"/>
              <a:t>准备商品信息，使能够查询出10条、11条、1条、0条商品记录</a:t>
            </a:r>
          </a:p>
          <a:p>
            <a:r>
              <a:rPr lang="en-US" altLang="zh-CN"/>
              <a:t>5</a:t>
            </a:r>
            <a:r>
              <a:rPr lang="zh-CN" altLang="en-US"/>
              <a:t>、选择省份的下拉列表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以个体输入域为被测对象时，需分别针对每个输入条件的输入域</a:t>
            </a:r>
            <a:r>
              <a:rPr lang="en-US" altLang="en-US" dirty="0"/>
              <a:t>(</a:t>
            </a:r>
            <a:r>
              <a:rPr lang="zh-CN" altLang="en-US" dirty="0"/>
              <a:t>即每个个体输入域</a:t>
            </a:r>
            <a:r>
              <a:rPr lang="en-US" altLang="en-US" dirty="0"/>
              <a:t>)</a:t>
            </a:r>
            <a:r>
              <a:rPr lang="zh-CN" altLang="en-US" dirty="0"/>
              <a:t>分别确定其边界点</a:t>
            </a:r>
            <a:endParaRPr lang="en-US" altLang="zh-CN" dirty="0"/>
          </a:p>
          <a:p>
            <a:r>
              <a:rPr lang="zh-CN" altLang="en-US" dirty="0"/>
              <a:t>并遵循独立性假设，即假设各个输入条件之间相互独立，不产生相互影响，即不具有相互依赖关系。也就是说，当针对某个输入条件确定边界点时，不考虑其他输入条件可能对该输入条件所产生的任何影响。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软件内部的边界点：例如</a:t>
            </a:r>
            <a:r>
              <a:rPr lang="en-US" altLang="zh-CN" dirty="0"/>
              <a:t>2</a:t>
            </a:r>
            <a:r>
              <a:rPr lang="zh-CN" altLang="en-US" dirty="0"/>
              <a:t>的乘方，</a:t>
            </a:r>
            <a:r>
              <a:rPr lang="en-US" altLang="zh-CN" dirty="0"/>
              <a:t>ASCII</a:t>
            </a:r>
            <a:r>
              <a:rPr lang="zh-CN" altLang="en-US" dirty="0"/>
              <a:t>字符表等，用户是看不到这类边界的。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并基于所有输入条件的所有边界点及其邻域来设计测试用例。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基于单缺陷假设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2132856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46313" y="761256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FE9ED-E41B-4993-8722-08A68182A6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FBCB0-EB75-4744-AB94-B5CA9DF67A6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9B90C-8D6C-44F7-ACFA-2BD1EE6476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>
            <a:lvl1pPr>
              <a:buFont typeface="Wingdings" panose="05000000000000000000" charset="0"/>
              <a:buChar char="Ø"/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buFont typeface="Wingdings" panose="05000000000000000000" charset="0"/>
              <a:buChar char="l"/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/>
            </a:lvl1pPr>
            <a:lvl2pPr marL="908050" indent="-436880">
              <a:buFont typeface="Wingdings" panose="05000000000000000000" pitchFamily="2" charset="2"/>
              <a:buChar char="l"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81627"/>
      </p:ext>
    </p:extLst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880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605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4116310"/>
      </p:ext>
    </p:extLst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605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9807883"/>
      </p:ext>
    </p:extLst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4092605"/>
      </p:ext>
    </p:extLst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605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605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5587124"/>
      </p:ext>
    </p:extLst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4975099"/>
      </p:ext>
    </p:extLst>
  </p:cSld>
  <p:clrMapOvr>
    <a:masterClrMapping/>
  </p:clrMapOvr>
  <p:transition>
    <p:blinds dir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971265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F245F-F9E4-4F3E-81FB-EEF687345EF1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3A36E-5E1C-48CB-9C0F-D595A43F278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E3919-B6BD-497D-AE80-1DDDF0F10E8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FF7F8-154B-4D0A-BF3C-6472E2EB5401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828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3205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112474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>
    <p:blinds dir="vert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908050" indent="-43688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b="1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</a:defRPr>
      </a:lvl2pPr>
      <a:lvl3pPr marL="1304925" indent="-3956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 b="1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</a:defRPr>
      </a:lvl3pPr>
      <a:lvl4pPr marL="1694180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1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</a:defRPr>
      </a:lvl4pPr>
      <a:lvl5pPr marL="2094230" indent="-398780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96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ransition>
    <p:blinds dir="vert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88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6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4180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4230" indent="-398780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9416" y="1844824"/>
            <a:ext cx="10363200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anose="02010800040101010101" pitchFamily="2" charset="-122"/>
              </a:rPr>
              <a:t>软件测试实用教程</a:t>
            </a:r>
            <a:br>
              <a:rPr lang="en-US" altLang="zh-CN" sz="6000" b="1" dirty="0">
                <a:ea typeface="华文隶书" panose="02010800040101010101" pitchFamily="2" charset="-122"/>
              </a:rPr>
            </a:br>
            <a:r>
              <a:rPr lang="en-US" altLang="zh-CN" sz="6000" b="1" dirty="0">
                <a:ea typeface="华文隶书" panose="02010800040101010101" pitchFamily="2" charset="-122"/>
              </a:rPr>
              <a:t>——</a:t>
            </a:r>
            <a:r>
              <a:rPr lang="zh-CN" altLang="en-US" sz="6000" b="1" dirty="0">
                <a:ea typeface="华文隶书" panose="02010800040101010101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7143" y="3759762"/>
            <a:ext cx="9347200" cy="1600200"/>
          </a:xfrm>
        </p:spPr>
        <p:txBody>
          <a:bodyPr/>
          <a:lstStyle/>
          <a:p>
            <a:pPr algn="ctr" eaLnBrk="1" hangingPunct="1"/>
            <a:r>
              <a:rPr lang="en-US" altLang="zh-CN" sz="4400" dirty="0" err="1">
                <a:latin typeface="华文隶书" panose="02010800040101010101" pitchFamily="2" charset="-122"/>
                <a:ea typeface="华文隶书" panose="02010800040101010101" pitchFamily="2" charset="-122"/>
              </a:rPr>
              <a:t>PartII</a:t>
            </a:r>
            <a:r>
              <a:rPr lang="en-US" altLang="zh-CN" sz="4400" dirty="0">
                <a:latin typeface="华文隶书" panose="02010800040101010101" pitchFamily="2" charset="-122"/>
                <a:ea typeface="华文隶书" panose="02010800040101010101" pitchFamily="2" charset="-122"/>
              </a:rPr>
              <a:t>    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软件测试技术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6709"/>
            <a:ext cx="3514286" cy="66666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边界值方法的使用</a:t>
            </a:r>
            <a:r>
              <a:rPr lang="en-US" altLang="zh-CN" dirty="0"/>
              <a:t>—</a:t>
            </a:r>
            <a:r>
              <a:rPr lang="zh-CN" altLang="en-US" dirty="0"/>
              <a:t>边界的确定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一般地</a:t>
            </a:r>
            <a:r>
              <a:rPr lang="zh-CN" altLang="zh-CN" dirty="0"/>
              <a:t>针对某个输入条件确定边界点时，可基于如下的思路</a:t>
            </a:r>
            <a:endParaRPr lang="en-US" altLang="zh-CN" dirty="0"/>
          </a:p>
          <a:p>
            <a:pPr lvl="1"/>
            <a:r>
              <a:rPr lang="zh-CN" altLang="zh-CN" dirty="0"/>
              <a:t>在需求描述中寻找最大极限边界</a:t>
            </a:r>
            <a:endParaRPr lang="en-US" altLang="zh-CN" dirty="0"/>
          </a:p>
          <a:p>
            <a:pPr lvl="1"/>
            <a:r>
              <a:rPr lang="zh-CN" altLang="zh-CN" dirty="0"/>
              <a:t>寻找其他边界，特征是：当在</a:t>
            </a:r>
            <a:r>
              <a:rPr lang="zh-CN" altLang="en-US" dirty="0"/>
              <a:t>某</a:t>
            </a:r>
            <a:r>
              <a:rPr lang="zh-CN" altLang="zh-CN" dirty="0"/>
              <a:t>点附近一个极小的邻域内</a:t>
            </a:r>
            <a:r>
              <a:rPr lang="zh-CN" altLang="en-US" dirty="0"/>
              <a:t>变化时，系统</a:t>
            </a:r>
            <a:r>
              <a:rPr lang="zh-CN" altLang="zh-CN" dirty="0"/>
              <a:t>处理方式</a:t>
            </a:r>
            <a:r>
              <a:rPr lang="zh-CN" altLang="en-US" dirty="0"/>
              <a:t>完全不同</a:t>
            </a:r>
            <a:endParaRPr lang="en-US" altLang="zh-CN" dirty="0"/>
          </a:p>
          <a:p>
            <a:pPr lvl="1"/>
            <a:r>
              <a:rPr lang="zh-CN" altLang="zh-CN" dirty="0"/>
              <a:t>关注在软件内部的边界点，称为次边界条件或内部边界条件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边界值方法的使用</a:t>
            </a:r>
            <a:r>
              <a:rPr lang="en-US" altLang="zh-CN" dirty="0"/>
              <a:t>—</a:t>
            </a:r>
            <a:r>
              <a:rPr lang="zh-CN" altLang="en-US" dirty="0"/>
              <a:t>邻域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对于每个输入条件的每个边界点</a:t>
            </a:r>
            <a:r>
              <a:rPr lang="en-US" altLang="en-US" dirty="0"/>
              <a:t>(</a:t>
            </a:r>
            <a:r>
              <a:rPr lang="zh-CN" altLang="en-US" dirty="0"/>
              <a:t>设为</a:t>
            </a:r>
            <a:r>
              <a:rPr lang="en-US" altLang="zh-CN" dirty="0"/>
              <a:t>P</a:t>
            </a:r>
            <a:r>
              <a:rPr lang="zh-CN" altLang="en-US" dirty="0"/>
              <a:t>点</a:t>
            </a:r>
            <a:r>
              <a:rPr lang="en-US" altLang="en-US" dirty="0"/>
              <a:t>)</a:t>
            </a:r>
            <a:r>
              <a:rPr lang="zh-CN" altLang="en-US" dirty="0"/>
              <a:t>，需在该点附近确定大小为</a:t>
            </a:r>
            <a:r>
              <a:rPr lang="en-US" altLang="en-US" dirty="0"/>
              <a:t>1</a:t>
            </a:r>
            <a:r>
              <a:rPr lang="zh-CN" altLang="en-US" dirty="0"/>
              <a:t>的邻域</a:t>
            </a:r>
            <a:endParaRPr lang="en-US" altLang="zh-CN" dirty="0"/>
          </a:p>
          <a:p>
            <a:r>
              <a:rPr lang="zh-CN" altLang="en-US" dirty="0"/>
              <a:t>注意：这里的“</a:t>
            </a:r>
            <a:r>
              <a:rPr lang="en-US" altLang="en-US" dirty="0"/>
              <a:t>1</a:t>
            </a:r>
            <a:r>
              <a:rPr lang="zh-CN" altLang="en-US" dirty="0"/>
              <a:t>”是指</a:t>
            </a:r>
            <a:r>
              <a:rPr lang="en-US" altLang="en-US" dirty="0"/>
              <a:t>1</a:t>
            </a:r>
            <a:r>
              <a:rPr lang="zh-CN" altLang="en-US" dirty="0"/>
              <a:t>个单位长度，并未数字意义上的“</a:t>
            </a:r>
            <a:r>
              <a:rPr lang="en-US" altLang="en-US" dirty="0"/>
              <a:t>1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例：</a:t>
            </a:r>
            <a:endParaRPr lang="en-US" altLang="zh-CN" dirty="0"/>
          </a:p>
          <a:p>
            <a:pPr lvl="1"/>
            <a:r>
              <a:rPr lang="zh-CN" altLang="en-US" dirty="0"/>
              <a:t>某商品购买超过</a:t>
            </a:r>
            <a:r>
              <a:rPr lang="en-US" altLang="zh-CN" dirty="0"/>
              <a:t>10</a:t>
            </a:r>
            <a:r>
              <a:rPr lang="zh-CN" altLang="en-US" dirty="0"/>
              <a:t>斤，单价下降</a:t>
            </a:r>
            <a:r>
              <a:rPr lang="en-US" altLang="zh-CN" dirty="0"/>
              <a:t>1</a:t>
            </a:r>
            <a:r>
              <a:rPr lang="zh-CN" altLang="en-US" dirty="0"/>
              <a:t>元，邻域为？</a:t>
            </a:r>
            <a:endParaRPr lang="en-US" altLang="zh-CN" dirty="0"/>
          </a:p>
          <a:p>
            <a:pPr lvl="1"/>
            <a:r>
              <a:rPr lang="zh-CN" altLang="en-US" dirty="0"/>
              <a:t>某商品单价为</a:t>
            </a:r>
            <a:r>
              <a:rPr lang="en-US" altLang="zh-CN" dirty="0"/>
              <a:t>5</a:t>
            </a:r>
            <a:r>
              <a:rPr lang="zh-CN" altLang="en-US" dirty="0"/>
              <a:t>元，售出</a:t>
            </a:r>
            <a:r>
              <a:rPr lang="en-US" altLang="zh-CN" dirty="0"/>
              <a:t>100</a:t>
            </a:r>
            <a:r>
              <a:rPr lang="zh-CN" altLang="en-US" dirty="0"/>
              <a:t>个以上，销售提成，发生变化，邻域为？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边界值方法的使用</a:t>
            </a:r>
            <a:r>
              <a:rPr lang="en-US" altLang="zh-CN" dirty="0"/>
              <a:t>—</a:t>
            </a:r>
            <a:r>
              <a:rPr lang="zh-CN" altLang="en-US" dirty="0"/>
              <a:t>设计测试用例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zh-CN" altLang="zh-CN" dirty="0"/>
              <a:t>单缺陷假设</a:t>
            </a:r>
            <a:r>
              <a:rPr lang="zh-CN" altLang="en-US" dirty="0"/>
              <a:t>，仅覆盖输入条件的单个边界点即可</a:t>
            </a:r>
            <a:endParaRPr lang="en-US" altLang="zh-CN" dirty="0"/>
          </a:p>
          <a:p>
            <a:r>
              <a:rPr lang="zh-CN" altLang="zh-CN" dirty="0"/>
              <a:t>将调试的思想引入测试，优势在于便于快速隔离和定位边界缺陷，且大大降低测试用例</a:t>
            </a:r>
            <a:endParaRPr lang="en-US" altLang="zh-CN" dirty="0"/>
          </a:p>
          <a:p>
            <a:pPr marL="471170" lvl="1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>
                <a:sym typeface="+mn-ea"/>
              </a:rPr>
              <a:t>边界值方法的使用</a:t>
            </a:r>
            <a:r>
              <a:rPr lang="en-US" altLang="zh-CN" dirty="0">
                <a:sym typeface="+mn-ea"/>
              </a:rPr>
              <a:t>—</a:t>
            </a:r>
            <a:r>
              <a:rPr lang="zh-CN" altLang="en-US" dirty="0">
                <a:sym typeface="+mn-ea"/>
              </a:rPr>
              <a:t>实例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捉虫实践</a:t>
            </a:r>
            <a:r>
              <a:rPr lang="en-US" altLang="zh-CN" dirty="0"/>
              <a:t>1</a:t>
            </a:r>
            <a:r>
              <a:rPr lang="zh-CN" altLang="en-US" dirty="0"/>
              <a:t>：第二日问题，</a:t>
            </a:r>
            <a:r>
              <a:rPr lang="zh-CN" altLang="en-US" dirty="0">
                <a:sym typeface="+mn-ea"/>
              </a:rPr>
              <a:t>根据用户输入的日期，系统输出下一天的日期，其中年份的时间要求是（1800&lt;=Year&lt;=2050）</a:t>
            </a:r>
            <a:endParaRPr lang="zh-CN" altLang="en-US" dirty="0"/>
          </a:p>
          <a:p>
            <a:pPr lvl="1"/>
            <a:r>
              <a:rPr lang="zh-CN" altLang="en-US" dirty="0"/>
              <a:t>针对个体输入域</a:t>
            </a:r>
            <a:endParaRPr lang="en-US" altLang="zh-CN" dirty="0"/>
          </a:p>
          <a:p>
            <a:pPr lvl="1"/>
            <a:r>
              <a:rPr lang="zh-CN" altLang="en-US" dirty="0"/>
              <a:t>针对整体输入域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>
                <a:sym typeface="+mn-ea"/>
              </a:rPr>
              <a:t>边界值方法的使用</a:t>
            </a:r>
            <a:r>
              <a:rPr lang="en-US" altLang="zh-CN" dirty="0">
                <a:sym typeface="+mn-ea"/>
              </a:rPr>
              <a:t>—</a:t>
            </a:r>
            <a:r>
              <a:rPr lang="zh-CN" altLang="en-US" dirty="0">
                <a:sym typeface="+mn-ea"/>
              </a:rPr>
              <a:t>实例</a:t>
            </a:r>
            <a:endParaRPr lang="zh-CN" altLang="en-US" dirty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针对个体输入域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、边界和测试数据确定</a:t>
            </a:r>
          </a:p>
        </p:txBody>
      </p:sp>
      <p:pic>
        <p:nvPicPr>
          <p:cNvPr id="348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1" y="3068960"/>
            <a:ext cx="11172369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>
                <a:sym typeface="+mn-ea"/>
              </a:rPr>
              <a:t>边界值方法的使用</a:t>
            </a:r>
            <a:r>
              <a:rPr lang="en-US" altLang="zh-CN" dirty="0">
                <a:sym typeface="+mn-ea"/>
              </a:rPr>
              <a:t>—</a:t>
            </a:r>
            <a:r>
              <a:rPr lang="zh-CN" altLang="en-US" dirty="0">
                <a:sym typeface="+mn-ea"/>
              </a:rPr>
              <a:t>实例</a:t>
            </a:r>
            <a:endParaRPr lang="zh-CN" altLang="en-US" dirty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、针对个体输入域测试用例设计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4"/>
          <a:stretch>
            <a:fillRect/>
          </a:stretch>
        </p:blipFill>
        <p:spPr bwMode="auto">
          <a:xfrm>
            <a:off x="1631504" y="1883682"/>
            <a:ext cx="8301452" cy="473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>
                <a:sym typeface="+mn-ea"/>
              </a:rPr>
              <a:t>边界值方法的使用</a:t>
            </a:r>
            <a:r>
              <a:rPr lang="en-US" altLang="zh-CN" dirty="0">
                <a:sym typeface="+mn-ea"/>
              </a:rPr>
              <a:t>—</a:t>
            </a:r>
            <a:r>
              <a:rPr lang="zh-CN" altLang="en-US" dirty="0">
                <a:sym typeface="+mn-ea"/>
              </a:rPr>
              <a:t>实例</a:t>
            </a:r>
            <a:endParaRPr lang="zh-CN" altLang="en-US" dirty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针对个体输入域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、测试分析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月月末日期没有覆盖到，存在漏洞</a:t>
            </a:r>
            <a:endParaRPr lang="en-US" altLang="zh-CN" dirty="0"/>
          </a:p>
          <a:p>
            <a:r>
              <a:rPr lang="zh-CN" altLang="en-US" dirty="0"/>
              <a:t>边界值测试关注的是边界，只要能以最少的用例覆盖到所有可能的边界即可，以上漏洞可以通过等价类测试加以避免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>
                <a:sym typeface="+mn-ea"/>
              </a:rPr>
              <a:t>边界值方法的使用</a:t>
            </a:r>
            <a:r>
              <a:rPr lang="en-US" altLang="zh-CN" dirty="0">
                <a:sym typeface="+mn-ea"/>
              </a:rPr>
              <a:t>—</a:t>
            </a:r>
            <a:r>
              <a:rPr lang="zh-CN" altLang="en-US" dirty="0">
                <a:sym typeface="+mn-ea"/>
              </a:rPr>
              <a:t>实例</a:t>
            </a:r>
            <a:endParaRPr lang="zh-CN" altLang="en-US" dirty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边界值测试关注边界</a:t>
            </a:r>
            <a:endParaRPr lang="en-US" altLang="zh-CN" dirty="0"/>
          </a:p>
          <a:p>
            <a:r>
              <a:rPr lang="zh-CN" altLang="en-US" dirty="0"/>
              <a:t>然而，在单缺陷假设下，边界值测试从理论上来说本身就是存在漏洞的，它遗漏了所有输入条件的边界组合情况</a:t>
            </a:r>
            <a:endParaRPr lang="en-US" altLang="zh-CN" dirty="0"/>
          </a:p>
          <a:p>
            <a:r>
              <a:rPr lang="zh-CN" altLang="en-US" dirty="0"/>
              <a:t>解决途径：利用随机测试或基于正交表的测试方法来做补充测试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>
                <a:sym typeface="+mn-ea"/>
              </a:rPr>
              <a:t>边界值方法的使用</a:t>
            </a:r>
            <a:r>
              <a:rPr lang="en-US" altLang="zh-CN" dirty="0">
                <a:sym typeface="+mn-ea"/>
              </a:rPr>
              <a:t>—</a:t>
            </a:r>
            <a:r>
              <a:rPr lang="zh-CN" altLang="en-US" dirty="0">
                <a:sym typeface="+mn-ea"/>
              </a:rPr>
              <a:t>实例</a:t>
            </a:r>
            <a:endParaRPr lang="zh-CN" altLang="en-US" dirty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针对整体输入域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2348880"/>
            <a:ext cx="11595609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 dirty="0">
                <a:sym typeface="+mn-ea"/>
              </a:rPr>
              <a:t>边界值方法的使用</a:t>
            </a:r>
            <a:r>
              <a:rPr lang="en-US" altLang="zh-CN" dirty="0">
                <a:sym typeface="+mn-ea"/>
              </a:rPr>
              <a:t>—</a:t>
            </a:r>
            <a:r>
              <a:rPr lang="zh-CN" altLang="en-US" dirty="0">
                <a:sym typeface="+mn-ea"/>
              </a:rPr>
              <a:t>实例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针对输出域的边界值测试</a:t>
            </a:r>
            <a:endParaRPr lang="en-US" altLang="zh-CN" dirty="0"/>
          </a:p>
          <a:p>
            <a:r>
              <a:rPr lang="zh-CN" altLang="en-US" dirty="0"/>
              <a:t>要考虑的问题：</a:t>
            </a:r>
          </a:p>
          <a:p>
            <a:pPr lvl="1"/>
            <a:r>
              <a:rPr lang="zh-CN" altLang="en-US" dirty="0"/>
              <a:t>如何选择合适的输出域来寻找边界点；</a:t>
            </a:r>
          </a:p>
          <a:p>
            <a:pPr lvl="1"/>
            <a:r>
              <a:rPr lang="zh-CN" altLang="en-US" dirty="0"/>
              <a:t>如何限定边界点附近邻域的大小，是否仍可简单地按照</a:t>
            </a:r>
            <a:r>
              <a:rPr lang="en-US" altLang="en-US" dirty="0"/>
              <a:t>1</a:t>
            </a:r>
            <a:r>
              <a:rPr lang="zh-CN" altLang="en-US" dirty="0"/>
              <a:t>个单位长度来限定；</a:t>
            </a:r>
          </a:p>
          <a:p>
            <a:pPr lvl="1"/>
            <a:r>
              <a:rPr lang="zh-CN" altLang="en-US" dirty="0"/>
              <a:t>针对边界值附近邻域内选中的测试数据，是否可以顺利确定对应的测试用例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目 录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为什么引入边界值测试</a:t>
            </a:r>
          </a:p>
          <a:p>
            <a:r>
              <a:rPr lang="zh-CN" altLang="en-US" dirty="0">
                <a:sym typeface="+mn-ea"/>
              </a:rPr>
              <a:t>边界值方法概述</a:t>
            </a:r>
            <a:endParaRPr lang="en-US" altLang="zh-CN" dirty="0"/>
          </a:p>
          <a:p>
            <a:r>
              <a:rPr lang="zh-CN" altLang="en-US" dirty="0"/>
              <a:t>边界值方法的使用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边界值测试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捉虫实践</a:t>
            </a:r>
            <a:r>
              <a:rPr lang="en-US" altLang="zh-CN" dirty="0"/>
              <a:t>2</a:t>
            </a:r>
            <a:r>
              <a:rPr lang="zh-CN" altLang="en-US" dirty="0"/>
              <a:t>：佣金问题</a:t>
            </a:r>
          </a:p>
          <a:p>
            <a:pPr lvl="1"/>
            <a:r>
              <a:rPr lang="zh-CN" altLang="en-US" dirty="0"/>
              <a:t>问题简述</a:t>
            </a:r>
            <a:endParaRPr lang="en-US" altLang="zh-CN" dirty="0"/>
          </a:p>
          <a:p>
            <a:pPr lvl="1"/>
            <a:r>
              <a:rPr lang="zh-CN" altLang="en-US" dirty="0"/>
              <a:t>输出域的选择</a:t>
            </a:r>
            <a:endParaRPr lang="en-US" altLang="zh-CN" dirty="0"/>
          </a:p>
          <a:p>
            <a:pPr lvl="1"/>
            <a:r>
              <a:rPr lang="zh-CN" altLang="en-US" dirty="0"/>
              <a:t>测试用例设计</a:t>
            </a:r>
            <a:endParaRPr lang="en-US" altLang="zh-CN" dirty="0"/>
          </a:p>
          <a:p>
            <a:pPr lvl="1"/>
            <a:r>
              <a:rPr lang="zh-CN" altLang="en-US" dirty="0"/>
              <a:t>测试分析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边界值测试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某酒水销售公司指派销售员销售各种酒水，其中白酒、红酒和啤酒的单价分别为</a:t>
            </a:r>
            <a:r>
              <a:rPr lang="en-US" altLang="en-US" dirty="0"/>
              <a:t>168</a:t>
            </a:r>
            <a:r>
              <a:rPr lang="zh-CN" altLang="en-US" dirty="0"/>
              <a:t>元</a:t>
            </a:r>
            <a:r>
              <a:rPr lang="en-US" altLang="en-US" dirty="0"/>
              <a:t>/</a:t>
            </a:r>
            <a:r>
              <a:rPr lang="zh-CN" altLang="en-US" dirty="0"/>
              <a:t>瓶、 </a:t>
            </a:r>
            <a:r>
              <a:rPr lang="en-US" altLang="en-US" dirty="0"/>
              <a:t>120</a:t>
            </a:r>
            <a:r>
              <a:rPr lang="zh-CN" altLang="en-US" dirty="0"/>
              <a:t>元</a:t>
            </a:r>
            <a:r>
              <a:rPr lang="en-US" altLang="en-US" dirty="0"/>
              <a:t>/</a:t>
            </a:r>
            <a:r>
              <a:rPr lang="zh-CN" altLang="en-US" dirty="0"/>
              <a:t>瓶、</a:t>
            </a:r>
            <a:r>
              <a:rPr lang="en-US" altLang="en-US" dirty="0"/>
              <a:t>5</a:t>
            </a:r>
            <a:r>
              <a:rPr lang="zh-CN" altLang="en-US" dirty="0"/>
              <a:t>元</a:t>
            </a:r>
            <a:r>
              <a:rPr lang="en-US" altLang="en-US" dirty="0"/>
              <a:t>/</a:t>
            </a:r>
            <a:r>
              <a:rPr lang="zh-CN" altLang="en-US" dirty="0"/>
              <a:t>瓶。</a:t>
            </a:r>
            <a:endParaRPr lang="en-US" altLang="zh-CN" dirty="0"/>
          </a:p>
          <a:p>
            <a:r>
              <a:rPr lang="zh-CN" altLang="en-US" dirty="0"/>
              <a:t>每个销售员，白酒每月的最高供应量为</a:t>
            </a:r>
            <a:r>
              <a:rPr lang="en-US" altLang="en-US" dirty="0"/>
              <a:t>5000</a:t>
            </a:r>
            <a:r>
              <a:rPr lang="zh-CN" altLang="en-US" dirty="0"/>
              <a:t>瓶，红酒为</a:t>
            </a:r>
            <a:r>
              <a:rPr lang="en-US" altLang="en-US" dirty="0"/>
              <a:t>3000</a:t>
            </a:r>
            <a:r>
              <a:rPr lang="zh-CN" altLang="en-US" dirty="0"/>
              <a:t>瓶，啤酒为</a:t>
            </a:r>
            <a:r>
              <a:rPr lang="en-US" altLang="en-US" dirty="0"/>
              <a:t>30000</a:t>
            </a:r>
            <a:r>
              <a:rPr lang="zh-CN" altLang="en-US" dirty="0"/>
              <a:t>瓶</a:t>
            </a:r>
            <a:endParaRPr lang="en-US" altLang="zh-CN" dirty="0"/>
          </a:p>
          <a:p>
            <a:r>
              <a:rPr lang="zh-CN" altLang="en-US" dirty="0"/>
              <a:t>各销售员每月至少需售出白酒</a:t>
            </a:r>
            <a:r>
              <a:rPr lang="en-US" altLang="en-US" dirty="0"/>
              <a:t>50</a:t>
            </a:r>
            <a:r>
              <a:rPr lang="zh-CN" altLang="en-US" dirty="0"/>
              <a:t>瓶，红酒</a:t>
            </a:r>
            <a:r>
              <a:rPr lang="en-US" altLang="en-US" dirty="0"/>
              <a:t>30</a:t>
            </a:r>
            <a:r>
              <a:rPr lang="zh-CN" altLang="en-US" dirty="0"/>
              <a:t>瓶，啤酒</a:t>
            </a:r>
            <a:r>
              <a:rPr lang="en-US" altLang="en-US" dirty="0"/>
              <a:t>300</a:t>
            </a:r>
            <a:r>
              <a:rPr lang="zh-CN" altLang="en-US" dirty="0"/>
              <a:t>瓶</a:t>
            </a:r>
            <a:endParaRPr lang="en-US" altLang="zh-CN" dirty="0"/>
          </a:p>
          <a:p>
            <a:r>
              <a:rPr lang="zh-CN" altLang="en-US" dirty="0"/>
              <a:t>月末，各销售员向酒水销售公司上报他所在区域的销售业绩，酒水销售公司根据其销售额计算该销售员的佣金，并作为奖金发放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边界值测试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销售员的佣金计算方法如下：</a:t>
            </a:r>
          </a:p>
          <a:p>
            <a:pPr lvl="1"/>
            <a:r>
              <a:rPr lang="en-US" altLang="en-US" dirty="0"/>
              <a:t>2</a:t>
            </a:r>
            <a:r>
              <a:rPr lang="zh-CN" altLang="en-US" dirty="0"/>
              <a:t>万元以下</a:t>
            </a:r>
            <a:r>
              <a:rPr lang="en-US" altLang="en-US" dirty="0"/>
              <a:t>(</a:t>
            </a:r>
            <a:r>
              <a:rPr lang="zh-CN" altLang="en-US" dirty="0"/>
              <a:t>含</a:t>
            </a:r>
            <a:r>
              <a:rPr lang="en-US" altLang="en-US" dirty="0"/>
              <a:t>)</a:t>
            </a:r>
            <a:r>
              <a:rPr lang="zh-CN" altLang="en-US" dirty="0"/>
              <a:t>：</a:t>
            </a:r>
            <a:r>
              <a:rPr lang="en-US" altLang="en-US" dirty="0"/>
              <a:t>4%</a:t>
            </a:r>
            <a:r>
              <a:rPr lang="zh-CN" altLang="en-US" dirty="0"/>
              <a:t>；</a:t>
            </a:r>
          </a:p>
          <a:p>
            <a:pPr lvl="1"/>
            <a:r>
              <a:rPr lang="en-US" altLang="en-US" dirty="0"/>
              <a:t>2</a:t>
            </a:r>
            <a:r>
              <a:rPr lang="zh-CN" altLang="en-US" dirty="0"/>
              <a:t>万元</a:t>
            </a:r>
            <a:r>
              <a:rPr lang="en-US" altLang="en-US" dirty="0"/>
              <a:t>(</a:t>
            </a:r>
            <a:r>
              <a:rPr lang="zh-CN" altLang="en-US" dirty="0"/>
              <a:t>不含</a:t>
            </a:r>
            <a:r>
              <a:rPr lang="en-US" altLang="en-US" dirty="0"/>
              <a:t>)</a:t>
            </a:r>
            <a:r>
              <a:rPr lang="zh-CN" altLang="en-US" dirty="0"/>
              <a:t>～</a:t>
            </a:r>
            <a:r>
              <a:rPr lang="en-US" altLang="en-US" dirty="0"/>
              <a:t>4.5</a:t>
            </a:r>
            <a:r>
              <a:rPr lang="zh-CN" altLang="en-US" dirty="0"/>
              <a:t>万元</a:t>
            </a:r>
            <a:r>
              <a:rPr lang="en-US" altLang="en-US" dirty="0"/>
              <a:t>(</a:t>
            </a:r>
            <a:r>
              <a:rPr lang="zh-CN" altLang="en-US" dirty="0"/>
              <a:t>含</a:t>
            </a:r>
            <a:r>
              <a:rPr lang="en-US" altLang="en-US" dirty="0"/>
              <a:t>)</a:t>
            </a:r>
            <a:r>
              <a:rPr lang="zh-CN" altLang="en-US" dirty="0"/>
              <a:t>：</a:t>
            </a:r>
            <a:r>
              <a:rPr lang="en-US" altLang="en-US" dirty="0"/>
              <a:t>1%</a:t>
            </a:r>
            <a:r>
              <a:rPr lang="zh-CN" altLang="en-US" dirty="0"/>
              <a:t>；</a:t>
            </a:r>
          </a:p>
          <a:p>
            <a:pPr lvl="1"/>
            <a:r>
              <a:rPr lang="en-US" altLang="en-US" dirty="0"/>
              <a:t>4.5</a:t>
            </a:r>
            <a:r>
              <a:rPr lang="zh-CN" altLang="en-US" dirty="0"/>
              <a:t>万元以上</a:t>
            </a:r>
            <a:r>
              <a:rPr lang="en-US" altLang="en-US" dirty="0"/>
              <a:t>(</a:t>
            </a:r>
            <a:r>
              <a:rPr lang="zh-CN" altLang="en-US" dirty="0"/>
              <a:t>不含</a:t>
            </a:r>
            <a:r>
              <a:rPr lang="en-US" altLang="en-US" dirty="0"/>
              <a:t>)</a:t>
            </a:r>
            <a:r>
              <a:rPr lang="zh-CN" altLang="en-US" dirty="0"/>
              <a:t>：</a:t>
            </a:r>
            <a:r>
              <a:rPr lang="en-US" altLang="en-US" dirty="0"/>
              <a:t>0.5%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最终将由佣金计算系统生成月销售报告，对当月售出的白酒、红酒和啤酒总数进行汇总，并计算销售公司的总销售额和各销售员的佣金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边界值测试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输出域的选择</a:t>
            </a:r>
            <a:endParaRPr lang="en-US" altLang="zh-CN" dirty="0"/>
          </a:p>
          <a:p>
            <a:pPr lvl="1"/>
            <a:r>
              <a:rPr lang="zh-CN" altLang="en-US" dirty="0"/>
              <a:t>销售额？</a:t>
            </a:r>
            <a:endParaRPr lang="en-US" altLang="zh-CN" dirty="0"/>
          </a:p>
          <a:p>
            <a:pPr lvl="1"/>
            <a:r>
              <a:rPr lang="zh-CN" altLang="en-US" dirty="0"/>
              <a:t>佣金？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边界值测试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测试用例设计</a:t>
            </a:r>
            <a:endParaRPr lang="en-US" altLang="zh-CN" dirty="0"/>
          </a:p>
          <a:p>
            <a:r>
              <a:rPr lang="zh-CN" altLang="en-US" dirty="0"/>
              <a:t>佣金问题的边界点</a:t>
            </a:r>
          </a:p>
        </p:txBody>
      </p:sp>
      <p:pic>
        <p:nvPicPr>
          <p:cNvPr id="460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3" y="3286125"/>
            <a:ext cx="79787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边界值测试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测试用例设计</a:t>
            </a:r>
            <a:endParaRPr lang="en-US" altLang="zh-CN" dirty="0"/>
          </a:p>
          <a:p>
            <a:r>
              <a:rPr lang="zh-CN" altLang="en-US" dirty="0"/>
              <a:t>针对输出域的测试用例</a:t>
            </a:r>
          </a:p>
        </p:txBody>
      </p:sp>
      <p:pic>
        <p:nvPicPr>
          <p:cNvPr id="471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2780928"/>
            <a:ext cx="8847137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边界值测试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测试分析</a:t>
            </a:r>
            <a:endParaRPr lang="en-US" altLang="zh-CN" dirty="0"/>
          </a:p>
          <a:p>
            <a:r>
              <a:rPr lang="zh-CN" altLang="en-US" dirty="0"/>
              <a:t>输出域的边界值测试带来了额外的测试不确定性</a:t>
            </a:r>
            <a:endParaRPr lang="en-US" altLang="zh-CN" dirty="0"/>
          </a:p>
          <a:p>
            <a:pPr lvl="1"/>
            <a:r>
              <a:rPr lang="zh-CN" altLang="en-US" dirty="0"/>
              <a:t>针对边界值附近选中的测试数据，是否一定可以确定对应的测试用例</a:t>
            </a:r>
            <a:endParaRPr lang="en-US" altLang="zh-CN" dirty="0"/>
          </a:p>
          <a:p>
            <a:pPr lvl="1"/>
            <a:r>
              <a:rPr lang="zh-CN" altLang="en-US" dirty="0"/>
              <a:t>可以同时有多组输入对应相同的系统输出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内容总结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边界值测试是一种最基本、最简单的黑盒测试方法，通常可作为等价类测试的补充</a:t>
            </a:r>
            <a:endParaRPr lang="en-US" altLang="zh-CN" dirty="0"/>
          </a:p>
          <a:p>
            <a:r>
              <a:rPr lang="zh-CN" altLang="en-US" dirty="0"/>
              <a:t>定义</a:t>
            </a:r>
            <a:r>
              <a:rPr lang="en-US" altLang="zh-CN" dirty="0"/>
              <a:t>:</a:t>
            </a:r>
            <a:r>
              <a:rPr lang="zh-CN" altLang="en-US" dirty="0"/>
              <a:t>在被测对象的边界及边界附近设计测试用例</a:t>
            </a:r>
          </a:p>
          <a:p>
            <a:r>
              <a:rPr lang="zh-CN" altLang="en-US" dirty="0"/>
              <a:t>基于：独立性假设和单缺陷假设</a:t>
            </a:r>
            <a:endParaRPr lang="en-US" altLang="zh-CN" dirty="0"/>
          </a:p>
          <a:p>
            <a:r>
              <a:rPr lang="zh-CN" altLang="en-US" dirty="0"/>
              <a:t>边界值测试关注的是系统边界，并不关注系统对不同类型数据的处理规律，因此，该法设计的测试用例往往具有较大的系统冗余与漏洞，但这并不影响该法的有效性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AA854CB-E7D8-47FC-9152-42D53A8F9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5165" y="1632585"/>
            <a:ext cx="102381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800100" lvl="1" indent="-342900" algn="just" eaLnBrk="1" hangingPunct="1">
              <a:lnSpc>
                <a:spcPct val="100000"/>
              </a:lnSpc>
              <a:buClr>
                <a:srgbClr val="C00000"/>
              </a:buClr>
              <a:buFont typeface="Wingdings" panose="05000000000000000000" charset="0"/>
              <a:buChar char="n"/>
            </a:pPr>
            <a:r>
              <a:rPr lang="zh-CN" altLang="en-US" sz="2400" b="1" dirty="0">
                <a:latin typeface="+mn-lt"/>
                <a:ea typeface="+mn-ea"/>
                <a:sym typeface="+mn-ea"/>
              </a:rPr>
              <a:t>一家商店，它为购买不同数量商品的客户报出不同的价格，即按购买量的不同“分段”计价。</a:t>
            </a:r>
            <a:endParaRPr lang="zh-CN" altLang="en-US" sz="240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418640" y="2618482"/>
          <a:ext cx="7461472" cy="2794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87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7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1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+mn-ea"/>
                          <a:ea typeface="+mn-ea"/>
                        </a:rPr>
                        <a:t>购买数量</a:t>
                      </a:r>
                      <a:endParaRPr lang="zh-CN" altLang="en-US" sz="24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+mn-ea"/>
                          <a:ea typeface="+mn-ea"/>
                        </a:rPr>
                        <a:t>单价（元）</a:t>
                      </a:r>
                      <a:endParaRPr lang="zh-CN" altLang="en-US" sz="24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latin typeface="+mn-ea"/>
                          <a:ea typeface="+mn-ea"/>
                        </a:rPr>
                        <a:t>头</a:t>
                      </a:r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altLang="en-US" sz="2400" b="1" dirty="0">
                          <a:latin typeface="+mn-ea"/>
                          <a:ea typeface="+mn-ea"/>
                        </a:rPr>
                        <a:t>件</a:t>
                      </a:r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400" b="1" dirty="0">
                          <a:latin typeface="+mn-ea"/>
                          <a:ea typeface="+mn-ea"/>
                        </a:rPr>
                        <a:t>即从第</a:t>
                      </a:r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2400" b="1" dirty="0">
                          <a:latin typeface="+mn-ea"/>
                          <a:ea typeface="+mn-ea"/>
                        </a:rPr>
                        <a:t>件到第</a:t>
                      </a:r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altLang="en-US" sz="2400" b="1" dirty="0">
                          <a:latin typeface="+mn-ea"/>
                          <a:ea typeface="+mn-ea"/>
                        </a:rPr>
                        <a:t>件</a:t>
                      </a:r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)</a:t>
                      </a:r>
                      <a:endParaRPr lang="zh-CN" altLang="en-US" sz="24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5.00</a:t>
                      </a:r>
                      <a:endParaRPr lang="zh-CN" altLang="en-US" sz="24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497"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latin typeface="+mn-ea"/>
                          <a:ea typeface="+mn-ea"/>
                        </a:rPr>
                        <a:t>第二个</a:t>
                      </a:r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altLang="en-US" sz="2400" b="1" dirty="0">
                          <a:latin typeface="+mn-ea"/>
                          <a:ea typeface="+mn-ea"/>
                        </a:rPr>
                        <a:t>件（即从第</a:t>
                      </a:r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11</a:t>
                      </a:r>
                      <a:r>
                        <a:rPr lang="zh-CN" altLang="en-US" sz="2400" b="1" dirty="0">
                          <a:latin typeface="+mn-ea"/>
                          <a:ea typeface="+mn-ea"/>
                        </a:rPr>
                        <a:t>件到第</a:t>
                      </a:r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20</a:t>
                      </a:r>
                      <a:r>
                        <a:rPr lang="zh-CN" altLang="en-US" sz="2400" b="1" dirty="0">
                          <a:latin typeface="+mn-ea"/>
                          <a:ea typeface="+mn-ea"/>
                        </a:rPr>
                        <a:t>件）</a:t>
                      </a:r>
                      <a:endParaRPr lang="zh-CN" altLang="en-US" sz="24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4.75</a:t>
                      </a:r>
                      <a:endParaRPr lang="zh-CN" altLang="en-US" sz="24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>
                          <a:latin typeface="+mn-ea"/>
                          <a:ea typeface="+mn-ea"/>
                        </a:rPr>
                        <a:t>第三个</a:t>
                      </a:r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altLang="en-US" sz="2400" b="1" dirty="0">
                          <a:latin typeface="+mn-ea"/>
                          <a:ea typeface="+mn-ea"/>
                        </a:rPr>
                        <a:t>件（即从第</a:t>
                      </a:r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21</a:t>
                      </a:r>
                      <a:r>
                        <a:rPr lang="zh-CN" altLang="en-US" sz="2400" b="1" dirty="0">
                          <a:latin typeface="+mn-ea"/>
                          <a:ea typeface="+mn-ea"/>
                        </a:rPr>
                        <a:t>件到第</a:t>
                      </a:r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30</a:t>
                      </a:r>
                      <a:r>
                        <a:rPr lang="zh-CN" altLang="en-US" sz="2400" b="1" dirty="0">
                          <a:latin typeface="+mn-ea"/>
                          <a:ea typeface="+mn-ea"/>
                        </a:rPr>
                        <a:t>件）</a:t>
                      </a:r>
                      <a:endParaRPr lang="zh-CN" altLang="en-US" sz="24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4.50</a:t>
                      </a:r>
                      <a:endParaRPr lang="zh-CN" altLang="en-US" sz="24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989"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latin typeface="+mn-ea"/>
                          <a:ea typeface="+mn-ea"/>
                        </a:rPr>
                        <a:t>超过</a:t>
                      </a:r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30</a:t>
                      </a:r>
                      <a:r>
                        <a:rPr lang="zh-CN" altLang="en-US" sz="2400" b="1" dirty="0">
                          <a:latin typeface="+mn-ea"/>
                          <a:ea typeface="+mn-ea"/>
                        </a:rPr>
                        <a:t>件</a:t>
                      </a:r>
                      <a:endParaRPr lang="zh-CN" altLang="en-US" sz="24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4.00</a:t>
                      </a:r>
                      <a:endParaRPr lang="zh-CN" altLang="en-US" sz="24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F154225-54CC-479A-AC8F-9D7F506F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4400" dirty="0"/>
              <a:t>Question</a:t>
            </a:r>
            <a:endParaRPr lang="zh-CN" altLang="en-US" sz="44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</a:t>
            </a:r>
            <a:r>
              <a:rPr lang="zh-CN" altLang="en-US" dirty="0"/>
              <a:t>为什么进行边界值测试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25" y="1088390"/>
            <a:ext cx="4201795" cy="527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为什么进行边界值测试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a[10] ;     //</a:t>
            </a:r>
            <a:r>
              <a:rPr lang="zh-CN" altLang="en-US" dirty="0"/>
              <a:t>创建包含</a:t>
            </a:r>
            <a:r>
              <a:rPr lang="en-US" altLang="zh-CN" dirty="0"/>
              <a:t>10</a:t>
            </a:r>
            <a:r>
              <a:rPr lang="zh-CN" altLang="en-US" dirty="0"/>
              <a:t>个元素的数组</a:t>
            </a:r>
            <a:r>
              <a:rPr lang="en-US" altLang="zh-CN" dirty="0"/>
              <a:t>    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;</a:t>
            </a:r>
          </a:p>
          <a:p>
            <a:r>
              <a:rPr lang="en-US" altLang="zh-CN" dirty="0"/>
              <a:t>for (</a:t>
            </a:r>
            <a:r>
              <a:rPr lang="en-US" altLang="zh-CN" dirty="0" err="1"/>
              <a:t>i</a:t>
            </a:r>
            <a:r>
              <a:rPr lang="en-US" altLang="zh-CN" dirty="0"/>
              <a:t>=0;i&lt;11;i++){</a:t>
            </a:r>
          </a:p>
          <a:p>
            <a:r>
              <a:rPr lang="en-US" altLang="zh-CN" dirty="0"/>
              <a:t>	a[</a:t>
            </a:r>
            <a:r>
              <a:rPr lang="en-US" altLang="zh-CN" dirty="0" err="1"/>
              <a:t>i</a:t>
            </a:r>
            <a:r>
              <a:rPr lang="en-US" altLang="zh-CN" dirty="0"/>
              <a:t>] = </a:t>
            </a:r>
            <a:r>
              <a:rPr lang="en-US" altLang="zh-CN" dirty="0" err="1"/>
              <a:t>i</a:t>
            </a:r>
            <a:r>
              <a:rPr lang="en-US" altLang="zh-CN" dirty="0"/>
              <a:t> 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(“%d \</a:t>
            </a:r>
            <a:r>
              <a:rPr lang="en-US" altLang="zh-CN" dirty="0" err="1"/>
              <a:t>n”,a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为什么进行边界值测试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528" y="1412776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 a[]=new int[10];     //</a:t>
            </a:r>
            <a:r>
              <a:rPr lang="zh-CN" altLang="en-US" dirty="0"/>
              <a:t>创建包含</a:t>
            </a:r>
            <a:r>
              <a:rPr lang="en-US" altLang="zh-CN" dirty="0"/>
              <a:t>10</a:t>
            </a:r>
            <a:r>
              <a:rPr lang="zh-CN" altLang="en-US" dirty="0"/>
              <a:t>个元素的数组    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=0;i&lt;11;i++){</a:t>
            </a:r>
          </a:p>
          <a:p>
            <a:pPr marL="0" indent="0">
              <a:buNone/>
            </a:pPr>
            <a:r>
              <a:rPr lang="en-US" dirty="0"/>
              <a:t>	a[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i</a:t>
            </a:r>
            <a:r>
              <a:rPr lang="en-US" dirty="0"/>
              <a:t> 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(a[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marL="0" indent="0">
              <a:buNone/>
            </a:pPr>
            <a:r>
              <a:rPr lang="en-US" dirty="0"/>
              <a:t>}</a:t>
            </a:r>
            <a:r>
              <a:rPr lang="en-US" altLang="zh-CN" dirty="0"/>
              <a:t>	</a:t>
            </a:r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边界值法方法概述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在被测对象的边界及边界附近设计测试用例</a:t>
            </a:r>
          </a:p>
          <a:p>
            <a:pPr lvl="1"/>
            <a:r>
              <a:rPr lang="zh-CN" altLang="en-US" dirty="0">
                <a:sym typeface="+mn-ea"/>
              </a:rPr>
              <a:t>通常边界值分析法是作为对等价类划分法的补充</a:t>
            </a:r>
            <a:endParaRPr lang="zh-CN" altLang="en-US" dirty="0"/>
          </a:p>
          <a:p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783632" y="3645024"/>
            <a:ext cx="60486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719736" y="3429000"/>
            <a:ext cx="0" cy="2160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960096" y="3429000"/>
            <a:ext cx="0" cy="2160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3431704" y="3320797"/>
            <a:ext cx="576064" cy="288032"/>
            <a:chOff x="2123728" y="2708920"/>
            <a:chExt cx="576064" cy="288032"/>
          </a:xfrm>
        </p:grpSpPr>
        <p:sp>
          <p:nvSpPr>
            <p:cNvPr id="9" name="矩形 8"/>
            <p:cNvSpPr/>
            <p:nvPr/>
          </p:nvSpPr>
          <p:spPr>
            <a:xfrm>
              <a:off x="2123728" y="2708920"/>
              <a:ext cx="576064" cy="28803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noFill/>
              </a:endParaRPr>
            </a:p>
          </p:txBody>
        </p:sp>
        <p:cxnSp>
          <p:nvCxnSpPr>
            <p:cNvPr id="12" name="直接连接符 11"/>
            <p:cNvCxnSpPr>
              <a:endCxn id="9" idx="1"/>
            </p:cNvCxnSpPr>
            <p:nvPr/>
          </p:nvCxnSpPr>
          <p:spPr>
            <a:xfrm flipH="1">
              <a:off x="2123728" y="2708920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2123728" y="2708920"/>
              <a:ext cx="288032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2339752" y="2708920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endCxn id="9" idx="2"/>
            </p:cNvCxnSpPr>
            <p:nvPr/>
          </p:nvCxnSpPr>
          <p:spPr>
            <a:xfrm flipH="1">
              <a:off x="2411760" y="2780928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2555776" y="2708920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6672064" y="3356992"/>
            <a:ext cx="576064" cy="288032"/>
            <a:chOff x="2123728" y="2708920"/>
            <a:chExt cx="576064" cy="288032"/>
          </a:xfrm>
        </p:grpSpPr>
        <p:sp>
          <p:nvSpPr>
            <p:cNvPr id="24" name="矩形 23"/>
            <p:cNvSpPr/>
            <p:nvPr/>
          </p:nvSpPr>
          <p:spPr>
            <a:xfrm>
              <a:off x="2123728" y="2708920"/>
              <a:ext cx="576064" cy="28803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noFill/>
              </a:endParaRPr>
            </a:p>
          </p:txBody>
        </p:sp>
        <p:cxnSp>
          <p:nvCxnSpPr>
            <p:cNvPr id="25" name="直接连接符 24"/>
            <p:cNvCxnSpPr>
              <a:endCxn id="24" idx="1"/>
            </p:cNvCxnSpPr>
            <p:nvPr/>
          </p:nvCxnSpPr>
          <p:spPr>
            <a:xfrm flipH="1">
              <a:off x="2123728" y="2708920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2123728" y="2708920"/>
              <a:ext cx="288032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2339752" y="2708920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24" idx="2"/>
            </p:cNvCxnSpPr>
            <p:nvPr/>
          </p:nvCxnSpPr>
          <p:spPr>
            <a:xfrm flipH="1">
              <a:off x="2411760" y="2780928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2555776" y="2708920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圆角矩形 10"/>
          <p:cNvSpPr/>
          <p:nvPr/>
        </p:nvSpPr>
        <p:spPr>
          <a:xfrm>
            <a:off x="3013075" y="4162425"/>
            <a:ext cx="3947160" cy="16433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边界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原则：刚刚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</a:p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刚刚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</a:p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刚刚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</a:p>
          <a:p>
            <a:pPr algn="ctr"/>
            <a:endParaRPr lang="en-US" altLang="zh-CN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边界值分析</a:t>
            </a:r>
            <a:r>
              <a:rPr lang="en-US" altLang="zh-CN" dirty="0"/>
              <a:t>-</a:t>
            </a:r>
            <a:r>
              <a:rPr lang="zh-CN" altLang="en-US" dirty="0"/>
              <a:t>难点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输入域（被测数据）的确定</a:t>
            </a:r>
            <a:endParaRPr lang="en-US" altLang="zh-CN" dirty="0"/>
          </a:p>
          <a:p>
            <a:r>
              <a:rPr lang="zh-CN" altLang="en-US" dirty="0"/>
              <a:t>边界的确定</a:t>
            </a:r>
            <a:endParaRPr lang="en-US" altLang="zh-CN" dirty="0"/>
          </a:p>
          <a:p>
            <a:r>
              <a:rPr lang="zh-CN" altLang="en-US" dirty="0"/>
              <a:t>边界点附近邻域的设置</a:t>
            </a:r>
            <a:endParaRPr lang="en-US" altLang="zh-CN" dirty="0"/>
          </a:p>
          <a:p>
            <a:r>
              <a:rPr lang="zh-CN" altLang="en-US" dirty="0"/>
              <a:t>测试用例的设计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边界值方法的使用</a:t>
            </a:r>
            <a:r>
              <a:rPr lang="en-US" altLang="zh-CN" dirty="0">
                <a:sym typeface="+mn-ea"/>
              </a:rPr>
              <a:t>—</a:t>
            </a:r>
            <a:r>
              <a:rPr lang="zh-CN" altLang="en-US" dirty="0"/>
              <a:t>输入域的确定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整体输入域：多个输入条件共同构成的具有一定实际意义的输入域</a:t>
            </a:r>
            <a:endParaRPr lang="en-US" altLang="zh-CN" dirty="0"/>
          </a:p>
          <a:p>
            <a:r>
              <a:rPr lang="zh-CN" altLang="en-US" dirty="0"/>
              <a:t>个体输入域：输入条件分别构成的单个输入域的集合，基于独立性假设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边界值方法的使用</a:t>
            </a:r>
            <a:r>
              <a:rPr lang="en-US" altLang="zh-CN" dirty="0"/>
              <a:t>—</a:t>
            </a:r>
            <a:r>
              <a:rPr lang="zh-CN" altLang="en-US" dirty="0"/>
              <a:t>边界的确定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边界点：可能导致被测系统内部处理机制发生变化的点</a:t>
            </a:r>
            <a:endParaRPr lang="en-US" altLang="zh-CN" dirty="0"/>
          </a:p>
          <a:p>
            <a:r>
              <a:rPr lang="zh-CN" altLang="en-US" dirty="0"/>
              <a:t>对于某个输入条件而言，边界的确定可参照如下原则：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）若输入</a:t>
            </a:r>
            <a:r>
              <a:rPr lang="en-US" altLang="zh-CN" dirty="0"/>
              <a:t>/</a:t>
            </a:r>
            <a:r>
              <a:rPr lang="zh-CN" altLang="en-US" dirty="0"/>
              <a:t>输出条件规定了取值范围，则以该范围作为边界；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）若输入</a:t>
            </a:r>
            <a:r>
              <a:rPr lang="en-US" altLang="zh-CN" dirty="0"/>
              <a:t>/</a:t>
            </a:r>
            <a:r>
              <a:rPr lang="zh-CN" altLang="en-US" dirty="0"/>
              <a:t>输出条件规定了值的个数，则以值的个数为边界；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）若输入域是有序集合</a:t>
            </a:r>
            <a:r>
              <a:rPr lang="en-US" altLang="en-US" dirty="0"/>
              <a:t>(</a:t>
            </a:r>
            <a:r>
              <a:rPr lang="zh-CN" altLang="en-US" dirty="0"/>
              <a:t>如有序表、顺序文件等</a:t>
            </a:r>
            <a:r>
              <a:rPr lang="en-US" altLang="en-US" dirty="0"/>
              <a:t>)</a:t>
            </a:r>
            <a:r>
              <a:rPr lang="zh-CN" altLang="en-US" dirty="0"/>
              <a:t>，则选取集合中特定次序的数据作为边界，如第一个或最后一个数据等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104</TotalTime>
  <Words>1668</Words>
  <Application>Microsoft Office PowerPoint</Application>
  <PresentationFormat>宽屏</PresentationFormat>
  <Paragraphs>154</Paragraphs>
  <Slides>29</Slides>
  <Notes>12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华文楷体</vt:lpstr>
      <vt:lpstr>华文隶书</vt:lpstr>
      <vt:lpstr>华文新魏</vt:lpstr>
      <vt:lpstr>楷体</vt:lpstr>
      <vt:lpstr>Arial</vt:lpstr>
      <vt:lpstr>Times New Roman</vt:lpstr>
      <vt:lpstr>Verdana</vt:lpstr>
      <vt:lpstr>Wingdings</vt:lpstr>
      <vt:lpstr>Profile</vt:lpstr>
      <vt:lpstr>1_Profile</vt:lpstr>
      <vt:lpstr>软件测试实用教程 ——方法与实践</vt:lpstr>
      <vt:lpstr>目 录</vt:lpstr>
      <vt:lpstr>    为什么进行边界值测试</vt:lpstr>
      <vt:lpstr>为什么进行边界值测试</vt:lpstr>
      <vt:lpstr>为什么进行边界值测试</vt:lpstr>
      <vt:lpstr>边界值法方法概述</vt:lpstr>
      <vt:lpstr> 边界值分析-难点</vt:lpstr>
      <vt:lpstr>边界值方法的使用—输入域的确定</vt:lpstr>
      <vt:lpstr>边界值方法的使用—边界的确定</vt:lpstr>
      <vt:lpstr>边界值方法的使用—边界的确定</vt:lpstr>
      <vt:lpstr> 边界值方法的使用—邻域</vt:lpstr>
      <vt:lpstr> 边界值方法的使用—设计测试用例</vt:lpstr>
      <vt:lpstr> 边界值方法的使用—实例</vt:lpstr>
      <vt:lpstr> 边界值方法的使用—实例</vt:lpstr>
      <vt:lpstr> 边界值方法的使用—实例</vt:lpstr>
      <vt:lpstr> 边界值方法的使用—实例</vt:lpstr>
      <vt:lpstr> 边界值方法的使用—实例</vt:lpstr>
      <vt:lpstr> 边界值方法的使用—实例</vt:lpstr>
      <vt:lpstr> 边界值方法的使用—实例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内容总结</vt:lpstr>
      <vt:lpstr>练习</vt:lpstr>
      <vt:lpstr>PowerPoint 演示文稿</vt:lpstr>
    </vt:vector>
  </TitlesOfParts>
  <Company>福建163软件园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刘兴梅</dc:creator>
  <cp:lastModifiedBy>Windows 用户</cp:lastModifiedBy>
  <cp:revision>230</cp:revision>
  <dcterms:created xsi:type="dcterms:W3CDTF">2008-07-27T05:17:00Z</dcterms:created>
  <dcterms:modified xsi:type="dcterms:W3CDTF">2019-07-16T08:30:16Z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2052-11.1.0.8812</vt:lpwstr>
  </property>
</Properties>
</file>