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588" r:id="rId2"/>
    <p:sldId id="589" r:id="rId3"/>
    <p:sldId id="590" r:id="rId4"/>
    <p:sldId id="591" r:id="rId5"/>
    <p:sldId id="592" r:id="rId6"/>
    <p:sldId id="593" r:id="rId7"/>
    <p:sldId id="594" r:id="rId8"/>
    <p:sldId id="595" r:id="rId9"/>
    <p:sldId id="596" r:id="rId10"/>
    <p:sldId id="597" r:id="rId11"/>
    <p:sldId id="598" r:id="rId12"/>
    <p:sldId id="599" r:id="rId13"/>
    <p:sldId id="600" r:id="rId14"/>
    <p:sldId id="601" r:id="rId15"/>
    <p:sldId id="602" r:id="rId16"/>
    <p:sldId id="603" r:id="rId17"/>
    <p:sldId id="604" r:id="rId18"/>
    <p:sldId id="605" r:id="rId19"/>
    <p:sldId id="606" r:id="rId20"/>
    <p:sldId id="607" r:id="rId21"/>
    <p:sldId id="608" r:id="rId22"/>
    <p:sldId id="609" r:id="rId23"/>
    <p:sldId id="610" r:id="rId24"/>
    <p:sldId id="611" r:id="rId25"/>
    <p:sldId id="612" r:id="rId26"/>
    <p:sldId id="613" r:id="rId27"/>
    <p:sldId id="614" r:id="rId28"/>
    <p:sldId id="615" r:id="rId29"/>
    <p:sldId id="616" r:id="rId30"/>
    <p:sldId id="617" r:id="rId31"/>
    <p:sldId id="618" r:id="rId32"/>
    <p:sldId id="619" r:id="rId33"/>
    <p:sldId id="620" r:id="rId3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FF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31" autoAdjust="0"/>
    <p:restoredTop sz="90047" autoAdjust="0"/>
  </p:normalViewPr>
  <p:slideViewPr>
    <p:cSldViewPr>
      <p:cViewPr varScale="1">
        <p:scale>
          <a:sx n="61" d="100"/>
          <a:sy n="61" d="100"/>
        </p:scale>
        <p:origin x="-584" y="-60"/>
      </p:cViewPr>
      <p:guideLst>
        <p:guide orient="horz" pos="2160"/>
        <p:guide pos="381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17552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05397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423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44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134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599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强边界点，是覆盖所有输入条件的所有边界组合  </a:t>
            </a:r>
          </a:p>
          <a:p>
            <a:r>
              <a:rPr lang="zh-CN" altLang="en-US"/>
              <a:t>弱边界法，仅覆盖输入条件的某个边界点</a:t>
            </a:r>
            <a:r>
              <a:rPr lang="en-US" altLang="zh-CN"/>
              <a:t>qing</a:t>
            </a:r>
          </a:p>
        </p:txBody>
      </p:sp>
    </p:spTree>
    <p:extLst>
      <p:ext uri="{BB962C8B-B14F-4D97-AF65-F5344CB8AC3E}">
        <p14:creationId xmlns:p14="http://schemas.microsoft.com/office/powerpoint/2010/main" val="110341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12*18 = 216</a:t>
            </a:r>
          </a:p>
          <a:p>
            <a:r>
              <a:rPr lang="zh-CN" altLang="en-US" dirty="0"/>
              <a:t>可以看到这样补充的话，用例就会很多，而且也会有冗余，如何选择呢，看这节课的正交法，就会有很好的解决方案</a:t>
            </a:r>
          </a:p>
        </p:txBody>
      </p:sp>
    </p:spTree>
    <p:extLst>
      <p:ext uri="{BB962C8B-B14F-4D97-AF65-F5344CB8AC3E}">
        <p14:creationId xmlns:p14="http://schemas.microsoft.com/office/powerpoint/2010/main" val="1477784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这种情况是要考虑各种条件的各种值的组合情况，那么用等价类和边界值都不太适用。那怎么设计呢？</a:t>
            </a:r>
          </a:p>
        </p:txBody>
      </p:sp>
    </p:spTree>
    <p:extLst>
      <p:ext uri="{BB962C8B-B14F-4D97-AF65-F5344CB8AC3E}">
        <p14:creationId xmlns:p14="http://schemas.microsoft.com/office/powerpoint/2010/main" val="1092442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先看下这个实验，来了解下正交实验设计的思想</a:t>
            </a:r>
          </a:p>
        </p:txBody>
      </p:sp>
    </p:spTree>
    <p:extLst>
      <p:ext uri="{BB962C8B-B14F-4D97-AF65-F5344CB8AC3E}">
        <p14:creationId xmlns:p14="http://schemas.microsoft.com/office/powerpoint/2010/main" val="2915510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348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正交试验设计法，就是使用已经造好了的表格--正交表--来安排试验并进行数据分析的一种方法</a:t>
            </a:r>
          </a:p>
        </p:txBody>
      </p:sp>
    </p:spTree>
    <p:extLst>
      <p:ext uri="{BB962C8B-B14F-4D97-AF65-F5344CB8AC3E}">
        <p14:creationId xmlns:p14="http://schemas.microsoft.com/office/powerpoint/2010/main" val="3710587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常用的正交表有</a:t>
            </a:r>
            <a:r>
              <a:rPr lang="en-US" altLang="zh-CN"/>
              <a:t>L8 27 L9 34  L16 45  </a:t>
            </a:r>
            <a:r>
              <a:rPr lang="zh-CN" altLang="en-US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1983364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正交表是这个日本统计学家已经统计好的表格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663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880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605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605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605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605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88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6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4180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4230" indent="-398780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92016" y="1728624"/>
            <a:ext cx="10363200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anose="02010800040101010101" pitchFamily="2" charset="-122"/>
              </a:rPr>
              <a:t>软件测试实用教程</a:t>
            </a:r>
            <a:r>
              <a:rPr lang="en-US" altLang="zh-CN" sz="6000" b="1" dirty="0">
                <a:ea typeface="华文隶书" panose="02010800040101010101" pitchFamily="2" charset="-122"/>
              </a:rPr>
              <a:t/>
            </a:r>
            <a:br>
              <a:rPr lang="en-US" altLang="zh-CN" sz="6000" b="1" dirty="0">
                <a:ea typeface="华文隶书" panose="02010800040101010101" pitchFamily="2" charset="-122"/>
              </a:rPr>
            </a:br>
            <a:r>
              <a:rPr lang="en-US" altLang="zh-CN" sz="6000" b="1" dirty="0">
                <a:ea typeface="华文隶书" panose="02010800040101010101" pitchFamily="2" charset="-122"/>
              </a:rPr>
              <a:t>——</a:t>
            </a:r>
            <a:r>
              <a:rPr lang="zh-CN" altLang="en-US" sz="6000" b="1" dirty="0">
                <a:ea typeface="华文隶书" panose="02010800040101010101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5360" y="3429000"/>
            <a:ext cx="11593288" cy="1600200"/>
          </a:xfrm>
        </p:spPr>
        <p:txBody>
          <a:bodyPr/>
          <a:lstStyle/>
          <a:p>
            <a:pPr algn="ctr" eaLnBrk="1" hangingPunct="1"/>
            <a:r>
              <a:rPr lang="en-US" altLang="zh-CN" sz="4400" dirty="0" err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</a:t>
            </a:r>
            <a:r>
              <a:rPr lang="en-US" altLang="zh-CN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    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</a:t>
            </a:r>
            <a:r>
              <a:rPr lang="zh-CN" altLang="en-US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技术</a:t>
            </a:r>
            <a:endParaRPr lang="en-US" altLang="zh-CN" sz="4400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ctr" eaLnBrk="1" hangingPunct="1"/>
            <a:r>
              <a:rPr lang="zh-CN" altLang="en-US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黑盒测试技术</a:t>
            </a:r>
            <a:r>
              <a:rPr lang="en-US" altLang="zh-CN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——</a:t>
            </a:r>
            <a:r>
              <a:rPr lang="zh-CN" altLang="en-US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使用正交表法设计测试用例</a:t>
            </a:r>
            <a:endParaRPr lang="zh-CN" altLang="en-US" sz="4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ctr" eaLnBrk="1" hangingPunct="1"/>
            <a:endParaRPr lang="zh-CN" altLang="en-US" sz="4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6709"/>
            <a:ext cx="3514286" cy="66666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5184576" cy="4412704"/>
          </a:xfrm>
        </p:spPr>
        <p:txBody>
          <a:bodyPr/>
          <a:lstStyle/>
          <a:p>
            <a:r>
              <a:rPr lang="zh-CN" altLang="en-US" dirty="0" smtClean="0"/>
              <a:t>全面实验，即取三因子所有水平之间的组合，即</a:t>
            </a:r>
            <a:r>
              <a:rPr lang="en-US" altLang="zh-CN" dirty="0" smtClean="0"/>
              <a:t>A1B1C1,A1B1C2……A3B3C3</a:t>
            </a:r>
            <a:r>
              <a:rPr lang="zh-CN" altLang="en-US" dirty="0" smtClean="0"/>
              <a:t>，共有</a:t>
            </a:r>
            <a:r>
              <a:rPr lang="en-US" altLang="zh-CN" dirty="0" smtClean="0"/>
              <a:t>3*3*3 = 27</a:t>
            </a:r>
            <a:r>
              <a:rPr lang="zh-CN" altLang="en-US" dirty="0" smtClean="0"/>
              <a:t>次实验，用下图表示立方体的</a:t>
            </a:r>
            <a:r>
              <a:rPr lang="en-US" altLang="zh-CN" dirty="0" smtClean="0"/>
              <a:t>27</a:t>
            </a:r>
            <a:r>
              <a:rPr lang="zh-CN" altLang="en-US" dirty="0" smtClean="0"/>
              <a:t>个节点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3048" t="2905" r="1565" b="2350"/>
          <a:stretch>
            <a:fillRect/>
          </a:stretch>
        </p:blipFill>
        <p:spPr>
          <a:xfrm>
            <a:off x="6312024" y="1196752"/>
            <a:ext cx="4592486" cy="468052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简单对比法：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固定</a:t>
            </a:r>
            <a:r>
              <a:rPr lang="en-US" altLang="zh-CN" dirty="0" smtClean="0"/>
              <a:t>B,C</a:t>
            </a:r>
            <a:r>
              <a:rPr lang="zh-CN" altLang="en-US" dirty="0" smtClean="0"/>
              <a:t>使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发生变化，找出</a:t>
            </a:r>
            <a:r>
              <a:rPr lang="en-US" altLang="zh-CN" dirty="0" smtClean="0"/>
              <a:t>A3</a:t>
            </a:r>
            <a:r>
              <a:rPr lang="zh-CN" altLang="en-US" dirty="0" smtClean="0"/>
              <a:t>为最好的结果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固定</a:t>
            </a:r>
            <a:r>
              <a:rPr lang="en-US" altLang="zh-CN" dirty="0" smtClean="0"/>
              <a:t>A3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C1</a:t>
            </a:r>
            <a:r>
              <a:rPr lang="zh-CN" altLang="en-US" dirty="0" smtClean="0"/>
              <a:t>使</a:t>
            </a:r>
            <a:r>
              <a:rPr lang="en-US" altLang="zh-CN" dirty="0" smtClean="0"/>
              <a:t>B</a:t>
            </a:r>
            <a:r>
              <a:rPr lang="zh-CN" altLang="en-US" dirty="0" smtClean="0"/>
              <a:t>发生变化，得到</a:t>
            </a:r>
            <a:r>
              <a:rPr lang="en-US" altLang="zh-CN" dirty="0" smtClean="0"/>
              <a:t>B2</a:t>
            </a:r>
            <a:r>
              <a:rPr lang="zh-CN" altLang="en-US" dirty="0" smtClean="0"/>
              <a:t>是好的结果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固定</a:t>
            </a:r>
            <a:r>
              <a:rPr lang="en-US" altLang="zh-CN" dirty="0" smtClean="0"/>
              <a:t>A3  B2,</a:t>
            </a:r>
            <a:r>
              <a:rPr lang="zh-CN" altLang="en-US" dirty="0" smtClean="0"/>
              <a:t>使</a:t>
            </a:r>
            <a:r>
              <a:rPr lang="en-US" altLang="zh-CN" dirty="0" smtClean="0"/>
              <a:t>C</a:t>
            </a:r>
            <a:r>
              <a:rPr lang="zh-CN" altLang="en-US" dirty="0" smtClean="0"/>
              <a:t>发生变化，得到</a:t>
            </a:r>
            <a:r>
              <a:rPr lang="en-US" altLang="zh-CN" dirty="0" smtClean="0"/>
              <a:t>C2</a:t>
            </a:r>
            <a:r>
              <a:rPr lang="zh-CN" altLang="en-US" dirty="0" smtClean="0"/>
              <a:t>是最好的结果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最终得到</a:t>
            </a:r>
            <a:r>
              <a:rPr lang="en-US" altLang="zh-CN" dirty="0" smtClean="0"/>
              <a:t>A3B2C2</a:t>
            </a:r>
            <a:r>
              <a:rPr lang="zh-CN" altLang="en-US" dirty="0" smtClean="0"/>
              <a:t>是最好的结果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CCD"/>
              </a:clrFrom>
              <a:clrTo>
                <a:srgbClr val="FFFCC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28248" y="1340768"/>
            <a:ext cx="3508978" cy="1169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CCD"/>
              </a:clrFrom>
              <a:clrTo>
                <a:srgbClr val="FFFCC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44272" y="3140968"/>
            <a:ext cx="3489483" cy="10331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CCD"/>
              </a:clrFrom>
              <a:clrTo>
                <a:srgbClr val="FFFCCD">
                  <a:alpha val="0"/>
                </a:srgbClr>
              </a:clrTo>
            </a:clrChange>
          </a:blip>
          <a:srcRect b="17334"/>
          <a:stretch>
            <a:fillRect/>
          </a:stretch>
        </p:blipFill>
        <p:spPr>
          <a:xfrm>
            <a:off x="8652865" y="4725144"/>
            <a:ext cx="3547965" cy="1321442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24744"/>
            <a:ext cx="10668000" cy="4267200"/>
          </a:xfrm>
        </p:spPr>
        <p:txBody>
          <a:bodyPr/>
          <a:lstStyle/>
          <a:p>
            <a:r>
              <a:rPr lang="zh-CN" altLang="en-US" dirty="0" smtClean="0"/>
              <a:t>简单对比法图示：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3890" t="2620" r="1879" b="3114"/>
          <a:stretch>
            <a:fillRect/>
          </a:stretch>
        </p:blipFill>
        <p:spPr>
          <a:xfrm>
            <a:off x="1055440" y="1772816"/>
            <a:ext cx="4307127" cy="4109666"/>
          </a:xfrm>
          <a:prstGeom prst="rect">
            <a:avLst/>
          </a:prstGeom>
        </p:spPr>
      </p:pic>
      <p:sp>
        <p:nvSpPr>
          <p:cNvPr id="8" name="内容占位符 2"/>
          <p:cNvSpPr txBox="1"/>
          <p:nvPr/>
        </p:nvSpPr>
        <p:spPr>
          <a:xfrm>
            <a:off x="5951984" y="1127125"/>
            <a:ext cx="5537200" cy="5730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前两种方法总结：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全面实验法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关系剖析的比较清楚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实验量非常大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简单对比法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实验量少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代表性差，分布不均匀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正交实验法图示：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A1B1C1   A2B2C1    A3B1C3</a:t>
            </a:r>
          </a:p>
          <a:p>
            <a:pPr lvl="1"/>
            <a:r>
              <a:rPr lang="en-US" altLang="zh-CN" dirty="0" smtClean="0"/>
              <a:t>A3B2C1   A1B2C2     A2B2C3</a:t>
            </a:r>
          </a:p>
          <a:p>
            <a:pPr lvl="1"/>
            <a:r>
              <a:rPr lang="en-US" altLang="zh-CN" dirty="0" smtClean="0"/>
              <a:t>A2B3C1   A3B3C2     A1B3C3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3" y="1340768"/>
            <a:ext cx="4641149" cy="446449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15480" y="4581128"/>
            <a:ext cx="200107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特点：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均衡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分散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整齐可比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3561181" y="5193037"/>
            <a:ext cx="1656520" cy="331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0729192" cy="4267200"/>
          </a:xfrm>
        </p:spPr>
        <p:txBody>
          <a:bodyPr/>
          <a:lstStyle/>
          <a:p>
            <a:r>
              <a:rPr lang="zh-CN" altLang="en-US" dirty="0" smtClean="0"/>
              <a:t>什么是正交实验法？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根据正交性原理，从全面试验中挑选部分</a:t>
            </a:r>
            <a:r>
              <a:rPr lang="zh-CN" altLang="en-US" dirty="0" smtClean="0">
                <a:solidFill>
                  <a:srgbClr val="FF0000"/>
                </a:solidFill>
              </a:rPr>
              <a:t>有代表性</a:t>
            </a:r>
            <a:r>
              <a:rPr lang="zh-CN" altLang="en-US" dirty="0" smtClean="0"/>
              <a:t>的试验点，并能求出最佳</a:t>
            </a:r>
            <a:r>
              <a:rPr lang="zh-CN" altLang="en-US" dirty="0" smtClean="0">
                <a:solidFill>
                  <a:srgbClr val="FF0000"/>
                </a:solidFill>
              </a:rPr>
              <a:t>工艺参数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工艺条件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1161240" cy="4267200"/>
          </a:xfrm>
        </p:spPr>
        <p:txBody>
          <a:bodyPr/>
          <a:lstStyle/>
          <a:p>
            <a:r>
              <a:rPr lang="zh-CN" altLang="en-US" dirty="0" smtClean="0"/>
              <a:t>正交表：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</a:t>
            </a:r>
            <a:r>
              <a:rPr lang="en-US" altLang="zh-CN" baseline="30000" dirty="0" err="1" smtClean="0"/>
              <a:t>s</a:t>
            </a:r>
            <a:r>
              <a:rPr lang="en-US" altLang="zh-CN" dirty="0" smtClean="0"/>
              <a:t>)  </a:t>
            </a:r>
          </a:p>
          <a:p>
            <a:pPr lvl="1">
              <a:defRPr/>
            </a:pPr>
            <a:r>
              <a:rPr lang="en-US" altLang="zh-CN" sz="2800" i="1" dirty="0"/>
              <a:t>n</a:t>
            </a:r>
            <a:r>
              <a:rPr lang="zh-CN" altLang="zh-CN" sz="2800" dirty="0"/>
              <a:t>：</a:t>
            </a:r>
            <a:r>
              <a:rPr lang="zh-CN" altLang="zh-CN" dirty="0"/>
              <a:t>实际测试用例的个数，对应正交表的行数；</a:t>
            </a:r>
          </a:p>
          <a:p>
            <a:pPr lvl="1">
              <a:defRPr/>
            </a:pPr>
            <a:r>
              <a:rPr lang="en-US" altLang="zh-CN" i="1" dirty="0"/>
              <a:t>q</a:t>
            </a:r>
            <a:r>
              <a:rPr lang="zh-CN" altLang="zh-CN" dirty="0"/>
              <a:t>：每个输入条件所取测试数据的个数，对应正交表中每个输入条件的取值个数；</a:t>
            </a:r>
          </a:p>
          <a:p>
            <a:pPr lvl="1">
              <a:defRPr/>
            </a:pPr>
            <a:r>
              <a:rPr lang="en-US" altLang="zh-CN" i="1" dirty="0"/>
              <a:t>s</a:t>
            </a:r>
            <a:r>
              <a:rPr lang="zh-CN" altLang="zh-CN" dirty="0"/>
              <a:t>：输入条件的总数，对应正交表的列数；</a:t>
            </a:r>
          </a:p>
          <a:p>
            <a:pPr lvl="1">
              <a:defRPr/>
            </a:pPr>
            <a:r>
              <a:rPr lang="en-US" altLang="zh-CN" i="1" dirty="0" err="1"/>
              <a:t>q</a:t>
            </a:r>
            <a:r>
              <a:rPr lang="en-US" altLang="zh-CN" i="1" baseline="30000" dirty="0" err="1"/>
              <a:t>s</a:t>
            </a:r>
            <a:r>
              <a:rPr lang="zh-CN" altLang="zh-CN" dirty="0"/>
              <a:t>：理论上全组合方式的测试用例个数，基于正交表的测试效率为</a:t>
            </a:r>
            <a:r>
              <a:rPr lang="en-US" altLang="zh-CN" i="1" dirty="0"/>
              <a:t>n</a:t>
            </a:r>
            <a:r>
              <a:rPr lang="zh-CN" altLang="zh-CN" dirty="0"/>
              <a:t>与</a:t>
            </a:r>
            <a:r>
              <a:rPr lang="en-US" altLang="zh-CN" i="1" dirty="0" err="1"/>
              <a:t>q</a:t>
            </a:r>
            <a:r>
              <a:rPr lang="en-US" altLang="zh-CN" i="1" baseline="30000" dirty="0" err="1"/>
              <a:t>s</a:t>
            </a:r>
            <a:r>
              <a:rPr lang="zh-CN" altLang="zh-CN" dirty="0"/>
              <a:t>的比值；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645" y="1196752"/>
            <a:ext cx="10873208" cy="4267200"/>
          </a:xfrm>
        </p:spPr>
        <p:txBody>
          <a:bodyPr/>
          <a:lstStyle/>
          <a:p>
            <a:r>
              <a:rPr lang="zh-CN" altLang="en-US" dirty="0"/>
              <a:t>正交表的来历</a:t>
            </a:r>
            <a:endParaRPr lang="en-US" altLang="zh-CN" dirty="0"/>
          </a:p>
          <a:p>
            <a:pPr lvl="1"/>
            <a:r>
              <a:rPr lang="zh-CN" altLang="en-US" dirty="0"/>
              <a:t>日本著名统计学家田口玄一将正交试验选择的水平组合列成表格，称为正交表。正交表实验应用在化学、工业、数学等等诸多领域</a:t>
            </a:r>
            <a:endParaRPr lang="en-US" altLang="zh-CN" dirty="0"/>
          </a:p>
          <a:p>
            <a:r>
              <a:rPr lang="zh-CN" altLang="en-US" dirty="0"/>
              <a:t>正交表查</a:t>
            </a:r>
            <a:r>
              <a:rPr lang="en-US" altLang="zh-CN" dirty="0"/>
              <a:t>https://www.york.ac.uk/depts/maths/tables/orthogonal.htm</a:t>
            </a:r>
          </a:p>
          <a:p>
            <a:r>
              <a:rPr lang="zh-CN" altLang="en-US" dirty="0"/>
              <a:t>正交表的性质</a:t>
            </a:r>
          </a:p>
          <a:p>
            <a:pPr lvl="1">
              <a:buFont typeface="Wingdings" panose="05000000000000000000" charset="0"/>
              <a:buChar char="l"/>
            </a:pPr>
            <a:r>
              <a:rPr lang="zh-CN" altLang="en-US" dirty="0"/>
              <a:t>每一列中每个输入条件的各个测试数据出现的次数相同</a:t>
            </a:r>
          </a:p>
          <a:p>
            <a:pPr lvl="1">
              <a:buFont typeface="Wingdings" panose="05000000000000000000" charset="0"/>
              <a:buChar char="l"/>
            </a:pPr>
            <a:r>
              <a:rPr lang="zh-CN" altLang="en-US" dirty="0"/>
              <a:t> 任意两列所构成的各有序数对出现的次数形同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dirty="0" smtClean="0">
                <a:latin typeface="楷体" panose="02010609060101010101" pitchFamily="49" charset="-122"/>
              </a:rPr>
              <a:t>目 录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3712" y="1412776"/>
            <a:ext cx="5517430" cy="426720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800" dirty="0" smtClean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</a:rPr>
              <a:t>认识正交表</a:t>
            </a:r>
            <a:endParaRPr lang="en-US" altLang="zh-CN" sz="2800" dirty="0" smtClean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正交表法设计测试用例</a:t>
            </a:r>
            <a:endParaRPr lang="en-US" altLang="zh-CN" sz="2800" dirty="0">
              <a:solidFill>
                <a:srgbClr val="FF0000"/>
              </a:solidFill>
              <a:latin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使用正交表设计测试用例</a:t>
            </a:r>
            <a:endParaRPr lang="zh-CN" altLang="en-US" dirty="0" smtClean="0"/>
          </a:p>
        </p:txBody>
      </p:sp>
      <p:sp>
        <p:nvSpPr>
          <p:cNvPr id="1034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测试用例的设计</a:t>
            </a:r>
            <a:endParaRPr lang="en-US" altLang="zh-CN" dirty="0" smtClean="0"/>
          </a:p>
          <a:p>
            <a:pPr marL="985520" lvl="1" indent="-514350">
              <a:buFont typeface="+mj-lt"/>
              <a:buAutoNum type="arabicPeriod"/>
            </a:pPr>
            <a:r>
              <a:rPr lang="zh-CN" altLang="en-US" dirty="0" smtClean="0"/>
              <a:t>将整体输入域拆分为个体输入域，确定所有输入条件及其最大取值范围</a:t>
            </a:r>
            <a:endParaRPr lang="en-US" altLang="zh-CN" dirty="0" smtClean="0"/>
          </a:p>
          <a:p>
            <a:pPr marL="985520" lvl="1" indent="-514350">
              <a:buFont typeface="+mj-lt"/>
              <a:buAutoNum type="arabicPeriod"/>
            </a:pPr>
            <a:r>
              <a:rPr lang="zh-CN" altLang="en-US" dirty="0" smtClean="0"/>
              <a:t>确定每个输入条件的取值个数</a:t>
            </a:r>
            <a:endParaRPr lang="en-US" altLang="zh-CN" dirty="0" smtClean="0"/>
          </a:p>
          <a:p>
            <a:pPr marL="985520" lvl="1" indent="-514350">
              <a:buFont typeface="+mj-lt"/>
              <a:buAutoNum type="arabicPeriod"/>
            </a:pPr>
            <a:r>
              <a:rPr lang="zh-CN" altLang="en-US" dirty="0" smtClean="0"/>
              <a:t>选择合适的正交表</a:t>
            </a:r>
            <a:endParaRPr lang="en-US" altLang="zh-CN" dirty="0" smtClean="0"/>
          </a:p>
          <a:p>
            <a:pPr marL="985520" lvl="1" indent="-514350">
              <a:buFont typeface="+mj-lt"/>
              <a:buAutoNum type="arabicPeriod"/>
            </a:pPr>
            <a:r>
              <a:rPr lang="zh-CN" altLang="en-US" dirty="0" smtClean="0"/>
              <a:t>建立正交表</a:t>
            </a:r>
            <a:endParaRPr lang="en-US" altLang="zh-CN" dirty="0" smtClean="0"/>
          </a:p>
          <a:p>
            <a:pPr marL="985520" lvl="1" indent="-514350">
              <a:buFont typeface="+mj-lt"/>
              <a:buAutoNum type="arabicPeriod"/>
            </a:pPr>
            <a:r>
              <a:rPr lang="zh-CN" altLang="en-US" dirty="0" smtClean="0"/>
              <a:t>测试用例设计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使用正交表设计测试用例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196752"/>
            <a:ext cx="10657184" cy="4267200"/>
          </a:xfrm>
        </p:spPr>
        <p:txBody>
          <a:bodyPr/>
          <a:lstStyle/>
          <a:p>
            <a:r>
              <a:rPr lang="zh-CN" altLang="en-US" dirty="0" smtClean="0"/>
              <a:t>手机照相机的拍摄模式是普通模式，照相参数如下：对比度（正常，极低，极高）、色彩效果（无，黑白，棕褐色）、感光度（自动，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200</a:t>
            </a:r>
            <a:r>
              <a:rPr lang="zh-CN" altLang="en-US" dirty="0" smtClean="0"/>
              <a:t>）、白平衡（自动，白炽光，日光），根据此需求测试照相机的照相功能，请设计相应测试用例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边界值分析法设计测试用例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什么是边界值测试？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对被测对象的边界及边界附近进行测试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为什么进行边界值测试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大量研究表明，边界附近容易出现问题</a:t>
            </a:r>
            <a:endParaRPr lang="en-US" altLang="zh-CN" dirty="0" smtClean="0"/>
          </a:p>
          <a:p>
            <a:pPr lvl="1"/>
            <a:r>
              <a:rPr lang="zh-CN" altLang="en-US" dirty="0"/>
              <a:t>边界</a:t>
            </a:r>
            <a:r>
              <a:rPr lang="zh-CN" altLang="en-US" dirty="0" smtClean="0"/>
              <a:t>值测试怎样做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使用正交表设计测试用例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24744"/>
            <a:ext cx="10668000" cy="4267200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dirty="0" smtClean="0"/>
              <a:t>一：分析需求，列出因子和水平：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对比度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A1 =  </a:t>
            </a:r>
            <a:r>
              <a:rPr lang="zh-CN" altLang="en-US" dirty="0" smtClean="0"/>
              <a:t>正常，</a:t>
            </a:r>
            <a:r>
              <a:rPr lang="en-US" altLang="zh-CN" dirty="0" smtClean="0"/>
              <a:t> A2 = </a:t>
            </a:r>
            <a:r>
              <a:rPr lang="zh-CN" altLang="en-US" dirty="0" smtClean="0"/>
              <a:t>极低，</a:t>
            </a:r>
            <a:r>
              <a:rPr lang="en-US" altLang="zh-CN" dirty="0" smtClean="0"/>
              <a:t> A3 = </a:t>
            </a:r>
            <a:r>
              <a:rPr lang="zh-CN" altLang="en-US" dirty="0" smtClean="0"/>
              <a:t>极高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色彩效果</a:t>
            </a:r>
            <a:r>
              <a:rPr lang="en-US" altLang="zh-CN" dirty="0" smtClean="0"/>
              <a:t>B:   B1 = </a:t>
            </a:r>
            <a:r>
              <a:rPr lang="zh-CN" altLang="en-US" dirty="0" smtClean="0"/>
              <a:t>无，</a:t>
            </a:r>
            <a:r>
              <a:rPr lang="en-US" altLang="zh-CN" dirty="0" smtClean="0"/>
              <a:t>B2 = </a:t>
            </a:r>
            <a:r>
              <a:rPr lang="zh-CN" altLang="en-US" dirty="0" smtClean="0"/>
              <a:t>黑白，</a:t>
            </a:r>
            <a:r>
              <a:rPr lang="en-US" altLang="zh-CN" dirty="0" smtClean="0"/>
              <a:t>B3 =</a:t>
            </a:r>
            <a:r>
              <a:rPr lang="zh-CN" altLang="en-US" dirty="0" smtClean="0"/>
              <a:t>棕褐色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感光度</a:t>
            </a:r>
            <a:r>
              <a:rPr lang="en-US" altLang="zh-CN" dirty="0" smtClean="0"/>
              <a:t>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C1 = </a:t>
            </a:r>
            <a:r>
              <a:rPr lang="zh-CN" altLang="en-US" dirty="0" smtClean="0"/>
              <a:t>自动</a:t>
            </a:r>
            <a:r>
              <a:rPr lang="en-US" altLang="zh-CN" dirty="0" smtClean="0"/>
              <a:t>,  C2 = 100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C3 = 200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白平衡</a:t>
            </a:r>
            <a:r>
              <a:rPr lang="en-US" altLang="zh-CN" dirty="0" smtClean="0"/>
              <a:t>D: D1 =</a:t>
            </a:r>
            <a:r>
              <a:rPr lang="zh-CN" altLang="en-US" dirty="0" smtClean="0"/>
              <a:t>自动，</a:t>
            </a:r>
            <a:r>
              <a:rPr lang="en-US" altLang="zh-CN" dirty="0" smtClean="0"/>
              <a:t>D2 = </a:t>
            </a:r>
            <a:r>
              <a:rPr lang="zh-CN" altLang="en-US" dirty="0" smtClean="0"/>
              <a:t>白炽光，</a:t>
            </a:r>
            <a:r>
              <a:rPr lang="en-US" altLang="zh-CN" dirty="0" smtClean="0"/>
              <a:t>D3 =</a:t>
            </a:r>
            <a:r>
              <a:rPr lang="zh-CN" altLang="en-US" dirty="0" smtClean="0"/>
              <a:t>日光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 smtClean="0"/>
              <a:t>二：选择合适的正交表：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en-US" altLang="zh-CN" dirty="0" smtClean="0"/>
              <a:t>    </a:t>
            </a:r>
            <a:r>
              <a:rPr lang="zh-CN" altLang="en-US" dirty="0" smtClean="0"/>
              <a:t>因子数：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；水平数（状态数）：</a:t>
            </a:r>
            <a:r>
              <a:rPr lang="en-US" altLang="zh-CN" dirty="0" smtClean="0"/>
              <a:t>3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 smtClean="0"/>
              <a:t>三：根据正交表写出相应的测试用例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4" name="燕尾形箭头 3"/>
          <p:cNvSpPr/>
          <p:nvPr/>
        </p:nvSpPr>
        <p:spPr>
          <a:xfrm>
            <a:off x="7320136" y="5013176"/>
            <a:ext cx="1325218" cy="198782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32304" y="4797152"/>
            <a:ext cx="196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L</a:t>
            </a:r>
            <a:r>
              <a:rPr lang="en-US" altLang="zh-CN" sz="2800" b="1" baseline="-25000" dirty="0"/>
              <a:t>9</a:t>
            </a:r>
            <a:r>
              <a:rPr lang="en-US" altLang="zh-CN" sz="2800" b="1" dirty="0"/>
              <a:t>(3</a:t>
            </a:r>
            <a:r>
              <a:rPr lang="en-US" altLang="zh-CN" sz="2800" b="1" baseline="30000" dirty="0"/>
              <a:t>4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23392" y="188640"/>
          <a:ext cx="10657184" cy="62625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608"/>
                <a:gridCol w="430868"/>
                <a:gridCol w="602701"/>
                <a:gridCol w="723241"/>
                <a:gridCol w="662971"/>
                <a:gridCol w="283925"/>
                <a:gridCol w="692144"/>
                <a:gridCol w="1203700"/>
                <a:gridCol w="662971"/>
                <a:gridCol w="915660"/>
                <a:gridCol w="619848"/>
                <a:gridCol w="1156654"/>
                <a:gridCol w="778836"/>
                <a:gridCol w="1030057"/>
              </a:tblGrid>
              <a:tr h="463044">
                <a:tc>
                  <a:txBody>
                    <a:bodyPr/>
                    <a:lstStyle/>
                    <a:p>
                      <a:pPr algn="ctr" fontAlgn="b"/>
                      <a:endParaRPr lang="zh-CN" altLang="en-US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13">
                  <a:txBody>
                    <a:bodyPr/>
                    <a:lstStyle/>
                    <a:p>
                      <a:endParaRPr lang="zh-CN" altLang="en-US" b="1" i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测试用例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91597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行号</a:t>
                      </a:r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</a:p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</a:p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用例</a:t>
                      </a: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编号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水平</a:t>
                      </a: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组合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对比度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色彩</a:t>
                      </a: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效果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感光度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白平衡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预期</a:t>
                      </a: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结果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实际</a:t>
                      </a: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b="1" i="0" u="none" strike="noStrike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结果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16176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6304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正常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744" marR="8744" marT="9525" marB="0" anchor="b"/>
                </a:tc>
              </a:tr>
              <a:tr h="494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正常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黑白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白炽光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6771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正常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棕褐色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日光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494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200" b="1" i="0" u="none" strike="noStrike" kern="1200" baseline="-250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极低</a:t>
                      </a:r>
                      <a:endParaRPr lang="en-US" altLang="zh-CN" sz="2200" b="1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日光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494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200" b="1" i="0" u="none" strike="noStrike" kern="1200" baseline="-250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极低</a:t>
                      </a:r>
                      <a:endParaRPr lang="en-US" altLang="zh-CN" sz="2200" b="1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黑白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5940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极低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棕褐色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白炽光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949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极高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白炽光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494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极高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黑白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日光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47772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极高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棕褐色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839416" y="764704"/>
            <a:ext cx="79208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55440" y="692696"/>
            <a:ext cx="6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列号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使用正交表设计测试用例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混合水平正交表</a:t>
            </a:r>
            <a:endParaRPr lang="en-US" altLang="zh-CN" dirty="0"/>
          </a:p>
          <a:p>
            <a:pPr lvl="1"/>
            <a:r>
              <a:rPr lang="en-US" altLang="zh-CN" dirty="0"/>
              <a:t>L</a:t>
            </a:r>
            <a:r>
              <a:rPr lang="en-US" altLang="zh-CN" baseline="-25000" dirty="0"/>
              <a:t>n</a:t>
            </a:r>
            <a:r>
              <a:rPr lang="en-US" altLang="zh-CN" dirty="0"/>
              <a:t>(q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s1 </a:t>
            </a:r>
            <a:r>
              <a:rPr lang="en-US" altLang="zh-CN" dirty="0"/>
              <a:t>* q</a:t>
            </a:r>
            <a:r>
              <a:rPr lang="en-US" altLang="zh-CN" baseline="-25000" dirty="0"/>
              <a:t>2</a:t>
            </a:r>
            <a:r>
              <a:rPr lang="en-US" altLang="zh-CN" baseline="30000" dirty="0"/>
              <a:t>s2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q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s1 </a:t>
            </a:r>
            <a:r>
              <a:rPr lang="en-US" altLang="zh-CN" dirty="0"/>
              <a:t>:</a:t>
            </a:r>
            <a:r>
              <a:rPr lang="zh-CN" altLang="en-US" dirty="0"/>
              <a:t>表示在所有输入条件中，有</a:t>
            </a:r>
            <a:r>
              <a:rPr lang="en-US" altLang="zh-CN" dirty="0"/>
              <a:t>s1</a:t>
            </a:r>
            <a:r>
              <a:rPr lang="zh-CN" altLang="en-US" dirty="0"/>
              <a:t>个输入条件的取值个数均为</a:t>
            </a:r>
            <a:r>
              <a:rPr lang="en-US" altLang="zh-CN" dirty="0"/>
              <a:t>q1</a:t>
            </a:r>
          </a:p>
          <a:p>
            <a:pPr lvl="1"/>
            <a:r>
              <a:rPr lang="en-US" altLang="zh-CN" dirty="0"/>
              <a:t>q</a:t>
            </a:r>
            <a:r>
              <a:rPr lang="en-US" altLang="zh-CN" baseline="-25000" dirty="0"/>
              <a:t>2</a:t>
            </a:r>
            <a:r>
              <a:rPr lang="en-US" altLang="zh-CN" baseline="30000" dirty="0"/>
              <a:t>s2 </a:t>
            </a:r>
            <a:r>
              <a:rPr lang="en-US" altLang="zh-CN" dirty="0"/>
              <a:t>:</a:t>
            </a:r>
            <a:r>
              <a:rPr lang="zh-CN" altLang="en-US" dirty="0"/>
              <a:t>表示在所有输入条件中，有</a:t>
            </a:r>
            <a:r>
              <a:rPr lang="en-US" altLang="zh-CN" dirty="0" smtClean="0"/>
              <a:t>s2</a:t>
            </a:r>
            <a:r>
              <a:rPr lang="zh-CN" altLang="en-US" dirty="0" smtClean="0"/>
              <a:t>个</a:t>
            </a:r>
            <a:r>
              <a:rPr lang="zh-CN" altLang="en-US" dirty="0"/>
              <a:t>输入条件的取值个数均为</a:t>
            </a:r>
            <a:r>
              <a:rPr lang="en-US" altLang="zh-CN" dirty="0" smtClean="0"/>
              <a:t>q</a:t>
            </a:r>
            <a:r>
              <a:rPr lang="en-US" altLang="zh-CN" baseline="-25000" dirty="0" smtClean="0"/>
              <a:t>2</a:t>
            </a:r>
            <a:endParaRPr lang="en-US" altLang="zh-CN" baseline="-25000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0945216" cy="4267200"/>
          </a:xfrm>
        </p:spPr>
        <p:txBody>
          <a:bodyPr/>
          <a:lstStyle/>
          <a:p>
            <a:r>
              <a:rPr lang="zh-CN" altLang="en-US" dirty="0" smtClean="0"/>
              <a:t>某旅游网站使用</a:t>
            </a:r>
            <a:r>
              <a:rPr lang="en-US" altLang="zh-CN" dirty="0" smtClean="0"/>
              <a:t>B/S</a:t>
            </a:r>
            <a:r>
              <a:rPr lang="zh-CN" altLang="en-US" dirty="0" smtClean="0"/>
              <a:t>架构，客户端访问可以使用的操作系统包含：</a:t>
            </a:r>
            <a:r>
              <a:rPr lang="en-US" altLang="zh-CN" dirty="0" smtClean="0"/>
              <a:t>Windows8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Windows10,Mac;</a:t>
            </a:r>
            <a:r>
              <a:rPr lang="zh-CN" altLang="en-US" dirty="0" smtClean="0"/>
              <a:t>浏览器包含：</a:t>
            </a:r>
            <a:r>
              <a:rPr lang="en-US" altLang="zh-CN" dirty="0" err="1" smtClean="0"/>
              <a:t>Firfox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IE;</a:t>
            </a:r>
            <a:r>
              <a:rPr lang="zh-CN" altLang="en-US" dirty="0" smtClean="0"/>
              <a:t>浏览器插件包含</a:t>
            </a:r>
            <a:r>
              <a:rPr lang="en-US" altLang="zh-CN" dirty="0" smtClean="0"/>
              <a:t>RealPlayer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MediaPlayer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Flash Player;</a:t>
            </a:r>
            <a:r>
              <a:rPr lang="zh-CN" altLang="en-US" dirty="0" smtClean="0"/>
              <a:t>显示器尺寸包含：</a:t>
            </a:r>
            <a:r>
              <a:rPr lang="en-US" altLang="zh-CN" dirty="0" smtClean="0"/>
              <a:t>13</a:t>
            </a:r>
            <a:r>
              <a:rPr lang="zh-CN" altLang="en-US" dirty="0" smtClean="0"/>
              <a:t>寸，</a:t>
            </a:r>
            <a:r>
              <a:rPr lang="en-US" altLang="zh-CN" dirty="0" smtClean="0"/>
              <a:t>14</a:t>
            </a:r>
            <a:r>
              <a:rPr lang="zh-CN" altLang="en-US" dirty="0" smtClean="0"/>
              <a:t>寸，</a:t>
            </a:r>
            <a:r>
              <a:rPr lang="en-US" altLang="zh-CN" dirty="0" smtClean="0"/>
              <a:t>15</a:t>
            </a:r>
            <a:r>
              <a:rPr lang="zh-CN" altLang="en-US" dirty="0" smtClean="0"/>
              <a:t>寸；请根据此需求使用正交实验法设计测试用例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使用正交表设计测试用例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11017224" cy="4267200"/>
          </a:xfrm>
        </p:spPr>
        <p:txBody>
          <a:bodyPr/>
          <a:lstStyle/>
          <a:p>
            <a:r>
              <a:rPr lang="zh-CN" altLang="en-US" dirty="0" smtClean="0"/>
              <a:t>将如上题目改为如下要求：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某旅游网站使用</a:t>
            </a:r>
            <a:r>
              <a:rPr lang="en-US" altLang="zh-CN" dirty="0" smtClean="0"/>
              <a:t>B/S</a:t>
            </a:r>
            <a:r>
              <a:rPr lang="zh-CN" altLang="en-US" dirty="0" smtClean="0"/>
              <a:t>架构，客户端访问可以使用的操作系统包含：</a:t>
            </a:r>
            <a:r>
              <a:rPr lang="en-US" altLang="zh-CN" dirty="0" smtClean="0"/>
              <a:t>Windows8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Windows10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Linux;</a:t>
            </a:r>
            <a:r>
              <a:rPr lang="zh-CN" altLang="en-US" dirty="0" smtClean="0"/>
              <a:t>浏览器包含：</a:t>
            </a:r>
            <a:r>
              <a:rPr lang="en-US" altLang="zh-CN" dirty="0" err="1" smtClean="0"/>
              <a:t>Firfox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IE;</a:t>
            </a:r>
            <a:r>
              <a:rPr lang="zh-CN" altLang="en-US" dirty="0" smtClean="0"/>
              <a:t>浏览器插件包含</a:t>
            </a:r>
            <a:r>
              <a:rPr lang="en-US" altLang="zh-CN" dirty="0" smtClean="0"/>
              <a:t>RealPlayer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MediaPlayer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Flash Player;</a:t>
            </a:r>
            <a:r>
              <a:rPr lang="zh-CN" altLang="en-US" dirty="0" smtClean="0"/>
              <a:t>显示器尺寸包含：</a:t>
            </a:r>
            <a:r>
              <a:rPr lang="en-US" altLang="zh-CN" dirty="0" smtClean="0"/>
              <a:t>13</a:t>
            </a:r>
            <a:r>
              <a:rPr lang="zh-CN" altLang="en-US" dirty="0" smtClean="0"/>
              <a:t>寸，</a:t>
            </a:r>
            <a:r>
              <a:rPr lang="en-US" altLang="zh-CN" dirty="0" smtClean="0"/>
              <a:t>14</a:t>
            </a:r>
            <a:r>
              <a:rPr lang="zh-CN" altLang="en-US" dirty="0" smtClean="0"/>
              <a:t>寸；请根据此需求使用正交实验法设计测试用例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使用正交表设计测试用例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一：分析需求，写出相应的因子和状态：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 = </a:t>
            </a:r>
            <a:r>
              <a:rPr lang="zh-CN" altLang="en-US" dirty="0" smtClean="0"/>
              <a:t>操作系统      </a:t>
            </a:r>
            <a:r>
              <a:rPr lang="en-US" altLang="zh-CN" dirty="0" smtClean="0"/>
              <a:t>B = </a:t>
            </a:r>
            <a:r>
              <a:rPr lang="zh-CN" altLang="en-US" dirty="0" smtClean="0"/>
              <a:t>浏览器      </a:t>
            </a:r>
            <a:r>
              <a:rPr lang="en-US" altLang="zh-CN" dirty="0" smtClean="0"/>
              <a:t>C =  </a:t>
            </a:r>
            <a:r>
              <a:rPr lang="zh-CN" altLang="en-US" dirty="0" smtClean="0"/>
              <a:t>插件       </a:t>
            </a:r>
            <a:r>
              <a:rPr lang="en-US" altLang="zh-CN" dirty="0" smtClean="0"/>
              <a:t>D = </a:t>
            </a:r>
            <a:r>
              <a:rPr lang="zh-CN" altLang="en-US" dirty="0"/>
              <a:t>显示器</a:t>
            </a:r>
            <a:r>
              <a:rPr lang="zh-CN" altLang="en-US" dirty="0" smtClean="0"/>
              <a:t>尺寸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操作系统：</a:t>
            </a:r>
            <a:r>
              <a:rPr lang="en-US" altLang="zh-CN" dirty="0" smtClean="0"/>
              <a:t>A1 = Windows8,A2 = Windows10,A3 = Mac,A4 = Linux</a:t>
            </a:r>
          </a:p>
          <a:p>
            <a:pPr marL="0" indent="0">
              <a:buNone/>
            </a:pPr>
            <a:r>
              <a:rPr lang="zh-CN" altLang="en-US" dirty="0" smtClean="0"/>
              <a:t>浏览器：</a:t>
            </a:r>
            <a:r>
              <a:rPr lang="en-US" altLang="zh-CN" dirty="0" smtClean="0"/>
              <a:t>B1 = </a:t>
            </a:r>
            <a:r>
              <a:rPr lang="en-US" altLang="zh-CN" dirty="0" err="1" smtClean="0"/>
              <a:t>Firfox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B2 = Chrome,B3 = IE</a:t>
            </a:r>
          </a:p>
          <a:p>
            <a:pPr marL="0" indent="0">
              <a:buNone/>
            </a:pPr>
            <a:r>
              <a:rPr lang="zh-CN" altLang="en-US" dirty="0" smtClean="0"/>
              <a:t>插件：</a:t>
            </a:r>
            <a:r>
              <a:rPr lang="en-US" altLang="zh-CN" dirty="0" smtClean="0"/>
              <a:t>C1 = RealPlayer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C2 = </a:t>
            </a:r>
            <a:r>
              <a:rPr lang="en-US" altLang="zh-CN" dirty="0" err="1" smtClean="0"/>
              <a:t>MediaPlayer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C3 = Flash Player</a:t>
            </a:r>
          </a:p>
          <a:p>
            <a:pPr marL="0" indent="0">
              <a:buNone/>
            </a:pPr>
            <a:r>
              <a:rPr lang="zh-CN" altLang="en-US" dirty="0"/>
              <a:t>显示器</a:t>
            </a:r>
            <a:r>
              <a:rPr lang="zh-CN" altLang="en-US" dirty="0" smtClean="0"/>
              <a:t>尺寸：</a:t>
            </a:r>
            <a:r>
              <a:rPr lang="en-US" altLang="zh-CN" dirty="0" smtClean="0"/>
              <a:t>D1 = 13</a:t>
            </a:r>
            <a:r>
              <a:rPr lang="zh-CN" altLang="en-US" dirty="0" smtClean="0"/>
              <a:t>寸，</a:t>
            </a:r>
            <a:r>
              <a:rPr lang="en-US" altLang="zh-CN" dirty="0" smtClean="0"/>
              <a:t>D2 = 14</a:t>
            </a:r>
            <a:r>
              <a:rPr lang="zh-CN" altLang="en-US" dirty="0" smtClean="0"/>
              <a:t>寸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1280576" y="2780928"/>
            <a:ext cx="1255091" cy="3092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4</a:t>
            </a:r>
          </a:p>
          <a:p>
            <a:pPr marL="0" indent="0">
              <a:buNone/>
            </a:pPr>
            <a:r>
              <a:rPr lang="en-US" altLang="zh-CN" dirty="0" smtClean="0"/>
              <a:t>3</a:t>
            </a:r>
          </a:p>
          <a:p>
            <a:pPr marL="0" indent="0">
              <a:buNone/>
            </a:pPr>
            <a:r>
              <a:rPr lang="en-US" altLang="zh-CN" dirty="0" smtClean="0"/>
              <a:t>3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使用正交表设计测试用例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二 ：选择合适的正交表：</a:t>
            </a:r>
            <a:endParaRPr lang="en-US" altLang="zh-CN" dirty="0" smtClean="0"/>
          </a:p>
          <a:p>
            <a:r>
              <a:rPr lang="zh-CN" altLang="en-US" dirty="0" smtClean="0"/>
              <a:t>使用哪种正交表？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</a:t>
            </a:r>
            <a:r>
              <a:rPr lang="en-US" altLang="zh-CN" baseline="-25000" dirty="0" smtClean="0"/>
              <a:t>9</a:t>
            </a:r>
            <a:r>
              <a:rPr lang="en-US" altLang="zh-CN" dirty="0" smtClean="0"/>
              <a:t>(3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)  ?</a:t>
            </a:r>
          </a:p>
          <a:p>
            <a:pPr lvl="1"/>
            <a:r>
              <a:rPr lang="en-US" altLang="zh-CN" dirty="0" smtClean="0"/>
              <a:t> L</a:t>
            </a:r>
            <a:r>
              <a:rPr lang="en-US" altLang="zh-CN" baseline="-25000" dirty="0" smtClean="0"/>
              <a:t>8</a:t>
            </a:r>
            <a:r>
              <a:rPr lang="en-US" altLang="zh-CN" dirty="0" smtClean="0"/>
              <a:t>(2</a:t>
            </a:r>
            <a:r>
              <a:rPr lang="en-US" altLang="zh-CN" baseline="30000" dirty="0" smtClean="0"/>
              <a:t>7</a:t>
            </a:r>
            <a:r>
              <a:rPr lang="en-US" altLang="zh-CN" dirty="0" smtClean="0"/>
              <a:t>)  ?</a:t>
            </a:r>
          </a:p>
          <a:p>
            <a:pPr lvl="1"/>
            <a:r>
              <a:rPr lang="zh-CN" altLang="en-US" dirty="0" smtClean="0"/>
              <a:t>还是混合正交表：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(4*3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*2)?</a:t>
            </a:r>
          </a:p>
          <a:p>
            <a:r>
              <a:rPr lang="zh-CN" altLang="en-US" dirty="0" smtClean="0"/>
              <a:t>选择接近的正交表    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   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9</a:t>
            </a:r>
            <a:r>
              <a:rPr lang="en-US" altLang="zh-CN" dirty="0" smtClean="0"/>
              <a:t>(3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)</a:t>
            </a:r>
            <a:r>
              <a:rPr lang="zh-CN" altLang="en-US" dirty="0" smtClean="0"/>
              <a:t>   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79376" y="188640"/>
          <a:ext cx="10009111" cy="61926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9235"/>
                <a:gridCol w="1942469"/>
                <a:gridCol w="1942469"/>
                <a:gridCol w="1942469"/>
                <a:gridCol w="1942469"/>
              </a:tblGrid>
              <a:tr h="516057">
                <a:tc rowSpan="3"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行号</a:t>
                      </a:r>
                      <a:r>
                        <a:rPr lang="zh-CN" altLang="en-US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因子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</a:tr>
              <a:tr h="51605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D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</a:tr>
              <a:tr h="51605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水平值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1/2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1/2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28600" indent="-228600" algn="ctr" fontAlgn="b">
                        <a:buAutoNum type="arabicPlain" startAt="3"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28600" indent="-228600" algn="ctr" fontAlgn="b">
                        <a:buAutoNum type="arabicPlain" startAt="3"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1/2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3  4 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16632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三：拆分正交表，将合并的内容进行拆分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67408" y="1124744"/>
          <a:ext cx="9177127" cy="527047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22215"/>
                <a:gridCol w="1913728"/>
                <a:gridCol w="1913728"/>
                <a:gridCol w="1913728"/>
                <a:gridCol w="1913728"/>
              </a:tblGrid>
              <a:tr h="462830">
                <a:tc>
                  <a:txBody>
                    <a:bodyPr/>
                    <a:lstStyle/>
                    <a:p>
                      <a:r>
                        <a:rPr lang="zh-CN" altLang="en-US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行号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D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None/>
                      </a:pPr>
                      <a:r>
                        <a:rPr lang="en-US" altLang="zh-CN" sz="2400" b="1" i="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  <a:endParaRPr lang="en-US" altLang="zh-CN" sz="2400" b="1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28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10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28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11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   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28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12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 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35360" y="404664"/>
          <a:ext cx="11305255" cy="597666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27443"/>
                <a:gridCol w="1422049"/>
                <a:gridCol w="1089865"/>
                <a:gridCol w="1773679"/>
                <a:gridCol w="791620"/>
                <a:gridCol w="4702986"/>
                <a:gridCol w="697613"/>
              </a:tblGrid>
              <a:tr h="727788">
                <a:tc>
                  <a:txBody>
                    <a:bodyPr/>
                    <a:lstStyle/>
                    <a:p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用例编号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操作系统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浏览器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插件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屏幕尺寸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预期结果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实际结果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702974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Windows8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网站在</a:t>
                      </a: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寸显示器，</a:t>
                      </a: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Windows8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系统，</a:t>
                      </a:r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浏览器，使用</a:t>
                      </a: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插件上能够正确显示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Windows8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Chrome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MediaPlayer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Windows8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Flash 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 10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MediaPlayer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 10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Chrome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Flash 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 10</a:t>
                      </a:r>
                      <a:endParaRPr lang="zh-CN" altLang="en-US" sz="18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8694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Mac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Flash 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69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Linux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Flash 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9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Mac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Chrome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10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Linux</a:t>
                      </a:r>
                      <a:endParaRPr lang="zh-CN" altLang="en-US" sz="18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Chrome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11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Mac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MediaPlayer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12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Linux</a:t>
                      </a:r>
                      <a:endParaRPr lang="zh-CN" altLang="en-US" sz="18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MediaPlayer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888088" y="3068960"/>
            <a:ext cx="419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步骤四：每一行生成一条测试用例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11377264" cy="4267200"/>
          </a:xfrm>
        </p:spPr>
        <p:txBody>
          <a:bodyPr/>
          <a:lstStyle/>
          <a:p>
            <a:pPr lvl="1"/>
            <a:r>
              <a:rPr lang="zh-CN" altLang="en-US" dirty="0" smtClean="0"/>
              <a:t>被测数据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确定边界点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确定邻域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确定测试用例</a:t>
            </a:r>
            <a:endParaRPr lang="en-US" altLang="zh-CN" dirty="0" smtClean="0"/>
          </a:p>
          <a:p>
            <a:r>
              <a:rPr lang="zh-CN" altLang="en-US" dirty="0" smtClean="0"/>
              <a:t>选择被测数据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整体输入域</a:t>
            </a:r>
            <a:r>
              <a:rPr lang="zh-CN" altLang="en-US" dirty="0"/>
              <a:t>：多个输入条件共同构成的具有一定实际意义的输入域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个体输入域</a:t>
            </a:r>
            <a:r>
              <a:rPr lang="zh-CN" altLang="en-US" dirty="0"/>
              <a:t>：输入条件分别构成的单个输入域的集合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基于正交表的</a:t>
            </a:r>
            <a:r>
              <a:rPr lang="zh-CN" altLang="en-US" dirty="0"/>
              <a:t>测试</a:t>
            </a:r>
            <a:r>
              <a:rPr lang="zh-CN" altLang="en-US" dirty="0" smtClean="0"/>
              <a:t>小结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该主要难点在于如何根据系统的输入条件选择合适的正交表，以及根据测试用例的指标测量结果分析出最优的输入组合</a:t>
            </a:r>
            <a:endParaRPr lang="en-US" altLang="zh-CN" dirty="0" smtClean="0"/>
          </a:p>
          <a:p>
            <a:r>
              <a:rPr lang="zh-CN" altLang="en-US" dirty="0" smtClean="0"/>
              <a:t>适用场景：当输入条件较多，并且条件中参数值较多，若组合设计用例数量较大，则考虑使用正交实验法设计测试用例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Practice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7056784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 Microsoft Word 2013</a:t>
            </a:r>
            <a:r>
              <a:rPr lang="zh-CN" altLang="en-US" dirty="0" smtClean="0"/>
              <a:t>版本中打印设置分打印范围（所有页，当前页，设定页）；打印页面（单面，双面）；方向（纵向、横向）；纸张类型（</a:t>
            </a:r>
            <a:r>
              <a:rPr lang="en-US" altLang="zh-CN" dirty="0" smtClean="0"/>
              <a:t>A4,B3,A5,B5,</a:t>
            </a:r>
            <a:r>
              <a:rPr lang="zh-CN" altLang="en-US" dirty="0" smtClean="0"/>
              <a:t>信纸）；页边距（正常，宽，窄，适中）请使用正交实验法设计测试用例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216" y="1124744"/>
            <a:ext cx="3245847" cy="5376651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Practice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5472608" cy="4267200"/>
          </a:xfrm>
        </p:spPr>
        <p:txBody>
          <a:bodyPr/>
          <a:lstStyle/>
          <a:p>
            <a:r>
              <a:rPr lang="zh-CN" altLang="en-US" dirty="0" smtClean="0"/>
              <a:t>根据如下需求，使用正交实验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设计测试用例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193" y="861896"/>
            <a:ext cx="5754413" cy="5690652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991544" y="2595776"/>
            <a:ext cx="8001000" cy="176932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Question</a:t>
            </a:r>
            <a:endParaRPr lang="zh-CN" alt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确定边界点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可能导致被测系统</a:t>
            </a:r>
            <a:r>
              <a:rPr lang="zh-CN" altLang="en-US" dirty="0" smtClean="0">
                <a:solidFill>
                  <a:srgbClr val="FF0000"/>
                </a:solidFill>
              </a:rPr>
              <a:t>内部处理机制发生变化</a:t>
            </a:r>
            <a:r>
              <a:rPr lang="zh-CN" altLang="en-US" dirty="0" smtClean="0"/>
              <a:t>的点</a:t>
            </a:r>
            <a:endParaRPr lang="en-US" altLang="zh-CN" dirty="0" smtClean="0"/>
          </a:p>
          <a:p>
            <a:r>
              <a:rPr lang="zh-CN" altLang="en-US" dirty="0" smtClean="0"/>
              <a:t>邻域的确定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边界点左右一个单位长度</a:t>
            </a:r>
            <a:endParaRPr lang="en-US" altLang="zh-CN" dirty="0" smtClean="0"/>
          </a:p>
          <a:p>
            <a:r>
              <a:rPr lang="zh-CN" altLang="en-US" dirty="0" smtClean="0"/>
              <a:t>测试用例的设计</a:t>
            </a:r>
            <a:endParaRPr lang="en-US" altLang="zh-CN" dirty="0" smtClean="0"/>
          </a:p>
          <a:p>
            <a:pPr lvl="1"/>
            <a:r>
              <a:rPr lang="zh-CN" altLang="en-US" dirty="0"/>
              <a:t>基于单缺陷假设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典型值   穷举</a:t>
            </a:r>
            <a:endParaRPr lang="en-US" altLang="zh-CN" dirty="0" smtClean="0"/>
          </a:p>
          <a:p>
            <a:r>
              <a:rPr lang="zh-CN" altLang="en-US" dirty="0" smtClean="0"/>
              <a:t>测试方案</a:t>
            </a:r>
            <a:endParaRPr lang="en-US" altLang="zh-CN" dirty="0" smtClean="0"/>
          </a:p>
          <a:p>
            <a:pPr lvl="1"/>
            <a:r>
              <a:rPr lang="zh-CN" altLang="en-US" dirty="0"/>
              <a:t>穷举</a:t>
            </a:r>
            <a:r>
              <a:rPr lang="en-US" altLang="zh-CN" dirty="0" smtClean="0"/>
              <a:t>+</a:t>
            </a:r>
            <a:r>
              <a:rPr lang="zh-CN" altLang="en-US" dirty="0" smtClean="0"/>
              <a:t>全边界</a:t>
            </a:r>
            <a:endParaRPr lang="en-US" altLang="zh-CN" dirty="0" smtClean="0"/>
          </a:p>
          <a:p>
            <a:pPr lvl="1"/>
            <a:r>
              <a:rPr lang="zh-CN" altLang="en-US" dirty="0"/>
              <a:t>典型</a:t>
            </a:r>
            <a:r>
              <a:rPr lang="zh-CN" altLang="en-US" dirty="0" smtClean="0"/>
              <a:t>值</a:t>
            </a:r>
            <a:r>
              <a:rPr lang="en-US" altLang="zh-CN" dirty="0" smtClean="0"/>
              <a:t>+</a:t>
            </a:r>
            <a:r>
              <a:rPr lang="zh-CN" altLang="en-US" dirty="0" smtClean="0"/>
              <a:t>强边界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典型</a:t>
            </a:r>
            <a:r>
              <a:rPr lang="zh-CN" altLang="en-US" dirty="0"/>
              <a:t>值</a:t>
            </a:r>
            <a:r>
              <a:rPr lang="zh-CN" altLang="en-US" dirty="0" smtClean="0"/>
              <a:t>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弱边界</a:t>
            </a:r>
            <a:endParaRPr lang="en-US" altLang="zh-CN" dirty="0"/>
          </a:p>
          <a:p>
            <a:r>
              <a:rPr lang="zh-CN" altLang="en-US" dirty="0" smtClean="0"/>
              <a:t>输入域角度、输出域角度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边界值测试遗留问题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0945216" cy="4267200"/>
          </a:xfrm>
        </p:spPr>
        <p:txBody>
          <a:bodyPr/>
          <a:lstStyle/>
          <a:p>
            <a:r>
              <a:rPr lang="zh-CN" altLang="en-US" dirty="0" smtClean="0"/>
              <a:t>使用典型值</a:t>
            </a:r>
            <a:r>
              <a:rPr lang="en-US" altLang="zh-CN" dirty="0" smtClean="0"/>
              <a:t>+</a:t>
            </a:r>
            <a:r>
              <a:rPr lang="zh-CN" altLang="en-US" dirty="0" smtClean="0"/>
              <a:t>弱边界方案测试，会遗漏两个及两个以上边界组合情况，如果补充，怎样补？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两两边界组合，测试用例条数：</a:t>
            </a:r>
            <a:r>
              <a:rPr lang="en-US" altLang="zh-CN" dirty="0" smtClean="0"/>
              <a:t>36*3 = 108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三边界组合，测试用例条数：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*</a:t>
            </a:r>
            <a:r>
              <a:rPr lang="en-US" altLang="zh-CN" dirty="0" smtClean="0"/>
              <a:t>6</a:t>
            </a:r>
            <a:r>
              <a:rPr lang="zh-CN" altLang="en-US" dirty="0" smtClean="0"/>
              <a:t>*</a:t>
            </a:r>
            <a:r>
              <a:rPr lang="en-US" altLang="zh-CN" dirty="0" smtClean="0"/>
              <a:t>6 = 216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39416" y="2708920"/>
          <a:ext cx="10297144" cy="223224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79040"/>
                <a:gridCol w="3231951"/>
                <a:gridCol w="5186153"/>
              </a:tblGrid>
              <a:tr h="558062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输入条件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边界点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测试数据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年份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1800,2050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1799,1800,1801,2049,2050,2051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月份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1,12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0,1,2,11,12,13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日期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1,31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0,1,2,30,31,32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根据需求设计测试用例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1017224" cy="4267200"/>
          </a:xfrm>
        </p:spPr>
        <p:txBody>
          <a:bodyPr/>
          <a:lstStyle/>
          <a:p>
            <a:r>
              <a:rPr lang="zh-CN" altLang="en-US" dirty="0" smtClean="0"/>
              <a:t>手机照相功能，在照相过程中提供了关于对比度、色彩效果、感光度、白平衡等多种参数设置？如何设计测试用例测试照相功能，并且保证测试效果</a:t>
            </a:r>
            <a:endParaRPr lang="en-US" altLang="zh-CN" dirty="0" smtClean="0"/>
          </a:p>
          <a:p>
            <a:r>
              <a:rPr lang="zh-CN" altLang="en-US" dirty="0" smtClean="0"/>
              <a:t>怎样设计？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等价类？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边界值？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dirty="0" smtClean="0">
                <a:latin typeface="楷体" panose="02010609060101010101" pitchFamily="49" charset="-122"/>
              </a:rPr>
              <a:t>目 录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3712" y="1412776"/>
            <a:ext cx="5517430" cy="426720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800" dirty="0" smtClean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</a:rPr>
              <a:t>认识正交表</a:t>
            </a:r>
            <a:endParaRPr lang="en-US" altLang="zh-CN" sz="2800" dirty="0" smtClean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800" dirty="0" smtClean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</a:rPr>
              <a:t>正交表法设计测试用例</a:t>
            </a:r>
            <a:endParaRPr lang="en-US" altLang="zh-CN" sz="2800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25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268760"/>
            <a:ext cx="11017224" cy="4267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为提高某化工产品的转化率，选择三个有关因素进行条件试验，反应温度（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），反应时间（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用碱量（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），并确定了它们的实验范围如下：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en-US" altLang="zh-CN" dirty="0" smtClean="0"/>
              <a:t>A:   A1 = 80</a:t>
            </a:r>
            <a:r>
              <a:rPr lang="zh-CN" altLang="en-US" dirty="0" smtClean="0"/>
              <a:t>℃，</a:t>
            </a:r>
            <a:r>
              <a:rPr lang="en-US" altLang="zh-CN" dirty="0" smtClean="0"/>
              <a:t> A2 = 85</a:t>
            </a:r>
            <a:r>
              <a:rPr lang="zh-CN" altLang="en-US" dirty="0" smtClean="0"/>
              <a:t>℃，</a:t>
            </a:r>
            <a:r>
              <a:rPr lang="en-US" altLang="zh-CN" dirty="0" smtClean="0"/>
              <a:t> A3 = 90</a:t>
            </a:r>
            <a:r>
              <a:rPr lang="zh-CN" altLang="en-US" dirty="0" smtClean="0"/>
              <a:t>℃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en-US" altLang="zh-CN" dirty="0" smtClean="0"/>
              <a:t>B:   B1 = 90</a:t>
            </a:r>
            <a:r>
              <a:rPr lang="zh-CN" altLang="en-US" dirty="0" smtClean="0"/>
              <a:t>分钟，</a:t>
            </a:r>
            <a:r>
              <a:rPr lang="en-US" altLang="zh-CN" dirty="0" smtClean="0"/>
              <a:t>B2 = 120</a:t>
            </a:r>
            <a:r>
              <a:rPr lang="zh-CN" altLang="en-US" dirty="0" smtClean="0"/>
              <a:t>分钟，</a:t>
            </a:r>
            <a:r>
              <a:rPr lang="en-US" altLang="zh-CN" dirty="0" smtClean="0"/>
              <a:t>B3 = 150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en-US" altLang="zh-CN" dirty="0" smtClean="0"/>
              <a:t>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C1 = 5%,  C2 = 6%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C3 = 7%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实验目的：搞清楚因子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对转化率有什么影响，哪些是主要的，哪些是次要的，从而确定最适生产条件，即温度、时间、用碱量各多少转化率最高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201</TotalTime>
  <Words>1958</Words>
  <Application>Microsoft Office PowerPoint</Application>
  <PresentationFormat>自定义</PresentationFormat>
  <Paragraphs>494</Paragraphs>
  <Slides>33</Slides>
  <Notes>12</Notes>
  <HiddenSlides>2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Profile</vt:lpstr>
      <vt:lpstr>软件测试实用教程 ——方法与实践</vt:lpstr>
      <vt:lpstr>内容回顾</vt:lpstr>
      <vt:lpstr>内容回顾</vt:lpstr>
      <vt:lpstr>内容回顾</vt:lpstr>
      <vt:lpstr>内容回顾</vt:lpstr>
      <vt:lpstr>边界值测试遗留问题</vt:lpstr>
      <vt:lpstr>根据需求设计测试用例</vt:lpstr>
      <vt:lpstr>目 录</vt:lpstr>
      <vt:lpstr>认识正交表</vt:lpstr>
      <vt:lpstr>认识正交表</vt:lpstr>
      <vt:lpstr>认识正交表</vt:lpstr>
      <vt:lpstr>认识正交表</vt:lpstr>
      <vt:lpstr>认识正交表</vt:lpstr>
      <vt:lpstr>认识正交表</vt:lpstr>
      <vt:lpstr>认识正交表</vt:lpstr>
      <vt:lpstr>认识正交表</vt:lpstr>
      <vt:lpstr>目 录</vt:lpstr>
      <vt:lpstr>使用正交表设计测试用例</vt:lpstr>
      <vt:lpstr>使用正交表设计测试用例</vt:lpstr>
      <vt:lpstr>使用正交表设计测试用例</vt:lpstr>
      <vt:lpstr>PowerPoint 演示文稿</vt:lpstr>
      <vt:lpstr>使用正交表设计测试用例</vt:lpstr>
      <vt:lpstr>实例</vt:lpstr>
      <vt:lpstr>使用正交表设计测试用例</vt:lpstr>
      <vt:lpstr>使用正交表设计测试用例</vt:lpstr>
      <vt:lpstr>使用正交表设计测试用例</vt:lpstr>
      <vt:lpstr>PowerPoint 演示文稿</vt:lpstr>
      <vt:lpstr>PowerPoint 演示文稿</vt:lpstr>
      <vt:lpstr>PowerPoint 演示文稿</vt:lpstr>
      <vt:lpstr> 基于正交表的测试小结</vt:lpstr>
      <vt:lpstr>Practice</vt:lpstr>
      <vt:lpstr>Practice</vt:lpstr>
      <vt:lpstr>PowerPoint 演示文稿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刘兴梅; 福建163软件园</dc:creator>
  <cp:lastModifiedBy>Jeah</cp:lastModifiedBy>
  <cp:revision>335</cp:revision>
  <dcterms:created xsi:type="dcterms:W3CDTF">2008-07-27T05:17:00Z</dcterms:created>
  <dcterms:modified xsi:type="dcterms:W3CDTF">2019-08-14T03:36:04Z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