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553" r:id="rId5"/>
    <p:sldId id="554" r:id="rId6"/>
    <p:sldId id="578" r:id="rId7"/>
    <p:sldId id="556" r:id="rId8"/>
    <p:sldId id="555" r:id="rId9"/>
    <p:sldId id="557" r:id="rId10"/>
    <p:sldId id="558" r:id="rId11"/>
    <p:sldId id="559" r:id="rId12"/>
    <p:sldId id="579" r:id="rId13"/>
    <p:sldId id="561" r:id="rId14"/>
    <p:sldId id="562" r:id="rId15"/>
    <p:sldId id="563" r:id="rId16"/>
    <p:sldId id="564" r:id="rId17"/>
    <p:sldId id="580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82" r:id="rId30"/>
    <p:sldId id="576" r:id="rId31"/>
    <p:sldId id="549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2F4"/>
    <a:srgbClr val="E0E4E9"/>
    <a:srgbClr val="FFC000"/>
    <a:srgbClr val="99CCFF"/>
    <a:srgbClr val="0000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1757" autoAdjust="0"/>
  </p:normalViewPr>
  <p:slideViewPr>
    <p:cSldViewPr>
      <p:cViewPr varScale="1">
        <p:scale>
          <a:sx n="79" d="100"/>
          <a:sy n="79" d="100"/>
        </p:scale>
        <p:origin x="126" y="84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输入条件存在相互关联，等价类是独立性假设，忽略关联性会造成严重的冗余</a:t>
            </a:r>
            <a:endParaRPr lang="zh-CN" altLang="en-US"/>
          </a:p>
          <a:p>
            <a:r>
              <a:rPr lang="zh-CN" altLang="en-US"/>
              <a:t>边界值法，金额有边界点，但是是否过期就只有两个值，不太适合用边界法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决策表法又叫做判定表，是同一个方法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  <a:endParaRPr lang="zh-CN" altLang="en-US" sz="6000" b="1" dirty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输出相同：欲化简的多个测试用例的输出结果应相同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输入相似：仅有一个输入条件的值可以不相同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4680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/>
                <a:gridCol w="2304256"/>
                <a:gridCol w="3312368"/>
                <a:gridCol w="2592288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过期的订单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画出初始决策表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规格说明书以决策表的形式给出，或很容易转化成决策表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条件的排列顺序</a:t>
            </a:r>
            <a:r>
              <a:rPr lang="zh-CN" altLang="en-US" sz="2225" b="1" dirty="0" smtClean="0">
                <a:latin typeface="+mn-ea"/>
              </a:rPr>
              <a:t>不会影响</a:t>
            </a:r>
            <a:r>
              <a:rPr lang="zh-CN" altLang="en-US" sz="2225" b="1" dirty="0">
                <a:latin typeface="+mn-ea"/>
              </a:rPr>
              <a:t>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规则的排列顺序</a:t>
            </a:r>
            <a:r>
              <a:rPr lang="zh-CN" altLang="en-US" sz="2225" b="1" dirty="0" smtClean="0">
                <a:latin typeface="+mn-ea"/>
              </a:rPr>
              <a:t>不会影响</a:t>
            </a:r>
            <a:r>
              <a:rPr lang="zh-CN" altLang="en-US" sz="2225" b="1" dirty="0">
                <a:latin typeface="+mn-ea"/>
              </a:rPr>
              <a:t>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225" b="1" dirty="0" smtClean="0">
                <a:latin typeface="+mn-ea"/>
              </a:rPr>
              <a:t>别的</a:t>
            </a:r>
            <a:r>
              <a:rPr lang="zh-CN" altLang="en-US" sz="2225" b="1" dirty="0">
                <a:latin typeface="+mn-ea"/>
              </a:rPr>
              <a:t>规则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如果某一规则要执行多个操作，这些操作的执行顺序无关紧要</a:t>
            </a:r>
            <a:endParaRPr lang="zh-CN" altLang="en-US" sz="2225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</p:spPr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latin typeface="楷体" panose="02010609060101010101" pitchFamily="49" charset="-122"/>
              </a:rPr>
              <a:t>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zh-CN" altLang="en-US" sz="28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204864"/>
            <a:ext cx="1094215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2"/>
            <a:ext cx="941650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r>
              <a:rPr lang="zh-CN" altLang="en-US" dirty="0"/>
              <a:t>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  <a:endParaRPr lang="zh-CN" altLang="en-US" dirty="0"/>
          </a:p>
          <a:p>
            <a:r>
              <a:rPr lang="zh-CN" altLang="en-US" sz="2800" dirty="0" smtClean="0">
                <a:sym typeface="+mn-ea"/>
              </a:rPr>
              <a:t>什么情况适合使用决策表法设计测试用例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在程序中，若输入输出较多，且相互制约的条件较多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 smtClean="0"/>
              <a:t>实例二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20370" y="1306830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使用决策表法设计测试用例：</a:t>
            </a:r>
            <a:r>
              <a:rPr lang="en-US" altLang="zh-CN" dirty="0" smtClean="0"/>
              <a:t> "</a:t>
            </a:r>
            <a:r>
              <a:rPr lang="zh-CN" altLang="en-US" dirty="0" smtClean="0"/>
              <a:t>输入三个整数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 smtClean="0"/>
              <a:t>… "</a:t>
            </a:r>
            <a:endParaRPr lang="en-US" altLang="zh-CN" dirty="0" smtClean="0"/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决策表通常由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个部分组成</a:t>
            </a:r>
            <a:endParaRPr lang="zh-CN" altLang="en-US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条件桩（</a:t>
            </a:r>
            <a:r>
              <a:rPr lang="en-US" altLang="zh-CN" sz="2400" dirty="0" smtClean="0"/>
              <a:t>Condition Stub</a:t>
            </a:r>
            <a:r>
              <a:rPr lang="zh-CN" altLang="en-US" sz="2400" dirty="0" smtClean="0"/>
              <a:t>）：列出了问题的所有条件（输入区）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动作桩（</a:t>
            </a:r>
            <a:r>
              <a:rPr lang="en-US" altLang="zh-CN" sz="2400" dirty="0" smtClean="0"/>
              <a:t>Action Stub</a:t>
            </a:r>
            <a:r>
              <a:rPr lang="zh-CN" altLang="en-US" sz="2400" dirty="0" smtClean="0"/>
              <a:t>）：列出了问题规定可能采取的操作。这些操作的排列顺序没有约束（输出区）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条件项（</a:t>
            </a:r>
            <a:r>
              <a:rPr lang="en-US" altLang="zh-CN" sz="2400" dirty="0" smtClean="0"/>
              <a:t>Condition Entry</a:t>
            </a:r>
            <a:r>
              <a:rPr lang="zh-CN" altLang="en-US" sz="2400" dirty="0" smtClean="0"/>
              <a:t>）：列出针对它左列条件的取值。在所有可能情况下的真假值。（输入取值区）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动作项（</a:t>
            </a:r>
            <a:r>
              <a:rPr lang="en-US" altLang="zh-CN" sz="2400" dirty="0" smtClean="0"/>
              <a:t>Action Entry</a:t>
            </a:r>
            <a:r>
              <a:rPr lang="zh-CN" altLang="en-US" sz="2400" dirty="0" smtClean="0"/>
              <a:t>）：列出在条件项的各种取值情况下应该采取的动作（输出取值区）</a:t>
            </a: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0" y="142215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2708920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2708920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11424" y="4437112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4509120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242582" y="4098842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br>
              <a:rPr lang="en-US" altLang="zh-CN" dirty="0" smtClean="0">
                <a:latin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</a:rPr>
              <a:t>决策表</a:t>
            </a:r>
            <a:r>
              <a:rPr lang="zh-CN" altLang="en-US" dirty="0">
                <a:latin typeface="楷体" panose="02010609060101010101" pitchFamily="49" charset="-122"/>
              </a:rPr>
              <a:t>法概述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545" y="967457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</a:rPr>
              <a:t>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4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135371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44880">
                <a:tc>
                  <a:txBody>
                    <a:bodyPr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  <a:endParaRPr lang="zh-CN" altLang="en-US" sz="28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  <a:endParaRPr lang="zh-CN" altLang="en-US" sz="28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2742</Words>
  <Application>WPS 演示</Application>
  <PresentationFormat>宽屏</PresentationFormat>
  <Paragraphs>849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Verdana</vt:lpstr>
      <vt:lpstr>华文楷体</vt:lpstr>
      <vt:lpstr>楷体</vt:lpstr>
      <vt:lpstr>华文新魏</vt:lpstr>
      <vt:lpstr>华文隶书</vt:lpstr>
      <vt:lpstr>黑体</vt:lpstr>
      <vt:lpstr>Wingdings</vt:lpstr>
      <vt:lpstr>Times New Roman</vt:lpstr>
      <vt:lpstr>微软雅黑</vt:lpstr>
      <vt:lpstr>Arial Unicode MS</vt:lpstr>
      <vt:lpstr>Times New Roman</vt:lpstr>
      <vt:lpstr>Profile</vt:lpstr>
      <vt:lpstr>软件测试实用教程 ——方法与实践</vt:lpstr>
      <vt:lpstr>根据需求写出测试用例</vt:lpstr>
      <vt:lpstr>目  录</vt:lpstr>
      <vt:lpstr>3.4 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总结使用决策表法设计用例的步骤</vt:lpstr>
      <vt:lpstr>问题</vt:lpstr>
      <vt:lpstr>3.4 基于决策表的测试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实例二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玲子</cp:lastModifiedBy>
  <cp:revision>339</cp:revision>
  <dcterms:created xsi:type="dcterms:W3CDTF">2008-07-27T05:17:00Z</dcterms:created>
  <dcterms:modified xsi:type="dcterms:W3CDTF">2019-07-11T05:39:51Z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