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552" r:id="rId2"/>
    <p:sldId id="553" r:id="rId3"/>
    <p:sldId id="554" r:id="rId4"/>
    <p:sldId id="555" r:id="rId5"/>
    <p:sldId id="556" r:id="rId6"/>
    <p:sldId id="557" r:id="rId7"/>
    <p:sldId id="558" r:id="rId8"/>
    <p:sldId id="560" r:id="rId9"/>
    <p:sldId id="561" r:id="rId10"/>
    <p:sldId id="573" r:id="rId11"/>
    <p:sldId id="574" r:id="rId12"/>
    <p:sldId id="562" r:id="rId13"/>
    <p:sldId id="572" r:id="rId14"/>
    <p:sldId id="571" r:id="rId15"/>
    <p:sldId id="563" r:id="rId16"/>
    <p:sldId id="564" r:id="rId17"/>
    <p:sldId id="565" r:id="rId18"/>
    <p:sldId id="363" r:id="rId19"/>
    <p:sldId id="566" r:id="rId20"/>
    <p:sldId id="567" r:id="rId21"/>
    <p:sldId id="568" r:id="rId22"/>
    <p:sldId id="569" r:id="rId23"/>
    <p:sldId id="570" r:id="rId24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FFFFFF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31" autoAdjust="0"/>
    <p:restoredTop sz="87092" autoAdjust="0"/>
  </p:normalViewPr>
  <p:slideViewPr>
    <p:cSldViewPr>
      <p:cViewPr varScale="1">
        <p:scale>
          <a:sx n="63" d="100"/>
          <a:sy n="63" d="100"/>
        </p:scale>
        <p:origin x="726" y="66"/>
      </p:cViewPr>
      <p:guideLst>
        <p:guide orient="horz" pos="2160"/>
        <p:guide pos="384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BE119F4-F7CC-4430-A1DB-88C455E8BC2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6DBFBB8-2C88-4EF5-ACA0-AB33D3C579D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，一个备选流可能从基本流开始，在某个特定条件下执行，然后重新加入基本流中（如备选流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）；也可能起源于另一个备选流（如备选流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），或者终止用例而不再重新加入到某个流（如备选流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20000"/>
              </a:lnSpc>
            </a:pPr>
            <a:r>
              <a:rPr lang="zh-CN" altLang="en-US" dirty="0"/>
              <a:t>基本流</a:t>
            </a:r>
            <a:r>
              <a:rPr lang="en-US" altLang="zh-CN" dirty="0"/>
              <a:t>(</a:t>
            </a:r>
            <a:r>
              <a:rPr lang="zh-CN" altLang="en-US" dirty="0"/>
              <a:t>有效流</a:t>
            </a:r>
            <a:r>
              <a:rPr lang="en-US" altLang="zh-CN" dirty="0"/>
              <a:t>)</a:t>
            </a:r>
            <a:r>
              <a:rPr lang="zh-CN" altLang="en-US" dirty="0"/>
              <a:t>：模拟用户正确的操作流程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备选流</a:t>
            </a:r>
            <a:r>
              <a:rPr lang="en-US" altLang="zh-CN" dirty="0"/>
              <a:t>(</a:t>
            </a:r>
            <a:r>
              <a:rPr lang="zh-CN" altLang="en-US" dirty="0"/>
              <a:t>无效流、错误流</a:t>
            </a:r>
            <a:r>
              <a:rPr lang="en-US" altLang="zh-CN" dirty="0"/>
              <a:t>)</a:t>
            </a:r>
            <a:r>
              <a:rPr lang="zh-CN" altLang="en-US" dirty="0"/>
              <a:t>：模拟用户错误的操作流程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7EC9E-A07B-4D49-8E17-EEA97947E75D}" type="slidenum">
              <a:rPr lang="en-US" altLang="zh-CN" smtClean="0"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7EC9E-A07B-4D49-8E17-EEA97947E75D}" type="slidenum">
              <a:rPr lang="en-US" altLang="zh-CN" smtClean="0"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购物流程：</a:t>
            </a:r>
            <a:r>
              <a:rPr lang="en-US" altLang="zh-CN" dirty="0"/>
              <a:t>1</a:t>
            </a:r>
            <a:r>
              <a:rPr lang="zh-CN" altLang="en-US" dirty="0"/>
              <a:t>、备选流  登陆密码错误、选择商品失败、收货地址无效、支付密码错误、余额不足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 </a:t>
            </a:r>
            <a:r>
              <a:rPr lang="zh-CN" altLang="en-US" dirty="0"/>
              <a:t>查询结果没有</a:t>
            </a:r>
            <a:r>
              <a:rPr lang="en-US" altLang="zh-CN" dirty="0"/>
              <a:t>/</a:t>
            </a:r>
            <a:r>
              <a:rPr lang="zh-CN" altLang="en-US" dirty="0"/>
              <a:t>没有可借数量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en-US" altLang="zh-CN" baseline="0" dirty="0"/>
              <a:t> </a:t>
            </a:r>
            <a:r>
              <a:rPr lang="zh-CN" altLang="en-US" baseline="0" dirty="0"/>
              <a:t>借书时，卡错误</a:t>
            </a:r>
            <a:endParaRPr lang="en-US" altLang="zh-CN" dirty="0"/>
          </a:p>
          <a:p>
            <a:r>
              <a:rPr lang="en-US" altLang="zh-CN" dirty="0"/>
              <a:t>3 </a:t>
            </a:r>
            <a:r>
              <a:rPr lang="zh-CN" altLang="en-US" dirty="0"/>
              <a:t>借书时，密码错误</a:t>
            </a:r>
            <a:endParaRPr lang="en-US" altLang="zh-CN" dirty="0"/>
          </a:p>
          <a:p>
            <a:r>
              <a:rPr lang="en-US" altLang="zh-CN" dirty="0"/>
              <a:t>4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5440" y="1484784"/>
            <a:ext cx="10363200" cy="112819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352" y="6093296"/>
            <a:ext cx="3209524" cy="647619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69900" indent="-469900">
              <a:buFont typeface="Wingdings" panose="05000000000000000000" pitchFamily="2" charset="2"/>
              <a:buChar char="Ø"/>
              <a:defRPr baseline="0">
                <a:ea typeface="楷体" panose="02010609060101010101" pitchFamily="49" charset="-122"/>
              </a:defRPr>
            </a:lvl1pPr>
            <a:lvl2pPr marL="908050" indent="-436880">
              <a:buFont typeface="Wingdings" panose="05000000000000000000" pitchFamily="2" charset="2"/>
              <a:buChar char="l"/>
              <a:defRPr baseline="0">
                <a:ea typeface="楷体" panose="02010609060101010101" pitchFamily="49" charset="-122"/>
              </a:defRPr>
            </a:lvl2pPr>
            <a:lvl3pPr marL="1304925" indent="-395605">
              <a:buFont typeface="Arial" panose="020B0604020202020204" pitchFamily="34" charset="0"/>
              <a:buChar char="•"/>
              <a:defRPr baseline="0">
                <a:ea typeface="楷体" panose="02010609060101010101" pitchFamily="49" charset="-122"/>
              </a:defRPr>
            </a:lvl3pPr>
            <a:lvl4pPr>
              <a:defRPr baseline="0">
                <a:ea typeface="楷体" panose="02010609060101010101" pitchFamily="49" charset="-122"/>
              </a:defRPr>
            </a:lvl4pPr>
            <a:lvl5pPr>
              <a:defRPr baseline="0"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304925" indent="-395605">
              <a:defRPr lang="zh-CN" altLang="en-US" sz="2400" b="1" baseline="0" dirty="0" smtClean="0">
                <a:solidFill>
                  <a:srgbClr val="0000FF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marL="1304925" lvl="2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FBA93-7C77-4D32-BA8C-F7EFDB1910E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605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marL="1304925" lvl="2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605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marL="1304925" lvl="2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00CE9-0662-4089-B8E8-68467DB42791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09603-DA32-4E08-B993-D56C85C4BB77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27448" y="2636912"/>
            <a:ext cx="10363200" cy="1128192"/>
          </a:xfrm>
        </p:spPr>
        <p:txBody>
          <a:bodyPr/>
          <a:lstStyle>
            <a:lvl1pPr algn="ctr">
              <a:defRPr sz="4000"/>
            </a:lvl1pPr>
          </a:lstStyle>
          <a:p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D5A50-F480-4E46-95E7-D0B4288BA79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88" y="2"/>
            <a:ext cx="105156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7902" y="853128"/>
            <a:ext cx="10542445" cy="5670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752306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584" y="260648"/>
            <a:ext cx="106680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5400" y="1196752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marL="1304925" lvl="2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95400" y="980728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95400" y="594928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>
    <p:blinds dir="vert"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8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908050" indent="-43688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sz="26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2pPr>
      <a:lvl3pPr marL="1304925" indent="-39560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lang="zh-CN" altLang="en-US" sz="2400" b="1" baseline="0" dirty="0" smtClean="0">
          <a:solidFill>
            <a:schemeClr val="tx1"/>
          </a:solidFill>
          <a:latin typeface="华文楷体" panose="02010600040101010101" pitchFamily="2" charset="-122"/>
          <a:ea typeface="楷体" panose="02010609060101010101" pitchFamily="49" charset="-122"/>
        </a:defRPr>
      </a:lvl3pPr>
      <a:lvl4pPr marL="1694180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4pPr>
      <a:lvl5pPr marL="2094230" indent="-398780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27448" y="1700808"/>
            <a:ext cx="10363200" cy="1128192"/>
          </a:xfrm>
        </p:spPr>
        <p:txBody>
          <a:bodyPr/>
          <a:lstStyle/>
          <a:p>
            <a:pPr algn="ctr" eaLnBrk="1" hangingPunct="1"/>
            <a:r>
              <a:rPr lang="zh-CN" altLang="en-US" sz="6000" b="1" dirty="0">
                <a:ea typeface="华文隶书" panose="02010800040101010101" pitchFamily="2" charset="-122"/>
              </a:rPr>
              <a:t>软件测试实用教程</a:t>
            </a:r>
            <a:br>
              <a:rPr lang="en-US" altLang="zh-CN" sz="6000" b="1" dirty="0">
                <a:ea typeface="华文隶书" panose="02010800040101010101" pitchFamily="2" charset="-122"/>
              </a:rPr>
            </a:br>
            <a:r>
              <a:rPr lang="en-US" altLang="zh-CN" sz="6000" b="1" dirty="0">
                <a:ea typeface="华文隶书" panose="02010800040101010101" pitchFamily="2" charset="-122"/>
              </a:rPr>
              <a:t>——</a:t>
            </a:r>
            <a:r>
              <a:rPr lang="zh-CN" altLang="en-US" sz="6000" b="1" dirty="0">
                <a:ea typeface="华文隶书" panose="02010800040101010101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dirty="0" err="1">
                <a:latin typeface="华文隶书" panose="02010800040101010101" pitchFamily="2" charset="-122"/>
                <a:ea typeface="华文隶书" panose="02010800040101010101" pitchFamily="2" charset="-122"/>
              </a:rPr>
              <a:t>PartII</a:t>
            </a:r>
            <a:r>
              <a:rPr lang="en-US" altLang="zh-CN" sz="44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 </a:t>
            </a:r>
            <a:r>
              <a:rPr lang="zh-CN" altLang="en-US" sz="44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软件测试技术</a:t>
            </a:r>
            <a:r>
              <a:rPr lang="en-US" altLang="zh-CN" sz="44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---</a:t>
            </a:r>
            <a:r>
              <a:rPr lang="zh-CN" altLang="en-US" sz="44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场景法设计测试用例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场景法使用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2756769" y="1103089"/>
            <a:ext cx="10668000" cy="4267200"/>
          </a:xfrm>
        </p:spPr>
        <p:txBody>
          <a:bodyPr/>
          <a:lstStyle/>
          <a:p>
            <a:endParaRPr lang="zh-CN" altLang="en-US" dirty="0"/>
          </a:p>
        </p:txBody>
      </p:sp>
      <p:grpSp>
        <p:nvGrpSpPr>
          <p:cNvPr id="6" name="Group 23">
            <a:extLst>
              <a:ext uri="{FF2B5EF4-FFF2-40B4-BE49-F238E27FC236}">
                <a16:creationId xmlns:a16="http://schemas.microsoft.com/office/drawing/2014/main" id="{60160ECA-9DB3-426B-A42B-27350C54D49E}"/>
              </a:ext>
            </a:extLst>
          </p:cNvPr>
          <p:cNvGrpSpPr>
            <a:grpSpLocks/>
          </p:cNvGrpSpPr>
          <p:nvPr/>
        </p:nvGrpSpPr>
        <p:grpSpPr bwMode="auto">
          <a:xfrm>
            <a:off x="6150769" y="287337"/>
            <a:ext cx="906463" cy="455613"/>
            <a:chOff x="1373" y="240"/>
            <a:chExt cx="720" cy="288"/>
          </a:xfrm>
        </p:grpSpPr>
        <p:sp>
          <p:nvSpPr>
            <p:cNvPr id="7" name="AutoShape 4">
              <a:extLst>
                <a:ext uri="{FF2B5EF4-FFF2-40B4-BE49-F238E27FC236}">
                  <a16:creationId xmlns:a16="http://schemas.microsoft.com/office/drawing/2014/main" id="{949F3C84-1DBC-4C95-9678-E22E93DB6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3" y="240"/>
              <a:ext cx="720" cy="288"/>
            </a:xfrm>
            <a:prstGeom prst="flowChartAlternateProcess">
              <a:avLst/>
            </a:prstGeom>
            <a:solidFill>
              <a:srgbClr val="A9C5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Text Box 5">
              <a:extLst>
                <a:ext uri="{FF2B5EF4-FFF2-40B4-BE49-F238E27FC236}">
                  <a16:creationId xmlns:a16="http://schemas.microsoft.com/office/drawing/2014/main" id="{1D7028BE-22C6-479A-89C1-0686F14DA8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7" y="288"/>
              <a:ext cx="543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开始</a:t>
              </a:r>
            </a:p>
          </p:txBody>
        </p:sp>
      </p:grpSp>
      <p:grpSp>
        <p:nvGrpSpPr>
          <p:cNvPr id="9" name="Group 24">
            <a:extLst>
              <a:ext uri="{FF2B5EF4-FFF2-40B4-BE49-F238E27FC236}">
                <a16:creationId xmlns:a16="http://schemas.microsoft.com/office/drawing/2014/main" id="{811B4F18-9720-442F-B735-34B50E476562}"/>
              </a:ext>
            </a:extLst>
          </p:cNvPr>
          <p:cNvGrpSpPr>
            <a:grpSpLocks/>
          </p:cNvGrpSpPr>
          <p:nvPr/>
        </p:nvGrpSpPr>
        <p:grpSpPr bwMode="auto">
          <a:xfrm>
            <a:off x="5909469" y="1049337"/>
            <a:ext cx="1411288" cy="455613"/>
            <a:chOff x="1229" y="816"/>
            <a:chExt cx="1121" cy="288"/>
          </a:xfrm>
        </p:grpSpPr>
        <p:sp>
          <p:nvSpPr>
            <p:cNvPr id="12" name="AutoShape 6">
              <a:extLst>
                <a:ext uri="{FF2B5EF4-FFF2-40B4-BE49-F238E27FC236}">
                  <a16:creationId xmlns:a16="http://schemas.microsoft.com/office/drawing/2014/main" id="{99C83BD7-237F-45F7-9328-413110C65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9" y="816"/>
              <a:ext cx="1056" cy="288"/>
            </a:xfrm>
            <a:prstGeom prst="flowChartAlternateProcess">
              <a:avLst/>
            </a:prstGeom>
            <a:solidFill>
              <a:srgbClr val="A9C5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Text Box 7">
              <a:extLst>
                <a:ext uri="{FF2B5EF4-FFF2-40B4-BE49-F238E27FC236}">
                  <a16:creationId xmlns:a16="http://schemas.microsoft.com/office/drawing/2014/main" id="{4844B243-C904-40F4-A97E-32107336C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5" y="825"/>
              <a:ext cx="1025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插入银行卡</a:t>
              </a:r>
            </a:p>
          </p:txBody>
        </p:sp>
      </p:grpSp>
      <p:grpSp>
        <p:nvGrpSpPr>
          <p:cNvPr id="15" name="Group 28">
            <a:extLst>
              <a:ext uri="{FF2B5EF4-FFF2-40B4-BE49-F238E27FC236}">
                <a16:creationId xmlns:a16="http://schemas.microsoft.com/office/drawing/2014/main" id="{2F24F99E-C4C7-4883-BBB6-786CF0FEB0D3}"/>
              </a:ext>
            </a:extLst>
          </p:cNvPr>
          <p:cNvGrpSpPr>
            <a:grpSpLocks/>
          </p:cNvGrpSpPr>
          <p:nvPr/>
        </p:nvGrpSpPr>
        <p:grpSpPr bwMode="auto">
          <a:xfrm>
            <a:off x="5787232" y="1809750"/>
            <a:ext cx="1631950" cy="762000"/>
            <a:chOff x="1085" y="2352"/>
            <a:chExt cx="1296" cy="480"/>
          </a:xfrm>
        </p:grpSpPr>
        <p:sp>
          <p:nvSpPr>
            <p:cNvPr id="16" name="AutoShape 27">
              <a:extLst>
                <a:ext uri="{FF2B5EF4-FFF2-40B4-BE49-F238E27FC236}">
                  <a16:creationId xmlns:a16="http://schemas.microsoft.com/office/drawing/2014/main" id="{A090EC67-87A4-49FC-8AEB-A8994F46A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5" y="2352"/>
              <a:ext cx="1296" cy="480"/>
            </a:xfrm>
            <a:prstGeom prst="diamond">
              <a:avLst/>
            </a:prstGeom>
            <a:solidFill>
              <a:srgbClr val="A9C5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Text Box 9">
              <a:extLst>
                <a:ext uri="{FF2B5EF4-FFF2-40B4-BE49-F238E27FC236}">
                  <a16:creationId xmlns:a16="http://schemas.microsoft.com/office/drawing/2014/main" id="{2D4F0EB1-09A1-4525-81F6-09BB8E0EE1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5" y="2448"/>
              <a:ext cx="86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400"/>
                <a:t>验证银行卡</a:t>
              </a:r>
            </a:p>
          </p:txBody>
        </p:sp>
      </p:grpSp>
      <p:grpSp>
        <p:nvGrpSpPr>
          <p:cNvPr id="18" name="Group 29">
            <a:extLst>
              <a:ext uri="{FF2B5EF4-FFF2-40B4-BE49-F238E27FC236}">
                <a16:creationId xmlns:a16="http://schemas.microsoft.com/office/drawing/2014/main" id="{D6A65F50-6342-4772-88BA-26B3491A5A9A}"/>
              </a:ext>
            </a:extLst>
          </p:cNvPr>
          <p:cNvGrpSpPr>
            <a:grpSpLocks/>
          </p:cNvGrpSpPr>
          <p:nvPr/>
        </p:nvGrpSpPr>
        <p:grpSpPr bwMode="auto">
          <a:xfrm>
            <a:off x="4639469" y="2497137"/>
            <a:ext cx="1390650" cy="455613"/>
            <a:chOff x="4013" y="2160"/>
            <a:chExt cx="1104" cy="288"/>
          </a:xfrm>
        </p:grpSpPr>
        <p:sp>
          <p:nvSpPr>
            <p:cNvPr id="19" name="AutoShape 10">
              <a:extLst>
                <a:ext uri="{FF2B5EF4-FFF2-40B4-BE49-F238E27FC236}">
                  <a16:creationId xmlns:a16="http://schemas.microsoft.com/office/drawing/2014/main" id="{20F95CC1-F150-494B-8B72-A1A2E9473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" y="2160"/>
              <a:ext cx="1056" cy="288"/>
            </a:xfrm>
            <a:prstGeom prst="flowChartAlternateProcess">
              <a:avLst/>
            </a:prstGeom>
            <a:solidFill>
              <a:srgbClr val="A9C5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" name="Text Box 11">
              <a:extLst>
                <a:ext uri="{FF2B5EF4-FFF2-40B4-BE49-F238E27FC236}">
                  <a16:creationId xmlns:a16="http://schemas.microsoft.com/office/drawing/2014/main" id="{8864500E-41DC-4CB1-9FB9-0ABAE8BA8B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5" y="2208"/>
              <a:ext cx="912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输入密码</a:t>
              </a:r>
            </a:p>
          </p:txBody>
        </p:sp>
      </p:grpSp>
      <p:grpSp>
        <p:nvGrpSpPr>
          <p:cNvPr id="21" name="Group 42">
            <a:extLst>
              <a:ext uri="{FF2B5EF4-FFF2-40B4-BE49-F238E27FC236}">
                <a16:creationId xmlns:a16="http://schemas.microsoft.com/office/drawing/2014/main" id="{F32953CB-A28B-430E-A4EC-9CD71C29946C}"/>
              </a:ext>
            </a:extLst>
          </p:cNvPr>
          <p:cNvGrpSpPr>
            <a:grpSpLocks/>
          </p:cNvGrpSpPr>
          <p:nvPr/>
        </p:nvGrpSpPr>
        <p:grpSpPr bwMode="auto">
          <a:xfrm>
            <a:off x="2763044" y="3943350"/>
            <a:ext cx="1431925" cy="457200"/>
            <a:chOff x="5645" y="3072"/>
            <a:chExt cx="1136" cy="288"/>
          </a:xfrm>
        </p:grpSpPr>
        <p:sp>
          <p:nvSpPr>
            <p:cNvPr id="22" name="AutoShape 12">
              <a:extLst>
                <a:ext uri="{FF2B5EF4-FFF2-40B4-BE49-F238E27FC236}">
                  <a16:creationId xmlns:a16="http://schemas.microsoft.com/office/drawing/2014/main" id="{65648C7D-C573-4DBA-9BE4-63F6D7E30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5" y="3072"/>
              <a:ext cx="1056" cy="288"/>
            </a:xfrm>
            <a:prstGeom prst="flowChartAlternateProcess">
              <a:avLst/>
            </a:prstGeom>
            <a:solidFill>
              <a:srgbClr val="A9C5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" name="Text Box 13">
              <a:extLst>
                <a:ext uri="{FF2B5EF4-FFF2-40B4-BE49-F238E27FC236}">
                  <a16:creationId xmlns:a16="http://schemas.microsoft.com/office/drawing/2014/main" id="{457D03DB-C1F9-4555-A583-83B75BCFB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1" y="3120"/>
              <a:ext cx="1040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进入主界面</a:t>
              </a:r>
            </a:p>
          </p:txBody>
        </p:sp>
      </p:grpSp>
      <p:grpSp>
        <p:nvGrpSpPr>
          <p:cNvPr id="24" name="Group 56">
            <a:extLst>
              <a:ext uri="{FF2B5EF4-FFF2-40B4-BE49-F238E27FC236}">
                <a16:creationId xmlns:a16="http://schemas.microsoft.com/office/drawing/2014/main" id="{B6ADA4C0-028A-4BCA-9747-B72ABF568388}"/>
              </a:ext>
            </a:extLst>
          </p:cNvPr>
          <p:cNvGrpSpPr>
            <a:grpSpLocks/>
          </p:cNvGrpSpPr>
          <p:nvPr/>
        </p:nvGrpSpPr>
        <p:grpSpPr bwMode="auto">
          <a:xfrm>
            <a:off x="2636044" y="4703762"/>
            <a:ext cx="1633538" cy="458788"/>
            <a:chOff x="4392" y="528"/>
            <a:chExt cx="1296" cy="288"/>
          </a:xfrm>
        </p:grpSpPr>
        <p:sp>
          <p:nvSpPr>
            <p:cNvPr id="25" name="AutoShape 16">
              <a:extLst>
                <a:ext uri="{FF2B5EF4-FFF2-40B4-BE49-F238E27FC236}">
                  <a16:creationId xmlns:a16="http://schemas.microsoft.com/office/drawing/2014/main" id="{FCB0F647-1C84-43DA-860D-137BF7F67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7" y="528"/>
              <a:ext cx="1200" cy="288"/>
            </a:xfrm>
            <a:prstGeom prst="flowChartAlternateProcess">
              <a:avLst/>
            </a:prstGeom>
            <a:solidFill>
              <a:srgbClr val="A9C5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" name="Text Box 17">
              <a:extLst>
                <a:ext uri="{FF2B5EF4-FFF2-40B4-BE49-F238E27FC236}">
                  <a16:creationId xmlns:a16="http://schemas.microsoft.com/office/drawing/2014/main" id="{1188B0A0-0FE8-4496-A74F-06235B949D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2" y="576"/>
              <a:ext cx="129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200"/>
                <a:t>选择“取款”和金额</a:t>
              </a:r>
            </a:p>
          </p:txBody>
        </p:sp>
      </p:grpSp>
      <p:sp>
        <p:nvSpPr>
          <p:cNvPr id="27" name="Line 22">
            <a:extLst>
              <a:ext uri="{FF2B5EF4-FFF2-40B4-BE49-F238E27FC236}">
                <a16:creationId xmlns:a16="http://schemas.microsoft.com/office/drawing/2014/main" id="{7AD57B97-94CA-478C-9DD2-EC261EEF5FF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4632" y="742950"/>
            <a:ext cx="0" cy="306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28" name="Line 26">
            <a:extLst>
              <a:ext uri="{FF2B5EF4-FFF2-40B4-BE49-F238E27FC236}">
                <a16:creationId xmlns:a16="http://schemas.microsoft.com/office/drawing/2014/main" id="{DBB250DF-CE45-4ECB-B15E-D29BB01DCA4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4632" y="150495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grpSp>
        <p:nvGrpSpPr>
          <p:cNvPr id="29" name="Group 88">
            <a:extLst>
              <a:ext uri="{FF2B5EF4-FFF2-40B4-BE49-F238E27FC236}">
                <a16:creationId xmlns:a16="http://schemas.microsoft.com/office/drawing/2014/main" id="{BF504108-24A8-4782-87BE-7C71D23A544C}"/>
              </a:ext>
            </a:extLst>
          </p:cNvPr>
          <p:cNvGrpSpPr>
            <a:grpSpLocks/>
          </p:cNvGrpSpPr>
          <p:nvPr/>
        </p:nvGrpSpPr>
        <p:grpSpPr bwMode="auto">
          <a:xfrm>
            <a:off x="8447882" y="2497137"/>
            <a:ext cx="1814512" cy="455613"/>
            <a:chOff x="5261" y="1632"/>
            <a:chExt cx="1440" cy="288"/>
          </a:xfrm>
        </p:grpSpPr>
        <p:sp>
          <p:nvSpPr>
            <p:cNvPr id="30" name="AutoShape 30">
              <a:extLst>
                <a:ext uri="{FF2B5EF4-FFF2-40B4-BE49-F238E27FC236}">
                  <a16:creationId xmlns:a16="http://schemas.microsoft.com/office/drawing/2014/main" id="{3B0A906A-FD5B-4F13-BA9F-2E9B67033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1" y="1632"/>
              <a:ext cx="1440" cy="288"/>
            </a:xfrm>
            <a:prstGeom prst="flowChartAlternateProcess">
              <a:avLst/>
            </a:prstGeom>
            <a:solidFill>
              <a:srgbClr val="A9C5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" name="Text Box 31">
              <a:extLst>
                <a:ext uri="{FF2B5EF4-FFF2-40B4-BE49-F238E27FC236}">
                  <a16:creationId xmlns:a16="http://schemas.microsoft.com/office/drawing/2014/main" id="{C7BEAE46-F314-42F1-A7F3-2909D84A9B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3" y="1680"/>
              <a:ext cx="120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400"/>
                <a:t>提示错误、退卡</a:t>
              </a:r>
            </a:p>
          </p:txBody>
        </p:sp>
      </p:grpSp>
      <p:grpSp>
        <p:nvGrpSpPr>
          <p:cNvPr id="32" name="Group 39">
            <a:extLst>
              <a:ext uri="{FF2B5EF4-FFF2-40B4-BE49-F238E27FC236}">
                <a16:creationId xmlns:a16="http://schemas.microsoft.com/office/drawing/2014/main" id="{496B4E85-694E-4C78-B5EF-D9B2981A1E5E}"/>
              </a:ext>
            </a:extLst>
          </p:cNvPr>
          <p:cNvGrpSpPr>
            <a:grpSpLocks/>
          </p:cNvGrpSpPr>
          <p:nvPr/>
        </p:nvGrpSpPr>
        <p:grpSpPr bwMode="auto">
          <a:xfrm>
            <a:off x="4517232" y="3257550"/>
            <a:ext cx="1633537" cy="762000"/>
            <a:chOff x="1085" y="2352"/>
            <a:chExt cx="1296" cy="480"/>
          </a:xfrm>
        </p:grpSpPr>
        <p:sp>
          <p:nvSpPr>
            <p:cNvPr id="33" name="AutoShape 40">
              <a:extLst>
                <a:ext uri="{FF2B5EF4-FFF2-40B4-BE49-F238E27FC236}">
                  <a16:creationId xmlns:a16="http://schemas.microsoft.com/office/drawing/2014/main" id="{BBBBD16B-4481-4F2D-9069-004FA57A7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5" y="2352"/>
              <a:ext cx="1296" cy="480"/>
            </a:xfrm>
            <a:prstGeom prst="diamond">
              <a:avLst/>
            </a:prstGeom>
            <a:solidFill>
              <a:srgbClr val="A9C5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" name="Text Box 41">
              <a:extLst>
                <a:ext uri="{FF2B5EF4-FFF2-40B4-BE49-F238E27FC236}">
                  <a16:creationId xmlns:a16="http://schemas.microsoft.com/office/drawing/2014/main" id="{AF6D2436-2C07-4037-B76C-C6F0C5100B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5" y="2448"/>
              <a:ext cx="864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验证密码</a:t>
              </a:r>
            </a:p>
          </p:txBody>
        </p:sp>
      </p:grpSp>
      <p:grpSp>
        <p:nvGrpSpPr>
          <p:cNvPr id="35" name="Group 55">
            <a:extLst>
              <a:ext uri="{FF2B5EF4-FFF2-40B4-BE49-F238E27FC236}">
                <a16:creationId xmlns:a16="http://schemas.microsoft.com/office/drawing/2014/main" id="{58A77325-7816-4522-8060-CE86C70B2C00}"/>
              </a:ext>
            </a:extLst>
          </p:cNvPr>
          <p:cNvGrpSpPr>
            <a:grpSpLocks/>
          </p:cNvGrpSpPr>
          <p:nvPr/>
        </p:nvGrpSpPr>
        <p:grpSpPr bwMode="auto">
          <a:xfrm>
            <a:off x="5969794" y="3943350"/>
            <a:ext cx="1328738" cy="457200"/>
            <a:chOff x="2189" y="3216"/>
            <a:chExt cx="1056" cy="288"/>
          </a:xfrm>
        </p:grpSpPr>
        <p:sp>
          <p:nvSpPr>
            <p:cNvPr id="36" name="AutoShape 43">
              <a:extLst>
                <a:ext uri="{FF2B5EF4-FFF2-40B4-BE49-F238E27FC236}">
                  <a16:creationId xmlns:a16="http://schemas.microsoft.com/office/drawing/2014/main" id="{321E1222-1FFE-4426-90F3-355827CE0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9" y="3216"/>
              <a:ext cx="1056" cy="288"/>
            </a:xfrm>
            <a:prstGeom prst="flowChartAlternateProcess">
              <a:avLst/>
            </a:prstGeom>
            <a:solidFill>
              <a:srgbClr val="A9C5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" name="Text Box 44">
              <a:extLst>
                <a:ext uri="{FF2B5EF4-FFF2-40B4-BE49-F238E27FC236}">
                  <a16:creationId xmlns:a16="http://schemas.microsoft.com/office/drawing/2014/main" id="{E015B9C2-F2D1-4E74-AC9C-40857E0128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3" y="3264"/>
              <a:ext cx="868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提示错误</a:t>
              </a:r>
            </a:p>
          </p:txBody>
        </p:sp>
      </p:grpSp>
      <p:sp>
        <p:nvSpPr>
          <p:cNvPr id="38" name="Line 45">
            <a:extLst>
              <a:ext uri="{FF2B5EF4-FFF2-40B4-BE49-F238E27FC236}">
                <a16:creationId xmlns:a16="http://schemas.microsoft.com/office/drawing/2014/main" id="{2E633DCB-FA8E-4676-9A15-CC6FC5A8F5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4632" y="219075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39" name="Line 46">
            <a:extLst>
              <a:ext uri="{FF2B5EF4-FFF2-40B4-BE49-F238E27FC236}">
                <a16:creationId xmlns:a16="http://schemas.microsoft.com/office/drawing/2014/main" id="{5806839F-A7AF-4289-B175-1B35CEC0D80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4632" y="2190750"/>
            <a:ext cx="0" cy="306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40" name="Line 47">
            <a:extLst>
              <a:ext uri="{FF2B5EF4-FFF2-40B4-BE49-F238E27FC236}">
                <a16:creationId xmlns:a16="http://schemas.microsoft.com/office/drawing/2014/main" id="{59A4981B-6DC4-4791-B76F-1C65E9A6C2F7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9182" y="2190750"/>
            <a:ext cx="193675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41" name="Line 48">
            <a:extLst>
              <a:ext uri="{FF2B5EF4-FFF2-40B4-BE49-F238E27FC236}">
                <a16:creationId xmlns:a16="http://schemas.microsoft.com/office/drawing/2014/main" id="{EA805F55-A695-46F4-A53C-5246FBFD150E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5932" y="2190750"/>
            <a:ext cx="0" cy="30638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42" name="Line 49">
            <a:extLst>
              <a:ext uri="{FF2B5EF4-FFF2-40B4-BE49-F238E27FC236}">
                <a16:creationId xmlns:a16="http://schemas.microsoft.com/office/drawing/2014/main" id="{38E18E2C-8912-4FEB-B452-7A19456221AB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5932" y="2952750"/>
            <a:ext cx="0" cy="4572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43" name="Line 50">
            <a:extLst>
              <a:ext uri="{FF2B5EF4-FFF2-40B4-BE49-F238E27FC236}">
                <a16:creationId xmlns:a16="http://schemas.microsoft.com/office/drawing/2014/main" id="{B0AAB41C-4B4C-4052-A5BD-63BC968B0BC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4632" y="295275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44" name="Line 51">
            <a:extLst>
              <a:ext uri="{FF2B5EF4-FFF2-40B4-BE49-F238E27FC236}">
                <a16:creationId xmlns:a16="http://schemas.microsoft.com/office/drawing/2014/main" id="{23480D62-78FB-4E93-AA46-20C59CB330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794" y="3638550"/>
            <a:ext cx="10874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45" name="Line 52">
            <a:extLst>
              <a:ext uri="{FF2B5EF4-FFF2-40B4-BE49-F238E27FC236}">
                <a16:creationId xmlns:a16="http://schemas.microsoft.com/office/drawing/2014/main" id="{CA40F8FB-1404-41F2-8608-3A671BEBA35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794" y="363855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46" name="Line 53">
            <a:extLst>
              <a:ext uri="{FF2B5EF4-FFF2-40B4-BE49-F238E27FC236}">
                <a16:creationId xmlns:a16="http://schemas.microsoft.com/office/drawing/2014/main" id="{4F6DFB10-2260-4865-9B96-3C6CC2C9061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0769" y="3638550"/>
            <a:ext cx="484188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47" name="Line 54">
            <a:extLst>
              <a:ext uri="{FF2B5EF4-FFF2-40B4-BE49-F238E27FC236}">
                <a16:creationId xmlns:a16="http://schemas.microsoft.com/office/drawing/2014/main" id="{175DF3AC-AED7-4572-8488-6DD945C9BF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4957" y="3638550"/>
            <a:ext cx="0" cy="3048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48" name="Line 57">
            <a:extLst>
              <a:ext uri="{FF2B5EF4-FFF2-40B4-BE49-F238E27FC236}">
                <a16:creationId xmlns:a16="http://schemas.microsoft.com/office/drawing/2014/main" id="{6E3F9E2B-E663-4EDA-BC71-5EC7B3D0E86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794" y="4400550"/>
            <a:ext cx="0" cy="3032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grpSp>
        <p:nvGrpSpPr>
          <p:cNvPr id="49" name="Group 58">
            <a:extLst>
              <a:ext uri="{FF2B5EF4-FFF2-40B4-BE49-F238E27FC236}">
                <a16:creationId xmlns:a16="http://schemas.microsoft.com/office/drawing/2014/main" id="{BC4421C6-E6AD-4257-9713-3CE6C71AA8A4}"/>
              </a:ext>
            </a:extLst>
          </p:cNvPr>
          <p:cNvGrpSpPr>
            <a:grpSpLocks/>
          </p:cNvGrpSpPr>
          <p:nvPr/>
        </p:nvGrpSpPr>
        <p:grpSpPr bwMode="auto">
          <a:xfrm>
            <a:off x="5849144" y="4703762"/>
            <a:ext cx="1631950" cy="762000"/>
            <a:chOff x="1085" y="2352"/>
            <a:chExt cx="1296" cy="480"/>
          </a:xfrm>
        </p:grpSpPr>
        <p:sp>
          <p:nvSpPr>
            <p:cNvPr id="50" name="AutoShape 59">
              <a:extLst>
                <a:ext uri="{FF2B5EF4-FFF2-40B4-BE49-F238E27FC236}">
                  <a16:creationId xmlns:a16="http://schemas.microsoft.com/office/drawing/2014/main" id="{E057F4E3-8622-4459-BBF3-56FC90A9C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5" y="2352"/>
              <a:ext cx="1296" cy="480"/>
            </a:xfrm>
            <a:prstGeom prst="diamond">
              <a:avLst/>
            </a:prstGeom>
            <a:solidFill>
              <a:srgbClr val="A9C5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" name="Text Box 60">
              <a:extLst>
                <a:ext uri="{FF2B5EF4-FFF2-40B4-BE49-F238E27FC236}">
                  <a16:creationId xmlns:a16="http://schemas.microsoft.com/office/drawing/2014/main" id="{FD831A5F-FD6A-44D9-BB68-A3A44D44EB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5" y="2448"/>
              <a:ext cx="92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/>
                <a:t>判断到</a:t>
              </a:r>
              <a:r>
                <a:rPr lang="en-US" altLang="zh-CN" sz="1600"/>
                <a:t>3</a:t>
              </a:r>
              <a:r>
                <a:rPr lang="zh-CN" altLang="en-US" sz="1600"/>
                <a:t>次</a:t>
              </a:r>
            </a:p>
          </p:txBody>
        </p:sp>
      </p:grpSp>
      <p:sp>
        <p:nvSpPr>
          <p:cNvPr id="52" name="Line 61">
            <a:extLst>
              <a:ext uri="{FF2B5EF4-FFF2-40B4-BE49-F238E27FC236}">
                <a16:creationId xmlns:a16="http://schemas.microsoft.com/office/drawing/2014/main" id="{BA2BD87B-9605-4B44-A15C-B4C3E3CBADD2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4957" y="4400550"/>
            <a:ext cx="0" cy="303212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53" name="Line 62">
            <a:extLst>
              <a:ext uri="{FF2B5EF4-FFF2-40B4-BE49-F238E27FC236}">
                <a16:creationId xmlns:a16="http://schemas.microsoft.com/office/drawing/2014/main" id="{4F4E51D3-0CA3-4F9F-A6C5-58459A59850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794" y="5162550"/>
            <a:ext cx="0" cy="3032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54" name="Text Box 63">
            <a:extLst>
              <a:ext uri="{FF2B5EF4-FFF2-40B4-BE49-F238E27FC236}">
                <a16:creationId xmlns:a16="http://schemas.microsoft.com/office/drawing/2014/main" id="{DE131B67-8E80-4B1E-B57F-E328B25A4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232" y="5313362"/>
            <a:ext cx="484187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589" tIns="39794" rIns="79589" bIns="39794">
            <a:spAutoFit/>
          </a:bodyPr>
          <a:lstStyle>
            <a:lvl1pPr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100"/>
              <a:t>①</a:t>
            </a:r>
          </a:p>
        </p:txBody>
      </p:sp>
      <p:sp>
        <p:nvSpPr>
          <p:cNvPr id="55" name="Line 66">
            <a:extLst>
              <a:ext uri="{FF2B5EF4-FFF2-40B4-BE49-F238E27FC236}">
                <a16:creationId xmlns:a16="http://schemas.microsoft.com/office/drawing/2014/main" id="{36F0CBA0-7859-472A-B6A3-0C74AE34A92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1094" y="5084762"/>
            <a:ext cx="422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56" name="Line 67">
            <a:extLst>
              <a:ext uri="{FF2B5EF4-FFF2-40B4-BE49-F238E27FC236}">
                <a16:creationId xmlns:a16="http://schemas.microsoft.com/office/drawing/2014/main" id="{D896BAB5-4E56-49DC-85CA-E8BFD6C75B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03369" y="2724150"/>
            <a:ext cx="0" cy="2360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57" name="Line 68">
            <a:extLst>
              <a:ext uri="{FF2B5EF4-FFF2-40B4-BE49-F238E27FC236}">
                <a16:creationId xmlns:a16="http://schemas.microsoft.com/office/drawing/2014/main" id="{57BB2DBB-7C26-43FB-A504-4E3FC28174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69794" y="2724150"/>
            <a:ext cx="19335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58" name="Line 69">
            <a:extLst>
              <a:ext uri="{FF2B5EF4-FFF2-40B4-BE49-F238E27FC236}">
                <a16:creationId xmlns:a16="http://schemas.microsoft.com/office/drawing/2014/main" id="{270A8426-466A-4B7F-98CB-17D51E3F26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4957" y="5084762"/>
            <a:ext cx="484187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59" name="Line 70">
            <a:extLst>
              <a:ext uri="{FF2B5EF4-FFF2-40B4-BE49-F238E27FC236}">
                <a16:creationId xmlns:a16="http://schemas.microsoft.com/office/drawing/2014/main" id="{6BE8F16B-D08A-4ED5-89F3-73023873D1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4957" y="5084762"/>
            <a:ext cx="0" cy="306388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grpSp>
        <p:nvGrpSpPr>
          <p:cNvPr id="60" name="Group 71">
            <a:extLst>
              <a:ext uri="{FF2B5EF4-FFF2-40B4-BE49-F238E27FC236}">
                <a16:creationId xmlns:a16="http://schemas.microsoft.com/office/drawing/2014/main" id="{1F002655-AA4C-4DFD-9315-E49EB0CA6309}"/>
              </a:ext>
            </a:extLst>
          </p:cNvPr>
          <p:cNvGrpSpPr>
            <a:grpSpLocks/>
          </p:cNvGrpSpPr>
          <p:nvPr/>
        </p:nvGrpSpPr>
        <p:grpSpPr bwMode="auto">
          <a:xfrm>
            <a:off x="4699794" y="5391150"/>
            <a:ext cx="1330325" cy="455612"/>
            <a:chOff x="3629" y="1824"/>
            <a:chExt cx="1056" cy="288"/>
          </a:xfrm>
        </p:grpSpPr>
        <p:sp>
          <p:nvSpPr>
            <p:cNvPr id="61" name="AutoShape 72">
              <a:extLst>
                <a:ext uri="{FF2B5EF4-FFF2-40B4-BE49-F238E27FC236}">
                  <a16:creationId xmlns:a16="http://schemas.microsoft.com/office/drawing/2014/main" id="{F345FAB5-1A81-43CA-A64C-51AFB236E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9" y="1824"/>
              <a:ext cx="1056" cy="288"/>
            </a:xfrm>
            <a:prstGeom prst="flowChartAlternateProcess">
              <a:avLst/>
            </a:prstGeom>
            <a:solidFill>
              <a:srgbClr val="A9C5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" name="Text Box 73">
              <a:extLst>
                <a:ext uri="{FF2B5EF4-FFF2-40B4-BE49-F238E27FC236}">
                  <a16:creationId xmlns:a16="http://schemas.microsoft.com/office/drawing/2014/main" id="{ED2B1D74-FD15-40F1-BCD9-99BB3E69A5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7" y="1872"/>
              <a:ext cx="624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吞卡</a:t>
              </a:r>
            </a:p>
          </p:txBody>
        </p:sp>
      </p:grpSp>
      <p:sp>
        <p:nvSpPr>
          <p:cNvPr id="63" name="Text Box 75">
            <a:extLst>
              <a:ext uri="{FF2B5EF4-FFF2-40B4-BE49-F238E27FC236}">
                <a16:creationId xmlns:a16="http://schemas.microsoft.com/office/drawing/2014/main" id="{A52AC948-72E2-4167-B6AA-E6F4FFB1D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4307" y="1824037"/>
            <a:ext cx="665162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589" tIns="39794" rIns="79589" bIns="39794">
            <a:spAutoFit/>
          </a:bodyPr>
          <a:lstStyle>
            <a:lvl1pPr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成功</a:t>
            </a:r>
          </a:p>
        </p:txBody>
      </p:sp>
      <p:sp>
        <p:nvSpPr>
          <p:cNvPr id="64" name="Text Box 76">
            <a:extLst>
              <a:ext uri="{FF2B5EF4-FFF2-40B4-BE49-F238E27FC236}">
                <a16:creationId xmlns:a16="http://schemas.microsoft.com/office/drawing/2014/main" id="{8D324721-E479-4368-8D88-483893C40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1744" y="1809750"/>
            <a:ext cx="90646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589" tIns="39794" rIns="79589" bIns="39794">
            <a:spAutoFit/>
          </a:bodyPr>
          <a:lstStyle>
            <a:lvl1pPr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不成功</a:t>
            </a:r>
          </a:p>
        </p:txBody>
      </p:sp>
      <p:grpSp>
        <p:nvGrpSpPr>
          <p:cNvPr id="65" name="Group 77">
            <a:extLst>
              <a:ext uri="{FF2B5EF4-FFF2-40B4-BE49-F238E27FC236}">
                <a16:creationId xmlns:a16="http://schemas.microsoft.com/office/drawing/2014/main" id="{8AEB6444-40A3-4A85-990A-E6ED9E7E00F5}"/>
              </a:ext>
            </a:extLst>
          </p:cNvPr>
          <p:cNvGrpSpPr>
            <a:grpSpLocks/>
          </p:cNvGrpSpPr>
          <p:nvPr/>
        </p:nvGrpSpPr>
        <p:grpSpPr bwMode="auto">
          <a:xfrm>
            <a:off x="8932069" y="3409950"/>
            <a:ext cx="906463" cy="457200"/>
            <a:chOff x="1373" y="240"/>
            <a:chExt cx="720" cy="288"/>
          </a:xfrm>
        </p:grpSpPr>
        <p:sp>
          <p:nvSpPr>
            <p:cNvPr id="66" name="AutoShape 78">
              <a:extLst>
                <a:ext uri="{FF2B5EF4-FFF2-40B4-BE49-F238E27FC236}">
                  <a16:creationId xmlns:a16="http://schemas.microsoft.com/office/drawing/2014/main" id="{DC758D94-7DCD-4F69-A510-C70E102D7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3" y="240"/>
              <a:ext cx="720" cy="288"/>
            </a:xfrm>
            <a:prstGeom prst="flowChartAlternateProcess">
              <a:avLst/>
            </a:prstGeom>
            <a:solidFill>
              <a:srgbClr val="A9C5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7" name="Text Box 79">
              <a:extLst>
                <a:ext uri="{FF2B5EF4-FFF2-40B4-BE49-F238E27FC236}">
                  <a16:creationId xmlns:a16="http://schemas.microsoft.com/office/drawing/2014/main" id="{FF4A1A54-FBFB-472E-BD39-6CC7F40510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7" y="288"/>
              <a:ext cx="48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/>
                <a:t>结束</a:t>
              </a:r>
            </a:p>
          </p:txBody>
        </p:sp>
      </p:grpSp>
      <p:sp>
        <p:nvSpPr>
          <p:cNvPr id="68" name="Text Box 80">
            <a:extLst>
              <a:ext uri="{FF2B5EF4-FFF2-40B4-BE49-F238E27FC236}">
                <a16:creationId xmlns:a16="http://schemas.microsoft.com/office/drawing/2014/main" id="{6937ACDE-6864-4F07-B016-1FB5D050E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1744" y="3257550"/>
            <a:ext cx="66516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589" tIns="39794" rIns="79589" bIns="39794">
            <a:spAutoFit/>
          </a:bodyPr>
          <a:lstStyle>
            <a:lvl1pPr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正确</a:t>
            </a:r>
          </a:p>
        </p:txBody>
      </p:sp>
      <p:sp>
        <p:nvSpPr>
          <p:cNvPr id="69" name="Text Box 81">
            <a:extLst>
              <a:ext uri="{FF2B5EF4-FFF2-40B4-BE49-F238E27FC236}">
                <a16:creationId xmlns:a16="http://schemas.microsoft.com/office/drawing/2014/main" id="{C70065F0-7689-417E-B0B5-59DA3EE032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0119" y="3271837"/>
            <a:ext cx="985838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589" tIns="39794" rIns="79589" bIns="39794">
            <a:spAutoFit/>
          </a:bodyPr>
          <a:lstStyle>
            <a:lvl1pPr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不正确</a:t>
            </a:r>
          </a:p>
        </p:txBody>
      </p:sp>
      <p:sp>
        <p:nvSpPr>
          <p:cNvPr id="70" name="Text Box 82">
            <a:extLst>
              <a:ext uri="{FF2B5EF4-FFF2-40B4-BE49-F238E27FC236}">
                <a16:creationId xmlns:a16="http://schemas.microsoft.com/office/drawing/2014/main" id="{BAF817DA-E939-495E-9392-DEE9A169F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7157" y="4629150"/>
            <a:ext cx="722312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589" tIns="39794" rIns="79589" bIns="39794">
            <a:spAutoFit/>
          </a:bodyPr>
          <a:lstStyle>
            <a:lvl1pPr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到</a:t>
            </a:r>
            <a:r>
              <a:rPr lang="en-US" altLang="zh-CN"/>
              <a:t>3</a:t>
            </a:r>
            <a:r>
              <a:rPr lang="zh-CN" altLang="en-US"/>
              <a:t>次</a:t>
            </a:r>
          </a:p>
        </p:txBody>
      </p:sp>
      <p:sp>
        <p:nvSpPr>
          <p:cNvPr id="71" name="Text Box 83">
            <a:extLst>
              <a:ext uri="{FF2B5EF4-FFF2-40B4-BE49-F238E27FC236}">
                <a16:creationId xmlns:a16="http://schemas.microsoft.com/office/drawing/2014/main" id="{CF21AAB7-C34F-4C8C-BA9F-9AD57B06C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7882" y="4629150"/>
            <a:ext cx="11318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589" tIns="39794" rIns="79589" bIns="39794">
            <a:spAutoFit/>
          </a:bodyPr>
          <a:lstStyle>
            <a:lvl1pPr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未到</a:t>
            </a:r>
            <a:r>
              <a:rPr lang="en-US" altLang="zh-CN"/>
              <a:t>3</a:t>
            </a:r>
            <a:r>
              <a:rPr lang="zh-CN" altLang="en-US"/>
              <a:t>次</a:t>
            </a:r>
          </a:p>
        </p:txBody>
      </p:sp>
      <p:sp>
        <p:nvSpPr>
          <p:cNvPr id="72" name="Line 84">
            <a:extLst>
              <a:ext uri="{FF2B5EF4-FFF2-40B4-BE49-F238E27FC236}">
                <a16:creationId xmlns:a16="http://schemas.microsoft.com/office/drawing/2014/main" id="{A9178DD3-FA33-4B7A-BFE3-C3DBBB79AEB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4957" y="5846762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grpSp>
        <p:nvGrpSpPr>
          <p:cNvPr id="73" name="Group 85">
            <a:extLst>
              <a:ext uri="{FF2B5EF4-FFF2-40B4-BE49-F238E27FC236}">
                <a16:creationId xmlns:a16="http://schemas.microsoft.com/office/drawing/2014/main" id="{E977C534-23CF-4E2E-8571-0F3F9C95757C}"/>
              </a:ext>
            </a:extLst>
          </p:cNvPr>
          <p:cNvGrpSpPr>
            <a:grpSpLocks/>
          </p:cNvGrpSpPr>
          <p:nvPr/>
        </p:nvGrpSpPr>
        <p:grpSpPr bwMode="auto">
          <a:xfrm>
            <a:off x="4941094" y="6151562"/>
            <a:ext cx="931863" cy="457200"/>
            <a:chOff x="1373" y="240"/>
            <a:chExt cx="739" cy="288"/>
          </a:xfrm>
        </p:grpSpPr>
        <p:sp>
          <p:nvSpPr>
            <p:cNvPr id="74" name="AutoShape 86">
              <a:extLst>
                <a:ext uri="{FF2B5EF4-FFF2-40B4-BE49-F238E27FC236}">
                  <a16:creationId xmlns:a16="http://schemas.microsoft.com/office/drawing/2014/main" id="{A2A2AD87-4BA6-4423-8DB1-382900D3A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3" y="240"/>
              <a:ext cx="720" cy="288"/>
            </a:xfrm>
            <a:prstGeom prst="flowChartAlternateProcess">
              <a:avLst/>
            </a:prstGeom>
            <a:solidFill>
              <a:srgbClr val="A9C5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5" name="Text Box 87">
              <a:extLst>
                <a:ext uri="{FF2B5EF4-FFF2-40B4-BE49-F238E27FC236}">
                  <a16:creationId xmlns:a16="http://schemas.microsoft.com/office/drawing/2014/main" id="{6579B5CA-094D-4117-8CE7-25244EC089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7" y="288"/>
              <a:ext cx="595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结束</a:t>
              </a:r>
            </a:p>
          </p:txBody>
        </p:sp>
      </p:grpSp>
      <p:sp>
        <p:nvSpPr>
          <p:cNvPr id="76" name="Text Box 89">
            <a:extLst>
              <a:ext uri="{FF2B5EF4-FFF2-40B4-BE49-F238E27FC236}">
                <a16:creationId xmlns:a16="http://schemas.microsoft.com/office/drawing/2014/main" id="{EC3B57A5-7015-46C1-97C7-C5A35D0C5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308" y="1283940"/>
            <a:ext cx="2054225" cy="511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589" tIns="39794" rIns="79589" bIns="39794">
            <a:spAutoFit/>
          </a:bodyPr>
          <a:lstStyle>
            <a:lvl1pPr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华文楷体" panose="02010600040101010101" pitchFamily="2" charset="-122"/>
                <a:ea typeface="楷体" panose="02010609060101010101" pitchFamily="49" charset="-122"/>
              </a:rPr>
              <a:t>画流程图</a:t>
            </a:r>
            <a:r>
              <a:rPr lang="zh-CN" altLang="en-US" sz="2500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4244764779"/>
      </p:ext>
    </p:extLst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F6DBA284-6479-4FC1-B305-97176706B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160" y="577503"/>
            <a:ext cx="484187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589" tIns="39794" rIns="79589" bIns="39794">
            <a:spAutoFit/>
          </a:bodyPr>
          <a:lstStyle>
            <a:lvl1pPr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100"/>
              <a:t>①</a:t>
            </a:r>
          </a:p>
        </p:txBody>
      </p:sp>
      <p:grpSp>
        <p:nvGrpSpPr>
          <p:cNvPr id="6" name="Group 53">
            <a:extLst>
              <a:ext uri="{FF2B5EF4-FFF2-40B4-BE49-F238E27FC236}">
                <a16:creationId xmlns:a16="http://schemas.microsoft.com/office/drawing/2014/main" id="{06F371FF-8A7F-451D-81BB-A1538EC0DC56}"/>
              </a:ext>
            </a:extLst>
          </p:cNvPr>
          <p:cNvGrpSpPr>
            <a:grpSpLocks/>
          </p:cNvGrpSpPr>
          <p:nvPr/>
        </p:nvGrpSpPr>
        <p:grpSpPr bwMode="auto">
          <a:xfrm>
            <a:off x="6629697" y="1215680"/>
            <a:ext cx="2176463" cy="830263"/>
            <a:chOff x="3245" y="1794"/>
            <a:chExt cx="1728" cy="523"/>
          </a:xfrm>
        </p:grpSpPr>
        <p:sp>
          <p:nvSpPr>
            <p:cNvPr id="7" name="AutoShape 6">
              <a:extLst>
                <a:ext uri="{FF2B5EF4-FFF2-40B4-BE49-F238E27FC236}">
                  <a16:creationId xmlns:a16="http://schemas.microsoft.com/office/drawing/2014/main" id="{EAA08071-5B40-4E8B-ABBB-FBCF410A5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5" y="1824"/>
              <a:ext cx="1728" cy="384"/>
            </a:xfrm>
            <a:prstGeom prst="diamond">
              <a:avLst/>
            </a:prstGeom>
            <a:solidFill>
              <a:srgbClr val="A9C5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C0950BE0-3AD3-4378-B1E9-CA9A7BDF99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5" y="1794"/>
              <a:ext cx="1194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 dirty="0"/>
                <a:t>验证取款额度是否小于当天额度</a:t>
              </a:r>
            </a:p>
          </p:txBody>
        </p:sp>
      </p:grpSp>
      <p:sp>
        <p:nvSpPr>
          <p:cNvPr id="9" name="Line 8">
            <a:extLst>
              <a:ext uri="{FF2B5EF4-FFF2-40B4-BE49-F238E27FC236}">
                <a16:creationId xmlns:a16="http://schemas.microsoft.com/office/drawing/2014/main" id="{C24BB398-B467-4618-B74F-3A89DCB3C6F6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7135" y="95850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grpSp>
        <p:nvGrpSpPr>
          <p:cNvPr id="10" name="Group 12">
            <a:extLst>
              <a:ext uri="{FF2B5EF4-FFF2-40B4-BE49-F238E27FC236}">
                <a16:creationId xmlns:a16="http://schemas.microsoft.com/office/drawing/2014/main" id="{4389AF9A-EA00-4DD7-8316-77C092ECF689}"/>
              </a:ext>
            </a:extLst>
          </p:cNvPr>
          <p:cNvGrpSpPr>
            <a:grpSpLocks/>
          </p:cNvGrpSpPr>
          <p:nvPr/>
        </p:nvGrpSpPr>
        <p:grpSpPr bwMode="auto">
          <a:xfrm>
            <a:off x="1149647" y="3395316"/>
            <a:ext cx="2287588" cy="457200"/>
            <a:chOff x="1152" y="1968"/>
            <a:chExt cx="1815" cy="288"/>
          </a:xfrm>
        </p:grpSpPr>
        <p:sp>
          <p:nvSpPr>
            <p:cNvPr id="11" name="AutoShape 10">
              <a:extLst>
                <a:ext uri="{FF2B5EF4-FFF2-40B4-BE49-F238E27FC236}">
                  <a16:creationId xmlns:a16="http://schemas.microsoft.com/office/drawing/2014/main" id="{D2A86FF1-8D84-40D4-90F2-91D087186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9" y="1968"/>
              <a:ext cx="1680" cy="288"/>
            </a:xfrm>
            <a:prstGeom prst="flowChartAlternateProcess">
              <a:avLst/>
            </a:prstGeom>
            <a:solidFill>
              <a:srgbClr val="A9C5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40119FAA-8CA5-471F-9C46-F558F7D414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016"/>
              <a:ext cx="1815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/>
                <a:t>更新账户余额、出钞</a:t>
              </a:r>
            </a:p>
          </p:txBody>
        </p:sp>
      </p:grpSp>
      <p:sp>
        <p:nvSpPr>
          <p:cNvPr id="15" name="Line 13">
            <a:extLst>
              <a:ext uri="{FF2B5EF4-FFF2-40B4-BE49-F238E27FC236}">
                <a16:creationId xmlns:a16="http://schemas.microsoft.com/office/drawing/2014/main" id="{5CA63C91-C33B-4F13-88B1-C6F6AFE1EF6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5185" y="1566516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16" name="Line 14">
            <a:extLst>
              <a:ext uri="{FF2B5EF4-FFF2-40B4-BE49-F238E27FC236}">
                <a16:creationId xmlns:a16="http://schemas.microsoft.com/office/drawing/2014/main" id="{4E2AE94C-8C27-493A-94D4-94C61D4B6D6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5185" y="1566516"/>
            <a:ext cx="5445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42724BA-FC93-4F8E-ABE9-F8D362B5AD52}"/>
              </a:ext>
            </a:extLst>
          </p:cNvPr>
          <p:cNvGrpSpPr>
            <a:grpSpLocks/>
          </p:cNvGrpSpPr>
          <p:nvPr/>
        </p:nvGrpSpPr>
        <p:grpSpPr bwMode="auto">
          <a:xfrm>
            <a:off x="1489372" y="4538316"/>
            <a:ext cx="1412875" cy="455612"/>
            <a:chOff x="1229" y="816"/>
            <a:chExt cx="1122" cy="288"/>
          </a:xfrm>
        </p:grpSpPr>
        <p:sp>
          <p:nvSpPr>
            <p:cNvPr id="18" name="AutoShape 17">
              <a:extLst>
                <a:ext uri="{FF2B5EF4-FFF2-40B4-BE49-F238E27FC236}">
                  <a16:creationId xmlns:a16="http://schemas.microsoft.com/office/drawing/2014/main" id="{8CBBE10B-16A2-409F-9DCA-388962A8E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9" y="816"/>
              <a:ext cx="1056" cy="288"/>
            </a:xfrm>
            <a:prstGeom prst="flowChartAlternateProcess">
              <a:avLst/>
            </a:prstGeom>
            <a:solidFill>
              <a:srgbClr val="A9C5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FAF4A7AF-600C-45F5-B6FE-8367CDBE14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3" y="825"/>
              <a:ext cx="1088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返回主界面</a:t>
              </a:r>
            </a:p>
          </p:txBody>
        </p:sp>
      </p:grpSp>
      <p:sp>
        <p:nvSpPr>
          <p:cNvPr id="20" name="Line 19">
            <a:extLst>
              <a:ext uri="{FF2B5EF4-FFF2-40B4-BE49-F238E27FC236}">
                <a16:creationId xmlns:a16="http://schemas.microsoft.com/office/drawing/2014/main" id="{57D01A18-69BF-43DB-9D82-240318E3FA7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94860" y="2253903"/>
            <a:ext cx="1995487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E048E711-1D2C-4FE7-B645-F08F2B4467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90347" y="1566516"/>
            <a:ext cx="0" cy="2057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22" name="Line 21">
            <a:extLst>
              <a:ext uri="{FF2B5EF4-FFF2-40B4-BE49-F238E27FC236}">
                <a16:creationId xmlns:a16="http://schemas.microsoft.com/office/drawing/2014/main" id="{D0085C79-F232-42E4-99C6-24601E2E7883}"/>
              </a:ext>
            </a:extLst>
          </p:cNvPr>
          <p:cNvSpPr>
            <a:spLocks noChangeShapeType="1"/>
          </p:cNvSpPr>
          <p:nvPr/>
        </p:nvSpPr>
        <p:spPr bwMode="auto">
          <a:xfrm>
            <a:off x="8806160" y="1566516"/>
            <a:ext cx="484187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grpSp>
        <p:nvGrpSpPr>
          <p:cNvPr id="23" name="Group 28">
            <a:extLst>
              <a:ext uri="{FF2B5EF4-FFF2-40B4-BE49-F238E27FC236}">
                <a16:creationId xmlns:a16="http://schemas.microsoft.com/office/drawing/2014/main" id="{66AE975F-8274-4CCF-9A12-9F9219E0E719}"/>
              </a:ext>
            </a:extLst>
          </p:cNvPr>
          <p:cNvGrpSpPr>
            <a:grpSpLocks/>
          </p:cNvGrpSpPr>
          <p:nvPr/>
        </p:nvGrpSpPr>
        <p:grpSpPr bwMode="auto">
          <a:xfrm>
            <a:off x="8383885" y="3623916"/>
            <a:ext cx="1754187" cy="455612"/>
            <a:chOff x="4589" y="1488"/>
            <a:chExt cx="1392" cy="288"/>
          </a:xfrm>
        </p:grpSpPr>
        <p:sp>
          <p:nvSpPr>
            <p:cNvPr id="24" name="AutoShape 26">
              <a:extLst>
                <a:ext uri="{FF2B5EF4-FFF2-40B4-BE49-F238E27FC236}">
                  <a16:creationId xmlns:a16="http://schemas.microsoft.com/office/drawing/2014/main" id="{B7101704-CF5E-43DA-AECB-40C84BC18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9" y="1488"/>
              <a:ext cx="1392" cy="288"/>
            </a:xfrm>
            <a:prstGeom prst="flowChartAlternateProcess">
              <a:avLst/>
            </a:prstGeom>
            <a:solidFill>
              <a:srgbClr val="A9C5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" name="Text Box 27">
              <a:extLst>
                <a:ext uri="{FF2B5EF4-FFF2-40B4-BE49-F238E27FC236}">
                  <a16:creationId xmlns:a16="http://schemas.microsoft.com/office/drawing/2014/main" id="{A8B63AAB-1D1E-47AE-BC44-CA1B78BAF6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3" y="1536"/>
              <a:ext cx="120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400" dirty="0">
                  <a:solidFill>
                    <a:schemeClr val="hlink"/>
                  </a:solidFill>
                </a:rPr>
                <a:t>提示错误、退卡</a:t>
              </a:r>
            </a:p>
          </p:txBody>
        </p:sp>
      </p:grpSp>
      <p:grpSp>
        <p:nvGrpSpPr>
          <p:cNvPr id="26" name="Group 29">
            <a:extLst>
              <a:ext uri="{FF2B5EF4-FFF2-40B4-BE49-F238E27FC236}">
                <a16:creationId xmlns:a16="http://schemas.microsoft.com/office/drawing/2014/main" id="{BDDD6D23-6D49-46ED-B140-65476F50D62F}"/>
              </a:ext>
            </a:extLst>
          </p:cNvPr>
          <p:cNvGrpSpPr>
            <a:grpSpLocks/>
          </p:cNvGrpSpPr>
          <p:nvPr/>
        </p:nvGrpSpPr>
        <p:grpSpPr bwMode="auto">
          <a:xfrm>
            <a:off x="5359697" y="6060728"/>
            <a:ext cx="971550" cy="457200"/>
            <a:chOff x="1373" y="240"/>
            <a:chExt cx="772" cy="288"/>
          </a:xfrm>
        </p:grpSpPr>
        <p:sp>
          <p:nvSpPr>
            <p:cNvPr id="27" name="AutoShape 30">
              <a:extLst>
                <a:ext uri="{FF2B5EF4-FFF2-40B4-BE49-F238E27FC236}">
                  <a16:creationId xmlns:a16="http://schemas.microsoft.com/office/drawing/2014/main" id="{E550E15E-93EE-45B4-AC76-118B67A86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3" y="240"/>
              <a:ext cx="720" cy="288"/>
            </a:xfrm>
            <a:prstGeom prst="flowChartAlternateProcess">
              <a:avLst/>
            </a:prstGeom>
            <a:solidFill>
              <a:srgbClr val="A9C5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" name="Text Box 31">
              <a:extLst>
                <a:ext uri="{FF2B5EF4-FFF2-40B4-BE49-F238E27FC236}">
                  <a16:creationId xmlns:a16="http://schemas.microsoft.com/office/drawing/2014/main" id="{9CA225AF-0E91-41D6-82D9-239BF97675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7" y="288"/>
              <a:ext cx="628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结束</a:t>
              </a:r>
            </a:p>
          </p:txBody>
        </p:sp>
      </p:grpSp>
      <p:sp>
        <p:nvSpPr>
          <p:cNvPr id="29" name="Line 32">
            <a:extLst>
              <a:ext uri="{FF2B5EF4-FFF2-40B4-BE49-F238E27FC236}">
                <a16:creationId xmlns:a16="http://schemas.microsoft.com/office/drawing/2014/main" id="{A0B0FA2E-9D94-4467-ADDA-B471C74E84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4535" y="3852516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30" name="Text Box 33">
            <a:extLst>
              <a:ext uri="{FF2B5EF4-FFF2-40B4-BE49-F238E27FC236}">
                <a16:creationId xmlns:a16="http://schemas.microsoft.com/office/drawing/2014/main" id="{18635264-B646-40C6-AF82-BF2053C89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5185" y="1201391"/>
            <a:ext cx="665162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589" tIns="39794" rIns="79589" bIns="39794">
            <a:spAutoFit/>
          </a:bodyPr>
          <a:lstStyle>
            <a:lvl1pPr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满足</a:t>
            </a:r>
          </a:p>
        </p:txBody>
      </p:sp>
      <p:sp>
        <p:nvSpPr>
          <p:cNvPr id="31" name="Text Box 34">
            <a:extLst>
              <a:ext uri="{FF2B5EF4-FFF2-40B4-BE49-F238E27FC236}">
                <a16:creationId xmlns:a16="http://schemas.microsoft.com/office/drawing/2014/main" id="{518EF37B-1E49-4AC7-9E3E-843131CD0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6160" y="1225203"/>
            <a:ext cx="84772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589" tIns="39794" rIns="79589" bIns="39794">
            <a:spAutoFit/>
          </a:bodyPr>
          <a:lstStyle>
            <a:lvl1pPr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hlink"/>
                </a:solidFill>
              </a:rPr>
              <a:t>不满足</a:t>
            </a:r>
          </a:p>
        </p:txBody>
      </p:sp>
      <p:sp>
        <p:nvSpPr>
          <p:cNvPr id="32" name="Line 38">
            <a:extLst>
              <a:ext uri="{FF2B5EF4-FFF2-40B4-BE49-F238E27FC236}">
                <a16:creationId xmlns:a16="http://schemas.microsoft.com/office/drawing/2014/main" id="{BC91F03C-70A7-4FEA-9C56-8110AECBC201}"/>
              </a:ext>
            </a:extLst>
          </p:cNvPr>
          <p:cNvSpPr>
            <a:spLocks noChangeShapeType="1"/>
          </p:cNvSpPr>
          <p:nvPr/>
        </p:nvSpPr>
        <p:spPr bwMode="auto">
          <a:xfrm>
            <a:off x="9290347" y="4079528"/>
            <a:ext cx="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33" name="Line 39">
            <a:extLst>
              <a:ext uri="{FF2B5EF4-FFF2-40B4-BE49-F238E27FC236}">
                <a16:creationId xmlns:a16="http://schemas.microsoft.com/office/drawing/2014/main" id="{CEE42EE7-C97C-4287-B10B-5FAFEEDB08A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4535" y="5374928"/>
            <a:ext cx="71358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34" name="Line 40">
            <a:extLst>
              <a:ext uri="{FF2B5EF4-FFF2-40B4-BE49-F238E27FC236}">
                <a16:creationId xmlns:a16="http://schemas.microsoft.com/office/drawing/2014/main" id="{FA5EA0FB-3A09-4C22-9478-53692AC2E3C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81972" y="5374928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grpSp>
        <p:nvGrpSpPr>
          <p:cNvPr id="35" name="Group 41">
            <a:extLst>
              <a:ext uri="{FF2B5EF4-FFF2-40B4-BE49-F238E27FC236}">
                <a16:creationId xmlns:a16="http://schemas.microsoft.com/office/drawing/2014/main" id="{5760C19F-4B76-4035-95DB-84D767D1C247}"/>
              </a:ext>
            </a:extLst>
          </p:cNvPr>
          <p:cNvGrpSpPr>
            <a:grpSpLocks/>
          </p:cNvGrpSpPr>
          <p:nvPr/>
        </p:nvGrpSpPr>
        <p:grpSpPr bwMode="auto">
          <a:xfrm>
            <a:off x="2819697" y="2633316"/>
            <a:ext cx="2903538" cy="762000"/>
            <a:chOff x="1613" y="624"/>
            <a:chExt cx="2304" cy="480"/>
          </a:xfrm>
        </p:grpSpPr>
        <p:sp>
          <p:nvSpPr>
            <p:cNvPr id="36" name="AutoShape 42">
              <a:extLst>
                <a:ext uri="{FF2B5EF4-FFF2-40B4-BE49-F238E27FC236}">
                  <a16:creationId xmlns:a16="http://schemas.microsoft.com/office/drawing/2014/main" id="{C4019473-F78B-4204-84C0-3E5BF807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3" y="624"/>
              <a:ext cx="2304" cy="480"/>
            </a:xfrm>
            <a:prstGeom prst="diamond">
              <a:avLst/>
            </a:prstGeom>
            <a:solidFill>
              <a:srgbClr val="A9C5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" name="Text Box 43">
              <a:extLst>
                <a:ext uri="{FF2B5EF4-FFF2-40B4-BE49-F238E27FC236}">
                  <a16:creationId xmlns:a16="http://schemas.microsoft.com/office/drawing/2014/main" id="{61552C68-E046-4D62-99C2-C9E6C16232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7" y="768"/>
              <a:ext cx="1799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ATM</a:t>
              </a:r>
              <a:r>
                <a:rPr lang="zh-CN" altLang="en-US"/>
                <a:t>机余额是否够用</a:t>
              </a:r>
            </a:p>
          </p:txBody>
        </p:sp>
      </p:grpSp>
      <p:sp>
        <p:nvSpPr>
          <p:cNvPr id="38" name="Line 44">
            <a:extLst>
              <a:ext uri="{FF2B5EF4-FFF2-40B4-BE49-F238E27FC236}">
                <a16:creationId xmlns:a16="http://schemas.microsoft.com/office/drawing/2014/main" id="{C97F1BF5-F916-474D-B35A-69ED78CBD2D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4535" y="3014316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39" name="Line 45">
            <a:extLst>
              <a:ext uri="{FF2B5EF4-FFF2-40B4-BE49-F238E27FC236}">
                <a16:creationId xmlns:a16="http://schemas.microsoft.com/office/drawing/2014/main" id="{630D34A5-B918-4EF5-9FD8-130DA9B028A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4535" y="3014316"/>
            <a:ext cx="6651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40" name="Text Box 46">
            <a:extLst>
              <a:ext uri="{FF2B5EF4-FFF2-40B4-BE49-F238E27FC236}">
                <a16:creationId xmlns:a16="http://schemas.microsoft.com/office/drawing/2014/main" id="{BF09A269-114F-49DB-A3C8-92FD7701A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5510" y="2647603"/>
            <a:ext cx="665162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589" tIns="39794" rIns="79589" bIns="39794">
            <a:spAutoFit/>
          </a:bodyPr>
          <a:lstStyle>
            <a:lvl1pPr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够用</a:t>
            </a:r>
          </a:p>
        </p:txBody>
      </p:sp>
      <p:grpSp>
        <p:nvGrpSpPr>
          <p:cNvPr id="41" name="Group 54">
            <a:extLst>
              <a:ext uri="{FF2B5EF4-FFF2-40B4-BE49-F238E27FC236}">
                <a16:creationId xmlns:a16="http://schemas.microsoft.com/office/drawing/2014/main" id="{DD61CAAB-B5E4-45C7-963F-5C5903727673}"/>
              </a:ext>
            </a:extLst>
          </p:cNvPr>
          <p:cNvGrpSpPr>
            <a:grpSpLocks/>
          </p:cNvGrpSpPr>
          <p:nvPr/>
        </p:nvGrpSpPr>
        <p:grpSpPr bwMode="auto">
          <a:xfrm>
            <a:off x="4937422" y="1947518"/>
            <a:ext cx="2357438" cy="969963"/>
            <a:chOff x="4493" y="3120"/>
            <a:chExt cx="1872" cy="611"/>
          </a:xfrm>
        </p:grpSpPr>
        <p:sp>
          <p:nvSpPr>
            <p:cNvPr id="42" name="AutoShape 51">
              <a:extLst>
                <a:ext uri="{FF2B5EF4-FFF2-40B4-BE49-F238E27FC236}">
                  <a16:creationId xmlns:a16="http://schemas.microsoft.com/office/drawing/2014/main" id="{DCB6E432-3CE1-4260-9FCB-FBD9F75D4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3" y="3120"/>
              <a:ext cx="1872" cy="384"/>
            </a:xfrm>
            <a:prstGeom prst="diamond">
              <a:avLst/>
            </a:prstGeom>
            <a:solidFill>
              <a:srgbClr val="A9C5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3" name="Text Box 52">
              <a:extLst>
                <a:ext uri="{FF2B5EF4-FFF2-40B4-BE49-F238E27FC236}">
                  <a16:creationId xmlns:a16="http://schemas.microsoft.com/office/drawing/2014/main" id="{7DB225EC-EEF8-4E3B-B4CD-BA61625CC5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6" y="3130"/>
              <a:ext cx="1329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 dirty="0"/>
                <a:t>验证卡余额是      否够用</a:t>
              </a:r>
              <a:endParaRPr lang="en-US" altLang="zh-CN" sz="1600" dirty="0"/>
            </a:p>
            <a:p>
              <a:pPr eaLnBrk="1" hangingPunct="1">
                <a:spcBef>
                  <a:spcPct val="50000"/>
                </a:spcBef>
              </a:pPr>
              <a:endParaRPr lang="zh-CN" altLang="en-US" sz="1600" dirty="0"/>
            </a:p>
          </p:txBody>
        </p:sp>
      </p:grpSp>
      <p:sp>
        <p:nvSpPr>
          <p:cNvPr id="44" name="Line 55">
            <a:extLst>
              <a:ext uri="{FF2B5EF4-FFF2-40B4-BE49-F238E27FC236}">
                <a16:creationId xmlns:a16="http://schemas.microsoft.com/office/drawing/2014/main" id="{7A29B2B1-413C-40D0-B624-D9EFEFE7412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0672" y="2253903"/>
            <a:ext cx="0" cy="379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45" name="Line 56">
            <a:extLst>
              <a:ext uri="{FF2B5EF4-FFF2-40B4-BE49-F238E27FC236}">
                <a16:creationId xmlns:a16="http://schemas.microsoft.com/office/drawing/2014/main" id="{D295A922-83E5-404D-BB93-5F802BB6383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0672" y="2253903"/>
            <a:ext cx="666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46" name="Text Box 57">
            <a:extLst>
              <a:ext uri="{FF2B5EF4-FFF2-40B4-BE49-F238E27FC236}">
                <a16:creationId xmlns:a16="http://schemas.microsoft.com/office/drawing/2014/main" id="{0A94E398-936C-40F9-91C6-67ACBBBC1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1045" y="1885603"/>
            <a:ext cx="857677" cy="34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589" tIns="39794" rIns="79589" bIns="39794">
            <a:spAutoFit/>
          </a:bodyPr>
          <a:lstStyle>
            <a:lvl1pPr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不够用</a:t>
            </a:r>
          </a:p>
        </p:txBody>
      </p:sp>
      <p:sp>
        <p:nvSpPr>
          <p:cNvPr id="47" name="Line 58">
            <a:extLst>
              <a:ext uri="{FF2B5EF4-FFF2-40B4-BE49-F238E27FC236}">
                <a16:creationId xmlns:a16="http://schemas.microsoft.com/office/drawing/2014/main" id="{F674235A-838E-48E6-B54B-AF2B51809FC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3235" y="3014316"/>
            <a:ext cx="3567112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48" name="Line 59">
            <a:extLst>
              <a:ext uri="{FF2B5EF4-FFF2-40B4-BE49-F238E27FC236}">
                <a16:creationId xmlns:a16="http://schemas.microsoft.com/office/drawing/2014/main" id="{2C09601C-5ACC-4728-BF00-85D88D90227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4535" y="499392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9589" tIns="39794" rIns="79589" bIns="39794"/>
          <a:lstStyle/>
          <a:p>
            <a:endParaRPr lang="zh-CN" altLang="en-US"/>
          </a:p>
        </p:txBody>
      </p:sp>
      <p:sp>
        <p:nvSpPr>
          <p:cNvPr id="49" name="Text Box 60">
            <a:extLst>
              <a:ext uri="{FF2B5EF4-FFF2-40B4-BE49-F238E27FC236}">
                <a16:creationId xmlns:a16="http://schemas.microsoft.com/office/drawing/2014/main" id="{7021D9A3-2243-4D91-ABD1-8DA08C94E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4535" y="1872903"/>
            <a:ext cx="84613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589" tIns="39794" rIns="79589" bIns="39794">
            <a:spAutoFit/>
          </a:bodyPr>
          <a:lstStyle>
            <a:lvl1pPr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hlink"/>
                </a:solidFill>
              </a:rPr>
              <a:t>不够用</a:t>
            </a:r>
          </a:p>
        </p:txBody>
      </p:sp>
      <p:sp>
        <p:nvSpPr>
          <p:cNvPr id="50" name="Text Box 61">
            <a:extLst>
              <a:ext uri="{FF2B5EF4-FFF2-40B4-BE49-F238E27FC236}">
                <a16:creationId xmlns:a16="http://schemas.microsoft.com/office/drawing/2014/main" id="{ACFE48CE-B59B-4C83-A4B0-CEC9D1553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2585" y="2633316"/>
            <a:ext cx="8826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589" tIns="39794" rIns="79589" bIns="39794">
            <a:spAutoFit/>
          </a:bodyPr>
          <a:lstStyle>
            <a:lvl1pPr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hlink"/>
                </a:solidFill>
              </a:rPr>
              <a:t>不够用</a:t>
            </a:r>
          </a:p>
        </p:txBody>
      </p:sp>
    </p:spTree>
    <p:extLst>
      <p:ext uri="{BB962C8B-B14F-4D97-AF65-F5344CB8AC3E}">
        <p14:creationId xmlns:p14="http://schemas.microsoft.com/office/powerpoint/2010/main" val="2078121276"/>
      </p:ext>
    </p:extLst>
  </p:cSld>
  <p:clrMapOvr>
    <a:masterClrMapping/>
  </p:clrMapOvr>
  <p:transition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872" y="188640"/>
            <a:ext cx="5574734" cy="6487182"/>
          </a:xfrm>
          <a:prstGeom prst="rect">
            <a:avLst/>
          </a:prstGeom>
          <a:noFill/>
        </p:spPr>
      </p:pic>
    </p:spTree>
  </p:cSld>
  <p:clrMapOvr>
    <a:masterClrMapping/>
  </p:clrMapOvr>
  <p:transition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场景法使用</a:t>
            </a:r>
            <a:r>
              <a:rPr lang="en-US" altLang="zh-CN" dirty="0"/>
              <a:t>—</a:t>
            </a:r>
            <a:r>
              <a:rPr lang="zh-CN" altLang="en-US" dirty="0"/>
              <a:t>写出基本流和备选流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7550" y="1346200"/>
            <a:ext cx="11067081" cy="4267200"/>
          </a:xfrm>
        </p:spPr>
        <p:txBody>
          <a:bodyPr/>
          <a:lstStyle/>
          <a:p>
            <a:r>
              <a:rPr lang="zh-CN" altLang="en-US" dirty="0"/>
              <a:t>基本流：</a:t>
            </a:r>
            <a:endParaRPr lang="en-US" altLang="zh-CN" dirty="0"/>
          </a:p>
          <a:p>
            <a:pPr lvl="1"/>
            <a:r>
              <a:rPr lang="zh-CN" altLang="en-US" dirty="0"/>
              <a:t>插卡，正确的卡，正确的密码，</a:t>
            </a:r>
            <a:r>
              <a:rPr lang="en-US" altLang="zh-CN" dirty="0"/>
              <a:t>……</a:t>
            </a:r>
            <a:r>
              <a:rPr lang="zh-CN" altLang="en-US" dirty="0"/>
              <a:t>取款成功</a:t>
            </a:r>
            <a:endParaRPr lang="en-US" altLang="zh-CN" dirty="0"/>
          </a:p>
          <a:p>
            <a:r>
              <a:rPr lang="zh-CN" altLang="en-US" dirty="0"/>
              <a:t>备选流</a:t>
            </a:r>
            <a:r>
              <a:rPr lang="en-US" altLang="zh-CN" dirty="0"/>
              <a:t>1</a:t>
            </a:r>
            <a:r>
              <a:rPr lang="zh-CN" altLang="en-US" dirty="0"/>
              <a:t>：卡错误</a:t>
            </a:r>
            <a:endParaRPr lang="en-US" altLang="zh-CN" dirty="0"/>
          </a:p>
          <a:p>
            <a:r>
              <a:rPr lang="zh-CN" altLang="en-US" dirty="0"/>
              <a:t>备选流</a:t>
            </a:r>
            <a:r>
              <a:rPr lang="en-US" altLang="zh-CN" dirty="0"/>
              <a:t>2</a:t>
            </a:r>
            <a:r>
              <a:rPr lang="zh-CN" altLang="en-US" dirty="0"/>
              <a:t>：密码错误</a:t>
            </a:r>
            <a:endParaRPr lang="en-US" altLang="zh-CN" dirty="0"/>
          </a:p>
          <a:p>
            <a:r>
              <a:rPr lang="zh-CN" altLang="en-US" dirty="0"/>
              <a:t>备选流</a:t>
            </a:r>
            <a:r>
              <a:rPr lang="en-US" altLang="zh-CN" dirty="0"/>
              <a:t>3</a:t>
            </a:r>
            <a:r>
              <a:rPr lang="zh-CN" altLang="en-US" dirty="0"/>
              <a:t>：密码输入错误次数大于三次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52458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场景法使用</a:t>
            </a:r>
            <a:r>
              <a:rPr lang="en-US" altLang="zh-CN" dirty="0"/>
              <a:t>—</a:t>
            </a:r>
            <a:r>
              <a:rPr lang="zh-CN" altLang="en-US" dirty="0"/>
              <a:t>写出基本流和备选流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7550" y="1346200"/>
            <a:ext cx="11067081" cy="4267200"/>
          </a:xfrm>
        </p:spPr>
        <p:txBody>
          <a:bodyPr/>
          <a:lstStyle/>
          <a:p>
            <a:r>
              <a:rPr lang="zh-CN" altLang="en-US" dirty="0"/>
              <a:t>备选流</a:t>
            </a:r>
            <a:r>
              <a:rPr lang="en-US" altLang="zh-CN" dirty="0"/>
              <a:t>4</a:t>
            </a:r>
            <a:r>
              <a:rPr lang="zh-CN" altLang="en-US" dirty="0"/>
              <a:t>：取款大于当天的取款额度</a:t>
            </a:r>
            <a:endParaRPr lang="en-US" altLang="zh-CN" dirty="0"/>
          </a:p>
          <a:p>
            <a:r>
              <a:rPr lang="zh-CN" altLang="en-US" dirty="0"/>
              <a:t>备选流</a:t>
            </a:r>
            <a:r>
              <a:rPr lang="en-US" altLang="zh-CN" dirty="0"/>
              <a:t>5</a:t>
            </a:r>
            <a:r>
              <a:rPr lang="zh-CN" altLang="en-US" dirty="0"/>
              <a:t>：卡余额小于取款数</a:t>
            </a:r>
            <a:endParaRPr lang="en-US" altLang="zh-CN" dirty="0"/>
          </a:p>
          <a:p>
            <a:r>
              <a:rPr lang="zh-CN" altLang="en-US" dirty="0"/>
              <a:t>备选流</a:t>
            </a:r>
            <a:r>
              <a:rPr lang="en-US" altLang="zh-CN" dirty="0"/>
              <a:t>6</a:t>
            </a:r>
            <a:r>
              <a:rPr lang="zh-CN" altLang="en-US" dirty="0"/>
              <a:t>：</a:t>
            </a:r>
            <a:r>
              <a:rPr lang="en-US" altLang="zh-CN" dirty="0"/>
              <a:t> ATM</a:t>
            </a:r>
            <a:r>
              <a:rPr lang="zh-CN" altLang="en-US" dirty="0"/>
              <a:t>机余额不足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16784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场景法使用</a:t>
            </a:r>
            <a:r>
              <a:rPr lang="en-US" altLang="zh-CN" dirty="0"/>
              <a:t>—</a:t>
            </a:r>
            <a:r>
              <a:rPr lang="zh-CN" altLang="en-US" dirty="0"/>
              <a:t>构建场景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7550" y="1346200"/>
            <a:ext cx="11067081" cy="4267200"/>
          </a:xfrm>
        </p:spPr>
        <p:txBody>
          <a:bodyPr/>
          <a:lstStyle/>
          <a:p>
            <a:r>
              <a:rPr lang="zh-CN" altLang="en-US" dirty="0"/>
              <a:t>场景</a:t>
            </a:r>
            <a:r>
              <a:rPr lang="en-US" altLang="zh-CN" dirty="0"/>
              <a:t>1</a:t>
            </a:r>
            <a:r>
              <a:rPr lang="zh-CN" altLang="en-US" dirty="0"/>
              <a:t>（基本流）：正确的卡，正确的密码，</a:t>
            </a:r>
            <a:r>
              <a:rPr lang="en-US" altLang="zh-CN" dirty="0"/>
              <a:t>……</a:t>
            </a:r>
            <a:r>
              <a:rPr lang="zh-CN" altLang="en-US" dirty="0"/>
              <a:t>取款成功</a:t>
            </a:r>
            <a:endParaRPr lang="en-US" altLang="zh-CN" dirty="0"/>
          </a:p>
          <a:p>
            <a:r>
              <a:rPr lang="zh-CN" altLang="en-US" dirty="0"/>
              <a:t>场景</a:t>
            </a:r>
            <a:r>
              <a:rPr lang="en-US" altLang="zh-CN" dirty="0"/>
              <a:t>2</a:t>
            </a:r>
            <a:r>
              <a:rPr lang="zh-CN" altLang="en-US" dirty="0"/>
              <a:t>（基本流</a:t>
            </a:r>
            <a:r>
              <a:rPr lang="en-US" altLang="zh-CN" dirty="0"/>
              <a:t>+</a:t>
            </a:r>
            <a:r>
              <a:rPr lang="zh-CN" altLang="en-US" dirty="0"/>
              <a:t>备选流</a:t>
            </a:r>
            <a:r>
              <a:rPr lang="en-US" altLang="zh-CN" dirty="0"/>
              <a:t>1</a:t>
            </a:r>
            <a:r>
              <a:rPr lang="zh-CN" altLang="en-US" dirty="0"/>
              <a:t>）：卡错误</a:t>
            </a:r>
            <a:endParaRPr lang="en-US" altLang="zh-CN" dirty="0"/>
          </a:p>
          <a:p>
            <a:r>
              <a:rPr lang="zh-CN" altLang="en-US" dirty="0"/>
              <a:t>场景</a:t>
            </a:r>
            <a:r>
              <a:rPr lang="en-US" altLang="zh-CN" dirty="0"/>
              <a:t>3</a:t>
            </a:r>
            <a:r>
              <a:rPr lang="zh-CN" altLang="en-US" dirty="0"/>
              <a:t>（基本流</a:t>
            </a:r>
            <a:r>
              <a:rPr lang="en-US" altLang="zh-CN" dirty="0"/>
              <a:t>+</a:t>
            </a:r>
            <a:r>
              <a:rPr lang="zh-CN" altLang="en-US" dirty="0"/>
              <a:t>备选流</a:t>
            </a:r>
            <a:r>
              <a:rPr lang="en-US" altLang="zh-CN" dirty="0"/>
              <a:t>2</a:t>
            </a:r>
            <a:r>
              <a:rPr lang="zh-CN" altLang="en-US" dirty="0"/>
              <a:t>）：卡正确，密码错误</a:t>
            </a:r>
            <a:endParaRPr lang="en-US" altLang="zh-CN" dirty="0"/>
          </a:p>
          <a:p>
            <a:r>
              <a:rPr lang="zh-CN" altLang="en-US" dirty="0"/>
              <a:t>场景</a:t>
            </a:r>
            <a:r>
              <a:rPr lang="en-US" altLang="zh-CN" dirty="0"/>
              <a:t>4</a:t>
            </a:r>
            <a:r>
              <a:rPr lang="zh-CN" altLang="en-US" dirty="0"/>
              <a:t>（基本流</a:t>
            </a:r>
            <a:r>
              <a:rPr lang="en-US" altLang="zh-CN" dirty="0"/>
              <a:t>+</a:t>
            </a:r>
            <a:r>
              <a:rPr lang="zh-CN" altLang="en-US" dirty="0"/>
              <a:t>备选流</a:t>
            </a:r>
            <a:r>
              <a:rPr lang="en-US" altLang="zh-CN" dirty="0"/>
              <a:t>2+</a:t>
            </a:r>
            <a:r>
              <a:rPr lang="zh-CN" altLang="en-US" dirty="0"/>
              <a:t>备选流</a:t>
            </a:r>
            <a:r>
              <a:rPr lang="en-US" altLang="zh-CN" dirty="0"/>
              <a:t>3</a:t>
            </a:r>
            <a:r>
              <a:rPr lang="zh-CN" altLang="en-US" dirty="0"/>
              <a:t>）：卡正确，密码错误，输入错误次数大于三次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场景法使用</a:t>
            </a:r>
            <a:r>
              <a:rPr lang="en-US" altLang="zh-CN" dirty="0"/>
              <a:t>—</a:t>
            </a:r>
            <a:r>
              <a:rPr lang="zh-CN" altLang="en-US" dirty="0"/>
              <a:t>构建场景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场景</a:t>
            </a:r>
            <a:r>
              <a:rPr lang="en-US" altLang="zh-CN" dirty="0"/>
              <a:t>5</a:t>
            </a:r>
            <a:r>
              <a:rPr lang="zh-CN" altLang="en-US" dirty="0"/>
              <a:t>（基本流</a:t>
            </a:r>
            <a:r>
              <a:rPr lang="en-US" altLang="zh-CN" dirty="0"/>
              <a:t>+</a:t>
            </a:r>
            <a:r>
              <a:rPr lang="zh-CN" altLang="en-US" dirty="0"/>
              <a:t>备选流</a:t>
            </a:r>
            <a:r>
              <a:rPr lang="en-US" altLang="zh-CN" dirty="0"/>
              <a:t>4</a:t>
            </a:r>
            <a:r>
              <a:rPr lang="zh-CN" altLang="en-US" dirty="0"/>
              <a:t>）：卡正确，密码正确，取款金额大于当天允许额度</a:t>
            </a:r>
            <a:endParaRPr lang="en-US" altLang="zh-CN" dirty="0"/>
          </a:p>
          <a:p>
            <a:r>
              <a:rPr lang="zh-CN" altLang="en-US" dirty="0"/>
              <a:t>场景</a:t>
            </a:r>
            <a:r>
              <a:rPr lang="en-US" altLang="zh-CN" dirty="0"/>
              <a:t>6</a:t>
            </a:r>
            <a:r>
              <a:rPr lang="zh-CN" altLang="en-US" dirty="0"/>
              <a:t>（基本流</a:t>
            </a:r>
            <a:r>
              <a:rPr lang="en-US" altLang="zh-CN" dirty="0"/>
              <a:t>+</a:t>
            </a:r>
            <a:r>
              <a:rPr lang="zh-CN" altLang="en-US" dirty="0"/>
              <a:t>备选流</a:t>
            </a:r>
            <a:r>
              <a:rPr lang="en-US" altLang="zh-CN" dirty="0"/>
              <a:t>5</a:t>
            </a:r>
            <a:r>
              <a:rPr lang="zh-CN" altLang="en-US" dirty="0"/>
              <a:t>）：卡正确，密码正确，取款额度符合，卡余额小于取款数</a:t>
            </a:r>
            <a:endParaRPr lang="en-US" altLang="zh-CN" dirty="0"/>
          </a:p>
          <a:p>
            <a:r>
              <a:rPr lang="zh-CN" altLang="en-US" dirty="0"/>
              <a:t>场景</a:t>
            </a:r>
            <a:r>
              <a:rPr lang="en-US" altLang="zh-CN" dirty="0"/>
              <a:t>7</a:t>
            </a:r>
            <a:r>
              <a:rPr lang="zh-CN" altLang="en-US" dirty="0"/>
              <a:t>（基本流</a:t>
            </a:r>
            <a:r>
              <a:rPr lang="en-US" altLang="zh-CN" dirty="0"/>
              <a:t>+</a:t>
            </a:r>
            <a:r>
              <a:rPr lang="zh-CN" altLang="en-US" dirty="0"/>
              <a:t>备选流</a:t>
            </a:r>
            <a:r>
              <a:rPr lang="en-US" altLang="zh-CN" dirty="0"/>
              <a:t>6</a:t>
            </a:r>
            <a:r>
              <a:rPr lang="zh-CN" altLang="en-US" dirty="0"/>
              <a:t>）：卡正确，密码正确，当天额度正确，</a:t>
            </a:r>
            <a:r>
              <a:rPr lang="en-US" altLang="zh-CN" dirty="0"/>
              <a:t>ATM</a:t>
            </a:r>
            <a:r>
              <a:rPr lang="zh-CN" altLang="en-US" dirty="0"/>
              <a:t>机余额不足</a:t>
            </a:r>
          </a:p>
          <a:p>
            <a:pPr lvl="1"/>
            <a:endParaRPr lang="zh-CN" altLang="en-US" b="0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3663121"/>
              </p:ext>
            </p:extLst>
          </p:nvPr>
        </p:nvGraphicFramePr>
        <p:xfrm>
          <a:off x="1343472" y="1114048"/>
          <a:ext cx="10668752" cy="50139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45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0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3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5307">
                <a:tc>
                  <a:txBody>
                    <a:bodyPr/>
                    <a:lstStyle/>
                    <a:p>
                      <a:r>
                        <a:rPr lang="zh-CN" altLang="en-US" sz="28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编号</a:t>
                      </a: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操作步骤</a:t>
                      </a: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预期结果</a:t>
                      </a: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正确的卡，正确的密码，</a:t>
                      </a:r>
                      <a:r>
                        <a:rPr lang="en-US" altLang="zh-CN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……</a:t>
                      </a:r>
                      <a:r>
                        <a:rPr lang="zh-CN" altLang="en-US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都正确</a:t>
                      </a: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取款成功</a:t>
                      </a: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4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插入的卡错误</a:t>
                      </a: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提示“插入的卡错误”</a:t>
                      </a: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卡正确，密码错误</a:t>
                      </a: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提示“密码错误</a:t>
                      </a:r>
                      <a:r>
                        <a:rPr lang="en-US" altLang="zh-CN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……</a:t>
                      </a:r>
                      <a:r>
                        <a:rPr lang="zh-CN" altLang="en-US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”</a:t>
                      </a: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77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卡正确，密码错误，输入错误次数大于三次</a:t>
                      </a:r>
                      <a:endParaRPr lang="en-US" altLang="zh-CN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提示“错误密码超过</a:t>
                      </a:r>
                      <a:r>
                        <a:rPr lang="en-US" altLang="zh-CN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r>
                        <a:rPr lang="zh-CN" altLang="en-US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次</a:t>
                      </a:r>
                      <a:r>
                        <a:rPr lang="en-US" altLang="zh-CN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……</a:t>
                      </a:r>
                      <a:r>
                        <a:rPr lang="zh-CN" altLang="en-US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”</a:t>
                      </a: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37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卡正确，密码正确，取款额度大于当天允许额度</a:t>
                      </a: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提示“当天取款额度已超过允许</a:t>
                      </a:r>
                      <a:r>
                        <a:rPr lang="en-US" altLang="zh-CN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……</a:t>
                      </a:r>
                      <a:r>
                        <a:rPr lang="zh-CN" altLang="en-US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”</a:t>
                      </a: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397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300" b="1" kern="12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卡正确，密码正确，当天额度符合，卡余额小于取款数</a:t>
                      </a: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300" b="1" kern="12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提示“卡内余额不足”</a:t>
                      </a: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531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</a:t>
                      </a:r>
                      <a:endParaRPr lang="zh-CN" altLang="en-US" sz="23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卡正确，密码正确，当天额度符合，</a:t>
                      </a:r>
                      <a:r>
                        <a:rPr lang="en-US" altLang="zh-CN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ATM</a:t>
                      </a:r>
                      <a:r>
                        <a:rPr lang="zh-CN" altLang="en-US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机余额不足</a:t>
                      </a: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提示“余额不足</a:t>
                      </a:r>
                      <a:r>
                        <a:rPr lang="en-US" altLang="zh-CN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……</a:t>
                      </a:r>
                      <a:r>
                        <a:rPr lang="zh-CN" altLang="en-US" sz="23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”</a:t>
                      </a:r>
                    </a:p>
                  </a:txBody>
                  <a:tcPr marL="83701" marR="83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97032" y="1484784"/>
            <a:ext cx="1046440" cy="46085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根据基本流和备选流设计测试用例</a:t>
            </a:r>
          </a:p>
        </p:txBody>
      </p:sp>
    </p:spTree>
  </p:cSld>
  <p:clrMapOvr>
    <a:masterClrMapping/>
  </p:clrMapOvr>
  <p:transition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2063552" y="1844825"/>
            <a:ext cx="7906834" cy="5670503"/>
          </a:xfrm>
        </p:spPr>
        <p:txBody>
          <a:bodyPr/>
          <a:lstStyle/>
          <a:p>
            <a:pPr algn="just" eaLnBrk="1" hangingPunct="1"/>
            <a:r>
              <a:rPr lang="zh-CN" altLang="en-US" sz="3400" dirty="0"/>
              <a:t>场景设计的基本原则</a:t>
            </a:r>
            <a:endParaRPr lang="en-US" altLang="zh-CN" sz="3400" dirty="0"/>
          </a:p>
          <a:p>
            <a:pPr marL="971550" lvl="1" indent="-514350">
              <a:buClrTx/>
              <a:buFont typeface="+mj-lt"/>
              <a:buAutoNum type="arabicPeriod"/>
            </a:pPr>
            <a:r>
              <a:rPr lang="zh-CN" altLang="en-US" b="1" dirty="0">
                <a:latin typeface="+mn-ea"/>
              </a:rPr>
              <a:t>最少的场景数等于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事件流的总数</a:t>
            </a:r>
            <a:r>
              <a:rPr lang="zh-CN" altLang="en-US" b="1" dirty="0">
                <a:latin typeface="+mn-ea"/>
              </a:rPr>
              <a:t>，基本流与备选流的总数</a:t>
            </a:r>
            <a:endParaRPr lang="en-US" altLang="zh-CN" b="1" dirty="0">
              <a:latin typeface="+mn-ea"/>
            </a:endParaRPr>
          </a:p>
          <a:p>
            <a:pPr marL="971550" lvl="1" indent="-514350">
              <a:buClrTx/>
              <a:buFont typeface="+mj-lt"/>
              <a:buAutoNum type="arabicPeriod"/>
            </a:pPr>
            <a:r>
              <a:rPr lang="zh-CN" altLang="en-US" b="1" dirty="0">
                <a:latin typeface="+mn-ea"/>
              </a:rPr>
              <a:t>有且唯一有一个场景仅包含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基本流</a:t>
            </a:r>
            <a:endParaRPr lang="en-US" altLang="zh-CN" b="1" dirty="0">
              <a:solidFill>
                <a:srgbClr val="FF0000"/>
              </a:solidFill>
              <a:latin typeface="+mn-ea"/>
            </a:endParaRPr>
          </a:p>
          <a:p>
            <a:pPr marL="971550" lvl="1" indent="-514350">
              <a:buClrTx/>
              <a:buFont typeface="+mj-lt"/>
              <a:buAutoNum type="arabicPeriod"/>
            </a:pPr>
            <a:r>
              <a:rPr lang="zh-CN" altLang="en-US" b="1" dirty="0">
                <a:latin typeface="+mn-ea"/>
              </a:rPr>
              <a:t>对应某个备选流，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至少应有一个场景覆盖</a:t>
            </a:r>
            <a:r>
              <a:rPr lang="zh-CN" altLang="en-US" b="1" dirty="0">
                <a:latin typeface="+mn-ea"/>
              </a:rPr>
              <a:t>，且在场景中应该避免覆盖其他备选流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098675" y="304801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3.6 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基于场景的测试</a:t>
            </a:r>
          </a:p>
        </p:txBody>
      </p:sp>
    </p:spTree>
    <p:extLst>
      <p:ext uri="{BB962C8B-B14F-4D97-AF65-F5344CB8AC3E}">
        <p14:creationId xmlns:p14="http://schemas.microsoft.com/office/powerpoint/2010/main" val="2675846474"/>
      </p:ext>
    </p:extLst>
  </p:cSld>
  <p:clrMapOvr>
    <a:masterClrMapping/>
  </p:clrMapOvr>
  <p:transition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基于场景的测试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7550" y="1052736"/>
            <a:ext cx="11211097" cy="4267200"/>
          </a:xfrm>
        </p:spPr>
        <p:txBody>
          <a:bodyPr/>
          <a:lstStyle/>
          <a:p>
            <a:r>
              <a:rPr lang="zh-CN" altLang="en-US" dirty="0"/>
              <a:t>场景法使用注意事项</a:t>
            </a:r>
            <a:endParaRPr lang="en-US" altLang="zh-CN" dirty="0"/>
          </a:p>
          <a:p>
            <a:pPr marL="914400" lvl="1" indent="-457200">
              <a:buClr>
                <a:srgbClr val="C00000"/>
              </a:buClr>
            </a:pPr>
            <a:r>
              <a:rPr lang="zh-CN" altLang="en-US" dirty="0">
                <a:latin typeface="+mn-ea"/>
              </a:rPr>
              <a:t>最少的场景数等于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事件流的总数</a:t>
            </a:r>
            <a:r>
              <a:rPr lang="zh-CN" altLang="en-US" dirty="0">
                <a:latin typeface="+mn-ea"/>
              </a:rPr>
              <a:t>，基本流与备选流的总数</a:t>
            </a:r>
            <a:endParaRPr lang="en-US" altLang="zh-CN" dirty="0">
              <a:latin typeface="+mn-ea"/>
            </a:endParaRPr>
          </a:p>
          <a:p>
            <a:pPr marL="914400" lvl="1" indent="-457200">
              <a:buClr>
                <a:srgbClr val="C00000"/>
              </a:buClr>
            </a:pPr>
            <a:r>
              <a:rPr lang="zh-CN" altLang="en-US" dirty="0">
                <a:latin typeface="+mn-ea"/>
              </a:rPr>
              <a:t>有且唯一有一个场景仅包含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基本流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pPr marL="914400" lvl="1" indent="-457200">
              <a:buClr>
                <a:srgbClr val="C00000"/>
              </a:buClr>
            </a:pPr>
            <a:r>
              <a:rPr lang="zh-CN" altLang="en-US" dirty="0">
                <a:latin typeface="+mn-ea"/>
              </a:rPr>
              <a:t>对应某个备选流，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至少应有一个场景覆盖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7551" y="1124744"/>
            <a:ext cx="10668000" cy="4267200"/>
          </a:xfrm>
        </p:spPr>
        <p:txBody>
          <a:bodyPr/>
          <a:lstStyle/>
          <a:p>
            <a:r>
              <a:rPr lang="zh-CN" altLang="en-US" dirty="0"/>
              <a:t>决策表法设计测试用例</a:t>
            </a:r>
            <a:endParaRPr lang="en-US" altLang="zh-CN" dirty="0"/>
          </a:p>
          <a:p>
            <a:pPr lvl="1"/>
            <a:r>
              <a:rPr lang="zh-CN" altLang="en-US" dirty="0"/>
              <a:t>什么是决策表法设计测试用例</a:t>
            </a:r>
            <a:endParaRPr lang="en-US" altLang="zh-CN" dirty="0"/>
          </a:p>
          <a:p>
            <a:pPr lvl="1"/>
            <a:r>
              <a:rPr lang="zh-CN" altLang="en-US" dirty="0"/>
              <a:t>什么是条件桩、动作桩、条件项、动作项</a:t>
            </a:r>
            <a:endParaRPr lang="en-US" altLang="zh-CN" dirty="0"/>
          </a:p>
          <a:p>
            <a:pPr lvl="1"/>
            <a:r>
              <a:rPr lang="zh-CN" altLang="en-US" dirty="0"/>
              <a:t>决策表法设计测试用例适用场景</a:t>
            </a:r>
            <a:endParaRPr lang="en-US" altLang="zh-CN" dirty="0"/>
          </a:p>
          <a:p>
            <a:pPr lvl="1"/>
            <a:r>
              <a:rPr lang="zh-CN" altLang="en-US" dirty="0"/>
              <a:t>决策表法设计测试用例步骤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基于场景的测试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使用要求：</a:t>
            </a:r>
          </a:p>
          <a:p>
            <a:pPr lvl="1"/>
            <a:r>
              <a:rPr lang="zh-CN" altLang="en-US" dirty="0"/>
              <a:t>要对所测试的软件的业务逻辑、主要功能非常精通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内容总结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场景法定义</a:t>
            </a:r>
            <a:endParaRPr lang="en-US" altLang="zh-CN" dirty="0"/>
          </a:p>
          <a:p>
            <a:r>
              <a:rPr lang="zh-CN" altLang="en-US" dirty="0"/>
              <a:t>基本流和备选流定义</a:t>
            </a:r>
            <a:endParaRPr lang="en-US" altLang="zh-CN" dirty="0"/>
          </a:p>
          <a:p>
            <a:r>
              <a:rPr lang="zh-CN" altLang="en-US" dirty="0"/>
              <a:t>场景法使用步骤</a:t>
            </a:r>
            <a:endParaRPr lang="en-US" altLang="zh-CN" dirty="0"/>
          </a:p>
          <a:p>
            <a:r>
              <a:rPr lang="zh-CN" altLang="en-US" dirty="0"/>
              <a:t>场景法适用场合</a:t>
            </a:r>
            <a:endParaRPr lang="en-US" altLang="zh-CN" dirty="0"/>
          </a:p>
          <a:p>
            <a:r>
              <a:rPr lang="zh-CN" altLang="en-US" dirty="0"/>
              <a:t>场景法使用注意事项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135560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针对：购物流程：登录，选择商品，填写收货地址，支付，使用场景法设计测试用例</a:t>
            </a:r>
            <a:endParaRPr lang="en-US" altLang="zh-CN" dirty="0"/>
          </a:p>
          <a:p>
            <a:r>
              <a:rPr lang="zh-CN" altLang="en-US" dirty="0"/>
              <a:t>针对图书馆借书流程使用场景法设计测试用例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135560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3017658" y="2804082"/>
            <a:ext cx="6000750" cy="1326996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33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Question</a:t>
            </a:r>
            <a:endParaRPr lang="zh-CN" alt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因果图法设计测试用例</a:t>
            </a:r>
            <a:endParaRPr lang="en-US" altLang="zh-CN" dirty="0"/>
          </a:p>
          <a:p>
            <a:pPr lvl="1"/>
            <a:r>
              <a:rPr lang="zh-CN" altLang="en-US" dirty="0"/>
              <a:t>什么是因果图</a:t>
            </a:r>
            <a:endParaRPr lang="en-US" altLang="zh-CN" dirty="0"/>
          </a:p>
          <a:p>
            <a:pPr lvl="1"/>
            <a:r>
              <a:rPr lang="zh-CN" altLang="en-US" dirty="0"/>
              <a:t>因果图符号表示</a:t>
            </a:r>
            <a:endParaRPr lang="en-US" altLang="zh-CN" dirty="0"/>
          </a:p>
          <a:p>
            <a:pPr lvl="1"/>
            <a:r>
              <a:rPr lang="zh-CN" altLang="en-US" dirty="0"/>
              <a:t>因果图法适用的场景</a:t>
            </a:r>
            <a:endParaRPr lang="en-US" altLang="zh-CN" dirty="0"/>
          </a:p>
          <a:p>
            <a:pPr lvl="1"/>
            <a:r>
              <a:rPr lang="zh-CN" altLang="en-US" dirty="0"/>
              <a:t>因果图法使用步骤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基于场景的测试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196752"/>
            <a:ext cx="10729192" cy="4267200"/>
          </a:xfrm>
        </p:spPr>
        <p:txBody>
          <a:bodyPr/>
          <a:lstStyle/>
          <a:p>
            <a:r>
              <a:rPr lang="zh-CN" altLang="en-US" dirty="0"/>
              <a:t>围绕</a:t>
            </a:r>
            <a:r>
              <a:rPr lang="en-US" altLang="zh-CN" dirty="0"/>
              <a:t>ATM</a:t>
            </a:r>
            <a:r>
              <a:rPr lang="zh-CN" altLang="en-US" dirty="0"/>
              <a:t>机取款功能设计测试用例</a:t>
            </a:r>
            <a:endParaRPr lang="en-US" altLang="zh-CN" dirty="0"/>
          </a:p>
          <a:p>
            <a:pPr lvl="1"/>
            <a:r>
              <a:rPr lang="zh-CN" altLang="en-US" dirty="0"/>
              <a:t>过程描述：插入卡，校验成功后，输入密码，确定；密码校验通过后，输入取款金额，通过校验金额数，取钱成功；如果不通过，则不成功</a:t>
            </a:r>
            <a:endParaRPr lang="en-US" altLang="zh-CN" dirty="0"/>
          </a:p>
          <a:p>
            <a:pPr lvl="1"/>
            <a:r>
              <a:rPr lang="zh-CN" altLang="en-US" dirty="0"/>
              <a:t>尝试使用之前的方法设计测试用例</a:t>
            </a:r>
            <a:endParaRPr lang="en-US" altLang="zh-CN" dirty="0"/>
          </a:p>
          <a:p>
            <a:r>
              <a:rPr lang="zh-CN" altLang="en-US" dirty="0"/>
              <a:t>场景法设计测试用例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098675" y="304801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/>
          <p:nvPr/>
        </p:nvSpPr>
        <p:spPr>
          <a:xfrm>
            <a:off x="2079850" y="997962"/>
            <a:ext cx="8417859" cy="510700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50000"/>
              </a:lnSpc>
              <a:spcBef>
                <a:spcPct val="30000"/>
              </a:spcBef>
              <a:buNone/>
              <a:defRPr/>
            </a:pPr>
            <a:br>
              <a:rPr lang="zh-CN" altLang="en-US" sz="2800" b="1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lang="zh-CN" altLang="en-US" sz="2800" b="1" dirty="0">
              <a:solidFill>
                <a:srgbClr val="5F5E5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r>
              <a:rPr lang="zh-CN" altLang="en-US" dirty="0"/>
              <a:t>基于场景的测试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17551" y="1346200"/>
            <a:ext cx="10130977" cy="4675088"/>
          </a:xfrm>
        </p:spPr>
        <p:txBody>
          <a:bodyPr/>
          <a:lstStyle/>
          <a:p>
            <a:r>
              <a:rPr lang="zh-CN" altLang="en-US" dirty="0"/>
              <a:t>场景法概述</a:t>
            </a:r>
            <a:r>
              <a:rPr lang="en-US" altLang="zh-CN" dirty="0"/>
              <a:t>—</a:t>
            </a:r>
            <a:r>
              <a:rPr lang="zh-CN" altLang="en-US" dirty="0"/>
              <a:t>定义</a:t>
            </a:r>
            <a:endParaRPr lang="en-US" altLang="zh-CN" dirty="0"/>
          </a:p>
          <a:p>
            <a:pPr lvl="1"/>
            <a:r>
              <a:rPr lang="zh-CN" altLang="en-US" dirty="0"/>
              <a:t>场景法：通过分析不同事件的</a:t>
            </a:r>
            <a:r>
              <a:rPr lang="zh-CN" altLang="en-US" dirty="0">
                <a:solidFill>
                  <a:srgbClr val="FF0000"/>
                </a:solidFill>
              </a:rPr>
              <a:t>触发顺序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处理结果</a:t>
            </a:r>
            <a:r>
              <a:rPr lang="zh-CN" altLang="en-US" dirty="0"/>
              <a:t>，构建各个</a:t>
            </a:r>
            <a:r>
              <a:rPr lang="zh-CN" altLang="en-US" dirty="0">
                <a:solidFill>
                  <a:srgbClr val="FF0000"/>
                </a:solidFill>
              </a:rPr>
              <a:t>事件流</a:t>
            </a:r>
            <a:r>
              <a:rPr lang="zh-CN" altLang="en-US" dirty="0"/>
              <a:t>，并基于这些事件的</a:t>
            </a:r>
            <a:r>
              <a:rPr lang="zh-CN" altLang="en-US" dirty="0">
                <a:solidFill>
                  <a:srgbClr val="FF0000"/>
                </a:solidFill>
              </a:rPr>
              <a:t>触发控制业务流程</a:t>
            </a:r>
            <a:r>
              <a:rPr lang="zh-CN" altLang="en-US" dirty="0"/>
              <a:t>，形成多个</a:t>
            </a:r>
            <a:r>
              <a:rPr lang="zh-CN" altLang="en-US" dirty="0">
                <a:solidFill>
                  <a:srgbClr val="FF0000"/>
                </a:solidFill>
              </a:rPr>
              <a:t>不同场景</a:t>
            </a:r>
            <a:r>
              <a:rPr lang="zh-CN" altLang="en-US" dirty="0"/>
              <a:t>，最终基于场景设计</a:t>
            </a:r>
            <a:r>
              <a:rPr lang="zh-CN" altLang="en-US" dirty="0">
                <a:solidFill>
                  <a:srgbClr val="FF0000"/>
                </a:solidFill>
              </a:rPr>
              <a:t>测试用例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098675" y="304801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基于场景的测试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基本流</a:t>
            </a:r>
            <a:r>
              <a:rPr lang="zh-CN" altLang="en-US" dirty="0"/>
              <a:t>是从系统的某个</a:t>
            </a:r>
            <a:r>
              <a:rPr lang="zh-CN" altLang="en-US" dirty="0">
                <a:solidFill>
                  <a:srgbClr val="FF0000"/>
                </a:solidFill>
              </a:rPr>
              <a:t>初始状态开始</a:t>
            </a:r>
            <a:r>
              <a:rPr lang="zh-CN" altLang="en-US" dirty="0"/>
              <a:t>，经一系列状态变化后</a:t>
            </a:r>
            <a:r>
              <a:rPr lang="zh-CN" altLang="en-US" dirty="0">
                <a:solidFill>
                  <a:srgbClr val="FF0000"/>
                </a:solidFill>
              </a:rPr>
              <a:t>到达终止状态的过程</a:t>
            </a:r>
            <a:r>
              <a:rPr lang="zh-CN" altLang="en-US" dirty="0"/>
              <a:t>中最主要的一个业务流程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备选流</a:t>
            </a:r>
            <a:r>
              <a:rPr lang="zh-CN" altLang="en-US" dirty="0"/>
              <a:t>是以基本流为基础，在经过基本流上</a:t>
            </a:r>
            <a:r>
              <a:rPr lang="zh-CN" altLang="en-US" dirty="0">
                <a:solidFill>
                  <a:srgbClr val="FF0000"/>
                </a:solidFill>
              </a:rPr>
              <a:t>每个判定节点</a:t>
            </a:r>
            <a:r>
              <a:rPr lang="en-US" altLang="en-US" dirty="0"/>
              <a:t>(</a:t>
            </a:r>
            <a:r>
              <a:rPr lang="zh-CN" altLang="en-US" dirty="0"/>
              <a:t>包括条件判定和循环判定</a:t>
            </a:r>
            <a:r>
              <a:rPr lang="en-US" altLang="en-US" dirty="0"/>
              <a:t>)</a:t>
            </a:r>
            <a:r>
              <a:rPr lang="zh-CN" altLang="en-US" dirty="0"/>
              <a:t>处</a:t>
            </a:r>
            <a:r>
              <a:rPr lang="zh-CN" altLang="en-US" dirty="0">
                <a:solidFill>
                  <a:srgbClr val="FF0000"/>
                </a:solidFill>
              </a:rPr>
              <a:t>满足不同的触发条件</a:t>
            </a:r>
            <a:r>
              <a:rPr lang="zh-CN" altLang="en-US" dirty="0"/>
              <a:t>，而导致的其他事件流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基于场景的测试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场景的确定</a:t>
            </a:r>
            <a:endParaRPr lang="en-US" altLang="zh-CN" dirty="0"/>
          </a:p>
          <a:p>
            <a:pPr lvl="1"/>
            <a:r>
              <a:rPr lang="zh-CN" altLang="en-US" dirty="0"/>
              <a:t>场景</a:t>
            </a:r>
            <a:r>
              <a:rPr lang="en-US" altLang="en-US" dirty="0"/>
              <a:t>1</a:t>
            </a:r>
            <a:r>
              <a:rPr lang="zh-CN" altLang="en-US" dirty="0"/>
              <a:t>：基本流</a:t>
            </a:r>
          </a:p>
          <a:p>
            <a:pPr lvl="1"/>
            <a:r>
              <a:rPr lang="zh-CN" altLang="en-US" dirty="0"/>
              <a:t>场景</a:t>
            </a:r>
            <a:r>
              <a:rPr lang="en-US" altLang="en-US" dirty="0"/>
              <a:t>2</a:t>
            </a:r>
            <a:r>
              <a:rPr lang="zh-CN" altLang="en-US" dirty="0"/>
              <a:t>：基本流</a:t>
            </a:r>
            <a:r>
              <a:rPr lang="en-US" altLang="en-US" dirty="0"/>
              <a:t>+</a:t>
            </a:r>
            <a:r>
              <a:rPr lang="zh-CN" altLang="en-US" dirty="0"/>
              <a:t>备选流</a:t>
            </a:r>
            <a:r>
              <a:rPr lang="en-US" altLang="en-US" dirty="0"/>
              <a:t>1</a:t>
            </a:r>
            <a:endParaRPr lang="zh-CN" altLang="en-US" dirty="0"/>
          </a:p>
          <a:p>
            <a:pPr lvl="1"/>
            <a:r>
              <a:rPr lang="zh-CN" altLang="en-US" dirty="0"/>
              <a:t>场景</a:t>
            </a:r>
            <a:r>
              <a:rPr lang="en-US" altLang="en-US" dirty="0"/>
              <a:t>3</a:t>
            </a:r>
            <a:r>
              <a:rPr lang="zh-CN" altLang="en-US" dirty="0"/>
              <a:t>：基本流</a:t>
            </a:r>
            <a:r>
              <a:rPr lang="en-US" altLang="en-US" dirty="0"/>
              <a:t>+</a:t>
            </a:r>
            <a:r>
              <a:rPr lang="zh-CN" altLang="en-US" dirty="0"/>
              <a:t>备选流</a:t>
            </a:r>
            <a:r>
              <a:rPr lang="en-US" altLang="en-US" dirty="0"/>
              <a:t>2</a:t>
            </a:r>
            <a:endParaRPr lang="zh-CN" altLang="en-US" dirty="0"/>
          </a:p>
          <a:p>
            <a:pPr lvl="1"/>
            <a:r>
              <a:rPr lang="zh-CN" altLang="en-US" dirty="0"/>
              <a:t>场景</a:t>
            </a:r>
            <a:r>
              <a:rPr lang="en-US" altLang="en-US" dirty="0"/>
              <a:t>4</a:t>
            </a:r>
            <a:r>
              <a:rPr lang="zh-CN" altLang="en-US" dirty="0"/>
              <a:t>：基本流</a:t>
            </a:r>
            <a:r>
              <a:rPr lang="en-US" altLang="en-US" dirty="0"/>
              <a:t>+</a:t>
            </a:r>
            <a:r>
              <a:rPr lang="zh-CN" altLang="en-US" dirty="0"/>
              <a:t>备选流</a:t>
            </a:r>
            <a:r>
              <a:rPr lang="en-US" altLang="en-US" dirty="0"/>
              <a:t>2+</a:t>
            </a:r>
            <a:r>
              <a:rPr lang="zh-CN" altLang="en-US" dirty="0"/>
              <a:t>备选流</a:t>
            </a:r>
            <a:r>
              <a:rPr lang="en-US" altLang="en-US" dirty="0"/>
              <a:t>3</a:t>
            </a:r>
            <a:endParaRPr lang="zh-CN" altLang="en-US" dirty="0"/>
          </a:p>
          <a:p>
            <a:pPr lvl="1"/>
            <a:r>
              <a:rPr lang="zh-CN" altLang="en-US" dirty="0"/>
              <a:t>场景</a:t>
            </a:r>
            <a:r>
              <a:rPr lang="en-US" altLang="en-US" dirty="0"/>
              <a:t>5</a:t>
            </a:r>
            <a:r>
              <a:rPr lang="zh-CN" altLang="en-US" dirty="0"/>
              <a:t>：基本流</a:t>
            </a:r>
            <a:r>
              <a:rPr lang="en-US" altLang="en-US" dirty="0"/>
              <a:t>+</a:t>
            </a:r>
            <a:r>
              <a:rPr lang="zh-CN" altLang="en-US" dirty="0"/>
              <a:t>备选流</a:t>
            </a:r>
            <a:r>
              <a:rPr lang="en-US" altLang="en-US" dirty="0"/>
              <a:t>2+</a:t>
            </a:r>
            <a:r>
              <a:rPr lang="zh-CN" altLang="en-US" dirty="0"/>
              <a:t>备选流</a:t>
            </a:r>
            <a:r>
              <a:rPr lang="en-US" altLang="en-US" dirty="0"/>
              <a:t>4</a:t>
            </a:r>
          </a:p>
          <a:p>
            <a:pPr lvl="1"/>
            <a:r>
              <a:rPr lang="zh-CN" altLang="en-US" dirty="0">
                <a:sym typeface="+mn-ea"/>
              </a:rPr>
              <a:t>场景</a:t>
            </a:r>
            <a:r>
              <a:rPr lang="en-US" altLang="en-US" dirty="0">
                <a:sym typeface="+mn-ea"/>
              </a:rPr>
              <a:t>6</a:t>
            </a:r>
            <a:r>
              <a:rPr lang="zh-CN" altLang="en-US" dirty="0">
                <a:sym typeface="+mn-ea"/>
              </a:rPr>
              <a:t>：基本流</a:t>
            </a:r>
            <a:r>
              <a:rPr lang="en-US" altLang="en-US" dirty="0">
                <a:sym typeface="+mn-ea"/>
              </a:rPr>
              <a:t>+</a:t>
            </a:r>
            <a:r>
              <a:rPr lang="zh-CN" altLang="en-US" dirty="0">
                <a:sym typeface="+mn-ea"/>
              </a:rPr>
              <a:t>备选流</a:t>
            </a:r>
            <a:r>
              <a:rPr lang="en-US" altLang="en-US" dirty="0">
                <a:sym typeface="+mn-ea"/>
              </a:rPr>
              <a:t>5</a:t>
            </a:r>
            <a:endParaRPr lang="zh-CN" altLang="en-US" dirty="0"/>
          </a:p>
        </p:txBody>
      </p:sp>
      <p:pic>
        <p:nvPicPr>
          <p:cNvPr id="9" name="Picture 6" descr="3t1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96" y="1340768"/>
            <a:ext cx="4247139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基于场景的测试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052736"/>
            <a:ext cx="10668000" cy="4267200"/>
          </a:xfrm>
        </p:spPr>
        <p:txBody>
          <a:bodyPr/>
          <a:lstStyle/>
          <a:p>
            <a:r>
              <a:rPr lang="zh-CN" altLang="en-US" dirty="0"/>
              <a:t>总结场景法使用步骤</a:t>
            </a:r>
            <a:endParaRPr lang="en-US" altLang="zh-CN" dirty="0"/>
          </a:p>
          <a:p>
            <a:pPr lvl="1"/>
            <a:r>
              <a:rPr lang="zh-CN" altLang="en-US" dirty="0"/>
              <a:t>分析需求（流程图）</a:t>
            </a:r>
            <a:endParaRPr lang="en-US" altLang="zh-CN" dirty="0"/>
          </a:p>
          <a:p>
            <a:pPr lvl="1"/>
            <a:r>
              <a:rPr lang="zh-CN" altLang="en-US" dirty="0"/>
              <a:t>分析基本流和备选流</a:t>
            </a:r>
            <a:endParaRPr lang="en-US" altLang="zh-CN" dirty="0"/>
          </a:p>
          <a:p>
            <a:pPr lvl="1"/>
            <a:r>
              <a:rPr lang="zh-CN" altLang="en-US" dirty="0"/>
              <a:t>根据基本流和备选流，构建场景</a:t>
            </a:r>
            <a:endParaRPr lang="en-US" altLang="zh-CN" dirty="0"/>
          </a:p>
          <a:p>
            <a:pPr lvl="1"/>
            <a:r>
              <a:rPr lang="zh-CN" altLang="en-US" dirty="0"/>
              <a:t>设计测试用例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098675" y="304801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场景法使用</a:t>
            </a:r>
            <a:endParaRPr lang="zh-CN" alt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clrChange>
              <a:clrFrom>
                <a:srgbClr val="EEF3FA"/>
              </a:clrFrom>
              <a:clrTo>
                <a:srgbClr val="EEF3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48054" y="250608"/>
            <a:ext cx="5524410" cy="6378791"/>
          </a:xfrm>
          <a:prstGeom prst="rect">
            <a:avLst/>
          </a:prstGeom>
          <a:gradFill>
            <a:gsLst>
              <a:gs pos="100000">
                <a:schemeClr val="accent1">
                  <a:lumMod val="16000"/>
                  <a:lumOff val="84000"/>
                </a:schemeClr>
              </a:gs>
              <a:gs pos="100000">
                <a:srgbClr val="00B0F0"/>
              </a:gs>
              <a:gs pos="100000">
                <a:srgbClr val="034373"/>
              </a:gs>
            </a:gsLst>
            <a:lin ang="5400000" scaled="0"/>
          </a:gradFill>
        </p:spPr>
      </p:pic>
      <p:sp>
        <p:nvSpPr>
          <p:cNvPr id="11" name="文本框 10"/>
          <p:cNvSpPr txBox="1"/>
          <p:nvPr/>
        </p:nvSpPr>
        <p:spPr>
          <a:xfrm>
            <a:off x="2423593" y="2793208"/>
            <a:ext cx="615553" cy="26717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画流程图</a:t>
            </a:r>
          </a:p>
        </p:txBody>
      </p: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88</TotalTime>
  <Words>1158</Words>
  <Application>Microsoft Office PowerPoint</Application>
  <PresentationFormat>宽屏</PresentationFormat>
  <Paragraphs>164</Paragraphs>
  <Slides>23</Slides>
  <Notes>5</Notes>
  <HiddenSlides>5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黑体</vt:lpstr>
      <vt:lpstr>华文楷体</vt:lpstr>
      <vt:lpstr>华文隶书</vt:lpstr>
      <vt:lpstr>华文新魏</vt:lpstr>
      <vt:lpstr>楷体</vt:lpstr>
      <vt:lpstr>宋体</vt:lpstr>
      <vt:lpstr>Arial</vt:lpstr>
      <vt:lpstr>Calibri</vt:lpstr>
      <vt:lpstr>Times New Roman</vt:lpstr>
      <vt:lpstr>Verdana</vt:lpstr>
      <vt:lpstr>Wingdings</vt:lpstr>
      <vt:lpstr>Profile</vt:lpstr>
      <vt:lpstr>软件测试实用教程 ——方法与实践</vt:lpstr>
      <vt:lpstr>内容回顾</vt:lpstr>
      <vt:lpstr>内容回顾</vt:lpstr>
      <vt:lpstr>基于场景的测试</vt:lpstr>
      <vt:lpstr>基于场景的测试</vt:lpstr>
      <vt:lpstr>基于场景的测试</vt:lpstr>
      <vt:lpstr>基于场景的测试</vt:lpstr>
      <vt:lpstr>基于场景的测试</vt:lpstr>
      <vt:lpstr>场景法使用</vt:lpstr>
      <vt:lpstr>场景法使用</vt:lpstr>
      <vt:lpstr>PowerPoint 演示文稿</vt:lpstr>
      <vt:lpstr>PowerPoint 演示文稿</vt:lpstr>
      <vt:lpstr>场景法使用—写出基本流和备选流</vt:lpstr>
      <vt:lpstr>场景法使用—写出基本流和备选流</vt:lpstr>
      <vt:lpstr>场景法使用—构建场景</vt:lpstr>
      <vt:lpstr>场景法使用—构建场景</vt:lpstr>
      <vt:lpstr>PowerPoint 演示文稿</vt:lpstr>
      <vt:lpstr>PowerPoint 演示文稿</vt:lpstr>
      <vt:lpstr>基于场景的测试</vt:lpstr>
      <vt:lpstr>基于场景的测试</vt:lpstr>
      <vt:lpstr>内容总结</vt:lpstr>
      <vt:lpstr>练习</vt:lpstr>
      <vt:lpstr>PowerPoint 演示文稿</vt:lpstr>
    </vt:vector>
  </TitlesOfParts>
  <Company>福建163软件园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刘兴梅; 福建163软件园</dc:creator>
  <cp:lastModifiedBy>Windows 用户</cp:lastModifiedBy>
  <cp:revision>330</cp:revision>
  <dcterms:created xsi:type="dcterms:W3CDTF">2008-07-27T05:17:00Z</dcterms:created>
  <dcterms:modified xsi:type="dcterms:W3CDTF">2019-07-16T08:36:52Z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2052-11.1.0.8812</vt:lpwstr>
  </property>
</Properties>
</file>