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handoutMasterIdLst>
    <p:handoutMasterId r:id="rId54"/>
  </p:handoutMasterIdLst>
  <p:sldIdLst>
    <p:sldId id="552" r:id="rId2"/>
    <p:sldId id="553" r:id="rId3"/>
    <p:sldId id="554" r:id="rId4"/>
    <p:sldId id="555" r:id="rId5"/>
    <p:sldId id="556" r:id="rId6"/>
    <p:sldId id="557" r:id="rId7"/>
    <p:sldId id="599" r:id="rId8"/>
    <p:sldId id="558" r:id="rId9"/>
    <p:sldId id="600" r:id="rId10"/>
    <p:sldId id="559" r:id="rId11"/>
    <p:sldId id="601" r:id="rId12"/>
    <p:sldId id="560" r:id="rId13"/>
    <p:sldId id="602" r:id="rId14"/>
    <p:sldId id="561" r:id="rId15"/>
    <p:sldId id="603" r:id="rId16"/>
    <p:sldId id="562" r:id="rId17"/>
    <p:sldId id="563" r:id="rId18"/>
    <p:sldId id="564" r:id="rId19"/>
    <p:sldId id="565" r:id="rId20"/>
    <p:sldId id="566" r:id="rId21"/>
    <p:sldId id="567" r:id="rId22"/>
    <p:sldId id="569" r:id="rId23"/>
    <p:sldId id="568" r:id="rId24"/>
    <p:sldId id="570" r:id="rId25"/>
    <p:sldId id="571" r:id="rId26"/>
    <p:sldId id="572" r:id="rId27"/>
    <p:sldId id="574" r:id="rId28"/>
    <p:sldId id="575" r:id="rId29"/>
    <p:sldId id="576" r:id="rId30"/>
    <p:sldId id="577" r:id="rId31"/>
    <p:sldId id="578" r:id="rId32"/>
    <p:sldId id="579" r:id="rId33"/>
    <p:sldId id="595" r:id="rId34"/>
    <p:sldId id="580" r:id="rId35"/>
    <p:sldId id="581" r:id="rId36"/>
    <p:sldId id="582" r:id="rId37"/>
    <p:sldId id="583" r:id="rId38"/>
    <p:sldId id="584" r:id="rId39"/>
    <p:sldId id="585" r:id="rId40"/>
    <p:sldId id="586" r:id="rId41"/>
    <p:sldId id="587" r:id="rId42"/>
    <p:sldId id="588" r:id="rId43"/>
    <p:sldId id="589" r:id="rId44"/>
    <p:sldId id="590" r:id="rId45"/>
    <p:sldId id="596" r:id="rId46"/>
    <p:sldId id="597" r:id="rId47"/>
    <p:sldId id="598" r:id="rId48"/>
    <p:sldId id="591" r:id="rId49"/>
    <p:sldId id="592" r:id="rId50"/>
    <p:sldId id="593" r:id="rId51"/>
    <p:sldId id="594" r:id="rId52"/>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37">
          <p15:clr>
            <a:srgbClr val="A4A3A4"/>
          </p15:clr>
        </p15:guide>
        <p15:guide id="2" pos="3840">
          <p15:clr>
            <a:srgbClr val="A4A3A4"/>
          </p15:clr>
        </p15:guide>
      </p15:sldGuideLst>
    </p:ext>
    <p:ext uri="{2D200454-40CA-4A62-9FC3-DE9A4176ACB9}">
      <p15:notesGuideLst xmlns:p15="http://schemas.microsoft.com/office/powerpoint/2012/main">
        <p15:guide id="1" orient="horz" pos="284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a:srgbClr val="FFFF99"/>
    <a:srgbClr val="FF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131" autoAdjust="0"/>
    <p:restoredTop sz="94270" autoAdjust="0"/>
  </p:normalViewPr>
  <p:slideViewPr>
    <p:cSldViewPr>
      <p:cViewPr varScale="1">
        <p:scale>
          <a:sx n="72" d="100"/>
          <a:sy n="72" d="100"/>
        </p:scale>
        <p:origin x="366" y="72"/>
      </p:cViewPr>
      <p:guideLst>
        <p:guide orient="horz" pos="2137"/>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49"/>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7BE119F4-F7CC-4430-A1DB-88C455E8BC26}" type="slidenum">
              <a:rPr lang="en-US" altLang="zh-CN"/>
              <a:t>‹#›</a:t>
            </a:fld>
            <a:endParaRPr lang="en-US" altLang="zh-CN" dirty="0"/>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06DBFBB8-2C88-4EF5-ACA0-AB33D3C579D0}" type="slidenum">
              <a:rPr lang="en-US" altLang="zh-CN"/>
              <a:t>‹#›</a:t>
            </a:fld>
            <a:endParaRPr lang="en-US" altLang="zh-CN"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什么是条件覆盖呢？设计若干用例，使得每个判定中的每个条件的可能取值至少满足一次。</a:t>
            </a:r>
            <a:endParaRPr lang="en-US" altLang="zh-CN" dirty="0"/>
          </a:p>
          <a:p>
            <a:r>
              <a:rPr lang="zh-CN" altLang="en-US" dirty="0"/>
              <a:t>什么叫每个条件的取值？</a:t>
            </a:r>
            <a:endParaRPr lang="en-US" altLang="zh-CN" dirty="0"/>
          </a:p>
          <a:p>
            <a:r>
              <a:rPr lang="zh-CN" altLang="en-US" dirty="0"/>
              <a:t>举例来说，</a:t>
            </a:r>
            <a:r>
              <a:rPr lang="en-US" altLang="zh-CN" dirty="0"/>
              <a:t>A</a:t>
            </a:r>
            <a:r>
              <a:rPr lang="zh-CN" altLang="en-US" dirty="0"/>
              <a:t>大于</a:t>
            </a:r>
            <a:r>
              <a:rPr lang="en-US" altLang="zh-CN" dirty="0"/>
              <a:t>0</a:t>
            </a:r>
            <a:r>
              <a:rPr lang="zh-CN" altLang="en-US" dirty="0"/>
              <a:t>，是一个条件，也可以是</a:t>
            </a:r>
            <a:r>
              <a:rPr lang="en-US" altLang="zh-CN" dirty="0"/>
              <a:t>A&lt;=1;</a:t>
            </a:r>
            <a:endParaRPr lang="zh-CN" altLang="en-US" dirty="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28</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29</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12.11</a:t>
            </a:r>
            <a:r>
              <a:rPr lang="zh-CN" altLang="en-US" dirty="0"/>
              <a:t>到此   </a:t>
            </a:r>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30</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99F22D-ECAD-4CD3-B013-11625049C7BF}" type="slidenum">
              <a:rPr lang="zh-CN" altLang="en-US" smtClean="0"/>
              <a:t>31</a:t>
            </a:fld>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99F22D-ECAD-4CD3-B013-11625049C7BF}" type="slidenum">
              <a:rPr lang="zh-CN" altLang="en-US" smtClean="0"/>
              <a:t>32</a:t>
            </a:fld>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99F22D-ECAD-4CD3-B013-11625049C7BF}" type="slidenum">
              <a:rPr lang="zh-CN" altLang="en-US" smtClean="0"/>
              <a:t>34</a:t>
            </a:fld>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99F22D-ECAD-4CD3-B013-11625049C7BF}" type="slidenum">
              <a:rPr lang="zh-CN" altLang="en-US" smtClean="0"/>
              <a:t>36</a:t>
            </a:fld>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37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什么是条件组合覆盖呢？也就是使判定中条件的各种组合都至少执行一次</a:t>
            </a:r>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38</a:t>
            </a:fld>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首先，将所有条件列出来，然后开始组合，</a:t>
            </a:r>
            <a:r>
              <a:rPr lang="en-US" altLang="zh-CN" dirty="0"/>
              <a:t>1,5</a:t>
            </a:r>
            <a:r>
              <a:rPr lang="en-US" altLang="zh-CN" baseline="0" dirty="0"/>
              <a:t>   2</a:t>
            </a:r>
            <a:r>
              <a:rPr lang="zh-CN" altLang="en-US" baseline="0" dirty="0"/>
              <a:t>， </a:t>
            </a:r>
            <a:r>
              <a:rPr lang="en-US" altLang="zh-CN" baseline="0" dirty="0"/>
              <a:t>6……</a:t>
            </a:r>
            <a:r>
              <a:rPr lang="zh-CN" altLang="en-US" baseline="0" dirty="0"/>
              <a:t>多少种组合？</a:t>
            </a:r>
            <a:r>
              <a:rPr lang="en-US" altLang="zh-CN" baseline="0" dirty="0"/>
              <a:t>16</a:t>
            </a:r>
            <a:r>
              <a:rPr lang="zh-CN" altLang="en-US" baseline="0" dirty="0"/>
              <a:t>种，这样覆盖全了，可是</a:t>
            </a:r>
            <a:endParaRPr lang="zh-CN" altLang="en-US" dirty="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40</a:t>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17</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首先，将所有条件列出来，然后开始组合，</a:t>
            </a:r>
            <a:r>
              <a:rPr lang="en-US" altLang="zh-CN" dirty="0"/>
              <a:t>1,5</a:t>
            </a:r>
            <a:r>
              <a:rPr lang="en-US" altLang="zh-CN" baseline="0" dirty="0"/>
              <a:t>   2</a:t>
            </a:r>
            <a:r>
              <a:rPr lang="zh-CN" altLang="en-US" baseline="0" dirty="0"/>
              <a:t>， </a:t>
            </a:r>
            <a:r>
              <a:rPr lang="en-US" altLang="zh-CN" baseline="0" dirty="0"/>
              <a:t>6……</a:t>
            </a:r>
            <a:r>
              <a:rPr lang="zh-CN" altLang="en-US" baseline="0" dirty="0"/>
              <a:t>多少种组合？</a:t>
            </a:r>
            <a:r>
              <a:rPr lang="en-US" altLang="zh-CN" baseline="0" dirty="0"/>
              <a:t>16</a:t>
            </a:r>
            <a:r>
              <a:rPr lang="zh-CN" altLang="en-US" baseline="0" dirty="0"/>
              <a:t>种，这样覆盖全了，可是</a:t>
            </a:r>
            <a:endParaRPr lang="zh-CN" altLang="en-US" dirty="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41</a:t>
            </a:fld>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首先，将所有条件列出来，然后开始组合，</a:t>
            </a:r>
            <a:r>
              <a:rPr lang="en-US" altLang="zh-CN" dirty="0"/>
              <a:t>1,5</a:t>
            </a:r>
            <a:r>
              <a:rPr lang="en-US" altLang="zh-CN" baseline="0" dirty="0"/>
              <a:t>   2</a:t>
            </a:r>
            <a:r>
              <a:rPr lang="zh-CN" altLang="en-US" baseline="0" dirty="0"/>
              <a:t>， </a:t>
            </a:r>
            <a:r>
              <a:rPr lang="en-US" altLang="zh-CN" baseline="0" dirty="0"/>
              <a:t>6……</a:t>
            </a:r>
            <a:r>
              <a:rPr lang="zh-CN" altLang="en-US" baseline="0" dirty="0"/>
              <a:t>多少种组合？</a:t>
            </a:r>
            <a:r>
              <a:rPr lang="en-US" altLang="zh-CN" baseline="0" dirty="0"/>
              <a:t>16</a:t>
            </a:r>
            <a:r>
              <a:rPr lang="zh-CN" altLang="en-US" baseline="0" dirty="0"/>
              <a:t>种，这样覆盖全了，可是</a:t>
            </a:r>
            <a:endParaRPr lang="zh-CN" altLang="en-US" dirty="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42</a:t>
            </a:fld>
            <a:endParaRPr lang="en-US"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首先，将所有条件列出来，然后开始组合，</a:t>
            </a:r>
            <a:r>
              <a:rPr lang="en-US" altLang="zh-CN" dirty="0"/>
              <a:t>1,5</a:t>
            </a:r>
            <a:r>
              <a:rPr lang="en-US" altLang="zh-CN" baseline="0" dirty="0"/>
              <a:t>   2</a:t>
            </a:r>
            <a:r>
              <a:rPr lang="zh-CN" altLang="en-US" baseline="0" dirty="0"/>
              <a:t>， </a:t>
            </a:r>
            <a:r>
              <a:rPr lang="en-US" altLang="zh-CN" baseline="0" dirty="0"/>
              <a:t>6……</a:t>
            </a:r>
            <a:r>
              <a:rPr lang="zh-CN" altLang="en-US" baseline="0" dirty="0"/>
              <a:t>多少种组合？</a:t>
            </a:r>
            <a:r>
              <a:rPr lang="en-US" altLang="zh-CN" baseline="0" dirty="0"/>
              <a:t>16</a:t>
            </a:r>
            <a:r>
              <a:rPr lang="zh-CN" altLang="en-US" baseline="0" dirty="0"/>
              <a:t>种，这样覆盖全了，可是</a:t>
            </a:r>
            <a:endParaRPr lang="zh-CN" altLang="en-US" dirty="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43</a:t>
            </a:fld>
            <a:endParaRPr lang="en-US"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首先，将所有条件列出来，然后开始组合，</a:t>
            </a:r>
            <a:r>
              <a:rPr lang="en-US" altLang="zh-CN" dirty="0"/>
              <a:t>1,5</a:t>
            </a:r>
            <a:r>
              <a:rPr lang="en-US" altLang="zh-CN" baseline="0" dirty="0"/>
              <a:t>   2</a:t>
            </a:r>
            <a:r>
              <a:rPr lang="zh-CN" altLang="en-US" baseline="0" dirty="0"/>
              <a:t>， </a:t>
            </a:r>
            <a:r>
              <a:rPr lang="en-US" altLang="zh-CN" baseline="0" dirty="0"/>
              <a:t>6……</a:t>
            </a:r>
            <a:r>
              <a:rPr lang="zh-CN" altLang="en-US" baseline="0" dirty="0"/>
              <a:t>多少种组合？</a:t>
            </a:r>
            <a:r>
              <a:rPr lang="en-US" altLang="zh-CN" baseline="0" dirty="0"/>
              <a:t>16</a:t>
            </a:r>
            <a:r>
              <a:rPr lang="zh-CN" altLang="en-US" baseline="0" dirty="0"/>
              <a:t>种，这样覆盖全了，可是</a:t>
            </a:r>
            <a:endParaRPr lang="zh-CN" altLang="en-US" dirty="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44</a:t>
            </a:fld>
            <a:endParaRPr lang="en-US"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48</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判定节点的查询，导致程序执行出现分支，行程复杂多变的路径，造成数据变量可能被错误的赋值，被分配的内存空间可能忘记及时释放，产生各种缺陷。因此，考察源代码时必须重点对判定展开测试。</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那什么是语句呢？怎样才算语句覆盖呢？</a:t>
            </a:r>
            <a:endParaRPr lang="en-US" altLang="zh-CN" dirty="0"/>
          </a:p>
          <a:p>
            <a:r>
              <a:rPr lang="zh-CN" altLang="en-US" dirty="0"/>
              <a:t>我们如何实现语句覆盖，先分析代码，怎样分析？画流程图。</a:t>
            </a:r>
            <a:endParaRPr lang="en-US" altLang="zh-CN" dirty="0"/>
          </a:p>
          <a:p>
            <a:endParaRPr lang="en-US" altLang="zh-CN" dirty="0"/>
          </a:p>
          <a:p>
            <a:endParaRPr lang="en-US" altLang="zh-CN" dirty="0"/>
          </a:p>
          <a:p>
            <a:endParaRPr lang="en-US" altLang="zh-CN" dirty="0"/>
          </a:p>
          <a:p>
            <a:r>
              <a:rPr lang="zh-CN" altLang="en-US" dirty="0"/>
              <a:t>什么叫语句覆盖？不知道，那什么叫语句？每个可执行的语句就是语句。</a:t>
            </a:r>
            <a:endParaRPr lang="en-US" altLang="zh-CN" dirty="0"/>
          </a:p>
          <a:p>
            <a:r>
              <a:rPr lang="zh-CN" altLang="en-US" dirty="0"/>
              <a:t>设计若干测试用例，使得每个可执行语句至少被执行一次，什么意思，还是不明白，我们来看这个例子。</a:t>
            </a:r>
            <a:endParaRPr lang="en-US" altLang="zh-CN" dirty="0"/>
          </a:p>
          <a:p>
            <a:r>
              <a:rPr lang="zh-CN" altLang="en-US" dirty="0"/>
              <a:t>首先先看这段程序，我们要分析这段程序的逻辑关系，怎样好分析呢？画流程图。给大家</a:t>
            </a:r>
            <a:r>
              <a:rPr lang="en-US" altLang="zh-CN" dirty="0"/>
              <a:t>2</a:t>
            </a:r>
            <a:r>
              <a:rPr lang="zh-CN" altLang="en-US" dirty="0"/>
              <a:t>分钟的时间，将这段代码的流程图画出来。好了，我们一起来看一下这段代码的流程图。</a:t>
            </a:r>
            <a:r>
              <a:rPr lang="en-US" altLang="zh-CN" dirty="0"/>
              <a:t>A</a:t>
            </a:r>
            <a:r>
              <a:rPr lang="zh-CN" altLang="en-US" dirty="0"/>
              <a:t>是一个判断条件，当为真执行这条语句，为假</a:t>
            </a:r>
            <a:r>
              <a:rPr lang="en-US" altLang="zh-CN" dirty="0"/>
              <a:t>……</a:t>
            </a:r>
            <a:r>
              <a:rPr lang="zh-CN" altLang="en-US" dirty="0"/>
              <a:t>；</a:t>
            </a:r>
            <a:endParaRPr lang="en-US" altLang="zh-CN" dirty="0"/>
          </a:p>
          <a:p>
            <a:r>
              <a:rPr lang="zh-CN" altLang="en-US" dirty="0"/>
              <a:t>那我们返回来看语句覆盖，让</a:t>
            </a:r>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20</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99F22D-ECAD-4CD3-B013-11625049C7BF}" type="slidenum">
              <a:rPr lang="zh-CN" altLang="en-US" smtClean="0"/>
              <a:t>22</a:t>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每个可执行语句至少能被执行一次</a:t>
            </a:r>
          </a:p>
        </p:txBody>
      </p:sp>
      <p:sp>
        <p:nvSpPr>
          <p:cNvPr id="4" name="灯片编号占位符 3"/>
          <p:cNvSpPr>
            <a:spLocks noGrp="1"/>
          </p:cNvSpPr>
          <p:nvPr>
            <p:ph type="sldNum" sz="quarter" idx="10"/>
          </p:nvPr>
        </p:nvSpPr>
        <p:spPr/>
        <p:txBody>
          <a:bodyPr/>
          <a:lstStyle/>
          <a:p>
            <a:pPr>
              <a:defRPr/>
            </a:pPr>
            <a:fld id="{A599F22D-ECAD-4CD3-B013-11625049C7BF}" type="slidenum">
              <a:rPr lang="zh-CN" altLang="en-US" smtClean="0"/>
              <a:t>23</a:t>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en-US" altLang="zh-CN" dirty="0"/>
          </a:p>
          <a:p>
            <a:r>
              <a:rPr lang="zh-CN" altLang="en-US" dirty="0"/>
              <a:t>判定覆盖是一个比“语句覆盖”稍强的测试标准，设计若干测试用例，</a:t>
            </a:r>
            <a:r>
              <a:rPr lang="zh-CN" altLang="en-US" dirty="0">
                <a:sym typeface="+mn-ea"/>
              </a:rPr>
              <a:t>每一个真假分支至少被执行一次，那怎么使真假分支都执行到呢，那就是每个判定节点的都至少取一次真值和假值。</a:t>
            </a:r>
          </a:p>
          <a:p>
            <a:r>
              <a:rPr lang="zh-CN" altLang="en-US" dirty="0"/>
              <a:t>若判定节点为多分支干咳，则设计测试用例时应保证程序中每个判定节点可能的取值至少执行一次</a:t>
            </a:r>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24</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给大家两分钟，先自己画下流程图</a:t>
            </a:r>
          </a:p>
          <a:p>
            <a:endParaRPr lang="zh-CN" altLang="en-US" dirty="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25</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那现在大家来分析一下，如果</a:t>
            </a:r>
            <a:r>
              <a:rPr lang="en-US" altLang="zh-CN" dirty="0"/>
              <a:t>B=0</a:t>
            </a:r>
            <a:r>
              <a:rPr lang="zh-CN" altLang="en-US" dirty="0"/>
              <a:t>写成</a:t>
            </a:r>
            <a:r>
              <a:rPr lang="en-US" altLang="zh-CN" dirty="0"/>
              <a:t>B&gt;0,</a:t>
            </a:r>
            <a:r>
              <a:rPr lang="zh-CN" altLang="en-US" dirty="0"/>
              <a:t>或者</a:t>
            </a:r>
            <a:r>
              <a:rPr lang="en-US" altLang="zh-CN" dirty="0"/>
              <a:t>X……</a:t>
            </a:r>
            <a:r>
              <a:rPr lang="zh-CN" altLang="en-US" dirty="0"/>
              <a:t>，能不能检查出来，不能，那说明什么？判定覆盖也不充分。</a:t>
            </a:r>
          </a:p>
          <a:p>
            <a:r>
              <a:rPr lang="zh-CN" altLang="en-US" dirty="0">
                <a:sym typeface="+mn-ea"/>
              </a:rPr>
              <a:t>用例设计：</a:t>
            </a:r>
            <a:endParaRPr lang="en-US" altLang="zh-CN" dirty="0"/>
          </a:p>
          <a:p>
            <a:pPr lvl="1"/>
            <a:r>
              <a:rPr lang="zh-CN" altLang="en-US" dirty="0">
                <a:sym typeface="+mn-ea"/>
              </a:rPr>
              <a:t>路径</a:t>
            </a:r>
            <a:r>
              <a:rPr lang="en-US" altLang="zh-CN" dirty="0" err="1">
                <a:sym typeface="+mn-ea"/>
              </a:rPr>
              <a:t>acd</a:t>
            </a:r>
            <a:endParaRPr lang="en-US" altLang="zh-CN" dirty="0"/>
          </a:p>
          <a:p>
            <a:pPr lvl="2"/>
            <a:r>
              <a:rPr lang="zh-CN" altLang="en-US" dirty="0">
                <a:sym typeface="+mn-ea"/>
              </a:rPr>
              <a:t>输入用例数据：</a:t>
            </a:r>
            <a:endParaRPr lang="en-US" altLang="zh-CN" dirty="0"/>
          </a:p>
          <a:p>
            <a:pPr lvl="2"/>
            <a:r>
              <a:rPr lang="en-US" altLang="zh-CN" dirty="0">
                <a:sym typeface="+mn-ea"/>
              </a:rPr>
              <a:t>A= 3  B=0   X=1</a:t>
            </a:r>
            <a:endParaRPr lang="en-US" altLang="zh-CN" dirty="0"/>
          </a:p>
          <a:p>
            <a:pPr lvl="1"/>
            <a:r>
              <a:rPr lang="zh-CN" altLang="en-US" dirty="0">
                <a:sym typeface="+mn-ea"/>
              </a:rPr>
              <a:t>路径</a:t>
            </a:r>
            <a:r>
              <a:rPr lang="en-US" altLang="zh-CN" dirty="0" err="1">
                <a:sym typeface="+mn-ea"/>
              </a:rPr>
              <a:t>abe</a:t>
            </a:r>
            <a:r>
              <a:rPr lang="zh-CN" altLang="en-US" dirty="0">
                <a:sym typeface="+mn-ea"/>
              </a:rPr>
              <a:t> </a:t>
            </a:r>
            <a:endParaRPr lang="en-US" altLang="zh-CN" dirty="0"/>
          </a:p>
          <a:p>
            <a:pPr lvl="2"/>
            <a:r>
              <a:rPr lang="zh-CN" altLang="en-US" dirty="0">
                <a:sym typeface="+mn-ea"/>
              </a:rPr>
              <a:t>输入用例数据：</a:t>
            </a:r>
            <a:endParaRPr lang="en-US" altLang="zh-CN" dirty="0"/>
          </a:p>
          <a:p>
            <a:pPr lvl="2"/>
            <a:r>
              <a:rPr lang="en-US" altLang="zh-CN" dirty="0">
                <a:sym typeface="+mn-ea"/>
              </a:rPr>
              <a:t>A= 2  B=1   X=3</a:t>
            </a: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t>27</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880">
              <a:buFont typeface="Wingdings" panose="05000000000000000000" pitchFamily="2" charset="2"/>
              <a:buChar char="l"/>
              <a:defRPr baseline="0">
                <a:ea typeface="楷体" panose="02010609060101010101" pitchFamily="49" charset="-122"/>
              </a:defRPr>
            </a:lvl2pPr>
            <a:lvl3pPr marL="1304925" indent="-395605">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605">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B62FBA93-7C77-4D32-BA8C-F7EFDB1910E6}" type="slidenum">
              <a:rPr lang="en-US" altLang="zh-CN"/>
              <a:t>‹#›</a:t>
            </a:fld>
            <a:endParaRPr lang="en-US" altLang="zh-CN" dirty="0"/>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85100CE9-0662-4089-B8E8-68467DB42791}" type="slidenum">
              <a:rPr lang="en-US" altLang="zh-CN"/>
              <a:t>‹#›</a:t>
            </a:fld>
            <a:endParaRPr lang="en-US" altLang="zh-CN" dirty="0"/>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15209603-DA32-4E08-B993-D56C85C4BB77}" type="slidenum">
              <a:rPr lang="en-US" altLang="zh-CN"/>
              <a:t>‹#›</a:t>
            </a:fld>
            <a:endParaRPr lang="en-US" altLang="zh-CN" dirty="0"/>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t>‹#›</a:t>
            </a:fld>
            <a:endParaRPr lang="en-US" altLang="zh-CN" dirty="0"/>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a:latin typeface="Arial" panose="020B0604020202020204" pitchFamily="34" charset="0"/>
              <a:ea typeface="黑体" panose="02010609060101010101" pitchFamily="49" charset="-122"/>
            </a:endParaRPr>
          </a:p>
        </p:txBody>
      </p:sp>
      <p:sp>
        <p:nvSpPr>
          <p:cNvPr id="5"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a:latin typeface="Arial" panose="020B0604020202020204" pitchFamily="34" charset="0"/>
              <a:ea typeface="黑体" panose="02010609060101010101"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a:latin typeface="Arial" panose="020B0604020202020204" pitchFamily="34" charset="0"/>
              <a:ea typeface="黑体" panose="02010609060101010101" pitchFamily="49" charset="-122"/>
            </a:endParaRPr>
          </a:p>
        </p:txBody>
      </p:sp>
      <p:sp>
        <p:nvSpPr>
          <p:cNvPr id="8"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a:latin typeface="Arial" panose="020B0604020202020204" pitchFamily="34" charset="0"/>
              <a:ea typeface="黑体" panose="02010609060101010101"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a:t>Click to edit Master text styles</a:t>
            </a:r>
          </a:p>
          <a:p>
            <a:pPr lvl="1"/>
            <a:r>
              <a:rPr lang="zh-CN" altLang="zh-CN" dirty="0"/>
              <a:t>Second level</a:t>
            </a:r>
          </a:p>
          <a:p>
            <a:pPr lvl="2"/>
            <a:r>
              <a:rPr lang="zh-CN" altLang="zh-CN" dirty="0"/>
              <a:t>Third level</a:t>
            </a:r>
          </a:p>
          <a:p>
            <a:pPr lvl="3"/>
            <a:r>
              <a:rPr lang="zh-CN" altLang="zh-CN" dirty="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zh-CN" altLang="en-US" dirty="0"/>
              <a:t>单击此处编辑母版标题样式</a:t>
            </a:r>
            <a:endParaRPr lang="zh-CN" altLang="zh-CN" dirty="0"/>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blinds dir="vert"/>
  </p:transition>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4180"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1009720" y="1948969"/>
            <a:ext cx="10363200" cy="1128192"/>
          </a:xfrm>
        </p:spPr>
        <p:txBody>
          <a:bodyPr/>
          <a:lstStyle/>
          <a:p>
            <a:pPr algn="ctr" eaLnBrk="1" hangingPunct="1"/>
            <a:r>
              <a:rPr lang="zh-CN" altLang="en-US" sz="6000" b="1">
                <a:ea typeface="华文隶书" panose="02010800040101010101" pitchFamily="2" charset="-122"/>
              </a:rPr>
              <a:t>软件测试实用教程</a:t>
            </a:r>
            <a:br>
              <a:rPr lang="en-US" altLang="zh-CN" sz="6000" b="1">
                <a:ea typeface="华文隶书" panose="02010800040101010101" pitchFamily="2" charset="-122"/>
              </a:rPr>
            </a:br>
            <a:r>
              <a:rPr lang="en-US" altLang="zh-CN" sz="6000" b="1">
                <a:ea typeface="华文隶书" panose="02010800040101010101" pitchFamily="2" charset="-122"/>
              </a:rPr>
              <a:t>——</a:t>
            </a:r>
            <a:r>
              <a:rPr lang="zh-CN" altLang="en-US" sz="6000" b="1">
                <a:ea typeface="华文隶书" panose="02010800040101010101"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dirty="0" err="1">
                <a:latin typeface="华文隶书" panose="02010800040101010101" pitchFamily="2" charset="-122"/>
                <a:ea typeface="华文隶书" panose="02010800040101010101" pitchFamily="2" charset="-122"/>
              </a:rPr>
              <a:t>PartII</a:t>
            </a:r>
            <a:r>
              <a:rPr lang="en-US" altLang="zh-CN" sz="4400" b="1" dirty="0">
                <a:latin typeface="华文隶书" panose="02010800040101010101" pitchFamily="2" charset="-122"/>
                <a:ea typeface="华文隶书" panose="02010800040101010101" pitchFamily="2" charset="-122"/>
              </a:rPr>
              <a:t>  </a:t>
            </a:r>
            <a:r>
              <a:rPr lang="zh-CN" altLang="en-US" sz="4400" b="1" dirty="0">
                <a:latin typeface="华文隶书" panose="02010800040101010101" pitchFamily="2" charset="-122"/>
                <a:ea typeface="华文隶书" panose="02010800040101010101" pitchFamily="2" charset="-122"/>
              </a:rPr>
              <a:t>软件测试技术</a:t>
            </a:r>
            <a:r>
              <a:rPr lang="en-US" altLang="zh-CN" sz="4400" b="1" dirty="0">
                <a:latin typeface="华文隶书" panose="02010800040101010101" pitchFamily="2" charset="-122"/>
                <a:ea typeface="华文隶书" panose="02010800040101010101" pitchFamily="2" charset="-122"/>
              </a:rPr>
              <a:t>---</a:t>
            </a:r>
            <a:r>
              <a:rPr lang="zh-CN" altLang="en-US" sz="4400" dirty="0">
                <a:latin typeface="华文隶书" panose="02010800040101010101" pitchFamily="2" charset="-122"/>
                <a:ea typeface="华文隶书" panose="02010800040101010101" pitchFamily="2" charset="-122"/>
              </a:rPr>
              <a:t>白盒测试对于</a:t>
            </a:r>
            <a:r>
              <a:rPr lang="zh-CN" altLang="en-US" sz="4400" b="1" dirty="0">
                <a:latin typeface="华文隶书" panose="02010800040101010101" pitchFamily="2" charset="-122"/>
                <a:ea typeface="华文隶书" panose="02010800040101010101" pitchFamily="2" charset="-122"/>
              </a:rPr>
              <a:t>判定的测试</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程序结构分析</a:t>
            </a:r>
            <a:r>
              <a:rPr lang="en-US" altLang="zh-CN" dirty="0"/>
              <a:t>—</a:t>
            </a:r>
            <a:r>
              <a:rPr lang="zh-CN" altLang="en-US" dirty="0"/>
              <a:t>条件判定结构</a:t>
            </a:r>
          </a:p>
        </p:txBody>
      </p:sp>
      <p:pic>
        <p:nvPicPr>
          <p:cNvPr id="4" name="图片 3"/>
          <p:cNvPicPr>
            <a:picLocks noChangeAspect="1"/>
          </p:cNvPicPr>
          <p:nvPr/>
        </p:nvPicPr>
        <p:blipFill>
          <a:blip r:embed="rId2">
            <a:clrChange>
              <a:clrFrom>
                <a:srgbClr val="FEFEFE"/>
              </a:clrFrom>
              <a:clrTo>
                <a:srgbClr val="FEFEFE">
                  <a:alpha val="0"/>
                </a:srgbClr>
              </a:clrTo>
            </a:clrChange>
          </a:blip>
          <a:stretch>
            <a:fillRect/>
          </a:stretch>
        </p:blipFill>
        <p:spPr>
          <a:xfrm>
            <a:off x="1199456" y="1012923"/>
            <a:ext cx="6057143" cy="5152381"/>
          </a:xfrm>
          <a:prstGeom prst="rect">
            <a:avLst/>
          </a:prstGeom>
        </p:spPr>
      </p:pic>
      <p:pic>
        <p:nvPicPr>
          <p:cNvPr id="7" name="图片 6"/>
          <p:cNvPicPr>
            <a:picLocks noChangeAspect="1"/>
          </p:cNvPicPr>
          <p:nvPr/>
        </p:nvPicPr>
        <p:blipFill>
          <a:blip r:embed="rId3">
            <a:clrChange>
              <a:clrFrom>
                <a:srgbClr val="FFFFFF"/>
              </a:clrFrom>
              <a:clrTo>
                <a:srgbClr val="FFFFFF">
                  <a:alpha val="0"/>
                </a:srgbClr>
              </a:clrTo>
            </a:clrChange>
          </a:blip>
          <a:stretch>
            <a:fillRect/>
          </a:stretch>
        </p:blipFill>
        <p:spPr>
          <a:xfrm>
            <a:off x="7722980" y="904735"/>
            <a:ext cx="2549484" cy="5142327"/>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程序结构分析</a:t>
            </a:r>
            <a:r>
              <a:rPr lang="en-US" altLang="zh-CN" dirty="0"/>
              <a:t>—</a:t>
            </a:r>
            <a:r>
              <a:rPr lang="zh-CN" altLang="en-US" dirty="0"/>
              <a:t>条件判定结构</a:t>
            </a:r>
          </a:p>
        </p:txBody>
      </p:sp>
      <p:pic>
        <p:nvPicPr>
          <p:cNvPr id="7" name="图片 6"/>
          <p:cNvPicPr>
            <a:picLocks noChangeAspect="1"/>
          </p:cNvPicPr>
          <p:nvPr/>
        </p:nvPicPr>
        <p:blipFill>
          <a:blip r:embed="rId2">
            <a:clrChange>
              <a:clrFrom>
                <a:srgbClr val="FFFFFF"/>
              </a:clrFrom>
              <a:clrTo>
                <a:srgbClr val="FFFFFF">
                  <a:alpha val="0"/>
                </a:srgbClr>
              </a:clrTo>
            </a:clrChange>
          </a:blip>
          <a:stretch>
            <a:fillRect/>
          </a:stretch>
        </p:blipFill>
        <p:spPr>
          <a:xfrm>
            <a:off x="7722980" y="904735"/>
            <a:ext cx="2549484" cy="5142327"/>
          </a:xfrm>
          <a:prstGeom prst="rect">
            <a:avLst/>
          </a:prstGeom>
        </p:spPr>
      </p:pic>
      <p:sp>
        <p:nvSpPr>
          <p:cNvPr id="2" name="矩形 1">
            <a:extLst>
              <a:ext uri="{FF2B5EF4-FFF2-40B4-BE49-F238E27FC236}">
                <a16:creationId xmlns:a16="http://schemas.microsoft.com/office/drawing/2014/main" id="{14107F7A-4E59-4B02-B65D-1E3DBCD72C02}"/>
              </a:ext>
            </a:extLst>
          </p:cNvPr>
          <p:cNvSpPr/>
          <p:nvPr/>
        </p:nvSpPr>
        <p:spPr>
          <a:xfrm>
            <a:off x="684584" y="889303"/>
            <a:ext cx="6567198" cy="5632311"/>
          </a:xfrm>
          <a:prstGeom prst="rect">
            <a:avLst/>
          </a:prstGeom>
        </p:spPr>
        <p:txBody>
          <a:bodyPr wrap="square">
            <a:spAutoFit/>
          </a:bodyPr>
          <a:lstStyle/>
          <a:p>
            <a:endParaRPr lang="zh-CN" altLang="en-US" sz="2000" dirty="0">
              <a:latin typeface="Consolas" panose="020B0609020204030204" pitchFamily="49" charset="0"/>
            </a:endParaRPr>
          </a:p>
          <a:p>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class</a:t>
            </a:r>
            <a:r>
              <a:rPr lang="en-US" altLang="zh-CN" sz="2000" b="1" dirty="0">
                <a:solidFill>
                  <a:srgbClr val="000000"/>
                </a:solidFill>
                <a:latin typeface="Consolas" panose="020B0609020204030204" pitchFamily="49" charset="0"/>
              </a:rPr>
              <a:t> Test1 {</a:t>
            </a:r>
          </a:p>
          <a:p>
            <a:endParaRPr lang="zh-CN" altLang="en-US" sz="2000" dirty="0">
              <a:latin typeface="Consolas" panose="020B0609020204030204" pitchFamily="49" charset="0"/>
            </a:endParaRPr>
          </a:p>
          <a:p>
            <a:r>
              <a:rPr lang="en-US" altLang="zh-CN" sz="2000" b="1" dirty="0">
                <a:solidFill>
                  <a:srgbClr val="7F0055"/>
                </a:solidFill>
                <a:latin typeface="Consolas" panose="020B0609020204030204" pitchFamily="49" charset="0"/>
              </a:rPr>
              <a:t>    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static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main(String[] </a:t>
            </a:r>
            <a:r>
              <a:rPr lang="en-US" altLang="zh-CN" sz="2000" b="1" dirty="0" err="1">
                <a:solidFill>
                  <a:srgbClr val="6A3E3E"/>
                </a:solidFill>
                <a:latin typeface="Consolas" panose="020B0609020204030204" pitchFamily="49" charset="0"/>
              </a:rPr>
              <a:t>args</a:t>
            </a:r>
            <a:r>
              <a:rPr lang="en-US" altLang="zh-CN" sz="2000" b="1" dirty="0">
                <a:solidFill>
                  <a:srgbClr val="000000"/>
                </a:solidFill>
                <a:latin typeface="Consolas" panose="020B0609020204030204" pitchFamily="49" charset="0"/>
              </a:rPr>
              <a:t>) {</a:t>
            </a:r>
          </a:p>
          <a:p>
            <a:r>
              <a:rPr lang="en-US" altLang="zh-CN" sz="2000" b="1" dirty="0">
                <a:solidFill>
                  <a:srgbClr val="7F0055"/>
                </a:solidFill>
                <a:latin typeface="Consolas" panose="020B0609020204030204" pitchFamily="49" charset="0"/>
              </a:rPr>
              <a:t>        int</a:t>
            </a:r>
            <a:r>
              <a:rPr lang="en-US" altLang="zh-CN" sz="2000" b="1" dirty="0">
                <a:solidFill>
                  <a:srgbClr val="000000"/>
                </a:solidFill>
                <a:latin typeface="Consolas" panose="020B0609020204030204" pitchFamily="49" charset="0"/>
              </a:rPr>
              <a:t> </a:t>
            </a:r>
            <a:r>
              <a:rPr lang="en-US" altLang="zh-CN" sz="2000" b="1" dirty="0">
                <a:solidFill>
                  <a:srgbClr val="6A3E3E"/>
                </a:solidFill>
                <a:latin typeface="Consolas" panose="020B0609020204030204" pitchFamily="49" charset="0"/>
              </a:rPr>
              <a:t>a</a:t>
            </a:r>
            <a:r>
              <a:rPr lang="en-US" altLang="zh-CN" sz="2000" b="1" dirty="0">
                <a:solidFill>
                  <a:srgbClr val="000000"/>
                </a:solidFill>
                <a:latin typeface="Consolas" panose="020B0609020204030204" pitchFamily="49" charset="0"/>
              </a:rPr>
              <a:t> = 1;</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switch</a:t>
            </a:r>
            <a:r>
              <a:rPr lang="en-US" altLang="zh-CN" sz="2000" b="1" dirty="0">
                <a:solidFill>
                  <a:srgbClr val="000000"/>
                </a:solidFill>
                <a:latin typeface="Consolas" panose="020B0609020204030204" pitchFamily="49" charset="0"/>
              </a:rPr>
              <a:t> (</a:t>
            </a:r>
            <a:r>
              <a:rPr lang="en-US" altLang="zh-CN" sz="2000" b="1" dirty="0">
                <a:solidFill>
                  <a:srgbClr val="6A3E3E"/>
                </a:solidFill>
                <a:latin typeface="Consolas" panose="020B0609020204030204" pitchFamily="49" charset="0"/>
              </a:rPr>
              <a:t>a</a:t>
            </a:r>
            <a:r>
              <a:rPr lang="en-US" altLang="zh-CN" sz="2000" b="1" dirty="0">
                <a:solidFill>
                  <a:srgbClr val="000000"/>
                </a:solidFill>
                <a:latin typeface="Consolas" panose="020B0609020204030204" pitchFamily="49" charset="0"/>
              </a:rPr>
              <a:t>) {</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case</a:t>
            </a:r>
            <a:r>
              <a:rPr lang="en-US" altLang="zh-CN" sz="2000" b="1" dirty="0">
                <a:solidFill>
                  <a:srgbClr val="000000"/>
                </a:solidFill>
                <a:latin typeface="Consolas" panose="020B0609020204030204" pitchFamily="49" charset="0"/>
              </a:rPr>
              <a:t> 1 :</a:t>
            </a:r>
          </a:p>
          <a:p>
            <a:r>
              <a:rPr lang="en-US" altLang="zh-CN" sz="2000"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你好</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break</a:t>
            </a:r>
            <a:r>
              <a:rPr lang="en-US" altLang="zh-CN" sz="2000" b="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case</a:t>
            </a:r>
            <a:r>
              <a:rPr lang="en-US" altLang="zh-CN" sz="2000" b="1" dirty="0">
                <a:solidFill>
                  <a:srgbClr val="000000"/>
                </a:solidFill>
                <a:latin typeface="Consolas" panose="020B0609020204030204" pitchFamily="49" charset="0"/>
              </a:rPr>
              <a:t> 2 :</a:t>
            </a:r>
          </a:p>
          <a:p>
            <a:r>
              <a:rPr lang="en-US" altLang="zh-CN" sz="2000"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我好</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break</a:t>
            </a:r>
            <a:r>
              <a:rPr lang="en-US" altLang="zh-CN" sz="2000" b="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case</a:t>
            </a:r>
            <a:r>
              <a:rPr lang="en-US" altLang="zh-CN" sz="2000" b="1" dirty="0">
                <a:solidFill>
                  <a:srgbClr val="000000"/>
                </a:solidFill>
                <a:latin typeface="Consolas" panose="020B0609020204030204" pitchFamily="49" charset="0"/>
              </a:rPr>
              <a:t> 3 :</a:t>
            </a:r>
          </a:p>
          <a:p>
            <a:r>
              <a:rPr lang="en-US" altLang="zh-CN" sz="2000"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大家好</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break</a:t>
            </a:r>
            <a:r>
              <a:rPr lang="en-US" altLang="zh-CN" sz="2000" b="1" dirty="0">
                <a:solidFill>
                  <a:srgbClr val="000000"/>
                </a:solidFill>
                <a:latin typeface="Consolas" panose="020B0609020204030204" pitchFamily="49" charset="0"/>
              </a:rPr>
              <a:t>;</a:t>
            </a:r>
          </a:p>
          <a:p>
            <a:r>
              <a:rPr lang="zh-CN" altLang="en-US" sz="2000" dirty="0">
                <a:solidFill>
                  <a:srgbClr val="000000"/>
                </a:solidFill>
                <a:latin typeface="Consolas" panose="020B0609020204030204" pitchFamily="49" charset="0"/>
              </a:rPr>
              <a:t>  </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p>
          <a:p>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19038810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程序结构分析</a:t>
            </a:r>
            <a:endParaRPr lang="zh-CN" altLang="en-US" dirty="0"/>
          </a:p>
        </p:txBody>
      </p:sp>
      <p:sp>
        <p:nvSpPr>
          <p:cNvPr id="2" name="内容占位符 1"/>
          <p:cNvSpPr>
            <a:spLocks noGrp="1"/>
          </p:cNvSpPr>
          <p:nvPr>
            <p:ph idx="1"/>
          </p:nvPr>
        </p:nvSpPr>
        <p:spPr>
          <a:xfrm>
            <a:off x="623392" y="836712"/>
            <a:ext cx="10873208" cy="4843264"/>
          </a:xfrm>
        </p:spPr>
        <p:txBody>
          <a:bodyPr/>
          <a:lstStyle/>
          <a:p>
            <a:r>
              <a:rPr lang="en-US" altLang="zh-CN" dirty="0"/>
              <a:t>While-do</a:t>
            </a:r>
            <a:r>
              <a:rPr lang="zh-CN" altLang="en-US" dirty="0"/>
              <a:t>循环结构</a:t>
            </a:r>
          </a:p>
        </p:txBody>
      </p:sp>
      <p:pic>
        <p:nvPicPr>
          <p:cNvPr id="4" name="图片 3"/>
          <p:cNvPicPr>
            <a:picLocks noChangeAspect="1"/>
          </p:cNvPicPr>
          <p:nvPr/>
        </p:nvPicPr>
        <p:blipFill>
          <a:blip r:embed="rId2">
            <a:clrChange>
              <a:clrFrom>
                <a:srgbClr val="FEFEFE"/>
              </a:clrFrom>
              <a:clrTo>
                <a:srgbClr val="FEFEFE">
                  <a:alpha val="0"/>
                </a:srgbClr>
              </a:clrTo>
            </a:clrChange>
          </a:blip>
          <a:stretch>
            <a:fillRect/>
          </a:stretch>
        </p:blipFill>
        <p:spPr>
          <a:xfrm>
            <a:off x="939276" y="1556792"/>
            <a:ext cx="6133333" cy="4619048"/>
          </a:xfrm>
          <a:prstGeom prst="rect">
            <a:avLst/>
          </a:prstGeom>
        </p:spPr>
      </p:pic>
      <p:pic>
        <p:nvPicPr>
          <p:cNvPr id="5" name="图片 4"/>
          <p:cNvPicPr>
            <a:picLocks noChangeAspect="1"/>
          </p:cNvPicPr>
          <p:nvPr/>
        </p:nvPicPr>
        <p:blipFill>
          <a:blip r:embed="rId3">
            <a:clrChange>
              <a:clrFrom>
                <a:srgbClr val="FEFEFE"/>
              </a:clrFrom>
              <a:clrTo>
                <a:srgbClr val="FEFEFE">
                  <a:alpha val="0"/>
                </a:srgbClr>
              </a:clrTo>
            </a:clrChange>
          </a:blip>
          <a:stretch>
            <a:fillRect/>
          </a:stretch>
        </p:blipFill>
        <p:spPr>
          <a:xfrm>
            <a:off x="7968208" y="980728"/>
            <a:ext cx="2857143" cy="4971429"/>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程序结构分析</a:t>
            </a:r>
            <a:endParaRPr lang="zh-CN" altLang="en-US" dirty="0"/>
          </a:p>
        </p:txBody>
      </p:sp>
      <p:sp>
        <p:nvSpPr>
          <p:cNvPr id="2" name="内容占位符 1"/>
          <p:cNvSpPr>
            <a:spLocks noGrp="1"/>
          </p:cNvSpPr>
          <p:nvPr>
            <p:ph idx="1"/>
          </p:nvPr>
        </p:nvSpPr>
        <p:spPr>
          <a:xfrm>
            <a:off x="623392" y="836712"/>
            <a:ext cx="10873208" cy="4843264"/>
          </a:xfrm>
        </p:spPr>
        <p:txBody>
          <a:bodyPr/>
          <a:lstStyle/>
          <a:p>
            <a:r>
              <a:rPr lang="en-US" altLang="zh-CN" dirty="0"/>
              <a:t>While-do</a:t>
            </a:r>
            <a:r>
              <a:rPr lang="zh-CN" altLang="en-US" dirty="0"/>
              <a:t>循环结构</a:t>
            </a:r>
          </a:p>
        </p:txBody>
      </p:sp>
      <p:pic>
        <p:nvPicPr>
          <p:cNvPr id="5" name="图片 4"/>
          <p:cNvPicPr>
            <a:picLocks noChangeAspect="1"/>
          </p:cNvPicPr>
          <p:nvPr/>
        </p:nvPicPr>
        <p:blipFill>
          <a:blip r:embed="rId2">
            <a:clrChange>
              <a:clrFrom>
                <a:srgbClr val="FEFEFE"/>
              </a:clrFrom>
              <a:clrTo>
                <a:srgbClr val="FEFEFE">
                  <a:alpha val="0"/>
                </a:srgbClr>
              </a:clrTo>
            </a:clrChange>
          </a:blip>
          <a:stretch>
            <a:fillRect/>
          </a:stretch>
        </p:blipFill>
        <p:spPr>
          <a:xfrm>
            <a:off x="7968208" y="980728"/>
            <a:ext cx="2857143" cy="4971429"/>
          </a:xfrm>
          <a:prstGeom prst="rect">
            <a:avLst/>
          </a:prstGeom>
        </p:spPr>
      </p:pic>
      <p:sp>
        <p:nvSpPr>
          <p:cNvPr id="6" name="矩形 5">
            <a:extLst>
              <a:ext uri="{FF2B5EF4-FFF2-40B4-BE49-F238E27FC236}">
                <a16:creationId xmlns:a16="http://schemas.microsoft.com/office/drawing/2014/main" id="{4209C9F5-DA39-4B82-8A1D-A71737A5D7D7}"/>
              </a:ext>
            </a:extLst>
          </p:cNvPr>
          <p:cNvSpPr/>
          <p:nvPr/>
        </p:nvSpPr>
        <p:spPr>
          <a:xfrm>
            <a:off x="983431" y="1997839"/>
            <a:ext cx="6457543" cy="3170099"/>
          </a:xfrm>
          <a:prstGeom prst="rect">
            <a:avLst/>
          </a:prstGeom>
        </p:spPr>
        <p:txBody>
          <a:bodyPr wrap="square">
            <a:spAutoFit/>
          </a:bodyPr>
          <a:lstStyle/>
          <a:p>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class</a:t>
            </a:r>
            <a:r>
              <a:rPr lang="en-US" altLang="zh-CN" sz="2000" b="1" dirty="0">
                <a:solidFill>
                  <a:srgbClr val="000000"/>
                </a:solidFill>
                <a:latin typeface="Consolas" panose="020B0609020204030204" pitchFamily="49" charset="0"/>
              </a:rPr>
              <a:t> Test1 {</a:t>
            </a:r>
          </a:p>
          <a:p>
            <a:endParaRPr lang="zh-CN" altLang="en-US" sz="2000" dirty="0">
              <a:latin typeface="Consolas" panose="020B0609020204030204" pitchFamily="49" charset="0"/>
            </a:endParaRPr>
          </a:p>
          <a:p>
            <a:r>
              <a:rPr lang="en-US" altLang="zh-CN" sz="2000" b="1" dirty="0">
                <a:solidFill>
                  <a:srgbClr val="7F0055"/>
                </a:solidFill>
                <a:latin typeface="Consolas" panose="020B0609020204030204" pitchFamily="49" charset="0"/>
              </a:rPr>
              <a:t>    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static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main(String[] </a:t>
            </a:r>
            <a:r>
              <a:rPr lang="en-US" altLang="zh-CN" sz="2000" b="1" dirty="0" err="1">
                <a:solidFill>
                  <a:srgbClr val="6A3E3E"/>
                </a:solidFill>
                <a:latin typeface="Consolas" panose="020B0609020204030204" pitchFamily="49" charset="0"/>
              </a:rPr>
              <a:t>args</a:t>
            </a:r>
            <a:r>
              <a:rPr lang="en-US" altLang="zh-CN" sz="2000" b="1" dirty="0">
                <a:solidFill>
                  <a:srgbClr val="000000"/>
                </a:solidFill>
                <a:latin typeface="Consolas" panose="020B0609020204030204" pitchFamily="49" charset="0"/>
              </a:rPr>
              <a:t>) {</a:t>
            </a:r>
          </a:p>
          <a:p>
            <a:r>
              <a:rPr lang="en-US" altLang="zh-CN" sz="2000" b="1" dirty="0">
                <a:solidFill>
                  <a:srgbClr val="7F0055"/>
                </a:solidFill>
                <a:latin typeface="Consolas" panose="020B0609020204030204" pitchFamily="49" charset="0"/>
              </a:rPr>
              <a:t>	int</a:t>
            </a:r>
            <a:r>
              <a:rPr lang="en-US" altLang="zh-CN" sz="2000" b="1" dirty="0">
                <a:solidFill>
                  <a:srgbClr val="000000"/>
                </a:solidFill>
                <a:latin typeface="Consolas" panose="020B0609020204030204" pitchFamily="49" charset="0"/>
              </a:rPr>
              <a:t> </a:t>
            </a:r>
            <a:r>
              <a:rPr lang="en-US" altLang="zh-CN" sz="2000" b="1" dirty="0" err="1">
                <a:solidFill>
                  <a:srgbClr val="6A3E3E"/>
                </a:solidFill>
                <a:latin typeface="Consolas" panose="020B0609020204030204" pitchFamily="49" charset="0"/>
              </a:rPr>
              <a:t>i</a:t>
            </a:r>
            <a:r>
              <a:rPr lang="en-US" altLang="zh-CN" sz="2000" b="1" dirty="0">
                <a:solidFill>
                  <a:srgbClr val="000000"/>
                </a:solidFill>
                <a:latin typeface="Consolas" panose="020B0609020204030204" pitchFamily="49" charset="0"/>
              </a:rPr>
              <a:t> = 0;</a:t>
            </a:r>
          </a:p>
          <a:p>
            <a:r>
              <a:rPr lang="en-US" altLang="zh-CN" sz="2000" b="1" dirty="0">
                <a:solidFill>
                  <a:srgbClr val="7F0055"/>
                </a:solidFill>
                <a:latin typeface="Consolas" panose="020B0609020204030204" pitchFamily="49" charset="0"/>
              </a:rPr>
              <a:t>	while</a:t>
            </a:r>
            <a:r>
              <a:rPr lang="en-US" altLang="zh-CN" sz="2000" b="1" dirty="0">
                <a:solidFill>
                  <a:srgbClr val="000000"/>
                </a:solidFill>
                <a:latin typeface="Consolas" panose="020B0609020204030204" pitchFamily="49" charset="0"/>
              </a:rPr>
              <a:t> (</a:t>
            </a:r>
            <a:r>
              <a:rPr lang="en-US" altLang="zh-CN" sz="2000" b="1" dirty="0" err="1">
                <a:solidFill>
                  <a:srgbClr val="6A3E3E"/>
                </a:solidFill>
                <a:latin typeface="Consolas" panose="020B0609020204030204" pitchFamily="49" charset="0"/>
              </a:rPr>
              <a:t>i</a:t>
            </a:r>
            <a:r>
              <a:rPr lang="en-US" altLang="zh-CN" sz="2000" b="1" dirty="0">
                <a:solidFill>
                  <a:srgbClr val="000000"/>
                </a:solidFill>
                <a:latin typeface="Consolas" panose="020B0609020204030204" pitchFamily="49" charset="0"/>
              </a:rPr>
              <a:t> &lt; 10) {</a:t>
            </a:r>
          </a:p>
          <a:p>
            <a:r>
              <a:rPr lang="en-US" altLang="zh-CN" sz="2000"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抗日成功啦</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b="1" dirty="0">
                <a:solidFill>
                  <a:srgbClr val="6A3E3E"/>
                </a:solidFill>
                <a:latin typeface="Consolas" panose="020B0609020204030204" pitchFamily="49" charset="0"/>
              </a:rPr>
              <a:t>	    </a:t>
            </a:r>
            <a:r>
              <a:rPr lang="en-US" altLang="zh-CN" sz="2000" b="1" dirty="0" err="1">
                <a:solidFill>
                  <a:srgbClr val="6A3E3E"/>
                </a:solidFill>
                <a:latin typeface="Consolas" panose="020B0609020204030204" pitchFamily="49" charset="0"/>
              </a:rPr>
              <a:t>i</a:t>
            </a:r>
            <a:r>
              <a:rPr lang="en-US" altLang="zh-CN" sz="2000" b="1" dirty="0">
                <a:solidFill>
                  <a:srgbClr val="000000"/>
                </a:solidFill>
                <a:latin typeface="Consolas" panose="020B0609020204030204" pitchFamily="49" charset="0"/>
              </a:rPr>
              <a:t>++;</a:t>
            </a:r>
          </a:p>
          <a:p>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p>
          <a:p>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a:t>
            </a:r>
            <a:endParaRPr lang="zh-CN" altLang="en-US" sz="2000" b="1" dirty="0"/>
          </a:p>
        </p:txBody>
      </p:sp>
    </p:spTree>
    <p:extLst>
      <p:ext uri="{BB962C8B-B14F-4D97-AF65-F5344CB8AC3E}">
        <p14:creationId xmlns:p14="http://schemas.microsoft.com/office/powerpoint/2010/main" val="187438144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程序结构分析</a:t>
            </a:r>
          </a:p>
        </p:txBody>
      </p:sp>
      <p:sp>
        <p:nvSpPr>
          <p:cNvPr id="2" name="内容占位符 1"/>
          <p:cNvSpPr>
            <a:spLocks noGrp="1"/>
          </p:cNvSpPr>
          <p:nvPr>
            <p:ph idx="1"/>
          </p:nvPr>
        </p:nvSpPr>
        <p:spPr>
          <a:xfrm>
            <a:off x="623392" y="764704"/>
            <a:ext cx="10873208" cy="4843264"/>
          </a:xfrm>
        </p:spPr>
        <p:txBody>
          <a:bodyPr/>
          <a:lstStyle/>
          <a:p>
            <a:r>
              <a:rPr lang="en-US" altLang="zh-CN" dirty="0"/>
              <a:t>do-while </a:t>
            </a:r>
            <a:r>
              <a:rPr lang="zh-CN" altLang="en-US" dirty="0"/>
              <a:t>循环</a:t>
            </a:r>
          </a:p>
        </p:txBody>
      </p:sp>
      <p:pic>
        <p:nvPicPr>
          <p:cNvPr id="4" name="图片 3"/>
          <p:cNvPicPr>
            <a:picLocks noChangeAspect="1"/>
          </p:cNvPicPr>
          <p:nvPr/>
        </p:nvPicPr>
        <p:blipFill>
          <a:blip r:embed="rId2">
            <a:clrChange>
              <a:clrFrom>
                <a:srgbClr val="FEFEFE"/>
              </a:clrFrom>
              <a:clrTo>
                <a:srgbClr val="FEFEFE">
                  <a:alpha val="0"/>
                </a:srgbClr>
              </a:clrTo>
            </a:clrChange>
          </a:blip>
          <a:stretch>
            <a:fillRect/>
          </a:stretch>
        </p:blipFill>
        <p:spPr>
          <a:xfrm>
            <a:off x="839416" y="1266239"/>
            <a:ext cx="6200000" cy="4761905"/>
          </a:xfrm>
          <a:prstGeom prst="rect">
            <a:avLst/>
          </a:prstGeom>
        </p:spPr>
      </p:pic>
      <p:pic>
        <p:nvPicPr>
          <p:cNvPr id="5" name="图片 4"/>
          <p:cNvPicPr>
            <a:picLocks noChangeAspect="1"/>
          </p:cNvPicPr>
          <p:nvPr/>
        </p:nvPicPr>
        <p:blipFill>
          <a:blip r:embed="rId3">
            <a:clrChange>
              <a:clrFrom>
                <a:srgbClr val="FEFEFE"/>
              </a:clrFrom>
              <a:clrTo>
                <a:srgbClr val="FEFEFE">
                  <a:alpha val="0"/>
                </a:srgbClr>
              </a:clrTo>
            </a:clrChange>
          </a:blip>
          <a:stretch>
            <a:fillRect/>
          </a:stretch>
        </p:blipFill>
        <p:spPr>
          <a:xfrm>
            <a:off x="7536160" y="980728"/>
            <a:ext cx="2866667" cy="5047619"/>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程序结构分析</a:t>
            </a:r>
          </a:p>
        </p:txBody>
      </p:sp>
      <p:sp>
        <p:nvSpPr>
          <p:cNvPr id="2" name="内容占位符 1"/>
          <p:cNvSpPr>
            <a:spLocks noGrp="1"/>
          </p:cNvSpPr>
          <p:nvPr>
            <p:ph idx="1"/>
          </p:nvPr>
        </p:nvSpPr>
        <p:spPr>
          <a:xfrm>
            <a:off x="623392" y="764704"/>
            <a:ext cx="10873208" cy="4843264"/>
          </a:xfrm>
        </p:spPr>
        <p:txBody>
          <a:bodyPr/>
          <a:lstStyle/>
          <a:p>
            <a:r>
              <a:rPr lang="en-US" altLang="zh-CN" dirty="0"/>
              <a:t>do-while </a:t>
            </a:r>
            <a:r>
              <a:rPr lang="zh-CN" altLang="en-US" dirty="0"/>
              <a:t>循环</a:t>
            </a:r>
          </a:p>
        </p:txBody>
      </p:sp>
      <p:pic>
        <p:nvPicPr>
          <p:cNvPr id="5" name="图片 4"/>
          <p:cNvPicPr>
            <a:picLocks noChangeAspect="1"/>
          </p:cNvPicPr>
          <p:nvPr/>
        </p:nvPicPr>
        <p:blipFill>
          <a:blip r:embed="rId2">
            <a:clrChange>
              <a:clrFrom>
                <a:srgbClr val="FEFEFE"/>
              </a:clrFrom>
              <a:clrTo>
                <a:srgbClr val="FEFEFE">
                  <a:alpha val="0"/>
                </a:srgbClr>
              </a:clrTo>
            </a:clrChange>
          </a:blip>
          <a:stretch>
            <a:fillRect/>
          </a:stretch>
        </p:blipFill>
        <p:spPr>
          <a:xfrm>
            <a:off x="7536160" y="980728"/>
            <a:ext cx="2866667" cy="5047619"/>
          </a:xfrm>
          <a:prstGeom prst="rect">
            <a:avLst/>
          </a:prstGeom>
        </p:spPr>
      </p:pic>
      <p:sp>
        <p:nvSpPr>
          <p:cNvPr id="6" name="矩形 5">
            <a:extLst>
              <a:ext uri="{FF2B5EF4-FFF2-40B4-BE49-F238E27FC236}">
                <a16:creationId xmlns:a16="http://schemas.microsoft.com/office/drawing/2014/main" id="{A35199A9-11B3-47D9-8898-DEB1D40CA01A}"/>
              </a:ext>
            </a:extLst>
          </p:cNvPr>
          <p:cNvSpPr/>
          <p:nvPr/>
        </p:nvSpPr>
        <p:spPr>
          <a:xfrm>
            <a:off x="479376" y="1720840"/>
            <a:ext cx="6768752" cy="3785652"/>
          </a:xfrm>
          <a:prstGeom prst="rect">
            <a:avLst/>
          </a:prstGeom>
        </p:spPr>
        <p:txBody>
          <a:bodyPr wrap="square">
            <a:spAutoFit/>
          </a:bodyPr>
          <a:lstStyle/>
          <a:p>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class</a:t>
            </a:r>
            <a:r>
              <a:rPr lang="en-US" altLang="zh-CN" sz="2000" b="1" dirty="0">
                <a:solidFill>
                  <a:srgbClr val="000000"/>
                </a:solidFill>
                <a:latin typeface="Consolas" panose="020B0609020204030204" pitchFamily="49" charset="0"/>
              </a:rPr>
              <a:t> Test1 {</a:t>
            </a:r>
          </a:p>
          <a:p>
            <a:endParaRPr lang="zh-CN" altLang="en-US" sz="2000" dirty="0">
              <a:latin typeface="Consolas" panose="020B0609020204030204" pitchFamily="49" charset="0"/>
            </a:endParaRPr>
          </a:p>
          <a:p>
            <a:r>
              <a:rPr lang="en-US" altLang="zh-CN" sz="2000" b="1" dirty="0">
                <a:solidFill>
                  <a:srgbClr val="7F0055"/>
                </a:solidFill>
                <a:latin typeface="Consolas" panose="020B0609020204030204" pitchFamily="49" charset="0"/>
              </a:rPr>
              <a:t>    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static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main(String[] </a:t>
            </a:r>
            <a:r>
              <a:rPr lang="en-US" altLang="zh-CN" sz="2000" b="1" dirty="0" err="1">
                <a:solidFill>
                  <a:srgbClr val="6A3E3E"/>
                </a:solidFill>
                <a:latin typeface="Consolas" panose="020B0609020204030204" pitchFamily="49" charset="0"/>
              </a:rPr>
              <a:t>args</a:t>
            </a:r>
            <a:r>
              <a:rPr lang="en-US" altLang="zh-CN" sz="2000" b="1" dirty="0">
                <a:solidFill>
                  <a:srgbClr val="000000"/>
                </a:solidFill>
                <a:latin typeface="Consolas" panose="020B0609020204030204" pitchFamily="49" charset="0"/>
              </a:rPr>
              <a:t>) {</a:t>
            </a:r>
          </a:p>
          <a:p>
            <a:endParaRPr lang="en-US" altLang="zh-CN" sz="2000" b="1" dirty="0">
              <a:solidFill>
                <a:srgbClr val="000000"/>
              </a:solidFill>
              <a:latin typeface="Consolas" panose="020B0609020204030204" pitchFamily="49" charset="0"/>
            </a:endParaRPr>
          </a:p>
          <a:p>
            <a:r>
              <a:rPr lang="en-US" altLang="zh-CN" sz="2000" b="1" dirty="0">
                <a:solidFill>
                  <a:srgbClr val="7F0055"/>
                </a:solidFill>
                <a:latin typeface="Consolas" panose="020B0609020204030204" pitchFamily="49" charset="0"/>
              </a:rPr>
              <a:t>       int</a:t>
            </a:r>
            <a:r>
              <a:rPr lang="en-US" altLang="zh-CN" sz="2000" b="1" dirty="0">
                <a:solidFill>
                  <a:srgbClr val="000000"/>
                </a:solidFill>
                <a:latin typeface="Consolas" panose="020B0609020204030204" pitchFamily="49" charset="0"/>
              </a:rPr>
              <a:t> </a:t>
            </a:r>
            <a:r>
              <a:rPr lang="en-US" altLang="zh-CN" sz="2000" b="1" dirty="0">
                <a:solidFill>
                  <a:srgbClr val="6A3E3E"/>
                </a:solidFill>
                <a:latin typeface="Consolas" panose="020B0609020204030204" pitchFamily="49" charset="0"/>
              </a:rPr>
              <a:t>x</a:t>
            </a:r>
            <a:r>
              <a:rPr lang="en-US" altLang="zh-CN" sz="2000" b="1" dirty="0">
                <a:solidFill>
                  <a:srgbClr val="000000"/>
                </a:solidFill>
                <a:latin typeface="Consolas" panose="020B0609020204030204" pitchFamily="49" charset="0"/>
              </a:rPr>
              <a:t> = 10;</a:t>
            </a:r>
            <a:endParaRPr lang="zh-CN" altLang="en-US"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do</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“value of x</a:t>
            </a:r>
            <a:r>
              <a:rPr lang="zh-CN" altLang="en-US" sz="2000" b="1" i="1" dirty="0">
                <a:solidFill>
                  <a:srgbClr val="2A00FF"/>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 + </a:t>
            </a:r>
            <a:r>
              <a:rPr lang="en-US" altLang="zh-CN" sz="2000" b="1" i="1" dirty="0">
                <a:solidFill>
                  <a:srgbClr val="6A3E3E"/>
                </a:solidFill>
                <a:latin typeface="Consolas" panose="020B0609020204030204" pitchFamily="49" charset="0"/>
              </a:rPr>
              <a:t>x</a:t>
            </a:r>
            <a:r>
              <a:rPr lang="en-US" altLang="zh-CN" sz="2000" b="1" i="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          </a:t>
            </a:r>
            <a:r>
              <a:rPr lang="en-US" altLang="zh-CN" sz="2000" b="1" dirty="0">
                <a:solidFill>
                  <a:srgbClr val="6A3E3E"/>
                </a:solidFill>
                <a:latin typeface="Consolas" panose="020B0609020204030204" pitchFamily="49" charset="0"/>
              </a:rPr>
              <a:t>x</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"\n"</a:t>
            </a:r>
            <a:r>
              <a:rPr lang="en-US" altLang="zh-CN" sz="2000" b="1" i="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while</a:t>
            </a:r>
            <a:r>
              <a:rPr lang="en-US" altLang="zh-CN" sz="2000" b="1" dirty="0">
                <a:solidFill>
                  <a:srgbClr val="000000"/>
                </a:solidFill>
                <a:latin typeface="Consolas" panose="020B0609020204030204" pitchFamily="49" charset="0"/>
              </a:rPr>
              <a:t>( </a:t>
            </a:r>
            <a:r>
              <a:rPr lang="en-US" altLang="zh-CN" sz="2000" b="1" dirty="0">
                <a:solidFill>
                  <a:srgbClr val="6A3E3E"/>
                </a:solidFill>
                <a:latin typeface="Consolas" panose="020B0609020204030204" pitchFamily="49" charset="0"/>
              </a:rPr>
              <a:t>x</a:t>
            </a:r>
            <a:r>
              <a:rPr lang="en-US" altLang="zh-CN" sz="2000" b="1" dirty="0">
                <a:solidFill>
                  <a:srgbClr val="000000"/>
                </a:solidFill>
                <a:latin typeface="Consolas" panose="020B0609020204030204" pitchFamily="49" charset="0"/>
              </a:rPr>
              <a:t> &lt; 20 );</a:t>
            </a:r>
          </a:p>
          <a:p>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63746343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程序结构分析</a:t>
            </a:r>
            <a:r>
              <a:rPr lang="en-US" altLang="zh-CN" dirty="0"/>
              <a:t>—</a:t>
            </a:r>
            <a:r>
              <a:rPr lang="zh-CN" altLang="en-US" dirty="0"/>
              <a:t>常见程序结构：</a:t>
            </a:r>
          </a:p>
        </p:txBody>
      </p:sp>
      <p:pic>
        <p:nvPicPr>
          <p:cNvPr id="4" name="图片 3"/>
          <p:cNvPicPr>
            <a:picLocks noChangeAspect="1"/>
          </p:cNvPicPr>
          <p:nvPr/>
        </p:nvPicPr>
        <p:blipFill>
          <a:blip r:embed="rId2">
            <a:clrChange>
              <a:clrFrom>
                <a:srgbClr val="F7F7F7"/>
              </a:clrFrom>
              <a:clrTo>
                <a:srgbClr val="F7F7F7">
                  <a:alpha val="0"/>
                </a:srgbClr>
              </a:clrTo>
            </a:clrChange>
          </a:blip>
          <a:stretch>
            <a:fillRect/>
          </a:stretch>
        </p:blipFill>
        <p:spPr>
          <a:xfrm>
            <a:off x="573632" y="908720"/>
            <a:ext cx="11597907" cy="4609638"/>
          </a:xfrm>
          <a:prstGeom prst="rect">
            <a:avLst/>
          </a:prstGeom>
        </p:spPr>
      </p:pic>
      <p:sp>
        <p:nvSpPr>
          <p:cNvPr id="5" name="内容占位符 1"/>
          <p:cNvSpPr txBox="1"/>
          <p:nvPr/>
        </p:nvSpPr>
        <p:spPr bwMode="auto">
          <a:xfrm>
            <a:off x="775244" y="5373216"/>
            <a:ext cx="10863761" cy="70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zh-CN" altLang="en-US" sz="2400" dirty="0"/>
              <a:t>串行      两分支的        多分支的        循环结构</a:t>
            </a:r>
            <a:endParaRPr lang="en-US" altLang="zh-CN" sz="2400" dirty="0"/>
          </a:p>
          <a:p>
            <a:pPr marL="0" indent="0">
              <a:lnSpc>
                <a:spcPct val="100000"/>
              </a:lnSpc>
              <a:buFont typeface="Arial" panose="020B0604020202020204" pitchFamily="34" charset="0"/>
              <a:buNone/>
            </a:pPr>
            <a:r>
              <a:rPr lang="zh-CN" altLang="en-US" sz="2400" dirty="0"/>
              <a:t>结构      条件判断        条件判定</a:t>
            </a:r>
          </a:p>
        </p:txBody>
      </p:sp>
      <p:sp>
        <p:nvSpPr>
          <p:cNvPr id="6" name="文本框 5"/>
          <p:cNvSpPr txBox="1"/>
          <p:nvPr/>
        </p:nvSpPr>
        <p:spPr>
          <a:xfrm>
            <a:off x="1698172" y="5475381"/>
            <a:ext cx="666205" cy="584775"/>
          </a:xfrm>
          <a:prstGeom prst="rect">
            <a:avLst/>
          </a:prstGeom>
          <a:noFill/>
        </p:spPr>
        <p:txBody>
          <a:bodyPr wrap="square" rtlCol="0">
            <a:spAutoFit/>
          </a:bodyPr>
          <a:lstStyle/>
          <a:p>
            <a:r>
              <a:rPr lang="en-US" altLang="zh-CN" sz="3200" b="1" dirty="0"/>
              <a:t>&lt;</a:t>
            </a:r>
            <a:endParaRPr lang="zh-CN" altLang="en-US" sz="3200" b="1" dirty="0"/>
          </a:p>
        </p:txBody>
      </p:sp>
      <p:sp>
        <p:nvSpPr>
          <p:cNvPr id="7" name="文本框 6"/>
          <p:cNvSpPr txBox="1"/>
          <p:nvPr/>
        </p:nvSpPr>
        <p:spPr>
          <a:xfrm>
            <a:off x="4110447" y="5457964"/>
            <a:ext cx="666205" cy="584775"/>
          </a:xfrm>
          <a:prstGeom prst="rect">
            <a:avLst/>
          </a:prstGeom>
          <a:noFill/>
        </p:spPr>
        <p:txBody>
          <a:bodyPr wrap="square" rtlCol="0">
            <a:spAutoFit/>
          </a:bodyPr>
          <a:lstStyle/>
          <a:p>
            <a:r>
              <a:rPr lang="en-US" altLang="zh-CN" sz="3200" b="1" dirty="0"/>
              <a:t>&lt;</a:t>
            </a:r>
            <a:endParaRPr lang="zh-CN" altLang="en-US" sz="3200" b="1" dirty="0"/>
          </a:p>
        </p:txBody>
      </p:sp>
      <p:sp>
        <p:nvSpPr>
          <p:cNvPr id="8" name="文本框 7"/>
          <p:cNvSpPr txBox="1"/>
          <p:nvPr/>
        </p:nvSpPr>
        <p:spPr>
          <a:xfrm>
            <a:off x="7019109" y="5445224"/>
            <a:ext cx="666205" cy="584775"/>
          </a:xfrm>
          <a:prstGeom prst="rect">
            <a:avLst/>
          </a:prstGeom>
          <a:noFill/>
        </p:spPr>
        <p:txBody>
          <a:bodyPr wrap="square" rtlCol="0">
            <a:spAutoFit/>
          </a:bodyPr>
          <a:lstStyle/>
          <a:p>
            <a:r>
              <a:rPr lang="en-US" altLang="zh-CN" sz="3200" b="1" dirty="0"/>
              <a:t>&lt;</a:t>
            </a:r>
            <a:endParaRPr lang="zh-CN" altLang="en-US" sz="3200" b="1"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1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1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1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程序结构分析</a:t>
            </a:r>
            <a:endParaRPr lang="zh-CN" altLang="en-US" dirty="0"/>
          </a:p>
        </p:txBody>
      </p:sp>
      <p:sp>
        <p:nvSpPr>
          <p:cNvPr id="2" name="内容占位符 1"/>
          <p:cNvSpPr>
            <a:spLocks noGrp="1"/>
          </p:cNvSpPr>
          <p:nvPr>
            <p:ph idx="1"/>
          </p:nvPr>
        </p:nvSpPr>
        <p:spPr/>
        <p:txBody>
          <a:bodyPr/>
          <a:lstStyle/>
          <a:p>
            <a:r>
              <a:rPr lang="zh-CN" altLang="en-US" dirty="0"/>
              <a:t>常见的程序结构：</a:t>
            </a:r>
          </a:p>
        </p:txBody>
      </p:sp>
      <p:pic>
        <p:nvPicPr>
          <p:cNvPr id="5" name="图片 4"/>
          <p:cNvPicPr>
            <a:picLocks noChangeAspect="1"/>
          </p:cNvPicPr>
          <p:nvPr/>
        </p:nvPicPr>
        <p:blipFill>
          <a:blip r:embed="rId3">
            <a:clrChange>
              <a:clrFrom>
                <a:srgbClr val="F8F8F8"/>
              </a:clrFrom>
              <a:clrTo>
                <a:srgbClr val="F8F8F8">
                  <a:alpha val="0"/>
                </a:srgbClr>
              </a:clrTo>
            </a:clrChange>
          </a:blip>
          <a:stretch>
            <a:fillRect/>
          </a:stretch>
        </p:blipFill>
        <p:spPr>
          <a:xfrm>
            <a:off x="3287688" y="1036153"/>
            <a:ext cx="3466667" cy="5057143"/>
          </a:xfrm>
          <a:prstGeom prst="rect">
            <a:avLst/>
          </a:prstGeom>
        </p:spPr>
      </p:pic>
      <p:pic>
        <p:nvPicPr>
          <p:cNvPr id="6" name="图片 5"/>
          <p:cNvPicPr>
            <a:picLocks noChangeAspect="1"/>
          </p:cNvPicPr>
          <p:nvPr/>
        </p:nvPicPr>
        <p:blipFill>
          <a:blip r:embed="rId4">
            <a:clrChange>
              <a:clrFrom>
                <a:srgbClr val="F8F8F8"/>
              </a:clrFrom>
              <a:clrTo>
                <a:srgbClr val="F8F8F8">
                  <a:alpha val="0"/>
                </a:srgbClr>
              </a:clrTo>
            </a:clrChange>
          </a:blip>
          <a:stretch>
            <a:fillRect/>
          </a:stretch>
        </p:blipFill>
        <p:spPr>
          <a:xfrm>
            <a:off x="7752184" y="908720"/>
            <a:ext cx="2691669" cy="5328592"/>
          </a:xfrm>
          <a:prstGeom prst="rect">
            <a:avLst/>
          </a:prstGeom>
        </p:spPr>
      </p:pic>
      <p:sp>
        <p:nvSpPr>
          <p:cNvPr id="7" name="内容占位符 1"/>
          <p:cNvSpPr txBox="1"/>
          <p:nvPr/>
        </p:nvSpPr>
        <p:spPr bwMode="auto">
          <a:xfrm>
            <a:off x="5147272" y="5733256"/>
            <a:ext cx="1092744"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嵌套</a:t>
            </a:r>
          </a:p>
        </p:txBody>
      </p:sp>
      <p:sp>
        <p:nvSpPr>
          <p:cNvPr id="8" name="内容占位符 1"/>
          <p:cNvSpPr txBox="1"/>
          <p:nvPr/>
        </p:nvSpPr>
        <p:spPr bwMode="auto">
          <a:xfrm>
            <a:off x="9696400" y="5589240"/>
            <a:ext cx="1092744"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串联</a:t>
            </a:r>
          </a:p>
        </p:txBody>
      </p:sp>
    </p:spTree>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程序结构分析</a:t>
            </a:r>
            <a:endParaRPr lang="zh-CN" altLang="en-US" dirty="0"/>
          </a:p>
        </p:txBody>
      </p:sp>
      <p:sp>
        <p:nvSpPr>
          <p:cNvPr id="2" name="内容占位符 1"/>
          <p:cNvSpPr>
            <a:spLocks noGrp="1"/>
          </p:cNvSpPr>
          <p:nvPr>
            <p:ph idx="1"/>
          </p:nvPr>
        </p:nvSpPr>
        <p:spPr>
          <a:xfrm>
            <a:off x="695325" y="980440"/>
            <a:ext cx="10668000" cy="4483735"/>
          </a:xfrm>
        </p:spPr>
        <p:txBody>
          <a:bodyPr/>
          <a:lstStyle/>
          <a:p>
            <a:pPr marL="0" indent="0">
              <a:buNone/>
            </a:pPr>
            <a:endParaRPr lang="en-US" altLang="zh-CN" dirty="0"/>
          </a:p>
          <a:p>
            <a:pPr lvl="1"/>
            <a:r>
              <a:rPr lang="zh-CN" altLang="en-US" dirty="0">
                <a:sym typeface="+mn-ea"/>
              </a:rPr>
              <a:t>导致程序结构变得复杂</a:t>
            </a:r>
            <a:r>
              <a:rPr lang="zh-CN" altLang="en-US" dirty="0"/>
              <a:t>主要因素是什么？</a:t>
            </a:r>
            <a:endParaRPr lang="en-US" altLang="zh-CN" dirty="0"/>
          </a:p>
          <a:p>
            <a:pPr marL="909320" lvl="2" indent="0">
              <a:buNone/>
            </a:pPr>
            <a:r>
              <a:rPr lang="en-US" altLang="zh-CN" dirty="0"/>
              <a:t>——</a:t>
            </a:r>
            <a:r>
              <a:rPr lang="zh-CN" altLang="en-US" dirty="0"/>
              <a:t>判定节点</a:t>
            </a:r>
            <a:endParaRPr lang="en-US" altLang="zh-CN" dirty="0"/>
          </a:p>
          <a:p>
            <a:pPr lvl="1"/>
            <a:r>
              <a:rPr lang="zh-CN" altLang="en-US" dirty="0"/>
              <a:t>使用什么方式对判定进行测试？</a:t>
            </a:r>
            <a:endParaRPr lang="en-US" altLang="zh-CN" dirty="0"/>
          </a:p>
          <a:p>
            <a:pPr marL="909320" lvl="2" indent="0">
              <a:buNone/>
            </a:pPr>
            <a:r>
              <a:rPr lang="en-US" altLang="zh-CN" dirty="0"/>
              <a:t>——</a:t>
            </a:r>
            <a:r>
              <a:rPr lang="zh-CN" altLang="en-US" dirty="0"/>
              <a:t>逻辑覆盖</a:t>
            </a:r>
            <a:r>
              <a:rPr dirty="0"/>
              <a:t>（语句覆盖、判定覆盖、条件覆盖、判定</a:t>
            </a:r>
            <a:r>
              <a:rPr lang="en-US" altLang="zh-CN" dirty="0"/>
              <a:t>/</a:t>
            </a:r>
            <a:r>
              <a:rPr dirty="0"/>
              <a:t>条件覆盖、条件组合覆盖、修正条件判定覆盖）</a:t>
            </a:r>
            <a:endParaRPr lang="en-US" altLang="zh-CN" dirty="0"/>
          </a:p>
          <a:p>
            <a:pPr lvl="2"/>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a:t>动态白盒测试概述</a:t>
            </a:r>
            <a:endParaRPr lang="en-US" altLang="zh-CN" dirty="0"/>
          </a:p>
          <a:p>
            <a:pPr>
              <a:lnSpc>
                <a:spcPct val="150000"/>
              </a:lnSpc>
            </a:pPr>
            <a:r>
              <a:rPr lang="zh-CN" altLang="en-US" dirty="0"/>
              <a:t>程序结构分析</a:t>
            </a:r>
            <a:endParaRPr lang="en-US" altLang="zh-CN" dirty="0"/>
          </a:p>
          <a:p>
            <a:pPr>
              <a:lnSpc>
                <a:spcPct val="150000"/>
              </a:lnSpc>
            </a:pPr>
            <a:r>
              <a:rPr lang="zh-CN" altLang="en-US" dirty="0">
                <a:solidFill>
                  <a:srgbClr val="FF0000"/>
                </a:solidFill>
              </a:rPr>
              <a:t>对判定的测试</a:t>
            </a:r>
            <a:endParaRPr lang="en-US" altLang="zh-CN" dirty="0">
              <a:solidFill>
                <a:srgbClr val="FF0000"/>
              </a:solidFill>
            </a:endParaRPr>
          </a:p>
          <a:p>
            <a:pPr>
              <a:lnSpc>
                <a:spcPct val="150000"/>
              </a:lnSpc>
            </a:pPr>
            <a:endParaRPr lang="en-US" altLang="zh-CN" dirty="0"/>
          </a:p>
          <a:p>
            <a:pPr>
              <a:lnSpc>
                <a:spcPct val="150000"/>
              </a:lnSpc>
            </a:pP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a:t>目   录</a:t>
            </a:r>
          </a:p>
        </p:txBody>
      </p:sp>
    </p:spTree>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a:t>动态白盒测试概述</a:t>
            </a:r>
            <a:endParaRPr lang="en-US" altLang="zh-CN" dirty="0"/>
          </a:p>
          <a:p>
            <a:pPr>
              <a:lnSpc>
                <a:spcPct val="150000"/>
              </a:lnSpc>
            </a:pPr>
            <a:r>
              <a:rPr lang="zh-CN" altLang="en-US" dirty="0"/>
              <a:t>程序结构分析</a:t>
            </a:r>
            <a:endParaRPr lang="en-US" altLang="zh-CN" dirty="0"/>
          </a:p>
          <a:p>
            <a:pPr>
              <a:lnSpc>
                <a:spcPct val="150000"/>
              </a:lnSpc>
            </a:pPr>
            <a:r>
              <a:rPr lang="zh-CN" altLang="en-US" dirty="0"/>
              <a:t>对判定的测试</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a:t>目   录</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animClr clrSpc="rgb" dir="cw">
                                      <p:cBhvr>
                                        <p:cTn id="7" dur="500" fill="hold"/>
                                        <p:tgtEl>
                                          <p:spTgt spid="2">
                                            <p:txEl>
                                              <p:pRg st="0" end="0"/>
                                            </p:txEl>
                                          </p:spTgt>
                                        </p:tgtEl>
                                        <p:attrNameLst>
                                          <p:attrName>fillcolor</p:attrName>
                                        </p:attrNameLst>
                                      </p:cBhvr>
                                      <p:to>
                                        <a:schemeClr val="accent2"/>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dirty="0"/>
              <a:t>语句覆盖</a:t>
            </a:r>
          </a:p>
        </p:txBody>
      </p:sp>
      <p:sp>
        <p:nvSpPr>
          <p:cNvPr id="11" name="内容占位符 2"/>
          <p:cNvSpPr txBox="1"/>
          <p:nvPr/>
        </p:nvSpPr>
        <p:spPr>
          <a:xfrm>
            <a:off x="2823210" y="1682750"/>
            <a:ext cx="7211695" cy="4051935"/>
          </a:xfrm>
          <a:prstGeom prst="rect">
            <a:avLst/>
          </a:prstGeom>
        </p:spPr>
        <p:txBody>
          <a:bodyPr/>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400">
                <a:solidFill>
                  <a:srgbClr val="006F53"/>
                </a:solidFill>
                <a:latin typeface="微软雅黑" panose="020B0503020204020204" charset="-122"/>
                <a:ea typeface="微软雅黑" panose="020B0503020204020204"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000">
                <a:solidFill>
                  <a:schemeClr val="bg2"/>
                </a:solidFill>
                <a:latin typeface="微软雅黑" panose="020B0503020204020204" charset="-122"/>
                <a:ea typeface="微软雅黑" panose="020B0503020204020204"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1800">
                <a:solidFill>
                  <a:schemeClr val="bg2"/>
                </a:solidFill>
                <a:latin typeface="微软雅黑" panose="020B0503020204020204" charset="-122"/>
                <a:ea typeface="微软雅黑" panose="020B0503020204020204"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1600">
                <a:solidFill>
                  <a:schemeClr val="bg2"/>
                </a:solidFill>
                <a:latin typeface="微软雅黑" panose="020B0503020204020204" charset="-122"/>
                <a:ea typeface="微软雅黑" panose="020B0503020204020204"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void main()</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float A,B,X;</a:t>
            </a:r>
          </a:p>
          <a:p>
            <a:pPr>
              <a:buFont typeface="Arial" panose="020B0604020202020204" pitchFamily="34" charset="0"/>
              <a:buNone/>
            </a:pPr>
            <a:r>
              <a:rPr lang="en-US" altLang="zh-CN" sz="2800" b="1" kern="0" dirty="0" err="1">
                <a:solidFill>
                  <a:schemeClr val="tx1"/>
                </a:solidFill>
                <a:latin typeface="Consolas" panose="020B0609020204030204" pitchFamily="49" charset="0"/>
                <a:cs typeface="Consolas" panose="020B0609020204030204" pitchFamily="49" charset="0"/>
              </a:rPr>
              <a:t>scanf</a:t>
            </a:r>
            <a:r>
              <a:rPr lang="en-US" altLang="zh-CN" sz="2800" b="1" kern="0" dirty="0">
                <a:solidFill>
                  <a:schemeClr val="tx1"/>
                </a:solidFill>
                <a:latin typeface="Consolas" panose="020B0609020204030204" pitchFamily="49" charset="0"/>
                <a:cs typeface="Consolas" panose="020B0609020204030204" pitchFamily="49" charset="0"/>
              </a:rPr>
              <a:t>(“%</a:t>
            </a:r>
            <a:r>
              <a:rPr lang="en-US" altLang="zh-CN" sz="2800" b="1" kern="0" dirty="0" err="1">
                <a:solidFill>
                  <a:schemeClr val="tx1"/>
                </a:solidFill>
                <a:latin typeface="Consolas" panose="020B0609020204030204" pitchFamily="49" charset="0"/>
                <a:cs typeface="Consolas" panose="020B0609020204030204" pitchFamily="49" charset="0"/>
              </a:rPr>
              <a:t>f%f%f</a:t>
            </a:r>
            <a:r>
              <a:rPr lang="en-US" altLang="zh-CN" sz="2800" b="1" kern="0" dirty="0">
                <a:solidFill>
                  <a:schemeClr val="tx1"/>
                </a:solidFill>
                <a:latin typeface="Consolas" panose="020B0609020204030204" pitchFamily="49" charset="0"/>
                <a:cs typeface="Consolas" panose="020B0609020204030204" pitchFamily="49" charset="0"/>
              </a:rPr>
              <a:t>”,&amp;A,&amp;B,&amp;X);</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if((A&gt;1)&amp;&amp;(B==0))</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X=X/A;</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if((A==2)||(X&gt;1))</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X=X+1;</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a:t>
            </a:r>
            <a:r>
              <a:rPr lang="en-US" altLang="zh-CN" sz="2800" b="1" kern="0" dirty="0" err="1">
                <a:solidFill>
                  <a:schemeClr val="tx1"/>
                </a:solidFill>
                <a:latin typeface="Consolas" panose="020B0609020204030204" pitchFamily="49" charset="0"/>
                <a:cs typeface="Consolas" panose="020B0609020204030204" pitchFamily="49" charset="0"/>
              </a:rPr>
              <a:t>printf</a:t>
            </a:r>
            <a:r>
              <a:rPr lang="en-US" altLang="zh-CN" sz="2800" b="1" kern="0" dirty="0">
                <a:solidFill>
                  <a:schemeClr val="tx1"/>
                </a:solidFill>
                <a:latin typeface="Consolas" panose="020B0609020204030204" pitchFamily="49" charset="0"/>
                <a:cs typeface="Consolas" panose="020B0609020204030204" pitchFamily="49" charset="0"/>
              </a:rPr>
              <a:t>(“%</a:t>
            </a:r>
            <a:r>
              <a:rPr lang="en-US" altLang="zh-CN" sz="2800" b="1" kern="0" dirty="0" err="1">
                <a:solidFill>
                  <a:schemeClr val="tx1"/>
                </a:solidFill>
                <a:latin typeface="Consolas" panose="020B0609020204030204" pitchFamily="49" charset="0"/>
                <a:cs typeface="Consolas" panose="020B0609020204030204" pitchFamily="49" charset="0"/>
              </a:rPr>
              <a:t>f”,X</a:t>
            </a:r>
            <a:r>
              <a:rPr lang="en-US" altLang="zh-CN" sz="2800" b="1" kern="0" dirty="0">
                <a:solidFill>
                  <a:schemeClr val="tx1"/>
                </a:solidFill>
                <a:latin typeface="Consolas" panose="020B0609020204030204" pitchFamily="49" charset="0"/>
                <a:cs typeface="Consolas" panose="020B0609020204030204" pitchFamily="49" charset="0"/>
              </a:rPr>
              <a:t>);</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a:t>
            </a:r>
            <a:endParaRPr lang="zh-CN" altLang="en-US" sz="2800" b="1" kern="0" dirty="0">
              <a:solidFill>
                <a:schemeClr val="tx1"/>
              </a:solidFill>
              <a:latin typeface="Consolas" panose="020B0609020204030204" pitchFamily="49" charset="0"/>
              <a:cs typeface="Consolas" panose="020B0609020204030204" pitchFamily="49" charset="0"/>
            </a:endParaRPr>
          </a:p>
        </p:txBody>
      </p:sp>
      <p:sp>
        <p:nvSpPr>
          <p:cNvPr id="2" name="文本框 1"/>
          <p:cNvSpPr txBox="1"/>
          <p:nvPr/>
        </p:nvSpPr>
        <p:spPr>
          <a:xfrm>
            <a:off x="866775" y="1189355"/>
            <a:ext cx="10513695" cy="953135"/>
          </a:xfrm>
          <a:prstGeom prst="rect">
            <a:avLst/>
          </a:prstGeom>
          <a:noFill/>
        </p:spPr>
        <p:txBody>
          <a:bodyPr wrap="none" rtlCol="0">
            <a:spAutoFit/>
          </a:bodyPr>
          <a:lstStyle/>
          <a:p>
            <a:r>
              <a:rPr lang="zh-CN" altLang="en-US" sz="2800" b="1" kern="0" dirty="0">
                <a:latin typeface="Lucida Console" panose="020B0609040504020204" pitchFamily="49" charset="0"/>
                <a:ea typeface="华文楷体" panose="02010600040101010101" pitchFamily="2" charset="-122"/>
              </a:rPr>
              <a:t>语句覆盖的基本思想：保证程序的每一条可执行语句至少执行一次</a:t>
            </a:r>
          </a:p>
          <a:p>
            <a:endParaRPr lang="zh-CN" altLang="en-US" sz="2800" b="1" kern="0" dirty="0">
              <a:latin typeface="Lucida Console" panose="020B0609040504020204" pitchFamily="49" charset="0"/>
              <a:ea typeface="华文楷体"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语句覆盖</a:t>
            </a:r>
            <a:endParaRPr lang="zh-CN" altLang="en-US" dirty="0"/>
          </a:p>
        </p:txBody>
      </p:sp>
      <p:pic>
        <p:nvPicPr>
          <p:cNvPr id="4" name="图片 3"/>
          <p:cNvPicPr>
            <a:picLocks noChangeAspect="1"/>
          </p:cNvPicPr>
          <p:nvPr/>
        </p:nvPicPr>
        <p:blipFill>
          <a:blip r:embed="rId2"/>
          <a:stretch>
            <a:fillRect/>
          </a:stretch>
        </p:blipFill>
        <p:spPr>
          <a:xfrm>
            <a:off x="2681658" y="908720"/>
            <a:ext cx="5790831" cy="5683060"/>
          </a:xfrm>
          <a:prstGeom prst="rect">
            <a:avLst/>
          </a:prstGeom>
        </p:spPr>
      </p:pic>
    </p:spTree>
  </p:cSld>
  <p:clrMapOvr>
    <a:masterClrMapping/>
  </p:clrMapOvr>
  <p:transition>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1384" y="7383"/>
            <a:ext cx="10812016" cy="864097"/>
          </a:xfrm>
        </p:spPr>
        <p:txBody>
          <a:bodyPr/>
          <a:lstStyle/>
          <a:p>
            <a:r>
              <a:rPr lang="zh-CN" altLang="en-US"/>
              <a:t>语句覆盖</a:t>
            </a:r>
            <a:endParaRPr lang="zh-CN" altLang="en-US" dirty="0"/>
          </a:p>
        </p:txBody>
      </p:sp>
      <p:sp>
        <p:nvSpPr>
          <p:cNvPr id="2" name="内容占位符 1"/>
          <p:cNvSpPr>
            <a:spLocks noGrp="1"/>
          </p:cNvSpPr>
          <p:nvPr>
            <p:ph idx="1"/>
          </p:nvPr>
        </p:nvSpPr>
        <p:spPr>
          <a:xfrm>
            <a:off x="767408" y="908720"/>
            <a:ext cx="4032448" cy="4843264"/>
          </a:xfrm>
        </p:spPr>
        <p:txBody>
          <a:bodyPr/>
          <a:lstStyle/>
          <a:p>
            <a:r>
              <a:rPr lang="zh-CN" altLang="en-US" dirty="0"/>
              <a:t>使程序中每个语句至少执行一次</a:t>
            </a:r>
            <a:endParaRPr lang="en-US" altLang="zh-CN" dirty="0"/>
          </a:p>
          <a:p>
            <a:r>
              <a:rPr lang="zh-CN" altLang="en-US" dirty="0"/>
              <a:t>设计一个能通过路径</a:t>
            </a:r>
            <a:r>
              <a:rPr lang="en-US" altLang="zh-CN" dirty="0"/>
              <a:t>ace</a:t>
            </a:r>
            <a:r>
              <a:rPr lang="zh-CN" altLang="en-US" dirty="0"/>
              <a:t>的例子就可以了</a:t>
            </a:r>
          </a:p>
          <a:p>
            <a:r>
              <a:rPr lang="zh-CN" altLang="en-US" dirty="0"/>
              <a:t>测试用例输入数据： </a:t>
            </a:r>
          </a:p>
          <a:p>
            <a:r>
              <a:rPr lang="en-US" altLang="zh-CN" dirty="0"/>
              <a:t>A=2</a:t>
            </a:r>
            <a:r>
              <a:rPr lang="zh-CN" altLang="en-US" dirty="0"/>
              <a:t>，</a:t>
            </a:r>
            <a:r>
              <a:rPr lang="en-US" altLang="zh-CN" dirty="0"/>
              <a:t>B=0</a:t>
            </a:r>
            <a:r>
              <a:rPr lang="zh-CN" altLang="en-US" dirty="0"/>
              <a:t>，</a:t>
            </a:r>
            <a:r>
              <a:rPr lang="en-US" altLang="zh-CN" dirty="0"/>
              <a:t>X=3 </a:t>
            </a:r>
            <a:endParaRPr lang="zh-CN" altLang="en-US" dirty="0"/>
          </a:p>
        </p:txBody>
      </p:sp>
      <p:pic>
        <p:nvPicPr>
          <p:cNvPr id="4" name="图片 3"/>
          <p:cNvPicPr>
            <a:picLocks noChangeAspect="1"/>
          </p:cNvPicPr>
          <p:nvPr/>
        </p:nvPicPr>
        <p:blipFill>
          <a:blip r:embed="rId3"/>
          <a:stretch>
            <a:fillRect/>
          </a:stretch>
        </p:blipFill>
        <p:spPr>
          <a:xfrm>
            <a:off x="5306695" y="1076325"/>
            <a:ext cx="5431155" cy="5069205"/>
          </a:xfrm>
          <a:prstGeom prst="rect">
            <a:avLst/>
          </a:prstGeom>
        </p:spPr>
      </p:pic>
      <p:sp>
        <p:nvSpPr>
          <p:cNvPr id="7" name="圆角矩形标注 6"/>
          <p:cNvSpPr/>
          <p:nvPr/>
        </p:nvSpPr>
        <p:spPr bwMode="auto">
          <a:xfrm rot="19838374">
            <a:off x="4909499" y="700112"/>
            <a:ext cx="1295144" cy="786042"/>
          </a:xfrm>
          <a:prstGeom prst="wedgeRoundRectCallout">
            <a:avLst>
              <a:gd name="adj1" fmla="val -6406"/>
              <a:gd name="adj2" fmla="val 101529"/>
              <a:gd name="adj3" fmla="val 16667"/>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eaLnBrk="0" hangingPunct="0"/>
            <a:r>
              <a:rPr lang="en-US" altLang="zh-CN" sz="2400" b="1" dirty="0">
                <a:solidFill>
                  <a:schemeClr val="tx1">
                    <a:lumMod val="10000"/>
                  </a:schemeClr>
                </a:solidFill>
                <a:latin typeface="楷体" panose="02010609060101010101" pitchFamily="49" charset="-122"/>
                <a:ea typeface="楷体" panose="02010609060101010101" pitchFamily="49" charset="-122"/>
              </a:rPr>
              <a:t>AND</a:t>
            </a:r>
            <a:r>
              <a:rPr lang="zh-CN" altLang="en-US" sz="2400" b="1" dirty="0">
                <a:solidFill>
                  <a:schemeClr val="tx1">
                    <a:lumMod val="10000"/>
                  </a:schemeClr>
                </a:solidFill>
                <a:latin typeface="楷体" panose="02010609060101010101" pitchFamily="49" charset="-122"/>
                <a:ea typeface="楷体" panose="02010609060101010101" pitchFamily="49" charset="-122"/>
              </a:rPr>
              <a:t>错写为</a:t>
            </a:r>
            <a:r>
              <a:rPr lang="en-US" altLang="zh-CN" sz="2400" b="1" dirty="0">
                <a:solidFill>
                  <a:schemeClr val="tx1">
                    <a:lumMod val="10000"/>
                  </a:schemeClr>
                </a:solidFill>
                <a:latin typeface="楷体" panose="02010609060101010101" pitchFamily="49" charset="-122"/>
                <a:ea typeface="楷体" panose="02010609060101010101" pitchFamily="49" charset="-122"/>
              </a:rPr>
              <a:t>OR</a:t>
            </a:r>
            <a:endParaRPr lang="zh-CN" altLang="en-US" sz="2400" b="1" dirty="0">
              <a:solidFill>
                <a:schemeClr val="tx1">
                  <a:lumMod val="10000"/>
                </a:schemeClr>
              </a:solidFill>
              <a:latin typeface="楷体" panose="02010609060101010101" pitchFamily="49" charset="-122"/>
              <a:ea typeface="楷体" panose="02010609060101010101" pitchFamily="49" charset="-122"/>
            </a:endParaRPr>
          </a:p>
          <a:p>
            <a:pPr eaLnBrk="0" fontAlgn="base" hangingPunct="0">
              <a:spcBef>
                <a:spcPct val="0"/>
              </a:spcBef>
              <a:spcAft>
                <a:spcPct val="0"/>
              </a:spcAft>
            </a:pPr>
            <a:endParaRPr lang="zh-CN" altLang="en-US" sz="3200" dirty="0">
              <a:latin typeface="Arial" panose="020B0604020202020204" pitchFamily="34" charset="0"/>
            </a:endParaRPr>
          </a:p>
        </p:txBody>
      </p:sp>
      <p:sp>
        <p:nvSpPr>
          <p:cNvPr id="9" name="圆角矩形 8"/>
          <p:cNvSpPr/>
          <p:nvPr/>
        </p:nvSpPr>
        <p:spPr bwMode="auto">
          <a:xfrm>
            <a:off x="4511823" y="5021431"/>
            <a:ext cx="1467243" cy="936103"/>
          </a:xfrm>
          <a:prstGeom prst="round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eaLnBrk="0" hangingPunct="0"/>
            <a:r>
              <a:rPr lang="en-US" altLang="zh-CN" sz="2400" b="1" dirty="0">
                <a:solidFill>
                  <a:schemeClr val="tx1">
                    <a:lumMod val="10000"/>
                  </a:schemeClr>
                </a:solidFill>
                <a:latin typeface="楷体" panose="02010609060101010101" pitchFamily="49" charset="-122"/>
                <a:ea typeface="楷体" panose="02010609060101010101" pitchFamily="49" charset="-122"/>
              </a:rPr>
              <a:t>X&gt;1</a:t>
            </a:r>
            <a:r>
              <a:rPr lang="zh-CN" altLang="en-US" sz="2400" b="1" dirty="0">
                <a:solidFill>
                  <a:schemeClr val="tx1">
                    <a:lumMod val="10000"/>
                  </a:schemeClr>
                </a:solidFill>
                <a:latin typeface="楷体" panose="02010609060101010101" pitchFamily="49" charset="-122"/>
                <a:ea typeface="楷体" panose="02010609060101010101" pitchFamily="49" charset="-122"/>
              </a:rPr>
              <a:t>错误写为</a:t>
            </a:r>
            <a:r>
              <a:rPr lang="en-US" altLang="zh-CN" sz="2400" b="1" dirty="0">
                <a:solidFill>
                  <a:schemeClr val="tx1">
                    <a:lumMod val="10000"/>
                  </a:schemeClr>
                </a:solidFill>
                <a:latin typeface="楷体" panose="02010609060101010101" pitchFamily="49" charset="-122"/>
                <a:ea typeface="楷体" panose="02010609060101010101" pitchFamily="49" charset="-122"/>
              </a:rPr>
              <a:t>X&gt;0</a:t>
            </a:r>
            <a:endParaRPr lang="zh-CN" altLang="en-US" sz="2400" b="1" dirty="0">
              <a:solidFill>
                <a:schemeClr val="tx1">
                  <a:lumMod val="10000"/>
                </a:schemeClr>
              </a:solidFill>
              <a:latin typeface="楷体" panose="02010609060101010101" pitchFamily="49" charset="-122"/>
              <a:ea typeface="楷体" panose="02010609060101010101" pitchFamily="49" charset="-122"/>
            </a:endParaRPr>
          </a:p>
          <a:p>
            <a:pPr eaLnBrk="0" fontAlgn="base" hangingPunct="0">
              <a:spcBef>
                <a:spcPct val="0"/>
              </a:spcBef>
              <a:spcAft>
                <a:spcPct val="0"/>
              </a:spcAft>
            </a:pPr>
            <a:endParaRPr lang="zh-CN" altLang="en-US" sz="3200" dirty="0">
              <a:latin typeface="Arial" panose="020B06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additive="base">
                                        <p:cTn id="2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ox(in)">
                                      <p:cBhvr>
                                        <p:cTn id="29" dur="2000"/>
                                        <p:tgtEl>
                                          <p:spTgt spid="7"/>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ox(in)">
                                      <p:cBhvr>
                                        <p:cTn id="3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语句覆盖定义</a:t>
            </a:r>
            <a:endParaRPr lang="zh-CN" altLang="en-US" dirty="0"/>
          </a:p>
        </p:txBody>
      </p:sp>
      <p:sp>
        <p:nvSpPr>
          <p:cNvPr id="4" name="Rectangle 3"/>
          <p:cNvSpPr>
            <a:spLocks noGrp="1" noChangeArrowheads="1"/>
          </p:cNvSpPr>
          <p:nvPr>
            <p:ph idx="1"/>
          </p:nvPr>
        </p:nvSpPr>
        <p:spPr/>
        <p:txBody>
          <a:bodyPr/>
          <a:lstStyle/>
          <a:p>
            <a:r>
              <a:rPr lang="zh-CN" altLang="en-US" dirty="0"/>
              <a:t>语句覆盖：是一个比较弱的测试标准，设计若干测试用例，使得程序中</a:t>
            </a:r>
            <a:r>
              <a:rPr lang="zh-CN" altLang="en-US" dirty="0">
                <a:solidFill>
                  <a:srgbClr val="FF0000"/>
                </a:solidFill>
              </a:rPr>
              <a:t>每个可执行语句</a:t>
            </a:r>
            <a:r>
              <a:rPr lang="zh-CN" altLang="en-US" dirty="0"/>
              <a:t>至少都能被执行一次</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a:t>判定覆盖</a:t>
            </a:r>
            <a:r>
              <a:rPr lang="en-US" altLang="zh-CN"/>
              <a:t>—</a:t>
            </a:r>
            <a:r>
              <a:rPr lang="zh-CN" altLang="en-US"/>
              <a:t>概念</a:t>
            </a:r>
            <a:endParaRPr lang="zh-CN" altLang="en-US" dirty="0"/>
          </a:p>
        </p:txBody>
      </p:sp>
      <p:sp>
        <p:nvSpPr>
          <p:cNvPr id="45059" name="Rectangle 3"/>
          <p:cNvSpPr>
            <a:spLocks noGrp="1" noChangeArrowheads="1"/>
          </p:cNvSpPr>
          <p:nvPr>
            <p:ph idx="1"/>
          </p:nvPr>
        </p:nvSpPr>
        <p:spPr/>
        <p:txBody>
          <a:bodyPr/>
          <a:lstStyle/>
          <a:p>
            <a:r>
              <a:rPr lang="zh-CN" altLang="en-US" dirty="0"/>
              <a:t>判定覆盖：使得程序中</a:t>
            </a:r>
            <a:r>
              <a:rPr lang="zh-CN" altLang="en-US" dirty="0">
                <a:solidFill>
                  <a:srgbClr val="FF0000"/>
                </a:solidFill>
              </a:rPr>
              <a:t>每个判定节点</a:t>
            </a:r>
            <a:r>
              <a:rPr lang="zh-CN" altLang="en-US" dirty="0"/>
              <a:t>至少都获得一次“真值”和“假值”，每一个真假分支至少被执行一次，又称分支覆盖。是一个比“语句覆盖</a:t>
            </a:r>
            <a:r>
              <a:rPr lang="en-US" altLang="zh-CN" dirty="0"/>
              <a:t>”</a:t>
            </a:r>
            <a:r>
              <a:rPr lang="zh-CN" altLang="en-US" dirty="0"/>
              <a:t>稍强的测试标准。</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a:t>判定覆盖</a:t>
            </a:r>
            <a:endParaRPr lang="zh-CN" altLang="en-US" dirty="0"/>
          </a:p>
        </p:txBody>
      </p:sp>
      <p:sp>
        <p:nvSpPr>
          <p:cNvPr id="11" name="内容占位符 2"/>
          <p:cNvSpPr txBox="1"/>
          <p:nvPr/>
        </p:nvSpPr>
        <p:spPr>
          <a:xfrm>
            <a:off x="2751493" y="944988"/>
            <a:ext cx="5000691" cy="5508348"/>
          </a:xfrm>
          <a:prstGeom prst="rect">
            <a:avLst/>
          </a:prstGeom>
        </p:spPr>
        <p:txBody>
          <a:bodyPr/>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400">
                <a:solidFill>
                  <a:srgbClr val="006F53"/>
                </a:solidFill>
                <a:latin typeface="微软雅黑" panose="020B0503020204020204" charset="-122"/>
                <a:ea typeface="微软雅黑" panose="020B0503020204020204"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000">
                <a:solidFill>
                  <a:schemeClr val="bg2"/>
                </a:solidFill>
                <a:latin typeface="微软雅黑" panose="020B0503020204020204" charset="-122"/>
                <a:ea typeface="微软雅黑" panose="020B0503020204020204"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1800">
                <a:solidFill>
                  <a:schemeClr val="bg2"/>
                </a:solidFill>
                <a:latin typeface="微软雅黑" panose="020B0503020204020204" charset="-122"/>
                <a:ea typeface="微软雅黑" panose="020B0503020204020204"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1600">
                <a:solidFill>
                  <a:schemeClr val="bg2"/>
                </a:solidFill>
                <a:latin typeface="微软雅黑" panose="020B0503020204020204" charset="-122"/>
                <a:ea typeface="微软雅黑" panose="020B0503020204020204"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void main()</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float A,B,X;</a:t>
            </a:r>
          </a:p>
          <a:p>
            <a:pPr>
              <a:buFont typeface="Arial" panose="020B0604020202020204" pitchFamily="34" charset="0"/>
              <a:buNone/>
            </a:pPr>
            <a:r>
              <a:rPr lang="en-US" altLang="zh-CN" sz="2800" b="1" kern="0" dirty="0" err="1">
                <a:solidFill>
                  <a:schemeClr val="tx1"/>
                </a:solidFill>
                <a:latin typeface="Consolas" panose="020B0609020204030204" pitchFamily="49" charset="0"/>
                <a:cs typeface="Consolas" panose="020B0609020204030204" pitchFamily="49" charset="0"/>
              </a:rPr>
              <a:t>scanf</a:t>
            </a:r>
            <a:r>
              <a:rPr lang="en-US" altLang="zh-CN" sz="2800" b="1" kern="0" dirty="0">
                <a:solidFill>
                  <a:schemeClr val="tx1"/>
                </a:solidFill>
                <a:latin typeface="Consolas" panose="020B0609020204030204" pitchFamily="49" charset="0"/>
                <a:cs typeface="Consolas" panose="020B0609020204030204" pitchFamily="49" charset="0"/>
              </a:rPr>
              <a:t>(“%</a:t>
            </a:r>
            <a:r>
              <a:rPr lang="en-US" altLang="zh-CN" sz="2800" b="1" kern="0" dirty="0" err="1">
                <a:solidFill>
                  <a:schemeClr val="tx1"/>
                </a:solidFill>
                <a:latin typeface="Consolas" panose="020B0609020204030204" pitchFamily="49" charset="0"/>
                <a:cs typeface="Consolas" panose="020B0609020204030204" pitchFamily="49" charset="0"/>
              </a:rPr>
              <a:t>f%f%f</a:t>
            </a:r>
            <a:r>
              <a:rPr lang="en-US" altLang="zh-CN" sz="2800" b="1" kern="0" dirty="0">
                <a:solidFill>
                  <a:schemeClr val="tx1"/>
                </a:solidFill>
                <a:latin typeface="Consolas" panose="020B0609020204030204" pitchFamily="49" charset="0"/>
                <a:cs typeface="Consolas" panose="020B0609020204030204" pitchFamily="49" charset="0"/>
              </a:rPr>
              <a:t>”,&amp;A,&amp;B,&amp;X);</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if((A&gt;1)&amp;&amp;(B==0))</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X=X/A;</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if((A==2)||(X&gt;1))</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X=X+1;</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a:t>
            </a:r>
            <a:r>
              <a:rPr lang="en-US" altLang="zh-CN" sz="2800" b="1" kern="0" dirty="0" err="1">
                <a:solidFill>
                  <a:schemeClr val="tx1"/>
                </a:solidFill>
                <a:latin typeface="Consolas" panose="020B0609020204030204" pitchFamily="49" charset="0"/>
                <a:cs typeface="Consolas" panose="020B0609020204030204" pitchFamily="49" charset="0"/>
              </a:rPr>
              <a:t>printf</a:t>
            </a:r>
            <a:r>
              <a:rPr lang="en-US" altLang="zh-CN" sz="2800" b="1" kern="0" dirty="0">
                <a:solidFill>
                  <a:schemeClr val="tx1"/>
                </a:solidFill>
                <a:latin typeface="Consolas" panose="020B0609020204030204" pitchFamily="49" charset="0"/>
                <a:cs typeface="Consolas" panose="020B0609020204030204" pitchFamily="49" charset="0"/>
              </a:rPr>
              <a:t>(“%</a:t>
            </a:r>
            <a:r>
              <a:rPr lang="en-US" altLang="zh-CN" sz="2800" b="1" kern="0" dirty="0" err="1">
                <a:solidFill>
                  <a:schemeClr val="tx1"/>
                </a:solidFill>
                <a:latin typeface="Consolas" panose="020B0609020204030204" pitchFamily="49" charset="0"/>
                <a:cs typeface="Consolas" panose="020B0609020204030204" pitchFamily="49" charset="0"/>
              </a:rPr>
              <a:t>f”,X</a:t>
            </a:r>
            <a:r>
              <a:rPr lang="en-US" altLang="zh-CN" sz="2800" b="1" kern="0" dirty="0">
                <a:solidFill>
                  <a:schemeClr val="tx1"/>
                </a:solidFill>
                <a:latin typeface="Consolas" panose="020B0609020204030204" pitchFamily="49" charset="0"/>
                <a:cs typeface="Consolas" panose="020B0609020204030204" pitchFamily="49" charset="0"/>
              </a:rPr>
              <a:t>);</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a:t>
            </a:r>
            <a:endParaRPr lang="zh-CN" altLang="en-US" sz="2800" b="1" kern="0" dirty="0">
              <a:solidFill>
                <a:schemeClr val="tx1"/>
              </a:solidFill>
              <a:latin typeface="Consolas" panose="020B0609020204030204" pitchFamily="49" charset="0"/>
              <a:cs typeface="Consolas" panose="020B0609020204030204" pitchFamily="49"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判定覆盖使用</a:t>
            </a:r>
            <a:endParaRPr lang="zh-CN" altLang="en-US" dirty="0"/>
          </a:p>
        </p:txBody>
      </p:sp>
      <p:sp>
        <p:nvSpPr>
          <p:cNvPr id="2" name="内容占位符 1"/>
          <p:cNvSpPr>
            <a:spLocks noGrp="1"/>
          </p:cNvSpPr>
          <p:nvPr>
            <p:ph idx="1"/>
          </p:nvPr>
        </p:nvSpPr>
        <p:spPr>
          <a:xfrm>
            <a:off x="684605" y="1295177"/>
            <a:ext cx="10668000" cy="4267200"/>
          </a:xfrm>
        </p:spPr>
        <p:txBody>
          <a:bodyPr/>
          <a:lstStyle/>
          <a:p>
            <a:r>
              <a:rPr lang="zh-CN" altLang="en-US" dirty="0"/>
              <a:t>用例设计：</a:t>
            </a:r>
            <a:endParaRPr lang="en-US" altLang="zh-CN" dirty="0"/>
          </a:p>
          <a:p>
            <a:pPr lvl="1"/>
            <a:r>
              <a:rPr lang="zh-CN" altLang="en-US" dirty="0"/>
              <a:t>路径</a:t>
            </a:r>
            <a:r>
              <a:rPr lang="en-US" altLang="zh-CN" dirty="0" err="1"/>
              <a:t>acd</a:t>
            </a:r>
            <a:endParaRPr lang="en-US" altLang="zh-CN" dirty="0"/>
          </a:p>
          <a:p>
            <a:pPr lvl="2"/>
            <a:r>
              <a:rPr lang="zh-CN" altLang="en-US" dirty="0"/>
              <a:t>输入用例数据：</a:t>
            </a:r>
            <a:endParaRPr lang="en-US" altLang="zh-CN" dirty="0"/>
          </a:p>
          <a:p>
            <a:pPr lvl="2"/>
            <a:r>
              <a:rPr lang="en-US" altLang="zh-CN" dirty="0"/>
              <a:t>A= 3  B=0   X=1</a:t>
            </a:r>
          </a:p>
          <a:p>
            <a:pPr lvl="1"/>
            <a:r>
              <a:rPr lang="zh-CN" altLang="en-US" dirty="0"/>
              <a:t>路径</a:t>
            </a:r>
            <a:r>
              <a:rPr lang="en-US" altLang="zh-CN" dirty="0" err="1"/>
              <a:t>abe</a:t>
            </a:r>
            <a:r>
              <a:rPr lang="zh-CN" altLang="en-US" dirty="0"/>
              <a:t> </a:t>
            </a:r>
            <a:endParaRPr lang="en-US" altLang="zh-CN" dirty="0"/>
          </a:p>
          <a:p>
            <a:pPr lvl="2"/>
            <a:r>
              <a:rPr lang="zh-CN" altLang="en-US" dirty="0"/>
              <a:t>输入用例数据：</a:t>
            </a:r>
            <a:endParaRPr lang="en-US" altLang="zh-CN" dirty="0"/>
          </a:p>
          <a:p>
            <a:pPr lvl="2"/>
            <a:r>
              <a:rPr lang="en-US" altLang="zh-CN" dirty="0"/>
              <a:t>A= 2  B=1   X=3</a:t>
            </a:r>
            <a:endParaRPr lang="zh-CN" altLang="en-US" dirty="0"/>
          </a:p>
          <a:p>
            <a:endParaRPr lang="zh-CN" altLang="en-US" dirty="0"/>
          </a:p>
          <a:p>
            <a:endParaRPr lang="zh-CN" altLang="en-US" dirty="0"/>
          </a:p>
          <a:p>
            <a:endParaRPr lang="zh-CN" altLang="en-US" dirty="0"/>
          </a:p>
        </p:txBody>
      </p:sp>
      <p:pic>
        <p:nvPicPr>
          <p:cNvPr id="5" name="图片 4"/>
          <p:cNvPicPr>
            <a:picLocks noChangeAspect="1"/>
          </p:cNvPicPr>
          <p:nvPr/>
        </p:nvPicPr>
        <p:blipFill>
          <a:blip r:embed="rId2"/>
          <a:stretch>
            <a:fillRect/>
          </a:stretch>
        </p:blipFill>
        <p:spPr>
          <a:xfrm>
            <a:off x="5394242" y="1001049"/>
            <a:ext cx="5185006" cy="5088510"/>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云形标注 5"/>
          <p:cNvSpPr/>
          <p:nvPr/>
        </p:nvSpPr>
        <p:spPr bwMode="auto">
          <a:xfrm rot="21006688">
            <a:off x="8338752" y="695960"/>
            <a:ext cx="1856936" cy="954533"/>
          </a:xfrm>
          <a:prstGeom prst="cloudCallout">
            <a:avLst>
              <a:gd name="adj1" fmla="val -123813"/>
              <a:gd name="adj2" fmla="val 45208"/>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pPr eaLnBrk="0" fontAlgn="base" hangingPunct="0">
              <a:spcBef>
                <a:spcPct val="0"/>
              </a:spcBef>
              <a:spcAft>
                <a:spcPct val="0"/>
              </a:spcAft>
            </a:pPr>
            <a:r>
              <a:rPr lang="en-US" altLang="zh-CN" sz="2200" b="1" dirty="0">
                <a:solidFill>
                  <a:schemeClr val="tx1">
                    <a:lumMod val="10000"/>
                  </a:schemeClr>
                </a:solidFill>
                <a:latin typeface="楷体" panose="02010609060101010101" pitchFamily="49" charset="-122"/>
                <a:ea typeface="楷体" panose="02010609060101010101" pitchFamily="49" charset="-122"/>
              </a:rPr>
              <a:t> A&gt;1</a:t>
            </a:r>
            <a:r>
              <a:rPr lang="zh-CN" altLang="en-US" sz="2200" b="1" dirty="0">
                <a:solidFill>
                  <a:schemeClr val="tx1">
                    <a:lumMod val="10000"/>
                  </a:schemeClr>
                </a:solidFill>
                <a:latin typeface="楷体" panose="02010609060101010101" pitchFamily="49" charset="-122"/>
                <a:ea typeface="楷体" panose="02010609060101010101" pitchFamily="49" charset="-122"/>
              </a:rPr>
              <a:t>错写为</a:t>
            </a:r>
            <a:r>
              <a:rPr lang="en-US" altLang="zh-CN" sz="2200" b="1" dirty="0">
                <a:solidFill>
                  <a:schemeClr val="tx1">
                    <a:lumMod val="10000"/>
                  </a:schemeClr>
                </a:solidFill>
                <a:latin typeface="楷体" panose="02010609060101010101" pitchFamily="49" charset="-122"/>
                <a:ea typeface="楷体" panose="02010609060101010101" pitchFamily="49" charset="-122"/>
              </a:rPr>
              <a:t>A&gt;0</a:t>
            </a:r>
            <a:endParaRPr lang="zh-CN" altLang="en-US" sz="2200" b="1" dirty="0">
              <a:solidFill>
                <a:schemeClr val="tx1">
                  <a:lumMod val="10000"/>
                </a:schemeClr>
              </a:solidFill>
              <a:latin typeface="楷体" panose="02010609060101010101" pitchFamily="49" charset="-122"/>
              <a:ea typeface="楷体" panose="02010609060101010101" pitchFamily="49" charset="-122"/>
            </a:endParaRPr>
          </a:p>
        </p:txBody>
      </p:sp>
      <p:sp>
        <p:nvSpPr>
          <p:cNvPr id="7" name="云形标注 6"/>
          <p:cNvSpPr/>
          <p:nvPr/>
        </p:nvSpPr>
        <p:spPr bwMode="auto">
          <a:xfrm rot="21228162">
            <a:off x="8866716" y="3259023"/>
            <a:ext cx="1856936" cy="1076322"/>
          </a:xfrm>
          <a:prstGeom prst="cloudCallout">
            <a:avLst>
              <a:gd name="adj1" fmla="val -155340"/>
              <a:gd name="adj2" fmla="val 1428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pPr eaLnBrk="0" fontAlgn="base" hangingPunct="0">
              <a:spcBef>
                <a:spcPct val="0"/>
              </a:spcBef>
              <a:spcAft>
                <a:spcPct val="0"/>
              </a:spcAft>
            </a:pPr>
            <a:r>
              <a:rPr lang="en-US" altLang="zh-CN" sz="2200" b="1" dirty="0">
                <a:solidFill>
                  <a:schemeClr val="tx1">
                    <a:lumMod val="10000"/>
                  </a:schemeClr>
                </a:solidFill>
                <a:latin typeface="楷体" panose="02010609060101010101" pitchFamily="49" charset="-122"/>
                <a:ea typeface="楷体" panose="02010609060101010101" pitchFamily="49" charset="-122"/>
              </a:rPr>
              <a:t>X&gt;1</a:t>
            </a:r>
            <a:r>
              <a:rPr lang="zh-CN" altLang="en-US" sz="2200" b="1" dirty="0">
                <a:solidFill>
                  <a:schemeClr val="tx1">
                    <a:lumMod val="10000"/>
                  </a:schemeClr>
                </a:solidFill>
                <a:latin typeface="楷体" panose="02010609060101010101" pitchFamily="49" charset="-122"/>
                <a:ea typeface="楷体" panose="02010609060101010101" pitchFamily="49" charset="-122"/>
              </a:rPr>
              <a:t>错误写为</a:t>
            </a:r>
            <a:r>
              <a:rPr lang="en-US" altLang="zh-CN" sz="2200" b="1" dirty="0">
                <a:solidFill>
                  <a:schemeClr val="tx1">
                    <a:lumMod val="10000"/>
                  </a:schemeClr>
                </a:solidFill>
                <a:latin typeface="楷体" panose="02010609060101010101" pitchFamily="49" charset="-122"/>
                <a:ea typeface="楷体" panose="02010609060101010101" pitchFamily="49" charset="-122"/>
              </a:rPr>
              <a:t>X&gt;2</a:t>
            </a:r>
            <a:endParaRPr lang="zh-CN" altLang="en-US" sz="2200" b="1" dirty="0">
              <a:solidFill>
                <a:schemeClr val="tx1">
                  <a:lumMod val="10000"/>
                </a:schemeClr>
              </a:solidFill>
              <a:latin typeface="楷体" panose="02010609060101010101" pitchFamily="49" charset="-122"/>
              <a:ea typeface="楷体" panose="02010609060101010101" pitchFamily="49" charset="-122"/>
            </a:endParaRPr>
          </a:p>
        </p:txBody>
      </p:sp>
      <p:sp>
        <p:nvSpPr>
          <p:cNvPr id="8" name="标题 2"/>
          <p:cNvSpPr>
            <a:spLocks noGrp="1"/>
          </p:cNvSpPr>
          <p:nvPr>
            <p:ph type="title"/>
          </p:nvPr>
        </p:nvSpPr>
        <p:spPr>
          <a:xfrm>
            <a:off x="695379" y="166668"/>
            <a:ext cx="10668000" cy="720080"/>
          </a:xfrm>
        </p:spPr>
        <p:txBody>
          <a:bodyPr/>
          <a:lstStyle/>
          <a:p>
            <a:r>
              <a:rPr lang="zh-CN" altLang="en-US"/>
              <a:t>判定覆盖使用</a:t>
            </a:r>
            <a:endParaRPr lang="zh-CN" altLang="en-US" dirty="0"/>
          </a:p>
        </p:txBody>
      </p:sp>
      <p:sp>
        <p:nvSpPr>
          <p:cNvPr id="4" name="内容占位符 3"/>
          <p:cNvSpPr>
            <a:spLocks noGrp="1"/>
          </p:cNvSpPr>
          <p:nvPr>
            <p:ph idx="1"/>
          </p:nvPr>
        </p:nvSpPr>
        <p:spPr/>
        <p:txBody>
          <a:bodyPr/>
          <a:lstStyle/>
          <a:p>
            <a:r>
              <a:rPr lang="zh-CN" altLang="en-US" dirty="0"/>
              <a:t>用例设计（还可以是）</a:t>
            </a:r>
            <a:endParaRPr lang="en-US" altLang="zh-CN" dirty="0"/>
          </a:p>
          <a:p>
            <a:pPr lvl="1"/>
            <a:r>
              <a:rPr lang="zh-CN" altLang="en-US" dirty="0"/>
              <a:t>路径</a:t>
            </a:r>
            <a:r>
              <a:rPr lang="en-US" altLang="zh-CN" dirty="0" err="1"/>
              <a:t>abd</a:t>
            </a:r>
            <a:endParaRPr lang="en-US" altLang="zh-CN" dirty="0"/>
          </a:p>
          <a:p>
            <a:pPr lvl="1"/>
            <a:r>
              <a:rPr lang="zh-CN" altLang="en-US" dirty="0"/>
              <a:t>路径</a:t>
            </a:r>
            <a:r>
              <a:rPr lang="en-US" altLang="zh-CN" dirty="0"/>
              <a:t>ace</a:t>
            </a:r>
            <a:r>
              <a:rPr lang="zh-CN" altLang="en-US" dirty="0"/>
              <a:t> </a:t>
            </a:r>
            <a:endParaRPr lang="en-US" altLang="zh-CN" dirty="0"/>
          </a:p>
          <a:p>
            <a:r>
              <a:rPr lang="zh-CN" altLang="en-US" dirty="0"/>
              <a:t>判定覆盖也不充分</a:t>
            </a:r>
            <a:endParaRPr lang="en-US" altLang="zh-CN" dirty="0"/>
          </a:p>
          <a:p>
            <a:endParaRPr lang="zh-CN" altLang="en-US" dirty="0"/>
          </a:p>
          <a:p>
            <a:endParaRPr lang="zh-CN" altLang="en-US" dirty="0"/>
          </a:p>
        </p:txBody>
      </p:sp>
      <p:pic>
        <p:nvPicPr>
          <p:cNvPr id="2" name="图片 1"/>
          <p:cNvPicPr>
            <a:picLocks noChangeAspect="1"/>
          </p:cNvPicPr>
          <p:nvPr/>
        </p:nvPicPr>
        <p:blipFill>
          <a:blip r:embed="rId3"/>
          <a:stretch>
            <a:fillRect/>
          </a:stretch>
        </p:blipFill>
        <p:spPr>
          <a:xfrm>
            <a:off x="5159896" y="1213653"/>
            <a:ext cx="5411471" cy="5310760"/>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randombar(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animBg="1"/>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a:t>条件覆盖</a:t>
            </a:r>
            <a:endParaRPr lang="zh-CN" altLang="en-US" dirty="0"/>
          </a:p>
        </p:txBody>
      </p:sp>
      <p:sp>
        <p:nvSpPr>
          <p:cNvPr id="45059" name="Rectangle 3"/>
          <p:cNvSpPr>
            <a:spLocks noGrp="1" noChangeArrowheads="1"/>
          </p:cNvSpPr>
          <p:nvPr>
            <p:ph idx="1"/>
          </p:nvPr>
        </p:nvSpPr>
        <p:spPr/>
        <p:txBody>
          <a:bodyPr/>
          <a:lstStyle/>
          <a:p>
            <a:r>
              <a:rPr lang="zh-CN" altLang="en-US" dirty="0"/>
              <a:t>条件覆盖：设计若干测试用例，使得</a:t>
            </a:r>
            <a:r>
              <a:rPr lang="zh-CN" altLang="en-US" dirty="0">
                <a:solidFill>
                  <a:srgbClr val="FF0000"/>
                </a:solidFill>
              </a:rPr>
              <a:t>每个判定中每个条件</a:t>
            </a:r>
            <a:r>
              <a:rPr lang="zh-CN" altLang="en-US" dirty="0"/>
              <a:t>的可能取值至少满足一次</a:t>
            </a:r>
            <a:endParaRPr lang="en-US" altLang="zh-CN" dirty="0"/>
          </a:p>
          <a:p>
            <a:endParaRPr lang="zh-CN" alt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a:t>条件覆盖</a:t>
            </a:r>
            <a:endParaRPr lang="zh-CN" altLang="en-US" dirty="0"/>
          </a:p>
        </p:txBody>
      </p:sp>
      <p:sp>
        <p:nvSpPr>
          <p:cNvPr id="11" name="内容占位符 2"/>
          <p:cNvSpPr txBox="1"/>
          <p:nvPr/>
        </p:nvSpPr>
        <p:spPr>
          <a:xfrm>
            <a:off x="2751493" y="1028930"/>
            <a:ext cx="5072699" cy="5508348"/>
          </a:xfrm>
          <a:prstGeom prst="rect">
            <a:avLst/>
          </a:prstGeom>
        </p:spPr>
        <p:txBody>
          <a:bodyPr/>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400">
                <a:solidFill>
                  <a:srgbClr val="006F53"/>
                </a:solidFill>
                <a:latin typeface="微软雅黑" panose="020B0503020204020204" charset="-122"/>
                <a:ea typeface="微软雅黑" panose="020B0503020204020204"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000">
                <a:solidFill>
                  <a:schemeClr val="bg2"/>
                </a:solidFill>
                <a:latin typeface="微软雅黑" panose="020B0503020204020204" charset="-122"/>
                <a:ea typeface="微软雅黑" panose="020B0503020204020204"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1800">
                <a:solidFill>
                  <a:schemeClr val="bg2"/>
                </a:solidFill>
                <a:latin typeface="微软雅黑" panose="020B0503020204020204" charset="-122"/>
                <a:ea typeface="微软雅黑" panose="020B0503020204020204"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1600">
                <a:solidFill>
                  <a:schemeClr val="bg2"/>
                </a:solidFill>
                <a:latin typeface="微软雅黑" panose="020B0503020204020204" charset="-122"/>
                <a:ea typeface="微软雅黑" panose="020B0503020204020204"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void main()</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float A,B,X;</a:t>
            </a:r>
          </a:p>
          <a:p>
            <a:pPr>
              <a:buFont typeface="Arial" panose="020B0604020202020204" pitchFamily="34" charset="0"/>
              <a:buNone/>
            </a:pPr>
            <a:r>
              <a:rPr lang="en-US" altLang="zh-CN" sz="2800" b="1" kern="0" dirty="0" err="1">
                <a:solidFill>
                  <a:schemeClr val="tx1"/>
                </a:solidFill>
                <a:latin typeface="Consolas" panose="020B0609020204030204" pitchFamily="49" charset="0"/>
                <a:cs typeface="Consolas" panose="020B0609020204030204" pitchFamily="49" charset="0"/>
              </a:rPr>
              <a:t>scanf</a:t>
            </a:r>
            <a:r>
              <a:rPr lang="en-US" altLang="zh-CN" sz="2800" b="1" kern="0" dirty="0">
                <a:solidFill>
                  <a:schemeClr val="tx1"/>
                </a:solidFill>
                <a:latin typeface="Consolas" panose="020B0609020204030204" pitchFamily="49" charset="0"/>
                <a:cs typeface="Consolas" panose="020B0609020204030204" pitchFamily="49" charset="0"/>
              </a:rPr>
              <a:t>(“%</a:t>
            </a:r>
            <a:r>
              <a:rPr lang="en-US" altLang="zh-CN" sz="2800" b="1" kern="0" dirty="0" err="1">
                <a:solidFill>
                  <a:schemeClr val="tx1"/>
                </a:solidFill>
                <a:latin typeface="Consolas" panose="020B0609020204030204" pitchFamily="49" charset="0"/>
                <a:cs typeface="Consolas" panose="020B0609020204030204" pitchFamily="49" charset="0"/>
              </a:rPr>
              <a:t>f%f%f</a:t>
            </a:r>
            <a:r>
              <a:rPr lang="en-US" altLang="zh-CN" sz="2800" b="1" kern="0" dirty="0">
                <a:solidFill>
                  <a:schemeClr val="tx1"/>
                </a:solidFill>
                <a:latin typeface="Consolas" panose="020B0609020204030204" pitchFamily="49" charset="0"/>
                <a:cs typeface="Consolas" panose="020B0609020204030204" pitchFamily="49" charset="0"/>
              </a:rPr>
              <a:t>”,&amp;A,&amp;B,&amp;X);</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if((A&gt;1)&amp;&amp;(B==0))</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X=X/A;</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if((A==2)||(X&gt;1))</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X=X+1;</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a:t>
            </a:r>
            <a:r>
              <a:rPr lang="en-US" altLang="zh-CN" sz="2800" b="1" kern="0" dirty="0" err="1">
                <a:solidFill>
                  <a:schemeClr val="tx1"/>
                </a:solidFill>
                <a:latin typeface="Consolas" panose="020B0609020204030204" pitchFamily="49" charset="0"/>
                <a:cs typeface="Consolas" panose="020B0609020204030204" pitchFamily="49" charset="0"/>
              </a:rPr>
              <a:t>printf</a:t>
            </a:r>
            <a:r>
              <a:rPr lang="en-US" altLang="zh-CN" sz="2800" b="1" kern="0" dirty="0">
                <a:solidFill>
                  <a:schemeClr val="tx1"/>
                </a:solidFill>
                <a:latin typeface="Consolas" panose="020B0609020204030204" pitchFamily="49" charset="0"/>
                <a:cs typeface="Consolas" panose="020B0609020204030204" pitchFamily="49" charset="0"/>
              </a:rPr>
              <a:t>(“%</a:t>
            </a:r>
            <a:r>
              <a:rPr lang="en-US" altLang="zh-CN" sz="2800" b="1" kern="0" dirty="0" err="1">
                <a:solidFill>
                  <a:schemeClr val="tx1"/>
                </a:solidFill>
                <a:latin typeface="Consolas" panose="020B0609020204030204" pitchFamily="49" charset="0"/>
                <a:cs typeface="Consolas" panose="020B0609020204030204" pitchFamily="49" charset="0"/>
              </a:rPr>
              <a:t>f”,X</a:t>
            </a:r>
            <a:r>
              <a:rPr lang="en-US" altLang="zh-CN" sz="2800" b="1" kern="0" dirty="0">
                <a:solidFill>
                  <a:schemeClr val="tx1"/>
                </a:solidFill>
                <a:latin typeface="Consolas" panose="020B0609020204030204" pitchFamily="49" charset="0"/>
                <a:cs typeface="Consolas" panose="020B0609020204030204" pitchFamily="49" charset="0"/>
              </a:rPr>
              <a:t>);</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a:t>
            </a:r>
            <a:endParaRPr lang="zh-CN" altLang="en-US" sz="2800" b="1" kern="0" dirty="0">
              <a:solidFill>
                <a:schemeClr val="tx1"/>
              </a:solidFill>
              <a:latin typeface="Consolas" panose="020B0609020204030204" pitchFamily="49" charset="0"/>
              <a:cs typeface="Consolas" panose="020B06090202040302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相关概念</a:t>
            </a:r>
          </a:p>
        </p:txBody>
      </p:sp>
      <p:sp>
        <p:nvSpPr>
          <p:cNvPr id="3" name="内容占位符 2"/>
          <p:cNvSpPr>
            <a:spLocks noGrp="1"/>
          </p:cNvSpPr>
          <p:nvPr>
            <p:ph idx="1"/>
          </p:nvPr>
        </p:nvSpPr>
        <p:spPr/>
        <p:txBody>
          <a:bodyPr/>
          <a:lstStyle/>
          <a:p>
            <a:r>
              <a:rPr lang="zh-CN" altLang="en-US" dirty="0"/>
              <a:t>静态白盒测试</a:t>
            </a:r>
            <a:endParaRPr lang="en-US" altLang="zh-CN" dirty="0"/>
          </a:p>
          <a:p>
            <a:pPr lvl="1"/>
            <a:r>
              <a:rPr lang="zh-CN" altLang="en-US" dirty="0"/>
              <a:t>对系统</a:t>
            </a:r>
            <a:r>
              <a:rPr lang="zh-CN" altLang="en-US" dirty="0">
                <a:solidFill>
                  <a:srgbClr val="FF0000"/>
                </a:solidFill>
              </a:rPr>
              <a:t>静态检查</a:t>
            </a:r>
            <a:r>
              <a:rPr lang="zh-CN" altLang="en-US" dirty="0"/>
              <a:t>，这种检查通常</a:t>
            </a:r>
            <a:r>
              <a:rPr lang="zh-CN" altLang="en-US" dirty="0">
                <a:solidFill>
                  <a:srgbClr val="FF0000"/>
                </a:solidFill>
              </a:rPr>
              <a:t>不</a:t>
            </a:r>
            <a:r>
              <a:rPr lang="zh-CN" altLang="en-US" dirty="0"/>
              <a:t>需要</a:t>
            </a:r>
            <a:r>
              <a:rPr lang="zh-CN" altLang="en-US" dirty="0">
                <a:solidFill>
                  <a:srgbClr val="FF0000"/>
                </a:solidFill>
              </a:rPr>
              <a:t>运行被测软件</a:t>
            </a:r>
            <a:r>
              <a:rPr lang="zh-CN" altLang="en-US" dirty="0"/>
              <a:t>，而是直接对软件</a:t>
            </a:r>
            <a:r>
              <a:rPr lang="zh-CN" altLang="en-US" dirty="0">
                <a:solidFill>
                  <a:srgbClr val="FF0000"/>
                </a:solidFill>
              </a:rPr>
              <a:t>形式</a:t>
            </a:r>
            <a:r>
              <a:rPr lang="zh-CN" altLang="en-US" dirty="0"/>
              <a:t>和</a:t>
            </a:r>
            <a:r>
              <a:rPr lang="zh-CN" altLang="en-US" dirty="0">
                <a:solidFill>
                  <a:srgbClr val="FF0000"/>
                </a:solidFill>
              </a:rPr>
              <a:t>结构</a:t>
            </a:r>
            <a:r>
              <a:rPr lang="zh-CN" altLang="en-US" dirty="0"/>
              <a:t>进行</a:t>
            </a:r>
            <a:r>
              <a:rPr lang="zh-CN" altLang="en-US" dirty="0">
                <a:solidFill>
                  <a:srgbClr val="FF0000"/>
                </a:solidFill>
              </a:rPr>
              <a:t>分析</a:t>
            </a:r>
            <a:endParaRPr lang="en-US" altLang="zh-CN" dirty="0">
              <a:solidFill>
                <a:srgbClr val="FF0000"/>
              </a:solidFill>
            </a:endParaRPr>
          </a:p>
          <a:p>
            <a:r>
              <a:rPr lang="zh-CN" altLang="en-US" dirty="0"/>
              <a:t>动态白盒测试</a:t>
            </a:r>
            <a:endParaRPr lang="en-US" altLang="zh-CN" dirty="0"/>
          </a:p>
          <a:p>
            <a:pPr lvl="1"/>
            <a:r>
              <a:rPr lang="zh-CN" altLang="en-US" dirty="0"/>
              <a:t>主要是按一定步骤和方法</a:t>
            </a:r>
            <a:r>
              <a:rPr lang="zh-CN" altLang="en-US" dirty="0">
                <a:solidFill>
                  <a:srgbClr val="FF0000"/>
                </a:solidFill>
              </a:rPr>
              <a:t>生成测试用例</a:t>
            </a:r>
            <a:r>
              <a:rPr lang="zh-CN" altLang="en-US" dirty="0"/>
              <a:t>，并驱动相关模块去</a:t>
            </a:r>
            <a:r>
              <a:rPr lang="zh-CN" altLang="en-US" dirty="0">
                <a:solidFill>
                  <a:srgbClr val="FF0000"/>
                </a:solidFill>
              </a:rPr>
              <a:t>执行程序</a:t>
            </a:r>
            <a:r>
              <a:rPr lang="zh-CN" altLang="en-US" dirty="0"/>
              <a:t>并发现软件中的错误和缺陷。</a:t>
            </a:r>
          </a:p>
        </p:txBody>
      </p:sp>
    </p:spTree>
  </p:cSld>
  <p:clrMapOvr>
    <a:masterClrMapping/>
  </p:clrMapOvr>
  <p:transition>
    <p:blinds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zh-CN" altLang="en-US"/>
              <a:t>条件覆盖</a:t>
            </a:r>
            <a:endParaRPr lang="zh-CN" altLang="en-US" dirty="0"/>
          </a:p>
        </p:txBody>
      </p:sp>
      <p:cxnSp>
        <p:nvCxnSpPr>
          <p:cNvPr id="7" name="直接连接符 6"/>
          <p:cNvCxnSpPr/>
          <p:nvPr/>
        </p:nvCxnSpPr>
        <p:spPr bwMode="auto">
          <a:xfrm>
            <a:off x="7294429" y="3582845"/>
            <a:ext cx="568493" cy="298393"/>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5" name="TextBox 9"/>
          <p:cNvSpPr txBox="1"/>
          <p:nvPr/>
        </p:nvSpPr>
        <p:spPr>
          <a:xfrm>
            <a:off x="6469514" y="3389983"/>
            <a:ext cx="1056235" cy="2052870"/>
          </a:xfrm>
          <a:prstGeom prst="rect">
            <a:avLst/>
          </a:prstGeom>
          <a:noFill/>
        </p:spPr>
        <p:txBody>
          <a:bodyPr wrap="square" rtlCol="0">
            <a:spAutoFit/>
          </a:bodyPr>
          <a:lstStyle/>
          <a:p>
            <a:pPr>
              <a:lnSpc>
                <a:spcPct val="70000"/>
              </a:lnSpc>
            </a:pPr>
            <a:r>
              <a:rPr lang="en-US" altLang="zh-CN" sz="2600" b="1" dirty="0">
                <a:solidFill>
                  <a:schemeClr val="tx1">
                    <a:lumMod val="10000"/>
                  </a:schemeClr>
                </a:solidFill>
                <a:ea typeface="黑体" panose="02010609060101010101" pitchFamily="49" charset="-122"/>
                <a:cs typeface="Times New Roman" panose="02020603050405020304" pitchFamily="18" charset="0"/>
              </a:rPr>
              <a:t>A&gt;1 </a:t>
            </a:r>
          </a:p>
          <a:p>
            <a:pPr>
              <a:lnSpc>
                <a:spcPct val="70000"/>
              </a:lnSpc>
            </a:pPr>
            <a:r>
              <a:rPr lang="en-US" altLang="zh-CN" sz="2600" b="1" dirty="0">
                <a:solidFill>
                  <a:schemeClr val="tx1">
                    <a:lumMod val="10000"/>
                  </a:schemeClr>
                </a:solidFill>
                <a:ea typeface="黑体" panose="02010609060101010101" pitchFamily="49" charset="-122"/>
                <a:cs typeface="Times New Roman" panose="02020603050405020304" pitchFamily="18" charset="0"/>
              </a:rPr>
              <a:t> </a:t>
            </a:r>
          </a:p>
          <a:p>
            <a:pPr>
              <a:lnSpc>
                <a:spcPct val="70000"/>
              </a:lnSpc>
            </a:pPr>
            <a:r>
              <a:rPr lang="en-US" altLang="zh-CN" sz="2600" b="1" dirty="0">
                <a:solidFill>
                  <a:schemeClr val="tx1">
                    <a:lumMod val="10000"/>
                  </a:schemeClr>
                </a:solidFill>
                <a:ea typeface="黑体" panose="02010609060101010101" pitchFamily="49" charset="-122"/>
                <a:cs typeface="Times New Roman" panose="02020603050405020304" pitchFamily="18" charset="0"/>
              </a:rPr>
              <a:t>B=0</a:t>
            </a:r>
          </a:p>
          <a:p>
            <a:pPr>
              <a:lnSpc>
                <a:spcPct val="70000"/>
              </a:lnSpc>
            </a:pPr>
            <a:r>
              <a:rPr lang="en-US" altLang="zh-CN" sz="2600" b="1" dirty="0">
                <a:solidFill>
                  <a:schemeClr val="tx1">
                    <a:lumMod val="10000"/>
                  </a:schemeClr>
                </a:solidFill>
                <a:ea typeface="黑体" panose="02010609060101010101" pitchFamily="49" charset="-122"/>
                <a:cs typeface="Times New Roman" panose="02020603050405020304" pitchFamily="18" charset="0"/>
              </a:rPr>
              <a:t>   </a:t>
            </a:r>
          </a:p>
          <a:p>
            <a:pPr>
              <a:lnSpc>
                <a:spcPct val="70000"/>
              </a:lnSpc>
            </a:pPr>
            <a:r>
              <a:rPr lang="en-US" altLang="zh-CN" sz="2600" b="1" dirty="0">
                <a:solidFill>
                  <a:schemeClr val="tx1">
                    <a:lumMod val="10000"/>
                  </a:schemeClr>
                </a:solidFill>
                <a:ea typeface="黑体" panose="02010609060101010101" pitchFamily="49" charset="-122"/>
                <a:cs typeface="Times New Roman" panose="02020603050405020304" pitchFamily="18" charset="0"/>
              </a:rPr>
              <a:t>A=2</a:t>
            </a:r>
          </a:p>
          <a:p>
            <a:pPr>
              <a:lnSpc>
                <a:spcPct val="70000"/>
              </a:lnSpc>
            </a:pPr>
            <a:r>
              <a:rPr lang="en-US" altLang="zh-CN" sz="2600" b="1" dirty="0">
                <a:solidFill>
                  <a:schemeClr val="tx1">
                    <a:lumMod val="10000"/>
                  </a:schemeClr>
                </a:solidFill>
                <a:ea typeface="黑体" panose="02010609060101010101" pitchFamily="49" charset="-122"/>
                <a:cs typeface="Times New Roman" panose="02020603050405020304" pitchFamily="18" charset="0"/>
              </a:rPr>
              <a:t> </a:t>
            </a:r>
          </a:p>
          <a:p>
            <a:pPr>
              <a:lnSpc>
                <a:spcPct val="70000"/>
              </a:lnSpc>
            </a:pPr>
            <a:r>
              <a:rPr lang="en-US" altLang="zh-CN" sz="2600" b="1" dirty="0">
                <a:solidFill>
                  <a:schemeClr val="tx1">
                    <a:lumMod val="10000"/>
                  </a:schemeClr>
                </a:solidFill>
                <a:ea typeface="黑体" panose="02010609060101010101" pitchFamily="49" charset="-122"/>
                <a:cs typeface="Times New Roman" panose="02020603050405020304" pitchFamily="18" charset="0"/>
              </a:rPr>
              <a:t>X&gt;1</a:t>
            </a:r>
            <a:endParaRPr lang="zh-CN" altLang="en-US" sz="2600" b="1" dirty="0">
              <a:solidFill>
                <a:schemeClr val="tx1">
                  <a:lumMod val="10000"/>
                </a:schemeClr>
              </a:solidFill>
              <a:ea typeface="黑体" panose="02010609060101010101" pitchFamily="49" charset="-122"/>
              <a:cs typeface="Times New Roman" panose="02020603050405020304" pitchFamily="18" charset="0"/>
            </a:endParaRPr>
          </a:p>
        </p:txBody>
      </p:sp>
      <p:sp>
        <p:nvSpPr>
          <p:cNvPr id="6" name="右箭头 5"/>
          <p:cNvSpPr/>
          <p:nvPr/>
        </p:nvSpPr>
        <p:spPr bwMode="auto">
          <a:xfrm rot="2729830">
            <a:off x="5341118" y="3484447"/>
            <a:ext cx="1221732" cy="616613"/>
          </a:xfrm>
          <a:prstGeom prst="rightArrow">
            <a:avLst/>
          </a:prstGeom>
          <a:solidFill>
            <a:srgbClr val="FFC00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lstStyle/>
          <a:p>
            <a:pPr eaLnBrk="0" fontAlgn="base" hangingPunct="0">
              <a:spcBef>
                <a:spcPct val="0"/>
              </a:spcBef>
              <a:spcAft>
                <a:spcPct val="0"/>
              </a:spcAft>
            </a:pPr>
            <a:endParaRPr lang="zh-CN" altLang="en-US" sz="2600">
              <a:latin typeface="Times New Roman" panose="02020603050405020304" pitchFamily="18" charset="0"/>
            </a:endParaRPr>
          </a:p>
        </p:txBody>
      </p:sp>
      <p:cxnSp>
        <p:nvCxnSpPr>
          <p:cNvPr id="8" name="直接连接符 7"/>
          <p:cNvCxnSpPr/>
          <p:nvPr/>
        </p:nvCxnSpPr>
        <p:spPr bwMode="auto">
          <a:xfrm flipV="1">
            <a:off x="7350606" y="3875245"/>
            <a:ext cx="522470" cy="295779"/>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9" name="直接连接符 8"/>
          <p:cNvCxnSpPr/>
          <p:nvPr/>
        </p:nvCxnSpPr>
        <p:spPr bwMode="auto">
          <a:xfrm>
            <a:off x="7317179" y="4630551"/>
            <a:ext cx="568493" cy="298393"/>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10" name="直接连接符 9"/>
          <p:cNvCxnSpPr/>
          <p:nvPr/>
        </p:nvCxnSpPr>
        <p:spPr bwMode="auto">
          <a:xfrm flipV="1">
            <a:off x="7453741" y="5013176"/>
            <a:ext cx="522470" cy="295779"/>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11" name="TextBox 34"/>
          <p:cNvSpPr txBox="1"/>
          <p:nvPr/>
        </p:nvSpPr>
        <p:spPr>
          <a:xfrm>
            <a:off x="7944917" y="3571514"/>
            <a:ext cx="688009" cy="492443"/>
          </a:xfrm>
          <a:prstGeom prst="rect">
            <a:avLst/>
          </a:prstGeom>
          <a:noFill/>
        </p:spPr>
        <p:txBody>
          <a:bodyPr wrap="none" rtlCol="0">
            <a:spAutoFit/>
          </a:bodyPr>
          <a:lstStyle/>
          <a:p>
            <a:r>
              <a:rPr lang="en-US" altLang="zh-CN" sz="2600" b="1" dirty="0">
                <a:solidFill>
                  <a:schemeClr val="tx1">
                    <a:lumMod val="10000"/>
                  </a:schemeClr>
                </a:solidFill>
                <a:latin typeface="黑体" panose="02010609060101010101" pitchFamily="49" charset="-122"/>
                <a:ea typeface="黑体" panose="02010609060101010101" pitchFamily="49" charset="-122"/>
              </a:rPr>
              <a:t>A</a:t>
            </a:r>
            <a:r>
              <a:rPr lang="zh-CN" altLang="en-US" sz="2600" b="1" dirty="0">
                <a:solidFill>
                  <a:schemeClr val="tx1">
                    <a:lumMod val="10000"/>
                  </a:schemeClr>
                </a:solidFill>
                <a:latin typeface="黑体" panose="02010609060101010101" pitchFamily="49" charset="-122"/>
                <a:ea typeface="黑体" panose="02010609060101010101" pitchFamily="49" charset="-122"/>
              </a:rPr>
              <a:t>点</a:t>
            </a:r>
          </a:p>
        </p:txBody>
      </p:sp>
      <p:sp>
        <p:nvSpPr>
          <p:cNvPr id="12" name="TextBox 35"/>
          <p:cNvSpPr txBox="1"/>
          <p:nvPr/>
        </p:nvSpPr>
        <p:spPr>
          <a:xfrm>
            <a:off x="8034620" y="4694778"/>
            <a:ext cx="688009" cy="492443"/>
          </a:xfrm>
          <a:prstGeom prst="rect">
            <a:avLst/>
          </a:prstGeom>
          <a:noFill/>
        </p:spPr>
        <p:txBody>
          <a:bodyPr wrap="none" rtlCol="0">
            <a:spAutoFit/>
          </a:bodyPr>
          <a:lstStyle/>
          <a:p>
            <a:r>
              <a:rPr lang="en-US" altLang="zh-CN" sz="2600" b="1" dirty="0">
                <a:solidFill>
                  <a:schemeClr val="tx1">
                    <a:lumMod val="10000"/>
                  </a:schemeClr>
                </a:solidFill>
                <a:latin typeface="黑体" panose="02010609060101010101" pitchFamily="49" charset="-122"/>
                <a:ea typeface="黑体" panose="02010609060101010101" pitchFamily="49" charset="-122"/>
              </a:rPr>
              <a:t>B</a:t>
            </a:r>
            <a:r>
              <a:rPr lang="zh-CN" altLang="en-US" sz="2600" b="1" dirty="0">
                <a:solidFill>
                  <a:schemeClr val="tx1">
                    <a:lumMod val="10000"/>
                  </a:schemeClr>
                </a:solidFill>
                <a:latin typeface="黑体" panose="02010609060101010101" pitchFamily="49" charset="-122"/>
                <a:ea typeface="黑体" panose="02010609060101010101" pitchFamily="49" charset="-122"/>
              </a:rPr>
              <a:t>点</a:t>
            </a:r>
          </a:p>
        </p:txBody>
      </p:sp>
      <p:sp>
        <p:nvSpPr>
          <p:cNvPr id="13" name="TextBox 45"/>
          <p:cNvSpPr txBox="1"/>
          <p:nvPr/>
        </p:nvSpPr>
        <p:spPr>
          <a:xfrm>
            <a:off x="9038141" y="2343543"/>
            <a:ext cx="2304032" cy="2092881"/>
          </a:xfrm>
          <a:prstGeom prst="rect">
            <a:avLst/>
          </a:prstGeom>
          <a:noFill/>
        </p:spPr>
        <p:txBody>
          <a:bodyPr wrap="square" rtlCol="0">
            <a:spAutoFit/>
          </a:bodyPr>
          <a:lstStyle/>
          <a:p>
            <a:r>
              <a:rPr lang="en-US" altLang="zh-CN" sz="2600" b="1" dirty="0">
                <a:solidFill>
                  <a:schemeClr val="tx1">
                    <a:lumMod val="10000"/>
                  </a:schemeClr>
                </a:solidFill>
                <a:ea typeface="黑体" panose="02010609060101010101" pitchFamily="49" charset="-122"/>
                <a:cs typeface="Times New Roman" panose="02020603050405020304" pitchFamily="18" charset="0"/>
              </a:rPr>
              <a:t>A&gt;1  T1 </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A&lt;=1 F1</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B=0  T2</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B!=0  F2</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 </a:t>
            </a:r>
          </a:p>
        </p:txBody>
      </p:sp>
      <p:sp>
        <p:nvSpPr>
          <p:cNvPr id="14" name="TextBox 48"/>
          <p:cNvSpPr txBox="1"/>
          <p:nvPr/>
        </p:nvSpPr>
        <p:spPr>
          <a:xfrm>
            <a:off x="9037917" y="4149080"/>
            <a:ext cx="3322779" cy="2092881"/>
          </a:xfrm>
          <a:prstGeom prst="rect">
            <a:avLst/>
          </a:prstGeom>
          <a:noFill/>
        </p:spPr>
        <p:txBody>
          <a:bodyPr wrap="square" rtlCol="0">
            <a:spAutoFit/>
          </a:bodyPr>
          <a:lstStyle/>
          <a:p>
            <a:r>
              <a:rPr lang="en-US" altLang="zh-CN" sz="2600" b="1" dirty="0">
                <a:solidFill>
                  <a:schemeClr val="tx1">
                    <a:lumMod val="10000"/>
                  </a:schemeClr>
                </a:solidFill>
                <a:ea typeface="黑体" panose="02010609060101010101" pitchFamily="49" charset="-122"/>
                <a:cs typeface="Times New Roman" panose="02020603050405020304" pitchFamily="18" charset="0"/>
              </a:rPr>
              <a:t>A=2  T3</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A!=2  F3</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X&gt;1  T4</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X&lt;=1 F4</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 </a:t>
            </a:r>
          </a:p>
        </p:txBody>
      </p:sp>
      <p:pic>
        <p:nvPicPr>
          <p:cNvPr id="4" name="图片 3"/>
          <p:cNvPicPr>
            <a:picLocks noChangeAspect="1"/>
          </p:cNvPicPr>
          <p:nvPr/>
        </p:nvPicPr>
        <p:blipFill>
          <a:blip r:embed="rId3"/>
          <a:stretch>
            <a:fillRect/>
          </a:stretch>
        </p:blipFill>
        <p:spPr>
          <a:xfrm>
            <a:off x="335360" y="620688"/>
            <a:ext cx="5544616" cy="5441427"/>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22" presetClass="entr" presetSubtype="8"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wipe(up)">
                                      <p:cBhvr>
                                        <p:cTn id="37" dur="2000"/>
                                        <p:tgtEl>
                                          <p:spTgt spid="1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3">
                                            <p:txEl>
                                              <p:pRg st="1" end="1"/>
                                            </p:txEl>
                                          </p:spTgt>
                                        </p:tgtEl>
                                        <p:attrNameLst>
                                          <p:attrName>style.visibility</p:attrName>
                                        </p:attrNameLst>
                                      </p:cBhvr>
                                      <p:to>
                                        <p:strVal val="visible"/>
                                      </p:to>
                                    </p:set>
                                    <p:animEffect transition="in" filter="wipe(up)">
                                      <p:cBhvr>
                                        <p:cTn id="42" dur="2000"/>
                                        <p:tgtEl>
                                          <p:spTgt spid="13">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3">
                                            <p:txEl>
                                              <p:pRg st="2" end="2"/>
                                            </p:txEl>
                                          </p:spTgt>
                                        </p:tgtEl>
                                        <p:attrNameLst>
                                          <p:attrName>style.visibility</p:attrName>
                                        </p:attrNameLst>
                                      </p:cBhvr>
                                      <p:to>
                                        <p:strVal val="visible"/>
                                      </p:to>
                                    </p:set>
                                    <p:animEffect transition="in" filter="wipe(up)">
                                      <p:cBhvr>
                                        <p:cTn id="47" dur="2000"/>
                                        <p:tgtEl>
                                          <p:spTgt spid="13">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3">
                                            <p:txEl>
                                              <p:pRg st="3" end="3"/>
                                            </p:txEl>
                                          </p:spTgt>
                                        </p:tgtEl>
                                        <p:attrNameLst>
                                          <p:attrName>style.visibility</p:attrName>
                                        </p:attrNameLst>
                                      </p:cBhvr>
                                      <p:to>
                                        <p:strVal val="visible"/>
                                      </p:to>
                                    </p:set>
                                    <p:animEffect transition="in" filter="wipe(up)">
                                      <p:cBhvr>
                                        <p:cTn id="52" dur="2000"/>
                                        <p:tgtEl>
                                          <p:spTgt spid="13">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3">
                                            <p:txEl>
                                              <p:pRg st="4" end="4"/>
                                            </p:txEl>
                                          </p:spTgt>
                                        </p:tgtEl>
                                        <p:attrNameLst>
                                          <p:attrName>style.visibility</p:attrName>
                                        </p:attrNameLst>
                                      </p:cBhvr>
                                      <p:to>
                                        <p:strVal val="visible"/>
                                      </p:to>
                                    </p:set>
                                    <p:animEffect transition="in" filter="wipe(up)">
                                      <p:cBhvr>
                                        <p:cTn id="57" dur="2000"/>
                                        <p:tgtEl>
                                          <p:spTgt spid="1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4">
                                            <p:txEl>
                                              <p:pRg st="0" end="0"/>
                                            </p:txEl>
                                          </p:spTgt>
                                        </p:tgtEl>
                                        <p:attrNameLst>
                                          <p:attrName>style.visibility</p:attrName>
                                        </p:attrNameLst>
                                      </p:cBhvr>
                                      <p:to>
                                        <p:strVal val="visible"/>
                                      </p:to>
                                    </p:set>
                                    <p:animEffect transition="in" filter="wipe(up)">
                                      <p:cBhvr>
                                        <p:cTn id="62" dur="2000"/>
                                        <p:tgtEl>
                                          <p:spTgt spid="14">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4">
                                            <p:txEl>
                                              <p:pRg st="1" end="1"/>
                                            </p:txEl>
                                          </p:spTgt>
                                        </p:tgtEl>
                                        <p:attrNameLst>
                                          <p:attrName>style.visibility</p:attrName>
                                        </p:attrNameLst>
                                      </p:cBhvr>
                                      <p:to>
                                        <p:strVal val="visible"/>
                                      </p:to>
                                    </p:set>
                                    <p:animEffect transition="in" filter="wipe(up)">
                                      <p:cBhvr>
                                        <p:cTn id="67" dur="2000"/>
                                        <p:tgtEl>
                                          <p:spTgt spid="14">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4">
                                            <p:txEl>
                                              <p:pRg st="2" end="2"/>
                                            </p:txEl>
                                          </p:spTgt>
                                        </p:tgtEl>
                                        <p:attrNameLst>
                                          <p:attrName>style.visibility</p:attrName>
                                        </p:attrNameLst>
                                      </p:cBhvr>
                                      <p:to>
                                        <p:strVal val="visible"/>
                                      </p:to>
                                    </p:set>
                                    <p:animEffect transition="in" filter="wipe(up)">
                                      <p:cBhvr>
                                        <p:cTn id="72" dur="2000"/>
                                        <p:tgtEl>
                                          <p:spTgt spid="14">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4">
                                            <p:txEl>
                                              <p:pRg st="3" end="3"/>
                                            </p:txEl>
                                          </p:spTgt>
                                        </p:tgtEl>
                                        <p:attrNameLst>
                                          <p:attrName>style.visibility</p:attrName>
                                        </p:attrNameLst>
                                      </p:cBhvr>
                                      <p:to>
                                        <p:strVal val="visible"/>
                                      </p:to>
                                    </p:set>
                                    <p:animEffect transition="in" filter="wipe(up)">
                                      <p:cBhvr>
                                        <p:cTn id="77" dur="2000"/>
                                        <p:tgtEl>
                                          <p:spTgt spid="14">
                                            <p:txEl>
                                              <p:pRg st="3"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14">
                                            <p:txEl>
                                              <p:pRg st="4" end="4"/>
                                            </p:txEl>
                                          </p:spTgt>
                                        </p:tgtEl>
                                        <p:attrNameLst>
                                          <p:attrName>style.visibility</p:attrName>
                                        </p:attrNameLst>
                                      </p:cBhvr>
                                      <p:to>
                                        <p:strVal val="visible"/>
                                      </p:to>
                                    </p:set>
                                    <p:animEffect transition="in" filter="wipe(up)">
                                      <p:cBhvr>
                                        <p:cTn id="82" dur="20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1" grpId="0"/>
      <p:bldP spid="12" grpId="0"/>
      <p:bldP spid="13" grpId="0" build="p"/>
      <p:bldP spid="1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条件覆盖</a:t>
            </a:r>
            <a:endParaRPr lang="zh-CN" altLang="en-US" dirty="0"/>
          </a:p>
        </p:txBody>
      </p:sp>
      <p:sp>
        <p:nvSpPr>
          <p:cNvPr id="18" name="文本框 17"/>
          <p:cNvSpPr txBox="1"/>
          <p:nvPr/>
        </p:nvSpPr>
        <p:spPr>
          <a:xfrm>
            <a:off x="8832304" y="1700808"/>
            <a:ext cx="421482" cy="523220"/>
          </a:xfrm>
          <a:prstGeom prst="rect">
            <a:avLst/>
          </a:prstGeom>
          <a:noFill/>
        </p:spPr>
        <p:txBody>
          <a:bodyPr wrap="square" rtlCol="0">
            <a:spAutoFit/>
          </a:bodyPr>
          <a:lstStyle/>
          <a:p>
            <a:r>
              <a:rPr lang="en-US" altLang="zh-CN" sz="2800" b="1" dirty="0"/>
              <a:t>T</a:t>
            </a:r>
            <a:endParaRPr lang="zh-CN" altLang="en-US" sz="2800" b="1" dirty="0"/>
          </a:p>
        </p:txBody>
      </p:sp>
      <p:sp>
        <p:nvSpPr>
          <p:cNvPr id="19" name="内容占位符 1"/>
          <p:cNvSpPr txBox="1"/>
          <p:nvPr/>
        </p:nvSpPr>
        <p:spPr bwMode="auto">
          <a:xfrm>
            <a:off x="7832065" y="3919867"/>
            <a:ext cx="1041281" cy="207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A&lt;=1       </a:t>
            </a:r>
          </a:p>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B!=0  </a:t>
            </a:r>
          </a:p>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A!=2  </a:t>
            </a:r>
          </a:p>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X&lt;=1  </a:t>
            </a:r>
          </a:p>
          <a:p>
            <a:endParaRPr lang="zh-CN" altLang="en-US" kern="0" dirty="0"/>
          </a:p>
        </p:txBody>
      </p:sp>
      <p:sp>
        <p:nvSpPr>
          <p:cNvPr id="21" name="内容占位符 1"/>
          <p:cNvSpPr txBox="1"/>
          <p:nvPr/>
        </p:nvSpPr>
        <p:spPr bwMode="auto">
          <a:xfrm>
            <a:off x="9372005" y="3996984"/>
            <a:ext cx="1547813" cy="207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A=0      </a:t>
            </a:r>
          </a:p>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B=2  </a:t>
            </a:r>
          </a:p>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X=-1</a:t>
            </a:r>
          </a:p>
          <a:p>
            <a:pPr marL="0" indent="0">
              <a:buNone/>
            </a:pPr>
            <a:r>
              <a:rPr lang="en-US" altLang="zh-CN" kern="0" dirty="0" err="1">
                <a:solidFill>
                  <a:srgbClr val="FF0000"/>
                </a:solidFill>
                <a:latin typeface="黑体" panose="02010609060101010101" pitchFamily="49" charset="-122"/>
                <a:ea typeface="黑体" panose="02010609060101010101" pitchFamily="49" charset="-122"/>
              </a:rPr>
              <a:t>abd</a:t>
            </a:r>
            <a:endParaRPr lang="en-US" altLang="zh-CN" kern="0" dirty="0">
              <a:solidFill>
                <a:srgbClr val="FF0000"/>
              </a:solidFill>
              <a:latin typeface="黑体" panose="02010609060101010101" pitchFamily="49" charset="-122"/>
              <a:ea typeface="黑体" panose="02010609060101010101" pitchFamily="49" charset="-122"/>
            </a:endParaRPr>
          </a:p>
          <a:p>
            <a:endParaRPr lang="zh-CN" altLang="en-US" kern="0" dirty="0"/>
          </a:p>
        </p:txBody>
      </p:sp>
      <p:grpSp>
        <p:nvGrpSpPr>
          <p:cNvPr id="23" name="组合 22"/>
          <p:cNvGrpSpPr/>
          <p:nvPr/>
        </p:nvGrpSpPr>
        <p:grpSpPr>
          <a:xfrm>
            <a:off x="8576962" y="4084066"/>
            <a:ext cx="780293" cy="1685925"/>
            <a:chOff x="5627326" y="4084065"/>
            <a:chExt cx="780293" cy="1685925"/>
          </a:xfrm>
        </p:grpSpPr>
        <p:sp>
          <p:nvSpPr>
            <p:cNvPr id="20" name="右大括号 19"/>
            <p:cNvSpPr/>
            <p:nvPr/>
          </p:nvSpPr>
          <p:spPr bwMode="auto">
            <a:xfrm>
              <a:off x="5627326" y="4084065"/>
              <a:ext cx="642937" cy="1685925"/>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a:latin typeface="Arial" panose="020B0604020202020204" pitchFamily="34" charset="0"/>
              </a:endParaRPr>
            </a:p>
          </p:txBody>
        </p:sp>
        <p:sp>
          <p:nvSpPr>
            <p:cNvPr id="22" name="文本框 21"/>
            <p:cNvSpPr txBox="1"/>
            <p:nvPr/>
          </p:nvSpPr>
          <p:spPr>
            <a:xfrm>
              <a:off x="5986137" y="4403807"/>
              <a:ext cx="421482" cy="523220"/>
            </a:xfrm>
            <a:prstGeom prst="rect">
              <a:avLst/>
            </a:prstGeom>
            <a:noFill/>
          </p:spPr>
          <p:txBody>
            <a:bodyPr wrap="square" rtlCol="0">
              <a:spAutoFit/>
            </a:bodyPr>
            <a:lstStyle/>
            <a:p>
              <a:r>
                <a:rPr lang="en-US" altLang="zh-CN" sz="2800" b="1" dirty="0"/>
                <a:t>F</a:t>
              </a:r>
              <a:endParaRPr lang="zh-CN" altLang="en-US" sz="2800" b="1" dirty="0"/>
            </a:p>
          </p:txBody>
        </p:sp>
      </p:grpSp>
      <p:pic>
        <p:nvPicPr>
          <p:cNvPr id="13" name="图片 12"/>
          <p:cNvPicPr>
            <a:picLocks noChangeAspect="1"/>
          </p:cNvPicPr>
          <p:nvPr/>
        </p:nvPicPr>
        <p:blipFill>
          <a:blip r:embed="rId3"/>
          <a:stretch>
            <a:fillRect/>
          </a:stretch>
        </p:blipFill>
        <p:spPr>
          <a:xfrm>
            <a:off x="497214" y="1197215"/>
            <a:ext cx="6756390" cy="4548798"/>
          </a:xfrm>
          <a:prstGeom prst="rect">
            <a:avLst/>
          </a:prstGeom>
        </p:spPr>
      </p:pic>
      <p:sp>
        <p:nvSpPr>
          <p:cNvPr id="26" name="内容占位符 1"/>
          <p:cNvSpPr>
            <a:spLocks noGrp="1"/>
          </p:cNvSpPr>
          <p:nvPr>
            <p:ph idx="1"/>
          </p:nvPr>
        </p:nvSpPr>
        <p:spPr>
          <a:xfrm>
            <a:off x="7824192" y="1106016"/>
            <a:ext cx="889175" cy="2074781"/>
          </a:xfrm>
        </p:spPr>
        <p:txBody>
          <a:bodyPr/>
          <a:lstStyle/>
          <a:p>
            <a:pPr marL="0" indent="0">
              <a:lnSpc>
                <a:spcPct val="100000"/>
              </a:lnSpc>
              <a:buNone/>
            </a:pPr>
            <a:r>
              <a:rPr lang="en-US" altLang="zh-CN" dirty="0">
                <a:solidFill>
                  <a:schemeClr val="tx1">
                    <a:lumMod val="10000"/>
                  </a:schemeClr>
                </a:solidFill>
                <a:latin typeface="黑体" panose="02010609060101010101" pitchFamily="49" charset="-122"/>
                <a:ea typeface="黑体" panose="02010609060101010101" pitchFamily="49" charset="-122"/>
              </a:rPr>
              <a:t>A&gt;1       </a:t>
            </a:r>
          </a:p>
          <a:p>
            <a:pPr marL="0" indent="0">
              <a:lnSpc>
                <a:spcPct val="100000"/>
              </a:lnSpc>
              <a:buNone/>
            </a:pPr>
            <a:r>
              <a:rPr lang="en-US" altLang="zh-CN" dirty="0">
                <a:solidFill>
                  <a:schemeClr val="tx1">
                    <a:lumMod val="10000"/>
                  </a:schemeClr>
                </a:solidFill>
                <a:latin typeface="黑体" panose="02010609060101010101" pitchFamily="49" charset="-122"/>
                <a:ea typeface="黑体" panose="02010609060101010101" pitchFamily="49" charset="-122"/>
              </a:rPr>
              <a:t>B=0  </a:t>
            </a:r>
          </a:p>
          <a:p>
            <a:pPr marL="0" indent="0">
              <a:lnSpc>
                <a:spcPct val="100000"/>
              </a:lnSpc>
              <a:buNone/>
            </a:pPr>
            <a:r>
              <a:rPr lang="en-US" altLang="zh-CN" dirty="0">
                <a:solidFill>
                  <a:schemeClr val="tx1">
                    <a:lumMod val="10000"/>
                  </a:schemeClr>
                </a:solidFill>
                <a:latin typeface="黑体" panose="02010609060101010101" pitchFamily="49" charset="-122"/>
                <a:ea typeface="黑体" panose="02010609060101010101" pitchFamily="49" charset="-122"/>
              </a:rPr>
              <a:t>A=2  </a:t>
            </a:r>
          </a:p>
          <a:p>
            <a:pPr marL="0" indent="0">
              <a:lnSpc>
                <a:spcPct val="100000"/>
              </a:lnSpc>
              <a:buNone/>
            </a:pPr>
            <a:r>
              <a:rPr lang="en-US" altLang="zh-CN" dirty="0">
                <a:solidFill>
                  <a:schemeClr val="tx1">
                    <a:lumMod val="10000"/>
                  </a:schemeClr>
                </a:solidFill>
                <a:latin typeface="黑体" panose="02010609060101010101" pitchFamily="49" charset="-122"/>
                <a:ea typeface="黑体" panose="02010609060101010101" pitchFamily="49" charset="-122"/>
              </a:rPr>
              <a:t>X&gt;1  </a:t>
            </a:r>
          </a:p>
          <a:p>
            <a:pPr marL="0" indent="0">
              <a:buNone/>
            </a:pPr>
            <a:endParaRPr lang="zh-CN" altLang="en-US" dirty="0"/>
          </a:p>
        </p:txBody>
      </p:sp>
      <p:sp>
        <p:nvSpPr>
          <p:cNvPr id="27" name="右大括号 26"/>
          <p:cNvSpPr/>
          <p:nvPr/>
        </p:nvSpPr>
        <p:spPr bwMode="auto">
          <a:xfrm>
            <a:off x="8626534" y="1315195"/>
            <a:ext cx="464107" cy="1685925"/>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dirty="0">
              <a:latin typeface="Arial" panose="020B0604020202020204" pitchFamily="34" charset="0"/>
            </a:endParaRPr>
          </a:p>
        </p:txBody>
      </p:sp>
      <p:sp>
        <p:nvSpPr>
          <p:cNvPr id="28" name="内容占位符 1"/>
          <p:cNvSpPr txBox="1"/>
          <p:nvPr/>
        </p:nvSpPr>
        <p:spPr bwMode="auto">
          <a:xfrm>
            <a:off x="9253786" y="1197490"/>
            <a:ext cx="1117295" cy="248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A=2       </a:t>
            </a:r>
          </a:p>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B=0  </a:t>
            </a:r>
          </a:p>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X=4</a:t>
            </a:r>
          </a:p>
          <a:p>
            <a:pPr marL="0" indent="0">
              <a:buNone/>
            </a:pPr>
            <a:r>
              <a:rPr lang="en-US" altLang="zh-CN" kern="0" dirty="0">
                <a:solidFill>
                  <a:srgbClr val="FF0000"/>
                </a:solidFill>
                <a:latin typeface="黑体" panose="02010609060101010101" pitchFamily="49" charset="-122"/>
                <a:ea typeface="黑体" panose="02010609060101010101" pitchFamily="49" charset="-122"/>
              </a:rPr>
              <a:t>ace</a:t>
            </a:r>
          </a:p>
          <a:p>
            <a:endParaRPr lang="en-US" altLang="zh-CN" kern="0" dirty="0">
              <a:solidFill>
                <a:schemeClr val="tx1">
                  <a:lumMod val="10000"/>
                </a:schemeClr>
              </a:solidFill>
              <a:latin typeface="黑体" panose="02010609060101010101" pitchFamily="49" charset="-122"/>
              <a:ea typeface="黑体" panose="02010609060101010101" pitchFamily="49" charset="-122"/>
            </a:endParaRPr>
          </a:p>
          <a:p>
            <a:endParaRPr lang="zh-CN" altLang="en-US" kern="0"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6">
                                            <p:txEl>
                                              <p:pRg st="0" end="0"/>
                                            </p:txEl>
                                          </p:spTgt>
                                        </p:tgtEl>
                                        <p:attrNameLst>
                                          <p:attrName>style.visibility</p:attrName>
                                        </p:attrNameLst>
                                      </p:cBhvr>
                                      <p:to>
                                        <p:strVal val="visible"/>
                                      </p:to>
                                    </p:set>
                                    <p:animEffect transition="in" filter="wipe(up)">
                                      <p:cBhvr>
                                        <p:cTn id="17" dur="2000"/>
                                        <p:tgtEl>
                                          <p:spTgt spid="2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6">
                                            <p:txEl>
                                              <p:pRg st="1" end="1"/>
                                            </p:txEl>
                                          </p:spTgt>
                                        </p:tgtEl>
                                        <p:attrNameLst>
                                          <p:attrName>style.visibility</p:attrName>
                                        </p:attrNameLst>
                                      </p:cBhvr>
                                      <p:to>
                                        <p:strVal val="visible"/>
                                      </p:to>
                                    </p:set>
                                    <p:animEffect transition="in" filter="wipe(up)">
                                      <p:cBhvr>
                                        <p:cTn id="22" dur="2000"/>
                                        <p:tgtEl>
                                          <p:spTgt spid="2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6">
                                            <p:txEl>
                                              <p:pRg st="2" end="2"/>
                                            </p:txEl>
                                          </p:spTgt>
                                        </p:tgtEl>
                                        <p:attrNameLst>
                                          <p:attrName>style.visibility</p:attrName>
                                        </p:attrNameLst>
                                      </p:cBhvr>
                                      <p:to>
                                        <p:strVal val="visible"/>
                                      </p:to>
                                    </p:set>
                                    <p:animEffect transition="in" filter="wipe(up)">
                                      <p:cBhvr>
                                        <p:cTn id="27" dur="2000"/>
                                        <p:tgtEl>
                                          <p:spTgt spid="2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6">
                                            <p:txEl>
                                              <p:pRg st="3" end="3"/>
                                            </p:txEl>
                                          </p:spTgt>
                                        </p:tgtEl>
                                        <p:attrNameLst>
                                          <p:attrName>style.visibility</p:attrName>
                                        </p:attrNameLst>
                                      </p:cBhvr>
                                      <p:to>
                                        <p:strVal val="visible"/>
                                      </p:to>
                                    </p:set>
                                    <p:animEffect transition="in" filter="wipe(up)">
                                      <p:cBhvr>
                                        <p:cTn id="32" dur="2000"/>
                                        <p:tgtEl>
                                          <p:spTgt spid="2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9">
                                            <p:txEl>
                                              <p:pRg st="0" end="0"/>
                                            </p:txEl>
                                          </p:spTgt>
                                        </p:tgtEl>
                                        <p:attrNameLst>
                                          <p:attrName>style.visibility</p:attrName>
                                        </p:attrNameLst>
                                      </p:cBhvr>
                                      <p:to>
                                        <p:strVal val="visible"/>
                                      </p:to>
                                    </p:set>
                                    <p:animEffect transition="in" filter="wipe(up)">
                                      <p:cBhvr>
                                        <p:cTn id="42" dur="2000"/>
                                        <p:tgtEl>
                                          <p:spTgt spid="1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9">
                                            <p:txEl>
                                              <p:pRg st="1" end="1"/>
                                            </p:txEl>
                                          </p:spTgt>
                                        </p:tgtEl>
                                        <p:attrNameLst>
                                          <p:attrName>style.visibility</p:attrName>
                                        </p:attrNameLst>
                                      </p:cBhvr>
                                      <p:to>
                                        <p:strVal val="visible"/>
                                      </p:to>
                                    </p:set>
                                    <p:animEffect transition="in" filter="wipe(up)">
                                      <p:cBhvr>
                                        <p:cTn id="47" dur="2000"/>
                                        <p:tgtEl>
                                          <p:spTgt spid="19">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9">
                                            <p:txEl>
                                              <p:pRg st="2" end="2"/>
                                            </p:txEl>
                                          </p:spTgt>
                                        </p:tgtEl>
                                        <p:attrNameLst>
                                          <p:attrName>style.visibility</p:attrName>
                                        </p:attrNameLst>
                                      </p:cBhvr>
                                      <p:to>
                                        <p:strVal val="visible"/>
                                      </p:to>
                                    </p:set>
                                    <p:animEffect transition="in" filter="wipe(up)">
                                      <p:cBhvr>
                                        <p:cTn id="52" dur="2000"/>
                                        <p:tgtEl>
                                          <p:spTgt spid="19">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9">
                                            <p:txEl>
                                              <p:pRg st="3" end="3"/>
                                            </p:txEl>
                                          </p:spTgt>
                                        </p:tgtEl>
                                        <p:attrNameLst>
                                          <p:attrName>style.visibility</p:attrName>
                                        </p:attrNameLst>
                                      </p:cBhvr>
                                      <p:to>
                                        <p:strVal val="visible"/>
                                      </p:to>
                                    </p:set>
                                    <p:animEffect transition="in" filter="wipe(up)">
                                      <p:cBhvr>
                                        <p:cTn id="57" dur="2000"/>
                                        <p:tgtEl>
                                          <p:spTgt spid="19">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8">
                                            <p:txEl>
                                              <p:pRg st="0" end="0"/>
                                            </p:txEl>
                                          </p:spTgt>
                                        </p:tgtEl>
                                        <p:attrNameLst>
                                          <p:attrName>style.visibility</p:attrName>
                                        </p:attrNameLst>
                                      </p:cBhvr>
                                      <p:to>
                                        <p:strVal val="visible"/>
                                      </p:to>
                                    </p:set>
                                    <p:animEffect transition="in" filter="wipe(up)">
                                      <p:cBhvr>
                                        <p:cTn id="62" dur="2000"/>
                                        <p:tgtEl>
                                          <p:spTgt spid="28">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8">
                                            <p:txEl>
                                              <p:pRg st="1" end="1"/>
                                            </p:txEl>
                                          </p:spTgt>
                                        </p:tgtEl>
                                        <p:attrNameLst>
                                          <p:attrName>style.visibility</p:attrName>
                                        </p:attrNameLst>
                                      </p:cBhvr>
                                      <p:to>
                                        <p:strVal val="visible"/>
                                      </p:to>
                                    </p:set>
                                    <p:animEffect transition="in" filter="wipe(up)">
                                      <p:cBhvr>
                                        <p:cTn id="67" dur="2000"/>
                                        <p:tgtEl>
                                          <p:spTgt spid="28">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28">
                                            <p:txEl>
                                              <p:pRg st="2" end="2"/>
                                            </p:txEl>
                                          </p:spTgt>
                                        </p:tgtEl>
                                        <p:attrNameLst>
                                          <p:attrName>style.visibility</p:attrName>
                                        </p:attrNameLst>
                                      </p:cBhvr>
                                      <p:to>
                                        <p:strVal val="visible"/>
                                      </p:to>
                                    </p:set>
                                    <p:animEffect transition="in" filter="wipe(up)">
                                      <p:cBhvr>
                                        <p:cTn id="72" dur="2000"/>
                                        <p:tgtEl>
                                          <p:spTgt spid="28">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28">
                                            <p:txEl>
                                              <p:pRg st="3" end="3"/>
                                            </p:txEl>
                                          </p:spTgt>
                                        </p:tgtEl>
                                        <p:attrNameLst>
                                          <p:attrName>style.visibility</p:attrName>
                                        </p:attrNameLst>
                                      </p:cBhvr>
                                      <p:to>
                                        <p:strVal val="visible"/>
                                      </p:to>
                                    </p:set>
                                    <p:animEffect transition="in" filter="wipe(up)">
                                      <p:cBhvr>
                                        <p:cTn id="77" dur="2000"/>
                                        <p:tgtEl>
                                          <p:spTgt spid="28">
                                            <p:txEl>
                                              <p:pRg st="3"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21">
                                            <p:txEl>
                                              <p:pRg st="0" end="0"/>
                                            </p:txEl>
                                          </p:spTgt>
                                        </p:tgtEl>
                                        <p:attrNameLst>
                                          <p:attrName>style.visibility</p:attrName>
                                        </p:attrNameLst>
                                      </p:cBhvr>
                                      <p:to>
                                        <p:strVal val="visible"/>
                                      </p:to>
                                    </p:set>
                                    <p:animEffect transition="in" filter="wipe(up)">
                                      <p:cBhvr>
                                        <p:cTn id="82" dur="2000"/>
                                        <p:tgtEl>
                                          <p:spTgt spid="21">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21">
                                            <p:txEl>
                                              <p:pRg st="1" end="1"/>
                                            </p:txEl>
                                          </p:spTgt>
                                        </p:tgtEl>
                                        <p:attrNameLst>
                                          <p:attrName>style.visibility</p:attrName>
                                        </p:attrNameLst>
                                      </p:cBhvr>
                                      <p:to>
                                        <p:strVal val="visible"/>
                                      </p:to>
                                    </p:set>
                                    <p:animEffect transition="in" filter="wipe(up)">
                                      <p:cBhvr>
                                        <p:cTn id="87" dur="2000"/>
                                        <p:tgtEl>
                                          <p:spTgt spid="21">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21">
                                            <p:txEl>
                                              <p:pRg st="2" end="2"/>
                                            </p:txEl>
                                          </p:spTgt>
                                        </p:tgtEl>
                                        <p:attrNameLst>
                                          <p:attrName>style.visibility</p:attrName>
                                        </p:attrNameLst>
                                      </p:cBhvr>
                                      <p:to>
                                        <p:strVal val="visible"/>
                                      </p:to>
                                    </p:set>
                                    <p:animEffect transition="in" filter="wipe(up)">
                                      <p:cBhvr>
                                        <p:cTn id="92" dur="2000"/>
                                        <p:tgtEl>
                                          <p:spTgt spid="21">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21">
                                            <p:txEl>
                                              <p:pRg st="3" end="3"/>
                                            </p:txEl>
                                          </p:spTgt>
                                        </p:tgtEl>
                                        <p:attrNameLst>
                                          <p:attrName>style.visibility</p:attrName>
                                        </p:attrNameLst>
                                      </p:cBhvr>
                                      <p:to>
                                        <p:strVal val="visible"/>
                                      </p:to>
                                    </p:set>
                                    <p:animEffect transition="in" filter="wipe(up)">
                                      <p:cBhvr>
                                        <p:cTn id="97" dur="2000"/>
                                        <p:tgtEl>
                                          <p:spTgt spid="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build="p"/>
      <p:bldP spid="21" grpId="0" uiExpand="1" build="p"/>
      <p:bldP spid="26" grpId="0" build="p"/>
      <p:bldP spid="27" grpId="0" animBg="1"/>
      <p:bldP spid="28"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条件覆盖</a:t>
            </a:r>
            <a:endParaRPr lang="zh-CN" altLang="en-US" dirty="0"/>
          </a:p>
        </p:txBody>
      </p:sp>
      <p:sp>
        <p:nvSpPr>
          <p:cNvPr id="2" name="内容占位符 1"/>
          <p:cNvSpPr>
            <a:spLocks noGrp="1"/>
          </p:cNvSpPr>
          <p:nvPr>
            <p:ph idx="1"/>
          </p:nvPr>
        </p:nvSpPr>
        <p:spPr>
          <a:xfrm>
            <a:off x="7896200" y="1124744"/>
            <a:ext cx="10873208" cy="4843264"/>
          </a:xfrm>
        </p:spPr>
        <p:txBody>
          <a:bodyPr/>
          <a:lstStyle/>
          <a:p>
            <a:pPr marL="0" indent="0">
              <a:lnSpc>
                <a:spcPct val="100000"/>
              </a:lnSpc>
              <a:buNone/>
            </a:pPr>
            <a:r>
              <a:rPr lang="en-US" altLang="zh-CN" dirty="0"/>
              <a:t>A&gt;1       </a:t>
            </a:r>
          </a:p>
          <a:p>
            <a:pPr marL="0" indent="0">
              <a:lnSpc>
                <a:spcPct val="100000"/>
              </a:lnSpc>
              <a:buNone/>
            </a:pPr>
            <a:r>
              <a:rPr lang="en-US" altLang="zh-CN" dirty="0"/>
              <a:t>B!=0  </a:t>
            </a:r>
          </a:p>
          <a:p>
            <a:pPr marL="0" indent="0">
              <a:lnSpc>
                <a:spcPct val="100000"/>
              </a:lnSpc>
              <a:buNone/>
            </a:pPr>
            <a:r>
              <a:rPr lang="en-US" altLang="zh-CN" dirty="0"/>
              <a:t>A=2  </a:t>
            </a:r>
          </a:p>
          <a:p>
            <a:pPr marL="0" indent="0">
              <a:lnSpc>
                <a:spcPct val="100000"/>
              </a:lnSpc>
              <a:buNone/>
            </a:pPr>
            <a:r>
              <a:rPr lang="en-US" altLang="zh-CN" dirty="0"/>
              <a:t>X&lt;=1  </a:t>
            </a:r>
          </a:p>
          <a:p>
            <a:endParaRPr lang="zh-CN" altLang="en-US" dirty="0"/>
          </a:p>
        </p:txBody>
      </p:sp>
      <p:sp>
        <p:nvSpPr>
          <p:cNvPr id="16" name="右大括号 15"/>
          <p:cNvSpPr/>
          <p:nvPr/>
        </p:nvSpPr>
        <p:spPr bwMode="auto">
          <a:xfrm>
            <a:off x="8904312" y="1350335"/>
            <a:ext cx="642937" cy="1685925"/>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a:latin typeface="Arial" panose="020B0604020202020204" pitchFamily="34" charset="0"/>
            </a:endParaRPr>
          </a:p>
        </p:txBody>
      </p:sp>
      <p:sp>
        <p:nvSpPr>
          <p:cNvPr id="17" name="内容占位符 1"/>
          <p:cNvSpPr txBox="1"/>
          <p:nvPr/>
        </p:nvSpPr>
        <p:spPr bwMode="auto">
          <a:xfrm>
            <a:off x="9543339" y="1231473"/>
            <a:ext cx="1547813" cy="207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A=2       </a:t>
            </a:r>
          </a:p>
          <a:p>
            <a:r>
              <a:rPr lang="en-US" altLang="zh-CN" kern="0" dirty="0">
                <a:solidFill>
                  <a:schemeClr val="tx1">
                    <a:lumMod val="10000"/>
                  </a:schemeClr>
                </a:solidFill>
                <a:latin typeface="黑体" panose="02010609060101010101" pitchFamily="49" charset="-122"/>
                <a:ea typeface="黑体" panose="02010609060101010101" pitchFamily="49" charset="-122"/>
              </a:rPr>
              <a:t>B=6  </a:t>
            </a:r>
          </a:p>
          <a:p>
            <a:r>
              <a:rPr lang="en-US" altLang="zh-CN" kern="0" dirty="0">
                <a:solidFill>
                  <a:schemeClr val="tx1">
                    <a:lumMod val="10000"/>
                  </a:schemeClr>
                </a:solidFill>
                <a:latin typeface="黑体" panose="02010609060101010101" pitchFamily="49" charset="-122"/>
                <a:ea typeface="黑体" panose="02010609060101010101" pitchFamily="49" charset="-122"/>
              </a:rPr>
              <a:t>X=0</a:t>
            </a:r>
          </a:p>
          <a:p>
            <a:r>
              <a:rPr lang="en-US" altLang="zh-CN" kern="0" dirty="0">
                <a:solidFill>
                  <a:srgbClr val="FF0000"/>
                </a:solidFill>
              </a:rPr>
              <a:t>abe</a:t>
            </a:r>
            <a:endParaRPr lang="zh-CN" altLang="en-US" kern="0" dirty="0">
              <a:solidFill>
                <a:srgbClr val="FF0000"/>
              </a:solidFill>
            </a:endParaRPr>
          </a:p>
        </p:txBody>
      </p:sp>
      <p:pic>
        <p:nvPicPr>
          <p:cNvPr id="10" name="图片 9"/>
          <p:cNvPicPr>
            <a:picLocks noChangeAspect="1"/>
          </p:cNvPicPr>
          <p:nvPr/>
        </p:nvPicPr>
        <p:blipFill>
          <a:blip r:embed="rId3"/>
          <a:stretch>
            <a:fillRect/>
          </a:stretch>
        </p:blipFill>
        <p:spPr>
          <a:xfrm>
            <a:off x="551384" y="1052736"/>
            <a:ext cx="6756390" cy="4548798"/>
          </a:xfrm>
          <a:prstGeom prst="rect">
            <a:avLst/>
          </a:prstGeom>
        </p:spPr>
      </p:pic>
      <p:sp>
        <p:nvSpPr>
          <p:cNvPr id="12" name="内容占位符 1"/>
          <p:cNvSpPr txBox="1"/>
          <p:nvPr/>
        </p:nvSpPr>
        <p:spPr bwMode="auto">
          <a:xfrm>
            <a:off x="7896200" y="3717032"/>
            <a:ext cx="1762126" cy="207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A&lt;=1       </a:t>
            </a:r>
          </a:p>
          <a:p>
            <a:r>
              <a:rPr lang="en-US" altLang="zh-CN" kern="0" dirty="0">
                <a:solidFill>
                  <a:schemeClr val="tx1">
                    <a:lumMod val="10000"/>
                  </a:schemeClr>
                </a:solidFill>
                <a:latin typeface="黑体" panose="02010609060101010101" pitchFamily="49" charset="-122"/>
                <a:ea typeface="黑体" panose="02010609060101010101" pitchFamily="49" charset="-122"/>
              </a:rPr>
              <a:t>B=0  </a:t>
            </a:r>
          </a:p>
          <a:p>
            <a:r>
              <a:rPr lang="en-US" altLang="zh-CN" kern="0" dirty="0">
                <a:solidFill>
                  <a:schemeClr val="tx1">
                    <a:lumMod val="10000"/>
                  </a:schemeClr>
                </a:solidFill>
                <a:latin typeface="黑体" panose="02010609060101010101" pitchFamily="49" charset="-122"/>
                <a:ea typeface="黑体" panose="02010609060101010101" pitchFamily="49" charset="-122"/>
              </a:rPr>
              <a:t>A!=2  </a:t>
            </a:r>
          </a:p>
          <a:p>
            <a:r>
              <a:rPr lang="en-US" altLang="zh-CN" kern="0" dirty="0">
                <a:solidFill>
                  <a:schemeClr val="tx1">
                    <a:lumMod val="10000"/>
                  </a:schemeClr>
                </a:solidFill>
                <a:latin typeface="黑体" panose="02010609060101010101" pitchFamily="49" charset="-122"/>
                <a:ea typeface="黑体" panose="02010609060101010101" pitchFamily="49" charset="-122"/>
              </a:rPr>
              <a:t>X&gt;1  </a:t>
            </a:r>
          </a:p>
          <a:p>
            <a:endParaRPr lang="zh-CN" altLang="en-US" kern="0" dirty="0"/>
          </a:p>
        </p:txBody>
      </p:sp>
      <p:sp>
        <p:nvSpPr>
          <p:cNvPr id="13" name="内容占位符 1"/>
          <p:cNvSpPr txBox="1"/>
          <p:nvPr/>
        </p:nvSpPr>
        <p:spPr bwMode="auto">
          <a:xfrm>
            <a:off x="9527564" y="3781893"/>
            <a:ext cx="1547813" cy="207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A=-6      </a:t>
            </a:r>
          </a:p>
          <a:p>
            <a:r>
              <a:rPr lang="en-US" altLang="zh-CN" kern="0" dirty="0">
                <a:solidFill>
                  <a:schemeClr val="tx1">
                    <a:lumMod val="10000"/>
                  </a:schemeClr>
                </a:solidFill>
                <a:latin typeface="黑体" panose="02010609060101010101" pitchFamily="49" charset="-122"/>
                <a:ea typeface="黑体" panose="02010609060101010101" pitchFamily="49" charset="-122"/>
              </a:rPr>
              <a:t>B=0 </a:t>
            </a:r>
          </a:p>
          <a:p>
            <a:r>
              <a:rPr lang="en-US" altLang="zh-CN" kern="0" dirty="0">
                <a:solidFill>
                  <a:schemeClr val="tx1">
                    <a:lumMod val="10000"/>
                  </a:schemeClr>
                </a:solidFill>
                <a:latin typeface="黑体" panose="02010609060101010101" pitchFamily="49" charset="-122"/>
                <a:ea typeface="黑体" panose="02010609060101010101" pitchFamily="49" charset="-122"/>
              </a:rPr>
              <a:t>X=2</a:t>
            </a:r>
          </a:p>
          <a:p>
            <a:r>
              <a:rPr lang="en-US" altLang="zh-CN" kern="0" dirty="0" err="1">
                <a:solidFill>
                  <a:srgbClr val="FF0000"/>
                </a:solidFill>
                <a:latin typeface="黑体" panose="02010609060101010101" pitchFamily="49" charset="-122"/>
                <a:ea typeface="黑体" panose="02010609060101010101" pitchFamily="49" charset="-122"/>
              </a:rPr>
              <a:t>abe</a:t>
            </a:r>
            <a:endParaRPr lang="en-US" altLang="zh-CN" kern="0" dirty="0">
              <a:solidFill>
                <a:srgbClr val="FF0000"/>
              </a:solidFill>
              <a:latin typeface="黑体" panose="02010609060101010101" pitchFamily="49" charset="-122"/>
              <a:ea typeface="黑体" panose="02010609060101010101" pitchFamily="49" charset="-122"/>
            </a:endParaRPr>
          </a:p>
          <a:p>
            <a:endParaRPr lang="zh-CN" altLang="en-US" kern="0" dirty="0"/>
          </a:p>
        </p:txBody>
      </p:sp>
      <p:sp>
        <p:nvSpPr>
          <p:cNvPr id="14" name="右大括号 13"/>
          <p:cNvSpPr/>
          <p:nvPr/>
        </p:nvSpPr>
        <p:spPr bwMode="auto">
          <a:xfrm>
            <a:off x="8890404" y="3861048"/>
            <a:ext cx="642937" cy="1685925"/>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a:latin typeface="Arial" panose="020B06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2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7">
                                            <p:txEl>
                                              <p:pRg st="0" end="0"/>
                                            </p:txEl>
                                          </p:spTgt>
                                        </p:tgtEl>
                                        <p:attrNameLst>
                                          <p:attrName>style.visibility</p:attrName>
                                        </p:attrNameLst>
                                      </p:cBhvr>
                                      <p:to>
                                        <p:strVal val="visible"/>
                                      </p:to>
                                    </p:set>
                                    <p:animEffect transition="in" filter="wipe(up)">
                                      <p:cBhvr>
                                        <p:cTn id="32" dur="2000"/>
                                        <p:tgtEl>
                                          <p:spTgt spid="1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7">
                                            <p:txEl>
                                              <p:pRg st="1" end="1"/>
                                            </p:txEl>
                                          </p:spTgt>
                                        </p:tgtEl>
                                        <p:attrNameLst>
                                          <p:attrName>style.visibility</p:attrName>
                                        </p:attrNameLst>
                                      </p:cBhvr>
                                      <p:to>
                                        <p:strVal val="visible"/>
                                      </p:to>
                                    </p:set>
                                    <p:animEffect transition="in" filter="wipe(up)">
                                      <p:cBhvr>
                                        <p:cTn id="37" dur="2000"/>
                                        <p:tgtEl>
                                          <p:spTgt spid="17">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7">
                                            <p:txEl>
                                              <p:pRg st="2" end="2"/>
                                            </p:txEl>
                                          </p:spTgt>
                                        </p:tgtEl>
                                        <p:attrNameLst>
                                          <p:attrName>style.visibility</p:attrName>
                                        </p:attrNameLst>
                                      </p:cBhvr>
                                      <p:to>
                                        <p:strVal val="visible"/>
                                      </p:to>
                                    </p:set>
                                    <p:animEffect transition="in" filter="wipe(up)">
                                      <p:cBhvr>
                                        <p:cTn id="42" dur="2000"/>
                                        <p:tgtEl>
                                          <p:spTgt spid="17">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7">
                                            <p:txEl>
                                              <p:pRg st="3" end="3"/>
                                            </p:txEl>
                                          </p:spTgt>
                                        </p:tgtEl>
                                        <p:attrNameLst>
                                          <p:attrName>style.visibility</p:attrName>
                                        </p:attrNameLst>
                                      </p:cBhvr>
                                      <p:to>
                                        <p:strVal val="visible"/>
                                      </p:to>
                                    </p:set>
                                    <p:animEffect transition="in" filter="wipe(up)">
                                      <p:cBhvr>
                                        <p:cTn id="47" dur="2000"/>
                                        <p:tgtEl>
                                          <p:spTgt spid="17">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2">
                                            <p:txEl>
                                              <p:pRg st="0" end="0"/>
                                            </p:txEl>
                                          </p:spTgt>
                                        </p:tgtEl>
                                        <p:attrNameLst>
                                          <p:attrName>style.visibility</p:attrName>
                                        </p:attrNameLst>
                                      </p:cBhvr>
                                      <p:to>
                                        <p:strVal val="visible"/>
                                      </p:to>
                                    </p:set>
                                    <p:animEffect transition="in" filter="wipe(up)">
                                      <p:cBhvr>
                                        <p:cTn id="52" dur="2000"/>
                                        <p:tgtEl>
                                          <p:spTgt spid="12">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2">
                                            <p:txEl>
                                              <p:pRg st="1" end="1"/>
                                            </p:txEl>
                                          </p:spTgt>
                                        </p:tgtEl>
                                        <p:attrNameLst>
                                          <p:attrName>style.visibility</p:attrName>
                                        </p:attrNameLst>
                                      </p:cBhvr>
                                      <p:to>
                                        <p:strVal val="visible"/>
                                      </p:to>
                                    </p:set>
                                    <p:animEffect transition="in" filter="wipe(up)">
                                      <p:cBhvr>
                                        <p:cTn id="57" dur="2000"/>
                                        <p:tgtEl>
                                          <p:spTgt spid="12">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2">
                                            <p:txEl>
                                              <p:pRg st="2" end="2"/>
                                            </p:txEl>
                                          </p:spTgt>
                                        </p:tgtEl>
                                        <p:attrNameLst>
                                          <p:attrName>style.visibility</p:attrName>
                                        </p:attrNameLst>
                                      </p:cBhvr>
                                      <p:to>
                                        <p:strVal val="visible"/>
                                      </p:to>
                                    </p:set>
                                    <p:animEffect transition="in" filter="wipe(up)">
                                      <p:cBhvr>
                                        <p:cTn id="62" dur="2000"/>
                                        <p:tgtEl>
                                          <p:spTgt spid="12">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2">
                                            <p:txEl>
                                              <p:pRg st="3" end="3"/>
                                            </p:txEl>
                                          </p:spTgt>
                                        </p:tgtEl>
                                        <p:attrNameLst>
                                          <p:attrName>style.visibility</p:attrName>
                                        </p:attrNameLst>
                                      </p:cBhvr>
                                      <p:to>
                                        <p:strVal val="visible"/>
                                      </p:to>
                                    </p:set>
                                    <p:animEffect transition="in" filter="wipe(up)">
                                      <p:cBhvr>
                                        <p:cTn id="67" dur="2000"/>
                                        <p:tgtEl>
                                          <p:spTgt spid="12">
                                            <p:txEl>
                                              <p:pRg st="3" end="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wipe(left)">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3">
                                            <p:txEl>
                                              <p:pRg st="0" end="0"/>
                                            </p:txEl>
                                          </p:spTgt>
                                        </p:tgtEl>
                                        <p:attrNameLst>
                                          <p:attrName>style.visibility</p:attrName>
                                        </p:attrNameLst>
                                      </p:cBhvr>
                                      <p:to>
                                        <p:strVal val="visible"/>
                                      </p:to>
                                    </p:set>
                                    <p:animEffect transition="in" filter="wipe(up)">
                                      <p:cBhvr>
                                        <p:cTn id="77" dur="2000"/>
                                        <p:tgtEl>
                                          <p:spTgt spid="13">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13">
                                            <p:txEl>
                                              <p:pRg st="1" end="1"/>
                                            </p:txEl>
                                          </p:spTgt>
                                        </p:tgtEl>
                                        <p:attrNameLst>
                                          <p:attrName>style.visibility</p:attrName>
                                        </p:attrNameLst>
                                      </p:cBhvr>
                                      <p:to>
                                        <p:strVal val="visible"/>
                                      </p:to>
                                    </p:set>
                                    <p:animEffect transition="in" filter="wipe(up)">
                                      <p:cBhvr>
                                        <p:cTn id="82" dur="2000"/>
                                        <p:tgtEl>
                                          <p:spTgt spid="13">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13">
                                            <p:txEl>
                                              <p:pRg st="2" end="2"/>
                                            </p:txEl>
                                          </p:spTgt>
                                        </p:tgtEl>
                                        <p:attrNameLst>
                                          <p:attrName>style.visibility</p:attrName>
                                        </p:attrNameLst>
                                      </p:cBhvr>
                                      <p:to>
                                        <p:strVal val="visible"/>
                                      </p:to>
                                    </p:set>
                                    <p:animEffect transition="in" filter="wipe(up)">
                                      <p:cBhvr>
                                        <p:cTn id="87" dur="2000"/>
                                        <p:tgtEl>
                                          <p:spTgt spid="13">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13">
                                            <p:txEl>
                                              <p:pRg st="3" end="3"/>
                                            </p:txEl>
                                          </p:spTgt>
                                        </p:tgtEl>
                                        <p:attrNameLst>
                                          <p:attrName>style.visibility</p:attrName>
                                        </p:attrNameLst>
                                      </p:cBhvr>
                                      <p:to>
                                        <p:strVal val="visible"/>
                                      </p:to>
                                    </p:set>
                                    <p:animEffect transition="in" filter="wipe(up)">
                                      <p:cBhvr>
                                        <p:cTn id="92" dur="20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6" grpId="0" animBg="1"/>
      <p:bldP spid="17" grpId="0" uiExpand="1" build="p"/>
      <p:bldP spid="12" grpId="0" build="p"/>
      <p:bldP spid="13" grpId="0" build="p"/>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条件覆盖</a:t>
            </a:r>
          </a:p>
        </p:txBody>
      </p:sp>
      <p:sp>
        <p:nvSpPr>
          <p:cNvPr id="3" name="内容占位符 2"/>
          <p:cNvSpPr>
            <a:spLocks noGrp="1"/>
          </p:cNvSpPr>
          <p:nvPr>
            <p:ph idx="1"/>
          </p:nvPr>
        </p:nvSpPr>
        <p:spPr/>
        <p:txBody>
          <a:bodyPr/>
          <a:lstStyle/>
          <a:p>
            <a:pPr algn="just" eaLnBrk="1" hangingPunct="1"/>
            <a:r>
              <a:rPr lang="zh-CN" altLang="en-US" sz="3400" dirty="0"/>
              <a:t>局限性</a:t>
            </a:r>
            <a:endParaRPr lang="en-US" altLang="zh-CN" sz="3400" dirty="0"/>
          </a:p>
          <a:p>
            <a:pPr lvl="1" algn="just" eaLnBrk="1" hangingPunct="1"/>
            <a:r>
              <a:rPr lang="zh-CN" altLang="en-US" dirty="0"/>
              <a:t>条件覆盖不能保证</a:t>
            </a:r>
            <a:r>
              <a:rPr lang="en-US" altLang="zh-CN" dirty="0"/>
              <a:t>100%</a:t>
            </a:r>
            <a:r>
              <a:rPr lang="zh-CN" altLang="en-US" dirty="0"/>
              <a:t>的判定覆盖</a:t>
            </a:r>
          </a:p>
          <a:p>
            <a:endParaRPr lang="zh-CN" altLang="en-US" dirty="0"/>
          </a:p>
        </p:txBody>
      </p:sp>
    </p:spTree>
  </p:cSld>
  <p:clrMapOvr>
    <a:masterClrMapping/>
  </p:clrMapOvr>
  <p:transition>
    <p:blinds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条件判定覆盖定义</a:t>
            </a:r>
            <a:endParaRPr lang="zh-CN" altLang="en-US" dirty="0"/>
          </a:p>
        </p:txBody>
      </p:sp>
      <p:sp>
        <p:nvSpPr>
          <p:cNvPr id="2" name="内容占位符 1"/>
          <p:cNvSpPr>
            <a:spLocks noGrp="1"/>
          </p:cNvSpPr>
          <p:nvPr>
            <p:ph idx="1"/>
          </p:nvPr>
        </p:nvSpPr>
        <p:spPr/>
        <p:txBody>
          <a:bodyPr/>
          <a:lstStyle/>
          <a:p>
            <a:r>
              <a:rPr lang="zh-CN" altLang="en-US" dirty="0"/>
              <a:t>条件判定覆盖：设计若干测试用例，使得判定中</a:t>
            </a:r>
            <a:r>
              <a:rPr lang="zh-CN" altLang="en-US" dirty="0">
                <a:solidFill>
                  <a:srgbClr val="FF0000"/>
                </a:solidFill>
              </a:rPr>
              <a:t>所有条件可能取值</a:t>
            </a:r>
            <a:r>
              <a:rPr lang="zh-CN" altLang="en-US" dirty="0"/>
              <a:t>至少执行一次，同时，使得</a:t>
            </a:r>
            <a:r>
              <a:rPr lang="zh-CN" altLang="en-US" dirty="0">
                <a:solidFill>
                  <a:srgbClr val="FF0000"/>
                </a:solidFill>
              </a:rPr>
              <a:t>所有判定的可能</a:t>
            </a:r>
            <a:r>
              <a:rPr lang="zh-CN" altLang="en-US" dirty="0"/>
              <a:t>至少执行一次。</a:t>
            </a:r>
            <a:endParaRPr lang="en-US" altLang="zh-CN" dirty="0"/>
          </a:p>
          <a:p>
            <a:endParaRPr lang="zh-CN" altLang="en-US" dirty="0"/>
          </a:p>
        </p:txBody>
      </p:sp>
    </p:spTree>
  </p:cSld>
  <p:clrMapOvr>
    <a:masterClrMapping/>
  </p:clrMapOvr>
  <p:transition>
    <p:blinds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条件判定覆盖分析</a:t>
            </a:r>
            <a:endParaRPr lang="zh-CN" altLang="en-US" dirty="0"/>
          </a:p>
        </p:txBody>
      </p:sp>
      <p:cxnSp>
        <p:nvCxnSpPr>
          <p:cNvPr id="7" name="直接连接符 6"/>
          <p:cNvCxnSpPr/>
          <p:nvPr/>
        </p:nvCxnSpPr>
        <p:spPr bwMode="auto">
          <a:xfrm>
            <a:off x="7974499" y="2451837"/>
            <a:ext cx="568493" cy="298393"/>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5" name="TextBox 9"/>
          <p:cNvSpPr txBox="1"/>
          <p:nvPr/>
        </p:nvSpPr>
        <p:spPr>
          <a:xfrm>
            <a:off x="7123047" y="2207156"/>
            <a:ext cx="855209" cy="2893100"/>
          </a:xfrm>
          <a:prstGeom prst="rect">
            <a:avLst/>
          </a:prstGeom>
          <a:noFill/>
        </p:spPr>
        <p:txBody>
          <a:bodyPr wrap="square" rtlCol="0">
            <a:spAutoFit/>
          </a:bodyPr>
          <a:lstStyle/>
          <a:p>
            <a:r>
              <a:rPr lang="en-US" altLang="zh-CN" sz="2600" b="1" dirty="0">
                <a:solidFill>
                  <a:schemeClr val="tx1">
                    <a:lumMod val="10000"/>
                  </a:schemeClr>
                </a:solidFill>
                <a:latin typeface="黑体" panose="02010609060101010101" pitchFamily="49" charset="-122"/>
                <a:ea typeface="黑体" panose="02010609060101010101" pitchFamily="49" charset="-122"/>
              </a:rPr>
              <a:t>A&gt;1 </a:t>
            </a:r>
          </a:p>
          <a:p>
            <a:r>
              <a:rPr lang="en-US" altLang="zh-CN" sz="2600" b="1" dirty="0">
                <a:solidFill>
                  <a:schemeClr val="tx1">
                    <a:lumMod val="10000"/>
                  </a:schemeClr>
                </a:solidFill>
                <a:latin typeface="黑体" panose="02010609060101010101" pitchFamily="49" charset="-122"/>
                <a:ea typeface="黑体" panose="02010609060101010101" pitchFamily="49" charset="-122"/>
              </a:rPr>
              <a:t> </a:t>
            </a:r>
          </a:p>
          <a:p>
            <a:r>
              <a:rPr lang="en-US" altLang="zh-CN" sz="2600" b="1" dirty="0">
                <a:solidFill>
                  <a:schemeClr val="tx1">
                    <a:lumMod val="10000"/>
                  </a:schemeClr>
                </a:solidFill>
                <a:latin typeface="黑体" panose="02010609060101010101" pitchFamily="49" charset="-122"/>
                <a:ea typeface="黑体" panose="02010609060101010101" pitchFamily="49" charset="-122"/>
              </a:rPr>
              <a:t>B=0</a:t>
            </a:r>
          </a:p>
          <a:p>
            <a:r>
              <a:rPr lang="en-US" altLang="zh-CN" sz="2600" b="1" dirty="0">
                <a:solidFill>
                  <a:schemeClr val="tx1">
                    <a:lumMod val="10000"/>
                  </a:schemeClr>
                </a:solidFill>
                <a:latin typeface="黑体" panose="02010609060101010101" pitchFamily="49" charset="-122"/>
                <a:ea typeface="黑体" panose="02010609060101010101" pitchFamily="49" charset="-122"/>
              </a:rPr>
              <a:t>   </a:t>
            </a:r>
          </a:p>
          <a:p>
            <a:r>
              <a:rPr lang="en-US" altLang="zh-CN" sz="2600" b="1" dirty="0">
                <a:solidFill>
                  <a:schemeClr val="tx1">
                    <a:lumMod val="10000"/>
                  </a:schemeClr>
                </a:solidFill>
                <a:latin typeface="黑体" panose="02010609060101010101" pitchFamily="49" charset="-122"/>
                <a:ea typeface="黑体" panose="02010609060101010101" pitchFamily="49" charset="-122"/>
              </a:rPr>
              <a:t>A=2</a:t>
            </a:r>
          </a:p>
          <a:p>
            <a:r>
              <a:rPr lang="en-US" altLang="zh-CN" sz="2600" b="1" dirty="0">
                <a:solidFill>
                  <a:schemeClr val="tx1">
                    <a:lumMod val="10000"/>
                  </a:schemeClr>
                </a:solidFill>
                <a:latin typeface="黑体" panose="02010609060101010101" pitchFamily="49" charset="-122"/>
                <a:ea typeface="黑体" panose="02010609060101010101" pitchFamily="49" charset="-122"/>
              </a:rPr>
              <a:t> </a:t>
            </a:r>
          </a:p>
          <a:p>
            <a:r>
              <a:rPr lang="en-US" altLang="zh-CN" sz="2600" b="1" dirty="0">
                <a:solidFill>
                  <a:schemeClr val="tx1">
                    <a:lumMod val="10000"/>
                  </a:schemeClr>
                </a:solidFill>
                <a:latin typeface="黑体" panose="02010609060101010101" pitchFamily="49" charset="-122"/>
                <a:ea typeface="黑体" panose="02010609060101010101" pitchFamily="49" charset="-122"/>
              </a:rPr>
              <a:t>X&gt;1</a:t>
            </a:r>
            <a:endParaRPr lang="zh-CN" altLang="en-US" sz="2600" b="1" dirty="0">
              <a:solidFill>
                <a:schemeClr val="tx1">
                  <a:lumMod val="10000"/>
                </a:schemeClr>
              </a:solidFill>
              <a:latin typeface="黑体" panose="02010609060101010101" pitchFamily="49" charset="-122"/>
              <a:ea typeface="黑体" panose="02010609060101010101" pitchFamily="49" charset="-122"/>
            </a:endParaRPr>
          </a:p>
        </p:txBody>
      </p:sp>
      <p:sp>
        <p:nvSpPr>
          <p:cNvPr id="6" name="右箭头 5"/>
          <p:cNvSpPr/>
          <p:nvPr/>
        </p:nvSpPr>
        <p:spPr bwMode="auto">
          <a:xfrm rot="2729830">
            <a:off x="5812342" y="3195448"/>
            <a:ext cx="1171599" cy="503522"/>
          </a:xfrm>
          <a:prstGeom prst="rightArrow">
            <a:avLst/>
          </a:prstGeom>
          <a:solidFill>
            <a:srgbClr val="FFC00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lstStyle/>
          <a:p>
            <a:pPr eaLnBrk="0" fontAlgn="base" hangingPunct="0">
              <a:spcBef>
                <a:spcPct val="0"/>
              </a:spcBef>
              <a:spcAft>
                <a:spcPct val="0"/>
              </a:spcAft>
            </a:pPr>
            <a:endParaRPr lang="zh-CN" altLang="en-US" sz="2600">
              <a:latin typeface="Times New Roman" panose="02020603050405020304" pitchFamily="18" charset="0"/>
            </a:endParaRPr>
          </a:p>
        </p:txBody>
      </p:sp>
      <p:cxnSp>
        <p:nvCxnSpPr>
          <p:cNvPr id="8" name="直接连接符 7"/>
          <p:cNvCxnSpPr/>
          <p:nvPr/>
        </p:nvCxnSpPr>
        <p:spPr bwMode="auto">
          <a:xfrm flipV="1">
            <a:off x="8030676" y="2744237"/>
            <a:ext cx="522470" cy="295779"/>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9" name="直接连接符 8"/>
          <p:cNvCxnSpPr/>
          <p:nvPr/>
        </p:nvCxnSpPr>
        <p:spPr bwMode="auto">
          <a:xfrm>
            <a:off x="8012650" y="4130468"/>
            <a:ext cx="568493" cy="298393"/>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10" name="直接连接符 9"/>
          <p:cNvCxnSpPr/>
          <p:nvPr/>
        </p:nvCxnSpPr>
        <p:spPr bwMode="auto">
          <a:xfrm flipV="1">
            <a:off x="8042429" y="4428860"/>
            <a:ext cx="522470" cy="295779"/>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11" name="TextBox 34"/>
          <p:cNvSpPr txBox="1"/>
          <p:nvPr/>
        </p:nvSpPr>
        <p:spPr>
          <a:xfrm>
            <a:off x="8699330" y="2492960"/>
            <a:ext cx="521297" cy="492443"/>
          </a:xfrm>
          <a:prstGeom prst="rect">
            <a:avLst/>
          </a:prstGeom>
          <a:noFill/>
        </p:spPr>
        <p:txBody>
          <a:bodyPr wrap="none" rtlCol="0">
            <a:spAutoFit/>
          </a:bodyPr>
          <a:lstStyle/>
          <a:p>
            <a:r>
              <a:rPr lang="en-US" altLang="zh-CN" sz="2600" b="1" dirty="0">
                <a:solidFill>
                  <a:schemeClr val="tx1">
                    <a:lumMod val="10000"/>
                  </a:schemeClr>
                </a:solidFill>
                <a:latin typeface="黑体" panose="02010609060101010101" pitchFamily="49" charset="-122"/>
                <a:ea typeface="黑体" panose="02010609060101010101" pitchFamily="49" charset="-122"/>
              </a:rPr>
              <a:t>P1</a:t>
            </a:r>
            <a:endParaRPr lang="zh-CN" altLang="en-US" sz="2600" b="1" dirty="0">
              <a:solidFill>
                <a:schemeClr val="tx1">
                  <a:lumMod val="10000"/>
                </a:schemeClr>
              </a:solidFill>
              <a:latin typeface="黑体" panose="02010609060101010101" pitchFamily="49" charset="-122"/>
              <a:ea typeface="黑体" panose="02010609060101010101" pitchFamily="49" charset="-122"/>
            </a:endParaRPr>
          </a:p>
        </p:txBody>
      </p:sp>
      <p:sp>
        <p:nvSpPr>
          <p:cNvPr id="12" name="TextBox 35"/>
          <p:cNvSpPr txBox="1"/>
          <p:nvPr/>
        </p:nvSpPr>
        <p:spPr>
          <a:xfrm>
            <a:off x="8727328" y="4114740"/>
            <a:ext cx="521297" cy="492443"/>
          </a:xfrm>
          <a:prstGeom prst="rect">
            <a:avLst/>
          </a:prstGeom>
          <a:noFill/>
        </p:spPr>
        <p:txBody>
          <a:bodyPr wrap="none" rtlCol="0">
            <a:spAutoFit/>
          </a:bodyPr>
          <a:lstStyle/>
          <a:p>
            <a:r>
              <a:rPr lang="en-US" altLang="zh-CN" sz="2600" b="1" dirty="0">
                <a:solidFill>
                  <a:schemeClr val="tx1">
                    <a:lumMod val="10000"/>
                  </a:schemeClr>
                </a:solidFill>
                <a:latin typeface="黑体" panose="02010609060101010101" pitchFamily="49" charset="-122"/>
                <a:ea typeface="黑体" panose="02010609060101010101" pitchFamily="49" charset="-122"/>
              </a:rPr>
              <a:t>P2</a:t>
            </a:r>
            <a:endParaRPr lang="zh-CN" altLang="en-US" sz="2600" b="1" dirty="0">
              <a:solidFill>
                <a:schemeClr val="tx1">
                  <a:lumMod val="10000"/>
                </a:schemeClr>
              </a:solidFill>
              <a:latin typeface="黑体" panose="02010609060101010101" pitchFamily="49" charset="-122"/>
              <a:ea typeface="黑体" panose="02010609060101010101" pitchFamily="49" charset="-122"/>
            </a:endParaRPr>
          </a:p>
        </p:txBody>
      </p:sp>
      <p:sp>
        <p:nvSpPr>
          <p:cNvPr id="13" name="TextBox 45"/>
          <p:cNvSpPr txBox="1"/>
          <p:nvPr/>
        </p:nvSpPr>
        <p:spPr>
          <a:xfrm>
            <a:off x="9389338" y="1450003"/>
            <a:ext cx="1659174" cy="2092881"/>
          </a:xfrm>
          <a:prstGeom prst="rect">
            <a:avLst/>
          </a:prstGeom>
          <a:noFill/>
        </p:spPr>
        <p:txBody>
          <a:bodyPr wrap="square" rtlCol="0">
            <a:spAutoFit/>
          </a:bodyPr>
          <a:lstStyle/>
          <a:p>
            <a:r>
              <a:rPr lang="en-US" altLang="zh-CN" sz="2600" b="1" dirty="0">
                <a:solidFill>
                  <a:schemeClr val="tx1">
                    <a:lumMod val="10000"/>
                  </a:schemeClr>
                </a:solidFill>
                <a:latin typeface="黑体" panose="02010609060101010101" pitchFamily="49" charset="-122"/>
                <a:ea typeface="黑体" panose="02010609060101010101" pitchFamily="49" charset="-122"/>
              </a:rPr>
              <a:t>A&gt;1  T1 </a:t>
            </a:r>
          </a:p>
          <a:p>
            <a:r>
              <a:rPr lang="en-US" altLang="zh-CN" sz="2600" b="1" dirty="0">
                <a:solidFill>
                  <a:schemeClr val="tx1">
                    <a:lumMod val="10000"/>
                  </a:schemeClr>
                </a:solidFill>
                <a:latin typeface="黑体" panose="02010609060101010101" pitchFamily="49" charset="-122"/>
                <a:ea typeface="黑体" panose="02010609060101010101" pitchFamily="49" charset="-122"/>
              </a:rPr>
              <a:t>A&lt;=1 F1</a:t>
            </a:r>
          </a:p>
          <a:p>
            <a:r>
              <a:rPr lang="en-US" altLang="zh-CN" sz="2600" b="1" dirty="0">
                <a:solidFill>
                  <a:schemeClr val="tx1">
                    <a:lumMod val="10000"/>
                  </a:schemeClr>
                </a:solidFill>
                <a:latin typeface="黑体" panose="02010609060101010101" pitchFamily="49" charset="-122"/>
                <a:ea typeface="黑体" panose="02010609060101010101" pitchFamily="49" charset="-122"/>
              </a:rPr>
              <a:t>B=0  T2</a:t>
            </a:r>
          </a:p>
          <a:p>
            <a:r>
              <a:rPr lang="en-US" altLang="zh-CN" sz="2600" b="1" dirty="0">
                <a:solidFill>
                  <a:schemeClr val="tx1">
                    <a:lumMod val="10000"/>
                  </a:schemeClr>
                </a:solidFill>
                <a:latin typeface="黑体" panose="02010609060101010101" pitchFamily="49" charset="-122"/>
                <a:ea typeface="黑体" panose="02010609060101010101" pitchFamily="49" charset="-122"/>
              </a:rPr>
              <a:t>B=!0  F2</a:t>
            </a:r>
          </a:p>
          <a:p>
            <a:r>
              <a:rPr lang="en-US" altLang="zh-CN" sz="2600" b="1" dirty="0">
                <a:solidFill>
                  <a:schemeClr val="tx1">
                    <a:lumMod val="10000"/>
                  </a:schemeClr>
                </a:solidFill>
                <a:latin typeface="黑体" panose="02010609060101010101" pitchFamily="49" charset="-122"/>
                <a:ea typeface="黑体" panose="02010609060101010101" pitchFamily="49" charset="-122"/>
              </a:rPr>
              <a:t> </a:t>
            </a:r>
          </a:p>
        </p:txBody>
      </p:sp>
      <p:sp>
        <p:nvSpPr>
          <p:cNvPr id="14" name="TextBox 48"/>
          <p:cNvSpPr txBox="1"/>
          <p:nvPr/>
        </p:nvSpPr>
        <p:spPr>
          <a:xfrm>
            <a:off x="9424087" y="3280335"/>
            <a:ext cx="1712473" cy="2092881"/>
          </a:xfrm>
          <a:prstGeom prst="rect">
            <a:avLst/>
          </a:prstGeom>
          <a:noFill/>
        </p:spPr>
        <p:txBody>
          <a:bodyPr wrap="square" rtlCol="0">
            <a:spAutoFit/>
          </a:bodyPr>
          <a:lstStyle/>
          <a:p>
            <a:r>
              <a:rPr lang="en-US" altLang="zh-CN" sz="2600" b="1" dirty="0">
                <a:solidFill>
                  <a:schemeClr val="tx1">
                    <a:lumMod val="10000"/>
                  </a:schemeClr>
                </a:solidFill>
                <a:latin typeface="黑体" panose="02010609060101010101" pitchFamily="49" charset="-122"/>
                <a:ea typeface="黑体" panose="02010609060101010101" pitchFamily="49" charset="-122"/>
              </a:rPr>
              <a:t>A=2  T3</a:t>
            </a:r>
          </a:p>
          <a:p>
            <a:r>
              <a:rPr lang="en-US" altLang="zh-CN" sz="2600" b="1" dirty="0">
                <a:solidFill>
                  <a:schemeClr val="tx1">
                    <a:lumMod val="10000"/>
                  </a:schemeClr>
                </a:solidFill>
                <a:latin typeface="黑体" panose="02010609060101010101" pitchFamily="49" charset="-122"/>
                <a:ea typeface="黑体" panose="02010609060101010101" pitchFamily="49" charset="-122"/>
              </a:rPr>
              <a:t>A!=2  F3</a:t>
            </a:r>
          </a:p>
          <a:p>
            <a:r>
              <a:rPr lang="en-US" altLang="zh-CN" sz="2600" b="1" dirty="0">
                <a:solidFill>
                  <a:schemeClr val="tx1">
                    <a:lumMod val="10000"/>
                  </a:schemeClr>
                </a:solidFill>
                <a:latin typeface="黑体" panose="02010609060101010101" pitchFamily="49" charset="-122"/>
                <a:ea typeface="黑体" panose="02010609060101010101" pitchFamily="49" charset="-122"/>
              </a:rPr>
              <a:t>X&gt;1  T4</a:t>
            </a:r>
          </a:p>
          <a:p>
            <a:r>
              <a:rPr lang="en-US" altLang="zh-CN" sz="2600" b="1" dirty="0">
                <a:solidFill>
                  <a:schemeClr val="tx1">
                    <a:lumMod val="10000"/>
                  </a:schemeClr>
                </a:solidFill>
                <a:latin typeface="黑体" panose="02010609060101010101" pitchFamily="49" charset="-122"/>
                <a:ea typeface="黑体" panose="02010609060101010101" pitchFamily="49" charset="-122"/>
              </a:rPr>
              <a:t>X&lt;=1 F4</a:t>
            </a:r>
          </a:p>
          <a:p>
            <a:r>
              <a:rPr lang="en-US" altLang="zh-CN" sz="2600" b="1" dirty="0">
                <a:solidFill>
                  <a:schemeClr val="tx1">
                    <a:lumMod val="10000"/>
                  </a:schemeClr>
                </a:solidFill>
                <a:latin typeface="黑体" panose="02010609060101010101" pitchFamily="49" charset="-122"/>
                <a:ea typeface="黑体" panose="02010609060101010101" pitchFamily="49" charset="-122"/>
              </a:rPr>
              <a:t> </a:t>
            </a:r>
          </a:p>
        </p:txBody>
      </p:sp>
      <p:pic>
        <p:nvPicPr>
          <p:cNvPr id="15" name="图片 14"/>
          <p:cNvPicPr>
            <a:picLocks noChangeAspect="1"/>
          </p:cNvPicPr>
          <p:nvPr/>
        </p:nvPicPr>
        <p:blipFill>
          <a:blip r:embed="rId2"/>
          <a:stretch>
            <a:fillRect/>
          </a:stretch>
        </p:blipFill>
        <p:spPr>
          <a:xfrm>
            <a:off x="263352" y="1124744"/>
            <a:ext cx="5686974" cy="4600163"/>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22" presetClass="entr" presetSubtype="8"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wipe(up)">
                                      <p:cBhvr>
                                        <p:cTn id="37" dur="2000"/>
                                        <p:tgtEl>
                                          <p:spTgt spid="1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3">
                                            <p:txEl>
                                              <p:pRg st="1" end="1"/>
                                            </p:txEl>
                                          </p:spTgt>
                                        </p:tgtEl>
                                        <p:attrNameLst>
                                          <p:attrName>style.visibility</p:attrName>
                                        </p:attrNameLst>
                                      </p:cBhvr>
                                      <p:to>
                                        <p:strVal val="visible"/>
                                      </p:to>
                                    </p:set>
                                    <p:animEffect transition="in" filter="wipe(up)">
                                      <p:cBhvr>
                                        <p:cTn id="42" dur="2000"/>
                                        <p:tgtEl>
                                          <p:spTgt spid="13">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3">
                                            <p:txEl>
                                              <p:pRg st="2" end="2"/>
                                            </p:txEl>
                                          </p:spTgt>
                                        </p:tgtEl>
                                        <p:attrNameLst>
                                          <p:attrName>style.visibility</p:attrName>
                                        </p:attrNameLst>
                                      </p:cBhvr>
                                      <p:to>
                                        <p:strVal val="visible"/>
                                      </p:to>
                                    </p:set>
                                    <p:animEffect transition="in" filter="wipe(up)">
                                      <p:cBhvr>
                                        <p:cTn id="47" dur="2000"/>
                                        <p:tgtEl>
                                          <p:spTgt spid="13">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3">
                                            <p:txEl>
                                              <p:pRg st="3" end="3"/>
                                            </p:txEl>
                                          </p:spTgt>
                                        </p:tgtEl>
                                        <p:attrNameLst>
                                          <p:attrName>style.visibility</p:attrName>
                                        </p:attrNameLst>
                                      </p:cBhvr>
                                      <p:to>
                                        <p:strVal val="visible"/>
                                      </p:to>
                                    </p:set>
                                    <p:animEffect transition="in" filter="wipe(up)">
                                      <p:cBhvr>
                                        <p:cTn id="52" dur="2000"/>
                                        <p:tgtEl>
                                          <p:spTgt spid="13">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3">
                                            <p:txEl>
                                              <p:pRg st="4" end="4"/>
                                            </p:txEl>
                                          </p:spTgt>
                                        </p:tgtEl>
                                        <p:attrNameLst>
                                          <p:attrName>style.visibility</p:attrName>
                                        </p:attrNameLst>
                                      </p:cBhvr>
                                      <p:to>
                                        <p:strVal val="visible"/>
                                      </p:to>
                                    </p:set>
                                    <p:animEffect transition="in" filter="wipe(up)">
                                      <p:cBhvr>
                                        <p:cTn id="57" dur="2000"/>
                                        <p:tgtEl>
                                          <p:spTgt spid="1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4">
                                            <p:txEl>
                                              <p:pRg st="0" end="0"/>
                                            </p:txEl>
                                          </p:spTgt>
                                        </p:tgtEl>
                                        <p:attrNameLst>
                                          <p:attrName>style.visibility</p:attrName>
                                        </p:attrNameLst>
                                      </p:cBhvr>
                                      <p:to>
                                        <p:strVal val="visible"/>
                                      </p:to>
                                    </p:set>
                                    <p:animEffect transition="in" filter="wipe(up)">
                                      <p:cBhvr>
                                        <p:cTn id="62" dur="2000"/>
                                        <p:tgtEl>
                                          <p:spTgt spid="14">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4">
                                            <p:txEl>
                                              <p:pRg st="1" end="1"/>
                                            </p:txEl>
                                          </p:spTgt>
                                        </p:tgtEl>
                                        <p:attrNameLst>
                                          <p:attrName>style.visibility</p:attrName>
                                        </p:attrNameLst>
                                      </p:cBhvr>
                                      <p:to>
                                        <p:strVal val="visible"/>
                                      </p:to>
                                    </p:set>
                                    <p:animEffect transition="in" filter="wipe(up)">
                                      <p:cBhvr>
                                        <p:cTn id="67" dur="2000"/>
                                        <p:tgtEl>
                                          <p:spTgt spid="14">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4">
                                            <p:txEl>
                                              <p:pRg st="2" end="2"/>
                                            </p:txEl>
                                          </p:spTgt>
                                        </p:tgtEl>
                                        <p:attrNameLst>
                                          <p:attrName>style.visibility</p:attrName>
                                        </p:attrNameLst>
                                      </p:cBhvr>
                                      <p:to>
                                        <p:strVal val="visible"/>
                                      </p:to>
                                    </p:set>
                                    <p:animEffect transition="in" filter="wipe(up)">
                                      <p:cBhvr>
                                        <p:cTn id="72" dur="2000"/>
                                        <p:tgtEl>
                                          <p:spTgt spid="14">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4">
                                            <p:txEl>
                                              <p:pRg st="3" end="3"/>
                                            </p:txEl>
                                          </p:spTgt>
                                        </p:tgtEl>
                                        <p:attrNameLst>
                                          <p:attrName>style.visibility</p:attrName>
                                        </p:attrNameLst>
                                      </p:cBhvr>
                                      <p:to>
                                        <p:strVal val="visible"/>
                                      </p:to>
                                    </p:set>
                                    <p:animEffect transition="in" filter="wipe(up)">
                                      <p:cBhvr>
                                        <p:cTn id="77" dur="2000"/>
                                        <p:tgtEl>
                                          <p:spTgt spid="14">
                                            <p:txEl>
                                              <p:pRg st="3"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14">
                                            <p:txEl>
                                              <p:pRg st="4" end="4"/>
                                            </p:txEl>
                                          </p:spTgt>
                                        </p:tgtEl>
                                        <p:attrNameLst>
                                          <p:attrName>style.visibility</p:attrName>
                                        </p:attrNameLst>
                                      </p:cBhvr>
                                      <p:to>
                                        <p:strVal val="visible"/>
                                      </p:to>
                                    </p:set>
                                    <p:animEffect transition="in" filter="wipe(up)">
                                      <p:cBhvr>
                                        <p:cTn id="82" dur="20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1" grpId="0"/>
      <p:bldP spid="12" grpId="0"/>
      <p:bldP spid="13" grpId="0" build="p"/>
      <p:bldP spid="1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3392" y="33833"/>
            <a:ext cx="10812016" cy="864097"/>
          </a:xfrm>
        </p:spPr>
        <p:txBody>
          <a:bodyPr/>
          <a:lstStyle/>
          <a:p>
            <a:r>
              <a:rPr lang="zh-CN" altLang="en-US"/>
              <a:t>条件判定覆盖分析使用</a:t>
            </a:r>
            <a:endParaRPr lang="zh-CN" altLang="en-US" dirty="0"/>
          </a:p>
        </p:txBody>
      </p:sp>
      <p:sp>
        <p:nvSpPr>
          <p:cNvPr id="2" name="内容占位符 1"/>
          <p:cNvSpPr>
            <a:spLocks noGrp="1"/>
          </p:cNvSpPr>
          <p:nvPr>
            <p:ph idx="1"/>
          </p:nvPr>
        </p:nvSpPr>
        <p:spPr>
          <a:xfrm>
            <a:off x="7536160" y="1196752"/>
            <a:ext cx="10873208" cy="4843264"/>
          </a:xfrm>
        </p:spPr>
        <p:txBody>
          <a:bodyPr/>
          <a:lstStyle/>
          <a:p>
            <a:pPr marL="0" indent="0">
              <a:lnSpc>
                <a:spcPct val="100000"/>
              </a:lnSpc>
              <a:buNone/>
            </a:pPr>
            <a:r>
              <a:rPr lang="en-US" altLang="zh-CN" dirty="0"/>
              <a:t>A&gt;1       </a:t>
            </a:r>
          </a:p>
          <a:p>
            <a:pPr marL="0" indent="0">
              <a:lnSpc>
                <a:spcPct val="100000"/>
              </a:lnSpc>
              <a:buNone/>
            </a:pPr>
            <a:r>
              <a:rPr lang="en-US" altLang="zh-CN" dirty="0"/>
              <a:t>B=0  </a:t>
            </a:r>
          </a:p>
          <a:p>
            <a:pPr marL="0" indent="0">
              <a:lnSpc>
                <a:spcPct val="100000"/>
              </a:lnSpc>
              <a:buNone/>
            </a:pPr>
            <a:r>
              <a:rPr lang="en-US" altLang="zh-CN" dirty="0"/>
              <a:t>A=2  </a:t>
            </a:r>
          </a:p>
          <a:p>
            <a:pPr marL="0" indent="0">
              <a:lnSpc>
                <a:spcPct val="100000"/>
              </a:lnSpc>
              <a:buNone/>
            </a:pPr>
            <a:r>
              <a:rPr lang="en-US" altLang="zh-CN" dirty="0"/>
              <a:t>X&gt;1  </a:t>
            </a:r>
          </a:p>
          <a:p>
            <a:pPr>
              <a:lnSpc>
                <a:spcPct val="100000"/>
              </a:lnSpc>
            </a:pPr>
            <a:endParaRPr lang="zh-CN" altLang="en-US" dirty="0"/>
          </a:p>
        </p:txBody>
      </p:sp>
      <p:sp>
        <p:nvSpPr>
          <p:cNvPr id="16" name="右大括号 15"/>
          <p:cNvSpPr/>
          <p:nvPr/>
        </p:nvSpPr>
        <p:spPr bwMode="auto">
          <a:xfrm>
            <a:off x="8438247" y="1402040"/>
            <a:ext cx="642937" cy="1685925"/>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a:latin typeface="Arial" panose="020B0604020202020204" pitchFamily="34" charset="0"/>
            </a:endParaRPr>
          </a:p>
        </p:txBody>
      </p:sp>
      <p:sp>
        <p:nvSpPr>
          <p:cNvPr id="17" name="内容占位符 1"/>
          <p:cNvSpPr txBox="1"/>
          <p:nvPr/>
        </p:nvSpPr>
        <p:spPr bwMode="auto">
          <a:xfrm>
            <a:off x="9194002" y="1569074"/>
            <a:ext cx="1547813" cy="207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A=2       </a:t>
            </a:r>
          </a:p>
          <a:p>
            <a:r>
              <a:rPr lang="en-US" altLang="zh-CN" kern="0" dirty="0">
                <a:solidFill>
                  <a:schemeClr val="tx1">
                    <a:lumMod val="10000"/>
                  </a:schemeClr>
                </a:solidFill>
                <a:latin typeface="黑体" panose="02010609060101010101" pitchFamily="49" charset="-122"/>
                <a:ea typeface="黑体" panose="02010609060101010101" pitchFamily="49" charset="-122"/>
              </a:rPr>
              <a:t>B=0  </a:t>
            </a:r>
          </a:p>
          <a:p>
            <a:r>
              <a:rPr lang="en-US" altLang="zh-CN" kern="0" dirty="0">
                <a:solidFill>
                  <a:schemeClr val="tx1">
                    <a:lumMod val="10000"/>
                  </a:schemeClr>
                </a:solidFill>
                <a:latin typeface="黑体" panose="02010609060101010101" pitchFamily="49" charset="-122"/>
                <a:ea typeface="黑体" panose="02010609060101010101" pitchFamily="49" charset="-122"/>
              </a:rPr>
              <a:t>X=4</a:t>
            </a:r>
          </a:p>
          <a:p>
            <a:endParaRPr lang="zh-CN" altLang="en-US" kern="0" dirty="0"/>
          </a:p>
        </p:txBody>
      </p:sp>
      <p:sp>
        <p:nvSpPr>
          <p:cNvPr id="18" name="文本框 17"/>
          <p:cNvSpPr txBox="1"/>
          <p:nvPr/>
        </p:nvSpPr>
        <p:spPr>
          <a:xfrm>
            <a:off x="8757051" y="1791807"/>
            <a:ext cx="421482" cy="523220"/>
          </a:xfrm>
          <a:prstGeom prst="rect">
            <a:avLst/>
          </a:prstGeom>
          <a:noFill/>
        </p:spPr>
        <p:txBody>
          <a:bodyPr wrap="square" rtlCol="0">
            <a:spAutoFit/>
          </a:bodyPr>
          <a:lstStyle/>
          <a:p>
            <a:r>
              <a:rPr lang="en-US" altLang="zh-CN" sz="2800" b="1" dirty="0"/>
              <a:t>T</a:t>
            </a:r>
            <a:endParaRPr lang="zh-CN" altLang="en-US" sz="2800" b="1" dirty="0"/>
          </a:p>
        </p:txBody>
      </p:sp>
      <p:sp>
        <p:nvSpPr>
          <p:cNvPr id="19" name="内容占位符 1"/>
          <p:cNvSpPr txBox="1"/>
          <p:nvPr/>
        </p:nvSpPr>
        <p:spPr bwMode="auto">
          <a:xfrm>
            <a:off x="7351364" y="3705034"/>
            <a:ext cx="1762126" cy="207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A&lt;=1       </a:t>
            </a:r>
          </a:p>
          <a:p>
            <a:r>
              <a:rPr lang="en-US" altLang="zh-CN" kern="0" dirty="0">
                <a:solidFill>
                  <a:schemeClr val="tx1">
                    <a:lumMod val="10000"/>
                  </a:schemeClr>
                </a:solidFill>
                <a:latin typeface="黑体" panose="02010609060101010101" pitchFamily="49" charset="-122"/>
                <a:ea typeface="黑体" panose="02010609060101010101" pitchFamily="49" charset="-122"/>
              </a:rPr>
              <a:t>B!=0  </a:t>
            </a:r>
          </a:p>
          <a:p>
            <a:r>
              <a:rPr lang="en-US" altLang="zh-CN" kern="0" dirty="0">
                <a:solidFill>
                  <a:schemeClr val="tx1">
                    <a:lumMod val="10000"/>
                  </a:schemeClr>
                </a:solidFill>
                <a:latin typeface="黑体" panose="02010609060101010101" pitchFamily="49" charset="-122"/>
                <a:ea typeface="黑体" panose="02010609060101010101" pitchFamily="49" charset="-122"/>
              </a:rPr>
              <a:t>A!=2  </a:t>
            </a:r>
          </a:p>
          <a:p>
            <a:r>
              <a:rPr lang="en-US" altLang="zh-CN" kern="0" dirty="0">
                <a:solidFill>
                  <a:schemeClr val="tx1">
                    <a:lumMod val="10000"/>
                  </a:schemeClr>
                </a:solidFill>
                <a:latin typeface="黑体" panose="02010609060101010101" pitchFamily="49" charset="-122"/>
                <a:ea typeface="黑体" panose="02010609060101010101" pitchFamily="49" charset="-122"/>
              </a:rPr>
              <a:t>X&lt;=1  </a:t>
            </a:r>
          </a:p>
          <a:p>
            <a:endParaRPr lang="zh-CN" altLang="en-US" kern="0" dirty="0"/>
          </a:p>
        </p:txBody>
      </p:sp>
      <p:sp>
        <p:nvSpPr>
          <p:cNvPr id="21" name="内容占位符 1"/>
          <p:cNvSpPr txBox="1"/>
          <p:nvPr/>
        </p:nvSpPr>
        <p:spPr bwMode="auto">
          <a:xfrm>
            <a:off x="9048328" y="3933056"/>
            <a:ext cx="1547813" cy="207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A=0      </a:t>
            </a:r>
          </a:p>
          <a:p>
            <a:r>
              <a:rPr lang="en-US" altLang="zh-CN" kern="0" dirty="0">
                <a:solidFill>
                  <a:schemeClr val="tx1">
                    <a:lumMod val="10000"/>
                  </a:schemeClr>
                </a:solidFill>
                <a:latin typeface="黑体" panose="02010609060101010101" pitchFamily="49" charset="-122"/>
                <a:ea typeface="黑体" panose="02010609060101010101" pitchFamily="49" charset="-122"/>
              </a:rPr>
              <a:t>B=2  </a:t>
            </a:r>
          </a:p>
          <a:p>
            <a:r>
              <a:rPr lang="en-US" altLang="zh-CN" kern="0" dirty="0">
                <a:solidFill>
                  <a:schemeClr val="tx1">
                    <a:lumMod val="10000"/>
                  </a:schemeClr>
                </a:solidFill>
                <a:latin typeface="黑体" panose="02010609060101010101" pitchFamily="49" charset="-122"/>
                <a:ea typeface="黑体" panose="02010609060101010101" pitchFamily="49" charset="-122"/>
              </a:rPr>
              <a:t>X=-1</a:t>
            </a:r>
          </a:p>
          <a:p>
            <a:endParaRPr lang="zh-CN" altLang="en-US" kern="0" dirty="0"/>
          </a:p>
        </p:txBody>
      </p:sp>
      <p:grpSp>
        <p:nvGrpSpPr>
          <p:cNvPr id="23" name="组合 22"/>
          <p:cNvGrpSpPr/>
          <p:nvPr/>
        </p:nvGrpSpPr>
        <p:grpSpPr>
          <a:xfrm>
            <a:off x="8256240" y="3861048"/>
            <a:ext cx="780293" cy="1685925"/>
            <a:chOff x="5627326" y="4084065"/>
            <a:chExt cx="780293" cy="1685925"/>
          </a:xfrm>
        </p:grpSpPr>
        <p:sp>
          <p:nvSpPr>
            <p:cNvPr id="20" name="右大括号 19"/>
            <p:cNvSpPr/>
            <p:nvPr/>
          </p:nvSpPr>
          <p:spPr bwMode="auto">
            <a:xfrm>
              <a:off x="5627326" y="4084065"/>
              <a:ext cx="642937" cy="1685925"/>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a:latin typeface="Arial" panose="020B0604020202020204" pitchFamily="34" charset="0"/>
              </a:endParaRPr>
            </a:p>
          </p:txBody>
        </p:sp>
        <p:sp>
          <p:nvSpPr>
            <p:cNvPr id="22" name="文本框 21"/>
            <p:cNvSpPr txBox="1"/>
            <p:nvPr/>
          </p:nvSpPr>
          <p:spPr>
            <a:xfrm>
              <a:off x="5986137" y="4403807"/>
              <a:ext cx="421482" cy="523220"/>
            </a:xfrm>
            <a:prstGeom prst="rect">
              <a:avLst/>
            </a:prstGeom>
            <a:noFill/>
          </p:spPr>
          <p:txBody>
            <a:bodyPr wrap="square" rtlCol="0">
              <a:spAutoFit/>
            </a:bodyPr>
            <a:lstStyle/>
            <a:p>
              <a:r>
                <a:rPr lang="en-US" altLang="zh-CN" sz="2800" b="1" dirty="0"/>
                <a:t>F</a:t>
              </a:r>
              <a:endParaRPr lang="zh-CN" altLang="en-US" sz="2800" b="1" dirty="0"/>
            </a:p>
          </p:txBody>
        </p:sp>
      </p:grpSp>
      <p:pic>
        <p:nvPicPr>
          <p:cNvPr id="13" name="图片 12"/>
          <p:cNvPicPr>
            <a:picLocks noChangeAspect="1"/>
          </p:cNvPicPr>
          <p:nvPr/>
        </p:nvPicPr>
        <p:blipFill>
          <a:blip r:embed="rId3"/>
          <a:stretch>
            <a:fillRect/>
          </a:stretch>
        </p:blipFill>
        <p:spPr>
          <a:xfrm>
            <a:off x="1055440" y="1268760"/>
            <a:ext cx="5723222" cy="4320480"/>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2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down)">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7">
                                            <p:txEl>
                                              <p:pRg st="0" end="0"/>
                                            </p:txEl>
                                          </p:spTgt>
                                        </p:tgtEl>
                                        <p:attrNameLst>
                                          <p:attrName>style.visibility</p:attrName>
                                        </p:attrNameLst>
                                      </p:cBhvr>
                                      <p:to>
                                        <p:strVal val="visible"/>
                                      </p:to>
                                    </p:set>
                                    <p:animEffect transition="in" filter="wipe(up)">
                                      <p:cBhvr>
                                        <p:cTn id="35" dur="2000"/>
                                        <p:tgtEl>
                                          <p:spTgt spid="17">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7">
                                            <p:txEl>
                                              <p:pRg st="1" end="1"/>
                                            </p:txEl>
                                          </p:spTgt>
                                        </p:tgtEl>
                                        <p:attrNameLst>
                                          <p:attrName>style.visibility</p:attrName>
                                        </p:attrNameLst>
                                      </p:cBhvr>
                                      <p:to>
                                        <p:strVal val="visible"/>
                                      </p:to>
                                    </p:set>
                                    <p:animEffect transition="in" filter="wipe(up)">
                                      <p:cBhvr>
                                        <p:cTn id="40" dur="2000"/>
                                        <p:tgtEl>
                                          <p:spTgt spid="17">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7">
                                            <p:txEl>
                                              <p:pRg st="2" end="2"/>
                                            </p:txEl>
                                          </p:spTgt>
                                        </p:tgtEl>
                                        <p:attrNameLst>
                                          <p:attrName>style.visibility</p:attrName>
                                        </p:attrNameLst>
                                      </p:cBhvr>
                                      <p:to>
                                        <p:strVal val="visible"/>
                                      </p:to>
                                    </p:set>
                                    <p:animEffect transition="in" filter="wipe(up)">
                                      <p:cBhvr>
                                        <p:cTn id="45" dur="2000"/>
                                        <p:tgtEl>
                                          <p:spTgt spid="17">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9">
                                            <p:txEl>
                                              <p:pRg st="0" end="0"/>
                                            </p:txEl>
                                          </p:spTgt>
                                        </p:tgtEl>
                                        <p:attrNameLst>
                                          <p:attrName>style.visibility</p:attrName>
                                        </p:attrNameLst>
                                      </p:cBhvr>
                                      <p:to>
                                        <p:strVal val="visible"/>
                                      </p:to>
                                    </p:set>
                                    <p:animEffect transition="in" filter="wipe(up)">
                                      <p:cBhvr>
                                        <p:cTn id="50" dur="2000"/>
                                        <p:tgtEl>
                                          <p:spTgt spid="19">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19">
                                            <p:txEl>
                                              <p:pRg st="1" end="1"/>
                                            </p:txEl>
                                          </p:spTgt>
                                        </p:tgtEl>
                                        <p:attrNameLst>
                                          <p:attrName>style.visibility</p:attrName>
                                        </p:attrNameLst>
                                      </p:cBhvr>
                                      <p:to>
                                        <p:strVal val="visible"/>
                                      </p:to>
                                    </p:set>
                                    <p:animEffect transition="in" filter="wipe(up)">
                                      <p:cBhvr>
                                        <p:cTn id="55" dur="2000"/>
                                        <p:tgtEl>
                                          <p:spTgt spid="19">
                                            <p:txEl>
                                              <p:pRg st="1" end="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19">
                                            <p:txEl>
                                              <p:pRg st="2" end="2"/>
                                            </p:txEl>
                                          </p:spTgt>
                                        </p:tgtEl>
                                        <p:attrNameLst>
                                          <p:attrName>style.visibility</p:attrName>
                                        </p:attrNameLst>
                                      </p:cBhvr>
                                      <p:to>
                                        <p:strVal val="visible"/>
                                      </p:to>
                                    </p:set>
                                    <p:animEffect transition="in" filter="wipe(up)">
                                      <p:cBhvr>
                                        <p:cTn id="60" dur="2000"/>
                                        <p:tgtEl>
                                          <p:spTgt spid="19">
                                            <p:txEl>
                                              <p:pRg st="2" end="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19">
                                            <p:txEl>
                                              <p:pRg st="3" end="3"/>
                                            </p:txEl>
                                          </p:spTgt>
                                        </p:tgtEl>
                                        <p:attrNameLst>
                                          <p:attrName>style.visibility</p:attrName>
                                        </p:attrNameLst>
                                      </p:cBhvr>
                                      <p:to>
                                        <p:strVal val="visible"/>
                                      </p:to>
                                    </p:set>
                                    <p:animEffect transition="in" filter="wipe(up)">
                                      <p:cBhvr>
                                        <p:cTn id="65" dur="2000"/>
                                        <p:tgtEl>
                                          <p:spTgt spid="19">
                                            <p:txEl>
                                              <p:pRg st="3" end="3"/>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wipe(left)">
                                      <p:cBhvr>
                                        <p:cTn id="70" dur="500"/>
                                        <p:tgtEl>
                                          <p:spTgt spid="2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21">
                                            <p:txEl>
                                              <p:pRg st="0" end="0"/>
                                            </p:txEl>
                                          </p:spTgt>
                                        </p:tgtEl>
                                        <p:attrNameLst>
                                          <p:attrName>style.visibility</p:attrName>
                                        </p:attrNameLst>
                                      </p:cBhvr>
                                      <p:to>
                                        <p:strVal val="visible"/>
                                      </p:to>
                                    </p:set>
                                    <p:animEffect transition="in" filter="wipe(up)">
                                      <p:cBhvr>
                                        <p:cTn id="75" dur="2000"/>
                                        <p:tgtEl>
                                          <p:spTgt spid="21">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21">
                                            <p:txEl>
                                              <p:pRg st="1" end="1"/>
                                            </p:txEl>
                                          </p:spTgt>
                                        </p:tgtEl>
                                        <p:attrNameLst>
                                          <p:attrName>style.visibility</p:attrName>
                                        </p:attrNameLst>
                                      </p:cBhvr>
                                      <p:to>
                                        <p:strVal val="visible"/>
                                      </p:to>
                                    </p:set>
                                    <p:animEffect transition="in" filter="wipe(up)">
                                      <p:cBhvr>
                                        <p:cTn id="80" dur="2000"/>
                                        <p:tgtEl>
                                          <p:spTgt spid="21">
                                            <p:txEl>
                                              <p:pRg st="1" end="1"/>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21">
                                            <p:txEl>
                                              <p:pRg st="2" end="2"/>
                                            </p:txEl>
                                          </p:spTgt>
                                        </p:tgtEl>
                                        <p:attrNameLst>
                                          <p:attrName>style.visibility</p:attrName>
                                        </p:attrNameLst>
                                      </p:cBhvr>
                                      <p:to>
                                        <p:strVal val="visible"/>
                                      </p:to>
                                    </p:set>
                                    <p:animEffect transition="in" filter="wipe(up)">
                                      <p:cBhvr>
                                        <p:cTn id="85" dur="20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6" grpId="0" animBg="1"/>
      <p:bldP spid="17" grpId="0" build="p"/>
      <p:bldP spid="18" grpId="0"/>
      <p:bldP spid="19" grpId="0" build="p"/>
      <p:bldP spid="2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条件判定覆盖使用分析</a:t>
            </a:r>
            <a:endParaRPr lang="zh-CN" altLang="en-US" dirty="0"/>
          </a:p>
        </p:txBody>
      </p:sp>
      <p:sp>
        <p:nvSpPr>
          <p:cNvPr id="16" name="内容占位符 15"/>
          <p:cNvSpPr>
            <a:spLocks noGrp="1"/>
          </p:cNvSpPr>
          <p:nvPr>
            <p:ph idx="1"/>
          </p:nvPr>
        </p:nvSpPr>
        <p:spPr/>
        <p:txBody>
          <a:bodyPr/>
          <a:lstStyle/>
          <a:p>
            <a:endParaRPr lang="zh-CN" altLang="en-US" dirty="0"/>
          </a:p>
        </p:txBody>
      </p:sp>
      <p:sp>
        <p:nvSpPr>
          <p:cNvPr id="5" name="云形标注 4"/>
          <p:cNvSpPr/>
          <p:nvPr/>
        </p:nvSpPr>
        <p:spPr bwMode="auto">
          <a:xfrm>
            <a:off x="3863752" y="980728"/>
            <a:ext cx="2537842" cy="934423"/>
          </a:xfrm>
          <a:prstGeom prst="cloudCallout">
            <a:avLst>
              <a:gd name="adj1" fmla="val -123813"/>
              <a:gd name="adj2" fmla="val 45208"/>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pPr eaLnBrk="0" hangingPunct="0"/>
            <a:r>
              <a:rPr lang="en-US" altLang="zh-CN" sz="2200" b="1" dirty="0">
                <a:solidFill>
                  <a:schemeClr val="tx1">
                    <a:lumMod val="10000"/>
                  </a:schemeClr>
                </a:solidFill>
                <a:latin typeface="Times New Roman" panose="02020603050405020304" pitchFamily="18" charset="0"/>
                <a:ea typeface="楷体" panose="02010609060101010101" pitchFamily="49" charset="-122"/>
              </a:rPr>
              <a:t> </a:t>
            </a:r>
            <a:r>
              <a:rPr lang="en-US" altLang="zh-CN" sz="2400" b="1" dirty="0">
                <a:solidFill>
                  <a:schemeClr val="tx1">
                    <a:lumMod val="10000"/>
                  </a:schemeClr>
                </a:solidFill>
                <a:latin typeface="Times New Roman" panose="02020603050405020304" pitchFamily="18" charset="0"/>
                <a:ea typeface="楷体" panose="02010609060101010101" pitchFamily="49" charset="-122"/>
              </a:rPr>
              <a:t>AND</a:t>
            </a:r>
            <a:r>
              <a:rPr lang="zh-CN" altLang="en-US" sz="2400" b="1" dirty="0">
                <a:solidFill>
                  <a:schemeClr val="tx1">
                    <a:lumMod val="10000"/>
                  </a:schemeClr>
                </a:solidFill>
                <a:latin typeface="Times New Roman" panose="02020603050405020304" pitchFamily="18" charset="0"/>
                <a:ea typeface="楷体" panose="02010609060101010101" pitchFamily="49" charset="-122"/>
              </a:rPr>
              <a:t>错写为</a:t>
            </a:r>
            <a:r>
              <a:rPr lang="en-US" altLang="zh-CN" sz="2400" b="1" dirty="0">
                <a:solidFill>
                  <a:schemeClr val="tx1">
                    <a:lumMod val="10000"/>
                  </a:schemeClr>
                </a:solidFill>
                <a:latin typeface="Times New Roman" panose="02020603050405020304" pitchFamily="18" charset="0"/>
                <a:ea typeface="楷体" panose="02010609060101010101" pitchFamily="49" charset="-122"/>
              </a:rPr>
              <a:t>OR</a:t>
            </a:r>
            <a:endParaRPr lang="zh-CN" altLang="en-US" sz="2400" b="1" dirty="0">
              <a:solidFill>
                <a:schemeClr val="tx1">
                  <a:lumMod val="10000"/>
                </a:schemeClr>
              </a:solidFill>
              <a:latin typeface="Times New Roman" panose="02020603050405020304" pitchFamily="18" charset="0"/>
              <a:ea typeface="楷体" panose="02010609060101010101" pitchFamily="49" charset="-122"/>
            </a:endParaRPr>
          </a:p>
        </p:txBody>
      </p:sp>
      <p:sp>
        <p:nvSpPr>
          <p:cNvPr id="6" name="云形标注 5"/>
          <p:cNvSpPr/>
          <p:nvPr/>
        </p:nvSpPr>
        <p:spPr bwMode="auto">
          <a:xfrm rot="21228162">
            <a:off x="4705296" y="3130856"/>
            <a:ext cx="2537842" cy="1053646"/>
          </a:xfrm>
          <a:prstGeom prst="cloudCallout">
            <a:avLst>
              <a:gd name="adj1" fmla="val -155340"/>
              <a:gd name="adj2" fmla="val 1428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pPr eaLnBrk="0" hangingPunct="0"/>
            <a:r>
              <a:rPr lang="en-US" altLang="zh-CN" sz="2400" b="1" dirty="0">
                <a:solidFill>
                  <a:schemeClr val="tx1">
                    <a:lumMod val="10000"/>
                  </a:schemeClr>
                </a:solidFill>
                <a:latin typeface="Times New Roman" panose="02020603050405020304" pitchFamily="18" charset="0"/>
                <a:ea typeface="楷体" panose="02010609060101010101" pitchFamily="49" charset="-122"/>
              </a:rPr>
              <a:t>OR</a:t>
            </a:r>
            <a:r>
              <a:rPr lang="zh-CN" altLang="en-US" sz="2400" b="1" dirty="0">
                <a:solidFill>
                  <a:schemeClr val="tx1">
                    <a:lumMod val="10000"/>
                  </a:schemeClr>
                </a:solidFill>
                <a:latin typeface="Times New Roman" panose="02020603050405020304" pitchFamily="18" charset="0"/>
                <a:ea typeface="楷体" panose="02010609060101010101" pitchFamily="49" charset="-122"/>
              </a:rPr>
              <a:t>错写为</a:t>
            </a:r>
            <a:r>
              <a:rPr lang="en-US" altLang="zh-CN" sz="2400" b="1" dirty="0">
                <a:solidFill>
                  <a:schemeClr val="tx1">
                    <a:lumMod val="10000"/>
                  </a:schemeClr>
                </a:solidFill>
                <a:latin typeface="Times New Roman" panose="02020603050405020304" pitchFamily="18" charset="0"/>
                <a:ea typeface="楷体" panose="02010609060101010101" pitchFamily="49" charset="-122"/>
              </a:rPr>
              <a:t>AND</a:t>
            </a:r>
            <a:endParaRPr lang="zh-CN" altLang="en-US" sz="2400" b="1" dirty="0">
              <a:solidFill>
                <a:schemeClr val="tx1">
                  <a:lumMod val="10000"/>
                </a:schemeClr>
              </a:solidFill>
              <a:latin typeface="Times New Roman" panose="02020603050405020304" pitchFamily="18" charset="0"/>
              <a:ea typeface="楷体" panose="02010609060101010101" pitchFamily="49" charset="-122"/>
            </a:endParaRPr>
          </a:p>
        </p:txBody>
      </p:sp>
      <p:sp>
        <p:nvSpPr>
          <p:cNvPr id="7" name="矩形 6"/>
          <p:cNvSpPr/>
          <p:nvPr/>
        </p:nvSpPr>
        <p:spPr>
          <a:xfrm>
            <a:off x="8112224" y="1196752"/>
            <a:ext cx="967532" cy="2246769"/>
          </a:xfrm>
          <a:prstGeom prst="rect">
            <a:avLst/>
          </a:prstGeom>
        </p:spPr>
        <p:txBody>
          <a:bodyPr wrap="square">
            <a:spAutoFit/>
          </a:bodyPr>
          <a:lstStyle/>
          <a:p>
            <a:r>
              <a:rPr lang="zh-CN" altLang="en-US" sz="2800" b="1" dirty="0">
                <a:solidFill>
                  <a:srgbClr val="FF0000"/>
                </a:solidFill>
                <a:latin typeface="楷体" panose="02010609060101010101" pitchFamily="49" charset="-122"/>
                <a:ea typeface="楷体" panose="02010609060101010101" pitchFamily="49" charset="-122"/>
              </a:rPr>
              <a:t>条件判定覆盖并不完美</a:t>
            </a:r>
          </a:p>
        </p:txBody>
      </p:sp>
      <p:pic>
        <p:nvPicPr>
          <p:cNvPr id="8" name="图片 7"/>
          <p:cNvPicPr>
            <a:picLocks noChangeAspect="1"/>
          </p:cNvPicPr>
          <p:nvPr/>
        </p:nvPicPr>
        <p:blipFill>
          <a:blip r:embed="rId3"/>
          <a:stretch>
            <a:fillRect/>
          </a:stretch>
        </p:blipFill>
        <p:spPr>
          <a:xfrm>
            <a:off x="407368" y="980728"/>
            <a:ext cx="5560763" cy="5457274"/>
          </a:xfrm>
          <a:prstGeom prst="rect">
            <a:avLst/>
          </a:prstGeom>
        </p:spPr>
      </p:pic>
      <p:sp>
        <p:nvSpPr>
          <p:cNvPr id="9" name="内容占位符 1"/>
          <p:cNvSpPr txBox="1"/>
          <p:nvPr/>
        </p:nvSpPr>
        <p:spPr bwMode="auto">
          <a:xfrm>
            <a:off x="6407278" y="4221088"/>
            <a:ext cx="984866" cy="184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lnSpc>
                <a:spcPct val="150000"/>
              </a:lnSpc>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lnSpc>
                <a:spcPct val="150000"/>
              </a:lnSpc>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lnSpc>
                <a:spcPct val="150000"/>
              </a:lnSpc>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lnSpc>
                <a:spcPct val="150000"/>
              </a:lnSpc>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a:lnSpc>
                <a:spcPct val="100000"/>
              </a:lnSpc>
            </a:pPr>
            <a:r>
              <a:rPr lang="en-US" altLang="zh-CN" kern="0" dirty="0">
                <a:solidFill>
                  <a:schemeClr val="tx1">
                    <a:lumMod val="10000"/>
                  </a:schemeClr>
                </a:solidFill>
                <a:latin typeface="黑体" panose="02010609060101010101" pitchFamily="49" charset="-122"/>
                <a:ea typeface="黑体" panose="02010609060101010101" pitchFamily="49" charset="-122"/>
              </a:rPr>
              <a:t>A&gt;1       </a:t>
            </a:r>
          </a:p>
          <a:p>
            <a:pPr>
              <a:lnSpc>
                <a:spcPct val="100000"/>
              </a:lnSpc>
            </a:pPr>
            <a:r>
              <a:rPr lang="en-US" altLang="zh-CN" kern="0" dirty="0">
                <a:solidFill>
                  <a:schemeClr val="tx1">
                    <a:lumMod val="10000"/>
                  </a:schemeClr>
                </a:solidFill>
                <a:latin typeface="黑体" panose="02010609060101010101" pitchFamily="49" charset="-122"/>
                <a:ea typeface="黑体" panose="02010609060101010101" pitchFamily="49" charset="-122"/>
              </a:rPr>
              <a:t>B=0  </a:t>
            </a:r>
          </a:p>
          <a:p>
            <a:pPr>
              <a:lnSpc>
                <a:spcPct val="100000"/>
              </a:lnSpc>
            </a:pPr>
            <a:r>
              <a:rPr lang="en-US" altLang="zh-CN" kern="0" dirty="0">
                <a:solidFill>
                  <a:schemeClr val="tx1">
                    <a:lumMod val="10000"/>
                  </a:schemeClr>
                </a:solidFill>
                <a:latin typeface="黑体" panose="02010609060101010101" pitchFamily="49" charset="-122"/>
                <a:ea typeface="黑体" panose="02010609060101010101" pitchFamily="49" charset="-122"/>
              </a:rPr>
              <a:t>A=2  </a:t>
            </a:r>
          </a:p>
          <a:p>
            <a:pPr>
              <a:lnSpc>
                <a:spcPct val="100000"/>
              </a:lnSpc>
            </a:pPr>
            <a:r>
              <a:rPr lang="en-US" altLang="zh-CN" kern="0" dirty="0">
                <a:solidFill>
                  <a:schemeClr val="tx1">
                    <a:lumMod val="10000"/>
                  </a:schemeClr>
                </a:solidFill>
                <a:latin typeface="黑体" panose="02010609060101010101" pitchFamily="49" charset="-122"/>
                <a:ea typeface="黑体" panose="02010609060101010101" pitchFamily="49" charset="-122"/>
              </a:rPr>
              <a:t>X&gt;1  </a:t>
            </a:r>
          </a:p>
          <a:p>
            <a:pPr>
              <a:lnSpc>
                <a:spcPct val="100000"/>
              </a:lnSpc>
            </a:pPr>
            <a:endParaRPr lang="zh-CN" altLang="en-US" kern="0" dirty="0"/>
          </a:p>
        </p:txBody>
      </p:sp>
      <p:sp>
        <p:nvSpPr>
          <p:cNvPr id="10" name="右大括号 9"/>
          <p:cNvSpPr/>
          <p:nvPr/>
        </p:nvSpPr>
        <p:spPr bwMode="auto">
          <a:xfrm>
            <a:off x="7271374" y="4509120"/>
            <a:ext cx="409098" cy="1499469"/>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a:latin typeface="Arial" panose="020B0604020202020204" pitchFamily="34" charset="0"/>
            </a:endParaRPr>
          </a:p>
        </p:txBody>
      </p:sp>
      <p:sp>
        <p:nvSpPr>
          <p:cNvPr id="11" name="内容占位符 1"/>
          <p:cNvSpPr txBox="1"/>
          <p:nvPr/>
        </p:nvSpPr>
        <p:spPr bwMode="auto">
          <a:xfrm>
            <a:off x="7703422" y="4581128"/>
            <a:ext cx="984866" cy="181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A=2       </a:t>
            </a:r>
          </a:p>
          <a:p>
            <a:r>
              <a:rPr lang="en-US" altLang="zh-CN" kern="0" dirty="0">
                <a:solidFill>
                  <a:schemeClr val="tx1">
                    <a:lumMod val="10000"/>
                  </a:schemeClr>
                </a:solidFill>
                <a:latin typeface="黑体" panose="02010609060101010101" pitchFamily="49" charset="-122"/>
                <a:ea typeface="黑体" panose="02010609060101010101" pitchFamily="49" charset="-122"/>
              </a:rPr>
              <a:t>B=0  </a:t>
            </a:r>
          </a:p>
          <a:p>
            <a:r>
              <a:rPr lang="en-US" altLang="zh-CN" kern="0" dirty="0">
                <a:solidFill>
                  <a:schemeClr val="tx1">
                    <a:lumMod val="10000"/>
                  </a:schemeClr>
                </a:solidFill>
                <a:latin typeface="黑体" panose="02010609060101010101" pitchFamily="49" charset="-122"/>
                <a:ea typeface="黑体" panose="02010609060101010101" pitchFamily="49" charset="-122"/>
              </a:rPr>
              <a:t>X=4</a:t>
            </a:r>
          </a:p>
          <a:p>
            <a:endParaRPr lang="zh-CN" altLang="en-US" kern="0" dirty="0"/>
          </a:p>
        </p:txBody>
      </p:sp>
      <p:sp>
        <p:nvSpPr>
          <p:cNvPr id="12" name="内容占位符 1"/>
          <p:cNvSpPr txBox="1"/>
          <p:nvPr/>
        </p:nvSpPr>
        <p:spPr bwMode="auto">
          <a:xfrm>
            <a:off x="9071574" y="4221088"/>
            <a:ext cx="1121232" cy="184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A&lt;=1       </a:t>
            </a:r>
          </a:p>
          <a:p>
            <a:r>
              <a:rPr lang="en-US" altLang="zh-CN" kern="0" dirty="0">
                <a:solidFill>
                  <a:schemeClr val="tx1">
                    <a:lumMod val="10000"/>
                  </a:schemeClr>
                </a:solidFill>
                <a:latin typeface="黑体" panose="02010609060101010101" pitchFamily="49" charset="-122"/>
                <a:ea typeface="黑体" panose="02010609060101010101" pitchFamily="49" charset="-122"/>
              </a:rPr>
              <a:t>B!=0  </a:t>
            </a:r>
          </a:p>
          <a:p>
            <a:r>
              <a:rPr lang="en-US" altLang="zh-CN" kern="0" dirty="0">
                <a:solidFill>
                  <a:schemeClr val="tx1">
                    <a:lumMod val="10000"/>
                  </a:schemeClr>
                </a:solidFill>
                <a:latin typeface="黑体" panose="02010609060101010101" pitchFamily="49" charset="-122"/>
                <a:ea typeface="黑体" panose="02010609060101010101" pitchFamily="49" charset="-122"/>
              </a:rPr>
              <a:t>A!=2  </a:t>
            </a:r>
          </a:p>
          <a:p>
            <a:r>
              <a:rPr lang="en-US" altLang="zh-CN" kern="0" dirty="0">
                <a:solidFill>
                  <a:schemeClr val="tx1">
                    <a:lumMod val="10000"/>
                  </a:schemeClr>
                </a:solidFill>
                <a:latin typeface="黑体" panose="02010609060101010101" pitchFamily="49" charset="-122"/>
                <a:ea typeface="黑体" panose="02010609060101010101" pitchFamily="49" charset="-122"/>
              </a:rPr>
              <a:t>X&lt;=1  </a:t>
            </a:r>
          </a:p>
          <a:p>
            <a:endParaRPr lang="zh-CN" altLang="en-US" kern="0" dirty="0"/>
          </a:p>
        </p:txBody>
      </p:sp>
      <p:sp>
        <p:nvSpPr>
          <p:cNvPr id="13" name="内容占位符 1"/>
          <p:cNvSpPr txBox="1"/>
          <p:nvPr/>
        </p:nvSpPr>
        <p:spPr bwMode="auto">
          <a:xfrm>
            <a:off x="10655750" y="4365104"/>
            <a:ext cx="984866" cy="184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A=0      </a:t>
            </a:r>
          </a:p>
          <a:p>
            <a:r>
              <a:rPr lang="en-US" altLang="zh-CN" kern="0" dirty="0">
                <a:solidFill>
                  <a:schemeClr val="tx1">
                    <a:lumMod val="10000"/>
                  </a:schemeClr>
                </a:solidFill>
                <a:latin typeface="黑体" panose="02010609060101010101" pitchFamily="49" charset="-122"/>
                <a:ea typeface="黑体" panose="02010609060101010101" pitchFamily="49" charset="-122"/>
              </a:rPr>
              <a:t>B=2  </a:t>
            </a:r>
          </a:p>
          <a:p>
            <a:r>
              <a:rPr lang="en-US" altLang="zh-CN" kern="0" dirty="0">
                <a:solidFill>
                  <a:schemeClr val="tx1">
                    <a:lumMod val="10000"/>
                  </a:schemeClr>
                </a:solidFill>
                <a:latin typeface="黑体" panose="02010609060101010101" pitchFamily="49" charset="-122"/>
                <a:ea typeface="黑体" panose="02010609060101010101" pitchFamily="49" charset="-122"/>
              </a:rPr>
              <a:t>X=-1</a:t>
            </a:r>
          </a:p>
          <a:p>
            <a:endParaRPr lang="zh-CN" altLang="en-US" kern="0" dirty="0"/>
          </a:p>
        </p:txBody>
      </p:sp>
      <p:sp>
        <p:nvSpPr>
          <p:cNvPr id="15" name="右大括号 14"/>
          <p:cNvSpPr/>
          <p:nvPr/>
        </p:nvSpPr>
        <p:spPr bwMode="auto">
          <a:xfrm>
            <a:off x="10151694" y="4437112"/>
            <a:ext cx="409098" cy="1499469"/>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a:latin typeface="Arial" panose="020B06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a:t>条件组合覆盖定义</a:t>
            </a:r>
            <a:endParaRPr lang="zh-CN" altLang="en-US" dirty="0"/>
          </a:p>
        </p:txBody>
      </p:sp>
      <p:sp>
        <p:nvSpPr>
          <p:cNvPr id="45059" name="Rectangle 3"/>
          <p:cNvSpPr>
            <a:spLocks noGrp="1" noChangeArrowheads="1"/>
          </p:cNvSpPr>
          <p:nvPr>
            <p:ph idx="1"/>
          </p:nvPr>
        </p:nvSpPr>
        <p:spPr/>
        <p:txBody>
          <a:bodyPr/>
          <a:lstStyle/>
          <a:p>
            <a:r>
              <a:rPr lang="zh-CN" altLang="en-US" dirty="0"/>
              <a:t>条件组合覆盖：设计若干测试用例，使得判定中条件的</a:t>
            </a:r>
            <a:r>
              <a:rPr lang="zh-CN" altLang="en-US" dirty="0">
                <a:solidFill>
                  <a:srgbClr val="FF0000"/>
                </a:solidFill>
              </a:rPr>
              <a:t>各种组合都至少执行一次</a:t>
            </a:r>
            <a:r>
              <a:rPr lang="zh-CN" altLang="en-US" dirty="0"/>
              <a:t>。</a:t>
            </a:r>
            <a:endParaRPr lang="en-US" altLang="zh-CN" dirty="0"/>
          </a:p>
          <a:p>
            <a:endParaRPr lang="zh-CN" altLang="en-US"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条件组合覆盖使用分析</a:t>
            </a:r>
            <a:endParaRPr lang="zh-CN" altLang="en-US" dirty="0"/>
          </a:p>
        </p:txBody>
      </p:sp>
      <p:sp>
        <p:nvSpPr>
          <p:cNvPr id="6" name="内容占位符 5"/>
          <p:cNvSpPr>
            <a:spLocks noGrp="1"/>
          </p:cNvSpPr>
          <p:nvPr>
            <p:ph idx="1"/>
          </p:nvPr>
        </p:nvSpPr>
        <p:spPr/>
        <p:txBody>
          <a:bodyPr/>
          <a:lstStyle/>
          <a:p>
            <a:endParaRPr lang="zh-CN" altLang="en-US"/>
          </a:p>
        </p:txBody>
      </p:sp>
      <p:sp>
        <p:nvSpPr>
          <p:cNvPr id="9" name="TextBox 24"/>
          <p:cNvSpPr txBox="1"/>
          <p:nvPr/>
        </p:nvSpPr>
        <p:spPr>
          <a:xfrm>
            <a:off x="7572970" y="1931644"/>
            <a:ext cx="3559410" cy="2492990"/>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A&gt;1    B=0       (1)</a:t>
            </a:r>
          </a:p>
          <a:p>
            <a:r>
              <a:rPr lang="en-US" altLang="zh-CN" sz="2600" b="1" dirty="0">
                <a:solidFill>
                  <a:schemeClr val="tx1">
                    <a:lumMod val="10000"/>
                  </a:schemeClr>
                </a:solidFill>
                <a:ea typeface="楷体" panose="02010609060101010101" pitchFamily="49" charset="-122"/>
              </a:rPr>
              <a:t>A&gt;1    B!=0      (2)</a:t>
            </a:r>
          </a:p>
          <a:p>
            <a:r>
              <a:rPr lang="en-US" altLang="zh-CN" sz="2600" b="1" dirty="0">
                <a:solidFill>
                  <a:schemeClr val="tx1">
                    <a:lumMod val="10000"/>
                  </a:schemeClr>
                </a:solidFill>
                <a:ea typeface="楷体" panose="02010609060101010101" pitchFamily="49" charset="-122"/>
              </a:rPr>
              <a:t>A&lt;=1   B=0      (3)</a:t>
            </a:r>
          </a:p>
          <a:p>
            <a:r>
              <a:rPr lang="en-US" altLang="zh-CN" sz="2600" b="1" dirty="0">
                <a:solidFill>
                  <a:schemeClr val="tx1">
                    <a:lumMod val="10000"/>
                  </a:schemeClr>
                </a:solidFill>
                <a:ea typeface="楷体" panose="02010609060101010101" pitchFamily="49" charset="-122"/>
              </a:rPr>
              <a:t>A&lt;=1   B!=0     (4)</a:t>
            </a:r>
          </a:p>
          <a:p>
            <a:r>
              <a:rPr lang="en-US" altLang="zh-CN" sz="2600" b="1" dirty="0">
                <a:solidFill>
                  <a:schemeClr val="tx1">
                    <a:lumMod val="10000"/>
                  </a:schemeClr>
                </a:solidFill>
                <a:ea typeface="楷体" panose="02010609060101010101" pitchFamily="49" charset="-122"/>
              </a:rPr>
              <a:t> </a:t>
            </a:r>
          </a:p>
          <a:p>
            <a:r>
              <a:rPr lang="en-US" altLang="zh-CN" sz="2600" b="1" dirty="0">
                <a:solidFill>
                  <a:schemeClr val="tx1">
                    <a:lumMod val="10000"/>
                  </a:schemeClr>
                </a:solidFill>
                <a:ea typeface="楷体" panose="02010609060101010101" pitchFamily="49" charset="-122"/>
              </a:rPr>
              <a:t> </a:t>
            </a:r>
          </a:p>
        </p:txBody>
      </p:sp>
      <p:sp>
        <p:nvSpPr>
          <p:cNvPr id="10" name="TextBox 26"/>
          <p:cNvSpPr txBox="1"/>
          <p:nvPr/>
        </p:nvSpPr>
        <p:spPr>
          <a:xfrm>
            <a:off x="7752184" y="4077072"/>
            <a:ext cx="3744416" cy="1692771"/>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A=2    X&gt;1       (5)</a:t>
            </a:r>
          </a:p>
          <a:p>
            <a:r>
              <a:rPr lang="en-US" altLang="zh-CN" sz="2600" b="1" dirty="0">
                <a:solidFill>
                  <a:schemeClr val="tx1">
                    <a:lumMod val="10000"/>
                  </a:schemeClr>
                </a:solidFill>
                <a:ea typeface="楷体" panose="02010609060101010101" pitchFamily="49" charset="-122"/>
              </a:rPr>
              <a:t>A=2    X&lt;=1     (6)</a:t>
            </a:r>
          </a:p>
          <a:p>
            <a:r>
              <a:rPr lang="en-US" altLang="zh-CN" sz="2600" b="1" dirty="0">
                <a:solidFill>
                  <a:schemeClr val="tx1">
                    <a:lumMod val="10000"/>
                  </a:schemeClr>
                </a:solidFill>
                <a:ea typeface="楷体" panose="02010609060101010101" pitchFamily="49" charset="-122"/>
              </a:rPr>
              <a:t>A!=2    X&gt;1      (7)</a:t>
            </a:r>
          </a:p>
          <a:p>
            <a:r>
              <a:rPr lang="en-US" altLang="zh-CN" sz="2600" b="1" dirty="0">
                <a:solidFill>
                  <a:schemeClr val="tx1">
                    <a:lumMod val="10000"/>
                  </a:schemeClr>
                </a:solidFill>
                <a:ea typeface="楷体" panose="02010609060101010101" pitchFamily="49" charset="-122"/>
              </a:rPr>
              <a:t>A!=2    X&lt;=1    (8)</a:t>
            </a:r>
          </a:p>
        </p:txBody>
      </p:sp>
      <p:sp>
        <p:nvSpPr>
          <p:cNvPr id="11" name="TextBox 30"/>
          <p:cNvSpPr txBox="1"/>
          <p:nvPr/>
        </p:nvSpPr>
        <p:spPr>
          <a:xfrm>
            <a:off x="6870700" y="2849947"/>
            <a:ext cx="763351" cy="553998"/>
          </a:xfrm>
          <a:prstGeom prst="rect">
            <a:avLst/>
          </a:prstGeom>
          <a:noFill/>
        </p:spPr>
        <p:txBody>
          <a:bodyPr wrap="none" rtlCol="0">
            <a:spAutoFit/>
          </a:bodyPr>
          <a:lstStyle/>
          <a:p>
            <a:r>
              <a:rPr lang="en-US" altLang="zh-CN" sz="3000" b="1" dirty="0">
                <a:solidFill>
                  <a:schemeClr val="tx1">
                    <a:lumMod val="10000"/>
                  </a:schemeClr>
                </a:solidFill>
                <a:ea typeface="楷体" panose="02010609060101010101" pitchFamily="49" charset="-122"/>
              </a:rPr>
              <a:t>a</a:t>
            </a:r>
            <a:r>
              <a:rPr lang="zh-CN" altLang="en-US" sz="3000" b="1" dirty="0">
                <a:solidFill>
                  <a:schemeClr val="tx1">
                    <a:lumMod val="10000"/>
                  </a:schemeClr>
                </a:solidFill>
                <a:ea typeface="楷体" panose="02010609060101010101" pitchFamily="49" charset="-122"/>
              </a:rPr>
              <a:t>点</a:t>
            </a:r>
          </a:p>
        </p:txBody>
      </p:sp>
      <p:sp>
        <p:nvSpPr>
          <p:cNvPr id="12" name="TextBox 31"/>
          <p:cNvSpPr txBox="1"/>
          <p:nvPr/>
        </p:nvSpPr>
        <p:spPr>
          <a:xfrm>
            <a:off x="6974602" y="4779555"/>
            <a:ext cx="784189" cy="553998"/>
          </a:xfrm>
          <a:prstGeom prst="rect">
            <a:avLst/>
          </a:prstGeom>
          <a:noFill/>
        </p:spPr>
        <p:txBody>
          <a:bodyPr wrap="none" rtlCol="0">
            <a:spAutoFit/>
          </a:bodyPr>
          <a:lstStyle/>
          <a:p>
            <a:r>
              <a:rPr lang="en-US" altLang="zh-CN" sz="3000" b="1" dirty="0">
                <a:solidFill>
                  <a:schemeClr val="tx1">
                    <a:lumMod val="10000"/>
                  </a:schemeClr>
                </a:solidFill>
                <a:ea typeface="楷体" panose="02010609060101010101" pitchFamily="49" charset="-122"/>
              </a:rPr>
              <a:t>b</a:t>
            </a:r>
            <a:r>
              <a:rPr lang="zh-CN" altLang="en-US" sz="3000" b="1" dirty="0">
                <a:solidFill>
                  <a:schemeClr val="tx1">
                    <a:lumMod val="10000"/>
                  </a:schemeClr>
                </a:solidFill>
                <a:ea typeface="楷体" panose="02010609060101010101" pitchFamily="49" charset="-122"/>
              </a:rPr>
              <a:t>点</a:t>
            </a:r>
          </a:p>
        </p:txBody>
      </p:sp>
      <p:pic>
        <p:nvPicPr>
          <p:cNvPr id="13" name="图片 12"/>
          <p:cNvPicPr>
            <a:picLocks noChangeAspect="1"/>
          </p:cNvPicPr>
          <p:nvPr/>
        </p:nvPicPr>
        <p:blipFill>
          <a:blip r:embed="rId2"/>
          <a:stretch>
            <a:fillRect/>
          </a:stretch>
        </p:blipFill>
        <p:spPr>
          <a:xfrm>
            <a:off x="1658265" y="1118615"/>
            <a:ext cx="5185006" cy="5088510"/>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动态白盒测试包含</a:t>
            </a:r>
          </a:p>
        </p:txBody>
      </p:sp>
      <p:sp>
        <p:nvSpPr>
          <p:cNvPr id="3" name="内容占位符 2"/>
          <p:cNvSpPr>
            <a:spLocks noGrp="1"/>
          </p:cNvSpPr>
          <p:nvPr>
            <p:ph idx="1"/>
          </p:nvPr>
        </p:nvSpPr>
        <p:spPr/>
        <p:txBody>
          <a:bodyPr/>
          <a:lstStyle/>
          <a:p>
            <a:r>
              <a:rPr lang="zh-CN" altLang="en-US" dirty="0"/>
              <a:t>对判定的测试</a:t>
            </a:r>
            <a:endParaRPr lang="en-US" altLang="zh-CN" dirty="0"/>
          </a:p>
          <a:p>
            <a:r>
              <a:rPr lang="zh-CN" altLang="en-US" dirty="0"/>
              <a:t>对路径的测试</a:t>
            </a:r>
            <a:endParaRPr lang="en-US" altLang="zh-CN" dirty="0"/>
          </a:p>
          <a:p>
            <a:r>
              <a:rPr lang="zh-CN" altLang="en-US" dirty="0"/>
              <a:t>对循环的测试</a:t>
            </a:r>
            <a:endParaRPr lang="en-US" altLang="zh-CN" dirty="0"/>
          </a:p>
          <a:p>
            <a:r>
              <a:rPr lang="zh-CN" altLang="en-US" dirty="0"/>
              <a:t>对变量的测试</a:t>
            </a:r>
          </a:p>
        </p:txBody>
      </p:sp>
    </p:spTree>
  </p:cSld>
  <p:clrMapOvr>
    <a:masterClrMapping/>
  </p:clrMapOvr>
  <p:transition>
    <p:blinds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条件组合覆盖使用分析</a:t>
            </a:r>
            <a:endParaRPr lang="zh-CN" altLang="en-US" dirty="0"/>
          </a:p>
        </p:txBody>
      </p:sp>
      <p:sp>
        <p:nvSpPr>
          <p:cNvPr id="7" name="内容占位符 6"/>
          <p:cNvSpPr>
            <a:spLocks noGrp="1"/>
          </p:cNvSpPr>
          <p:nvPr>
            <p:ph idx="1"/>
          </p:nvPr>
        </p:nvSpPr>
        <p:spPr/>
        <p:txBody>
          <a:bodyPr/>
          <a:lstStyle/>
          <a:p>
            <a:endParaRPr lang="zh-CN" altLang="en-US" dirty="0"/>
          </a:p>
        </p:txBody>
      </p:sp>
      <p:sp>
        <p:nvSpPr>
          <p:cNvPr id="8" name="TextBox 7"/>
          <p:cNvSpPr txBox="1"/>
          <p:nvPr/>
        </p:nvSpPr>
        <p:spPr>
          <a:xfrm>
            <a:off x="6023992" y="5445224"/>
            <a:ext cx="5787135" cy="523220"/>
          </a:xfrm>
          <a:prstGeom prst="rect">
            <a:avLst/>
          </a:prstGeom>
          <a:noFill/>
        </p:spPr>
        <p:txBody>
          <a:bodyPr wrap="square" rtlCol="0">
            <a:spAutoFit/>
          </a:bodyPr>
          <a:lstStyle/>
          <a:p>
            <a:r>
              <a:rPr lang="zh-CN" altLang="en-US" sz="2800" b="1" dirty="0">
                <a:solidFill>
                  <a:srgbClr val="FF0000"/>
                </a:solidFill>
                <a:ea typeface="楷体" panose="02010609060101010101" pitchFamily="49" charset="-122"/>
              </a:rPr>
              <a:t>输入数据：</a:t>
            </a:r>
            <a:r>
              <a:rPr lang="en-US" altLang="zh-CN" sz="2800" b="1" dirty="0">
                <a:solidFill>
                  <a:srgbClr val="FF0000"/>
                </a:solidFill>
                <a:ea typeface="楷体" panose="02010609060101010101" pitchFamily="49" charset="-122"/>
              </a:rPr>
              <a:t>A=2    B=0   X=4</a:t>
            </a:r>
            <a:endParaRPr lang="zh-CN" altLang="en-US" sz="2800" b="1" dirty="0">
              <a:solidFill>
                <a:srgbClr val="FF0000"/>
              </a:solidFill>
              <a:ea typeface="楷体" panose="02010609060101010101" pitchFamily="49" charset="-122"/>
            </a:endParaRPr>
          </a:p>
        </p:txBody>
      </p:sp>
      <p:sp>
        <p:nvSpPr>
          <p:cNvPr id="19" name="TextBox 18"/>
          <p:cNvSpPr txBox="1"/>
          <p:nvPr/>
        </p:nvSpPr>
        <p:spPr>
          <a:xfrm>
            <a:off x="7175491" y="4797152"/>
            <a:ext cx="5016509" cy="523220"/>
          </a:xfrm>
          <a:prstGeom prst="rect">
            <a:avLst/>
          </a:prstGeom>
          <a:noFill/>
        </p:spPr>
        <p:txBody>
          <a:bodyPr wrap="square" rtlCol="0">
            <a:spAutoFit/>
          </a:bodyPr>
          <a:lstStyle/>
          <a:p>
            <a:r>
              <a:rPr lang="en-US" altLang="zh-CN" sz="2800" b="1" dirty="0">
                <a:solidFill>
                  <a:srgbClr val="FF0000"/>
                </a:solidFill>
                <a:ea typeface="楷体" panose="02010609060101010101" pitchFamily="49" charset="-122"/>
              </a:rPr>
              <a:t>(1</a:t>
            </a:r>
            <a:r>
              <a:rPr lang="zh-CN" altLang="en-US" sz="2800" b="1" dirty="0">
                <a:solidFill>
                  <a:srgbClr val="FF0000"/>
                </a:solidFill>
                <a:ea typeface="楷体" panose="02010609060101010101" pitchFamily="49" charset="-122"/>
              </a:rPr>
              <a:t>，</a:t>
            </a:r>
            <a:r>
              <a:rPr lang="en-US" altLang="zh-CN" sz="2800" b="1" dirty="0">
                <a:solidFill>
                  <a:srgbClr val="FF0000"/>
                </a:solidFill>
                <a:ea typeface="楷体" panose="02010609060101010101" pitchFamily="49" charset="-122"/>
              </a:rPr>
              <a:t>5)    (a</a:t>
            </a:r>
            <a:r>
              <a:rPr lang="zh-CN" altLang="en-US" sz="2800" b="1" dirty="0">
                <a:solidFill>
                  <a:srgbClr val="FF0000"/>
                </a:solidFill>
                <a:ea typeface="楷体" panose="02010609060101010101" pitchFamily="49" charset="-122"/>
              </a:rPr>
              <a:t>，</a:t>
            </a:r>
            <a:r>
              <a:rPr lang="en-US" altLang="zh-CN" sz="2800" b="1" dirty="0">
                <a:solidFill>
                  <a:srgbClr val="FF0000"/>
                </a:solidFill>
                <a:ea typeface="楷体" panose="02010609060101010101" pitchFamily="49" charset="-122"/>
              </a:rPr>
              <a:t>c</a:t>
            </a:r>
            <a:r>
              <a:rPr lang="zh-CN" altLang="en-US" sz="2800" b="1" dirty="0">
                <a:solidFill>
                  <a:srgbClr val="FF0000"/>
                </a:solidFill>
                <a:ea typeface="楷体" panose="02010609060101010101" pitchFamily="49" charset="-122"/>
              </a:rPr>
              <a:t>，</a:t>
            </a:r>
            <a:r>
              <a:rPr lang="en-US" altLang="zh-CN" sz="2800" b="1" dirty="0">
                <a:solidFill>
                  <a:srgbClr val="FF0000"/>
                </a:solidFill>
                <a:ea typeface="楷体" panose="02010609060101010101" pitchFamily="49" charset="-122"/>
              </a:rPr>
              <a:t>e)</a:t>
            </a:r>
            <a:endParaRPr lang="zh-CN" altLang="en-US" sz="2800" b="1" dirty="0">
              <a:solidFill>
                <a:srgbClr val="FF0000"/>
              </a:solidFill>
              <a:ea typeface="楷体" panose="02010609060101010101" pitchFamily="49" charset="-122"/>
            </a:endParaRPr>
          </a:p>
        </p:txBody>
      </p:sp>
      <p:sp>
        <p:nvSpPr>
          <p:cNvPr id="27" name="TextBox 26"/>
          <p:cNvSpPr txBox="1"/>
          <p:nvPr/>
        </p:nvSpPr>
        <p:spPr>
          <a:xfrm>
            <a:off x="7078622" y="1204416"/>
            <a:ext cx="3855385" cy="2492990"/>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A&gt;1    B=0      (1)</a:t>
            </a:r>
          </a:p>
          <a:p>
            <a:r>
              <a:rPr lang="en-US" altLang="zh-CN" sz="2600" b="1" dirty="0">
                <a:solidFill>
                  <a:schemeClr val="tx1">
                    <a:lumMod val="10000"/>
                  </a:schemeClr>
                </a:solidFill>
                <a:ea typeface="楷体" panose="02010609060101010101" pitchFamily="49" charset="-122"/>
              </a:rPr>
              <a:t>A&gt;1    B=!0      (2)</a:t>
            </a:r>
          </a:p>
          <a:p>
            <a:r>
              <a:rPr lang="en-US" altLang="zh-CN" sz="2600" b="1" dirty="0">
                <a:solidFill>
                  <a:schemeClr val="tx1">
                    <a:lumMod val="10000"/>
                  </a:schemeClr>
                </a:solidFill>
                <a:ea typeface="楷体" panose="02010609060101010101" pitchFamily="49" charset="-122"/>
              </a:rPr>
              <a:t>A&lt;=1   B=0     (3)</a:t>
            </a:r>
          </a:p>
          <a:p>
            <a:r>
              <a:rPr lang="en-US" altLang="zh-CN" sz="2600" b="1" dirty="0">
                <a:solidFill>
                  <a:schemeClr val="tx1">
                    <a:lumMod val="10000"/>
                  </a:schemeClr>
                </a:solidFill>
                <a:ea typeface="楷体" panose="02010609060101010101" pitchFamily="49" charset="-122"/>
              </a:rPr>
              <a:t>A&lt;=1   B=!0     (4)</a:t>
            </a:r>
          </a:p>
          <a:p>
            <a:r>
              <a:rPr lang="en-US" altLang="zh-CN" sz="2600" b="1" dirty="0">
                <a:solidFill>
                  <a:schemeClr val="tx1">
                    <a:lumMod val="10000"/>
                  </a:schemeClr>
                </a:solidFill>
                <a:ea typeface="楷体" panose="02010609060101010101" pitchFamily="49" charset="-122"/>
              </a:rPr>
              <a:t> </a:t>
            </a:r>
          </a:p>
          <a:p>
            <a:r>
              <a:rPr lang="en-US" altLang="zh-CN" sz="2600" b="1" dirty="0">
                <a:solidFill>
                  <a:schemeClr val="tx1">
                    <a:lumMod val="10000"/>
                  </a:schemeClr>
                </a:solidFill>
                <a:ea typeface="楷体" panose="02010609060101010101" pitchFamily="49" charset="-122"/>
              </a:rPr>
              <a:t> </a:t>
            </a:r>
          </a:p>
        </p:txBody>
      </p:sp>
      <p:sp>
        <p:nvSpPr>
          <p:cNvPr id="29" name="TextBox 28"/>
          <p:cNvSpPr txBox="1"/>
          <p:nvPr/>
        </p:nvSpPr>
        <p:spPr>
          <a:xfrm>
            <a:off x="7078621" y="2961459"/>
            <a:ext cx="4341948" cy="1692771"/>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A=2    X&gt;1      (5)</a:t>
            </a:r>
          </a:p>
          <a:p>
            <a:r>
              <a:rPr lang="en-US" altLang="zh-CN" sz="2600" b="1" dirty="0">
                <a:solidFill>
                  <a:schemeClr val="tx1">
                    <a:lumMod val="10000"/>
                  </a:schemeClr>
                </a:solidFill>
                <a:ea typeface="楷体" panose="02010609060101010101" pitchFamily="49" charset="-122"/>
              </a:rPr>
              <a:t>A=2    X&lt;=1    (6)</a:t>
            </a:r>
          </a:p>
          <a:p>
            <a:r>
              <a:rPr lang="en-US" altLang="zh-CN" sz="2600" b="1" dirty="0">
                <a:solidFill>
                  <a:schemeClr val="tx1">
                    <a:lumMod val="10000"/>
                  </a:schemeClr>
                </a:solidFill>
                <a:ea typeface="楷体" panose="02010609060101010101" pitchFamily="49" charset="-122"/>
              </a:rPr>
              <a:t>A=!2    X&gt;1      (7)</a:t>
            </a:r>
          </a:p>
          <a:p>
            <a:r>
              <a:rPr lang="en-US" altLang="zh-CN" sz="2600" b="1" dirty="0">
                <a:solidFill>
                  <a:schemeClr val="tx1">
                    <a:lumMod val="10000"/>
                  </a:schemeClr>
                </a:solidFill>
                <a:ea typeface="楷体" panose="02010609060101010101" pitchFamily="49" charset="-122"/>
              </a:rPr>
              <a:t>A=!2    X&lt;=1    (8)</a:t>
            </a:r>
          </a:p>
        </p:txBody>
      </p:sp>
      <p:pic>
        <p:nvPicPr>
          <p:cNvPr id="9" name="图片 8">
            <a:extLst>
              <a:ext uri="{FF2B5EF4-FFF2-40B4-BE49-F238E27FC236}">
                <a16:creationId xmlns:a16="http://schemas.microsoft.com/office/drawing/2014/main" id="{355DD5C1-FF05-4129-8ED7-D74936A0F233}"/>
              </a:ext>
            </a:extLst>
          </p:cNvPr>
          <p:cNvPicPr>
            <a:picLocks noChangeAspect="1"/>
          </p:cNvPicPr>
          <p:nvPr/>
        </p:nvPicPr>
        <p:blipFill>
          <a:blip r:embed="rId3"/>
          <a:stretch>
            <a:fillRect/>
          </a:stretch>
        </p:blipFill>
        <p:spPr>
          <a:xfrm>
            <a:off x="1658265" y="1118615"/>
            <a:ext cx="5185006" cy="508851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P spid="27" grpId="0"/>
      <p:bldP spid="2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条件组合覆盖使用分析</a:t>
            </a:r>
            <a:endParaRPr lang="zh-CN" altLang="en-US" dirty="0"/>
          </a:p>
        </p:txBody>
      </p:sp>
      <p:sp>
        <p:nvSpPr>
          <p:cNvPr id="6" name="内容占位符 5"/>
          <p:cNvSpPr>
            <a:spLocks noGrp="1"/>
          </p:cNvSpPr>
          <p:nvPr>
            <p:ph idx="1"/>
          </p:nvPr>
        </p:nvSpPr>
        <p:spPr/>
        <p:txBody>
          <a:bodyPr/>
          <a:lstStyle/>
          <a:p>
            <a:endParaRPr lang="zh-CN" altLang="en-US"/>
          </a:p>
        </p:txBody>
      </p:sp>
      <p:sp>
        <p:nvSpPr>
          <p:cNvPr id="8" name="TextBox 7"/>
          <p:cNvSpPr txBox="1"/>
          <p:nvPr/>
        </p:nvSpPr>
        <p:spPr>
          <a:xfrm>
            <a:off x="6240016" y="5445224"/>
            <a:ext cx="5016509" cy="523220"/>
          </a:xfrm>
          <a:prstGeom prst="rect">
            <a:avLst/>
          </a:prstGeom>
          <a:noFill/>
        </p:spPr>
        <p:txBody>
          <a:bodyPr wrap="square" rtlCol="0">
            <a:spAutoFit/>
          </a:bodyPr>
          <a:lstStyle/>
          <a:p>
            <a:r>
              <a:rPr lang="zh-CN" altLang="en-US" sz="2800" b="1" dirty="0">
                <a:solidFill>
                  <a:srgbClr val="FF0000"/>
                </a:solidFill>
                <a:latin typeface="楷体" panose="02010609060101010101" pitchFamily="49" charset="-122"/>
                <a:ea typeface="楷体" panose="02010609060101010101" pitchFamily="49" charset="-122"/>
              </a:rPr>
              <a:t>输入数据：</a:t>
            </a:r>
            <a:r>
              <a:rPr lang="en-US" altLang="zh-CN" sz="2800" b="1" dirty="0">
                <a:solidFill>
                  <a:srgbClr val="FF0000"/>
                </a:solidFill>
                <a:latin typeface="楷体" panose="02010609060101010101" pitchFamily="49" charset="-122"/>
                <a:ea typeface="楷体" panose="02010609060101010101" pitchFamily="49" charset="-122"/>
              </a:rPr>
              <a:t>A=2    B=1  X=1</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19" name="TextBox 18"/>
          <p:cNvSpPr txBox="1"/>
          <p:nvPr/>
        </p:nvSpPr>
        <p:spPr>
          <a:xfrm>
            <a:off x="7078622" y="4962005"/>
            <a:ext cx="5016509" cy="523220"/>
          </a:xfrm>
          <a:prstGeom prst="rect">
            <a:avLst/>
          </a:prstGeom>
          <a:noFill/>
        </p:spPr>
        <p:txBody>
          <a:bodyPr wrap="square" rtlCol="0">
            <a:spAutoFit/>
          </a:bodyPr>
          <a:lstStyle/>
          <a:p>
            <a:r>
              <a:rPr lang="en-US" altLang="zh-CN" sz="2800" b="1" dirty="0">
                <a:solidFill>
                  <a:srgbClr val="FF0000"/>
                </a:solidFill>
                <a:latin typeface="黑体" panose="02010609060101010101" pitchFamily="49" charset="-122"/>
                <a:ea typeface="黑体" panose="02010609060101010101" pitchFamily="49" charset="-122"/>
              </a:rPr>
              <a:t>(2</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6)    (a</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b</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e)</a:t>
            </a:r>
            <a:endParaRPr lang="zh-CN" altLang="en-US" sz="2800" b="1" dirty="0">
              <a:solidFill>
                <a:srgbClr val="FF0000"/>
              </a:solidFill>
              <a:latin typeface="黑体" panose="02010609060101010101" pitchFamily="49" charset="-122"/>
              <a:ea typeface="黑体" panose="02010609060101010101" pitchFamily="49" charset="-122"/>
            </a:endParaRPr>
          </a:p>
        </p:txBody>
      </p:sp>
      <p:sp>
        <p:nvSpPr>
          <p:cNvPr id="27" name="TextBox 26"/>
          <p:cNvSpPr txBox="1"/>
          <p:nvPr/>
        </p:nvSpPr>
        <p:spPr>
          <a:xfrm>
            <a:off x="7078622" y="1204416"/>
            <a:ext cx="3855385" cy="2492990"/>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A&gt;1    B=0      (1)</a:t>
            </a:r>
          </a:p>
          <a:p>
            <a:r>
              <a:rPr lang="en-US" altLang="zh-CN" sz="2600" b="1" dirty="0">
                <a:solidFill>
                  <a:schemeClr val="tx1">
                    <a:lumMod val="10000"/>
                  </a:schemeClr>
                </a:solidFill>
                <a:ea typeface="楷体" panose="02010609060101010101" pitchFamily="49" charset="-122"/>
              </a:rPr>
              <a:t>A&gt;1    B!=0      (2)</a:t>
            </a:r>
          </a:p>
          <a:p>
            <a:r>
              <a:rPr lang="en-US" altLang="zh-CN" sz="2600" b="1" dirty="0">
                <a:solidFill>
                  <a:schemeClr val="tx1">
                    <a:lumMod val="10000"/>
                  </a:schemeClr>
                </a:solidFill>
                <a:ea typeface="楷体" panose="02010609060101010101" pitchFamily="49" charset="-122"/>
              </a:rPr>
              <a:t>A&lt;=1   B=0     (3)</a:t>
            </a:r>
          </a:p>
          <a:p>
            <a:r>
              <a:rPr lang="en-US" altLang="zh-CN" sz="2600" b="1" dirty="0">
                <a:solidFill>
                  <a:schemeClr val="tx1">
                    <a:lumMod val="10000"/>
                  </a:schemeClr>
                </a:solidFill>
                <a:ea typeface="楷体" panose="02010609060101010101" pitchFamily="49" charset="-122"/>
              </a:rPr>
              <a:t>A&lt;=1   B!=0     (4)</a:t>
            </a:r>
          </a:p>
          <a:p>
            <a:r>
              <a:rPr lang="en-US" altLang="zh-CN" sz="2600" b="1" dirty="0">
                <a:solidFill>
                  <a:schemeClr val="tx1">
                    <a:lumMod val="10000"/>
                  </a:schemeClr>
                </a:solidFill>
                <a:ea typeface="楷体" panose="02010609060101010101" pitchFamily="49" charset="-122"/>
              </a:rPr>
              <a:t> </a:t>
            </a:r>
          </a:p>
          <a:p>
            <a:r>
              <a:rPr lang="en-US" altLang="zh-CN" sz="2600" b="1" dirty="0">
                <a:solidFill>
                  <a:schemeClr val="tx1">
                    <a:lumMod val="10000"/>
                  </a:schemeClr>
                </a:solidFill>
                <a:ea typeface="楷体" panose="02010609060101010101" pitchFamily="49" charset="-122"/>
              </a:rPr>
              <a:t> </a:t>
            </a:r>
          </a:p>
        </p:txBody>
      </p:sp>
      <p:sp>
        <p:nvSpPr>
          <p:cNvPr id="29" name="TextBox 28"/>
          <p:cNvSpPr txBox="1"/>
          <p:nvPr/>
        </p:nvSpPr>
        <p:spPr>
          <a:xfrm>
            <a:off x="7078621" y="2961459"/>
            <a:ext cx="4341948" cy="1692771"/>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A=2    X&gt;1      (5)</a:t>
            </a:r>
          </a:p>
          <a:p>
            <a:r>
              <a:rPr lang="en-US" altLang="zh-CN" sz="2600" b="1" dirty="0">
                <a:solidFill>
                  <a:schemeClr val="tx1">
                    <a:lumMod val="10000"/>
                  </a:schemeClr>
                </a:solidFill>
                <a:ea typeface="楷体" panose="02010609060101010101" pitchFamily="49" charset="-122"/>
              </a:rPr>
              <a:t>A=2    X&lt;=1    (6)</a:t>
            </a:r>
          </a:p>
          <a:p>
            <a:r>
              <a:rPr lang="en-US" altLang="zh-CN" sz="2600" b="1" dirty="0">
                <a:solidFill>
                  <a:schemeClr val="tx1">
                    <a:lumMod val="10000"/>
                  </a:schemeClr>
                </a:solidFill>
                <a:ea typeface="楷体" panose="02010609060101010101" pitchFamily="49" charset="-122"/>
              </a:rPr>
              <a:t>A=!2    X&gt;1      (7)</a:t>
            </a:r>
          </a:p>
          <a:p>
            <a:r>
              <a:rPr lang="en-US" altLang="zh-CN" sz="2600" b="1" dirty="0">
                <a:solidFill>
                  <a:schemeClr val="tx1">
                    <a:lumMod val="10000"/>
                  </a:schemeClr>
                </a:solidFill>
                <a:ea typeface="楷体" panose="02010609060101010101" pitchFamily="49" charset="-122"/>
              </a:rPr>
              <a:t>A=!2    X&lt;=1    (8)</a:t>
            </a:r>
          </a:p>
        </p:txBody>
      </p:sp>
      <p:pic>
        <p:nvPicPr>
          <p:cNvPr id="10" name="图片 9">
            <a:extLst>
              <a:ext uri="{FF2B5EF4-FFF2-40B4-BE49-F238E27FC236}">
                <a16:creationId xmlns:a16="http://schemas.microsoft.com/office/drawing/2014/main" id="{3F258159-5D3C-4328-8180-4CBAFAD3E757}"/>
              </a:ext>
            </a:extLst>
          </p:cNvPr>
          <p:cNvPicPr>
            <a:picLocks noChangeAspect="1"/>
          </p:cNvPicPr>
          <p:nvPr/>
        </p:nvPicPr>
        <p:blipFill>
          <a:blip r:embed="rId3"/>
          <a:stretch>
            <a:fillRect/>
          </a:stretch>
        </p:blipFill>
        <p:spPr>
          <a:xfrm>
            <a:off x="1658265" y="1118615"/>
            <a:ext cx="5185006" cy="508851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条件组合覆盖使用分析</a:t>
            </a:r>
            <a:endParaRPr lang="zh-CN" altLang="en-US" dirty="0"/>
          </a:p>
        </p:txBody>
      </p:sp>
      <p:sp>
        <p:nvSpPr>
          <p:cNvPr id="6" name="内容占位符 5"/>
          <p:cNvSpPr>
            <a:spLocks noGrp="1"/>
          </p:cNvSpPr>
          <p:nvPr>
            <p:ph idx="1"/>
          </p:nvPr>
        </p:nvSpPr>
        <p:spPr/>
        <p:txBody>
          <a:bodyPr/>
          <a:lstStyle/>
          <a:p>
            <a:endParaRPr lang="zh-CN" altLang="en-US"/>
          </a:p>
        </p:txBody>
      </p:sp>
      <p:sp>
        <p:nvSpPr>
          <p:cNvPr id="8" name="TextBox 7"/>
          <p:cNvSpPr txBox="1"/>
          <p:nvPr/>
        </p:nvSpPr>
        <p:spPr>
          <a:xfrm>
            <a:off x="6240016" y="5445224"/>
            <a:ext cx="5016509" cy="523220"/>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输入数据：</a:t>
            </a:r>
            <a:r>
              <a:rPr lang="en-US" altLang="zh-CN" sz="2800" b="1" dirty="0">
                <a:latin typeface="楷体" panose="02010609060101010101" pitchFamily="49" charset="-122"/>
                <a:ea typeface="楷体" panose="02010609060101010101" pitchFamily="49" charset="-122"/>
              </a:rPr>
              <a:t>A=1    B=0  X=2</a:t>
            </a:r>
            <a:endParaRPr lang="zh-CN" altLang="en-US" sz="2800" b="1" dirty="0">
              <a:latin typeface="楷体" panose="02010609060101010101" pitchFamily="49" charset="-122"/>
              <a:ea typeface="楷体" panose="02010609060101010101" pitchFamily="49" charset="-122"/>
            </a:endParaRPr>
          </a:p>
        </p:txBody>
      </p:sp>
      <p:sp>
        <p:nvSpPr>
          <p:cNvPr id="19" name="TextBox 18"/>
          <p:cNvSpPr txBox="1"/>
          <p:nvPr/>
        </p:nvSpPr>
        <p:spPr>
          <a:xfrm>
            <a:off x="7078622" y="4962005"/>
            <a:ext cx="5016509" cy="523220"/>
          </a:xfrm>
          <a:prstGeom prst="rect">
            <a:avLst/>
          </a:prstGeom>
          <a:noFill/>
        </p:spPr>
        <p:txBody>
          <a:bodyPr wrap="square" rtlCol="0">
            <a:spAutoFit/>
          </a:bodyPr>
          <a:lstStyle/>
          <a:p>
            <a:r>
              <a:rPr lang="en-US" altLang="zh-CN" sz="2800" b="1" dirty="0">
                <a:solidFill>
                  <a:srgbClr val="FF0000"/>
                </a:solidFill>
                <a:latin typeface="黑体" panose="02010609060101010101" pitchFamily="49" charset="-122"/>
                <a:ea typeface="黑体" panose="02010609060101010101" pitchFamily="49" charset="-122"/>
              </a:rPr>
              <a:t>(3</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7)    (a</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b</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e)</a:t>
            </a:r>
            <a:endParaRPr lang="zh-CN" altLang="en-US" sz="2800" b="1" dirty="0">
              <a:solidFill>
                <a:srgbClr val="FF0000"/>
              </a:solidFill>
              <a:latin typeface="黑体" panose="02010609060101010101" pitchFamily="49" charset="-122"/>
              <a:ea typeface="黑体" panose="02010609060101010101" pitchFamily="49" charset="-122"/>
            </a:endParaRPr>
          </a:p>
        </p:txBody>
      </p:sp>
      <p:sp>
        <p:nvSpPr>
          <p:cNvPr id="27" name="TextBox 26"/>
          <p:cNvSpPr txBox="1"/>
          <p:nvPr/>
        </p:nvSpPr>
        <p:spPr>
          <a:xfrm>
            <a:off x="7078622" y="1204416"/>
            <a:ext cx="3855385" cy="2492990"/>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A&gt;1    B=0      (1)</a:t>
            </a:r>
          </a:p>
          <a:p>
            <a:r>
              <a:rPr lang="en-US" altLang="zh-CN" sz="2600" b="1" dirty="0">
                <a:solidFill>
                  <a:schemeClr val="tx1">
                    <a:lumMod val="10000"/>
                  </a:schemeClr>
                </a:solidFill>
                <a:ea typeface="楷体" panose="02010609060101010101" pitchFamily="49" charset="-122"/>
              </a:rPr>
              <a:t>A&gt;1    B!=0      (2)</a:t>
            </a:r>
          </a:p>
          <a:p>
            <a:r>
              <a:rPr lang="en-US" altLang="zh-CN" sz="2600" b="1" dirty="0">
                <a:solidFill>
                  <a:schemeClr val="tx1">
                    <a:lumMod val="10000"/>
                  </a:schemeClr>
                </a:solidFill>
                <a:ea typeface="楷体" panose="02010609060101010101" pitchFamily="49" charset="-122"/>
              </a:rPr>
              <a:t>A&lt;=1   B=0     (3)</a:t>
            </a:r>
          </a:p>
          <a:p>
            <a:r>
              <a:rPr lang="en-US" altLang="zh-CN" sz="2600" b="1" dirty="0">
                <a:solidFill>
                  <a:schemeClr val="tx1">
                    <a:lumMod val="10000"/>
                  </a:schemeClr>
                </a:solidFill>
                <a:ea typeface="楷体" panose="02010609060101010101" pitchFamily="49" charset="-122"/>
              </a:rPr>
              <a:t>A&lt;=1   B!=0     (4)</a:t>
            </a:r>
          </a:p>
          <a:p>
            <a:r>
              <a:rPr lang="en-US" altLang="zh-CN" sz="2600" b="1" dirty="0">
                <a:solidFill>
                  <a:schemeClr val="tx1">
                    <a:lumMod val="10000"/>
                  </a:schemeClr>
                </a:solidFill>
                <a:ea typeface="楷体" panose="02010609060101010101" pitchFamily="49" charset="-122"/>
              </a:rPr>
              <a:t> </a:t>
            </a:r>
          </a:p>
          <a:p>
            <a:r>
              <a:rPr lang="en-US" altLang="zh-CN" sz="2600" b="1" dirty="0">
                <a:solidFill>
                  <a:schemeClr val="tx1">
                    <a:lumMod val="10000"/>
                  </a:schemeClr>
                </a:solidFill>
                <a:ea typeface="楷体" panose="02010609060101010101" pitchFamily="49" charset="-122"/>
              </a:rPr>
              <a:t> </a:t>
            </a:r>
          </a:p>
        </p:txBody>
      </p:sp>
      <p:sp>
        <p:nvSpPr>
          <p:cNvPr id="29" name="TextBox 28"/>
          <p:cNvSpPr txBox="1"/>
          <p:nvPr/>
        </p:nvSpPr>
        <p:spPr>
          <a:xfrm>
            <a:off x="7078621" y="2961459"/>
            <a:ext cx="4341948" cy="1692771"/>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A=2    X&gt;1      (5)</a:t>
            </a:r>
          </a:p>
          <a:p>
            <a:r>
              <a:rPr lang="en-US" altLang="zh-CN" sz="2600" b="1" dirty="0">
                <a:solidFill>
                  <a:schemeClr val="tx1">
                    <a:lumMod val="10000"/>
                  </a:schemeClr>
                </a:solidFill>
                <a:ea typeface="楷体" panose="02010609060101010101" pitchFamily="49" charset="-122"/>
              </a:rPr>
              <a:t>A=2    X&lt;=1    (6)</a:t>
            </a:r>
          </a:p>
          <a:p>
            <a:r>
              <a:rPr lang="en-US" altLang="zh-CN" sz="2600" b="1" dirty="0">
                <a:solidFill>
                  <a:schemeClr val="tx1">
                    <a:lumMod val="10000"/>
                  </a:schemeClr>
                </a:solidFill>
                <a:ea typeface="楷体" panose="02010609060101010101" pitchFamily="49" charset="-122"/>
              </a:rPr>
              <a:t>A=!2    X&gt;1      (7)</a:t>
            </a:r>
          </a:p>
          <a:p>
            <a:r>
              <a:rPr lang="en-US" altLang="zh-CN" sz="2600" b="1" dirty="0">
                <a:solidFill>
                  <a:schemeClr val="tx1">
                    <a:lumMod val="10000"/>
                  </a:schemeClr>
                </a:solidFill>
                <a:ea typeface="楷体" panose="02010609060101010101" pitchFamily="49" charset="-122"/>
              </a:rPr>
              <a:t>A=!2    X&lt;=1    (8)</a:t>
            </a:r>
          </a:p>
        </p:txBody>
      </p:sp>
      <p:pic>
        <p:nvPicPr>
          <p:cNvPr id="10" name="图片 9">
            <a:extLst>
              <a:ext uri="{FF2B5EF4-FFF2-40B4-BE49-F238E27FC236}">
                <a16:creationId xmlns:a16="http://schemas.microsoft.com/office/drawing/2014/main" id="{577596E2-3BED-4D14-BA92-F58FA96A8D9A}"/>
              </a:ext>
            </a:extLst>
          </p:cNvPr>
          <p:cNvPicPr>
            <a:picLocks noChangeAspect="1"/>
          </p:cNvPicPr>
          <p:nvPr/>
        </p:nvPicPr>
        <p:blipFill>
          <a:blip r:embed="rId3"/>
          <a:stretch>
            <a:fillRect/>
          </a:stretch>
        </p:blipFill>
        <p:spPr>
          <a:xfrm>
            <a:off x="1658265" y="1118615"/>
            <a:ext cx="5185006" cy="508851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条件组合覆盖使用分析</a:t>
            </a:r>
            <a:endParaRPr lang="zh-CN" altLang="en-US" dirty="0"/>
          </a:p>
        </p:txBody>
      </p:sp>
      <p:sp>
        <p:nvSpPr>
          <p:cNvPr id="6" name="内容占位符 5"/>
          <p:cNvSpPr>
            <a:spLocks noGrp="1"/>
          </p:cNvSpPr>
          <p:nvPr>
            <p:ph idx="1"/>
          </p:nvPr>
        </p:nvSpPr>
        <p:spPr/>
        <p:txBody>
          <a:bodyPr/>
          <a:lstStyle/>
          <a:p>
            <a:endParaRPr lang="zh-CN" altLang="en-US" dirty="0"/>
          </a:p>
        </p:txBody>
      </p:sp>
      <p:sp>
        <p:nvSpPr>
          <p:cNvPr id="8" name="TextBox 7"/>
          <p:cNvSpPr txBox="1"/>
          <p:nvPr/>
        </p:nvSpPr>
        <p:spPr>
          <a:xfrm>
            <a:off x="6312024" y="5517232"/>
            <a:ext cx="5016509" cy="523220"/>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输入数据：</a:t>
            </a:r>
            <a:r>
              <a:rPr lang="en-US" altLang="zh-CN" sz="2800" b="1" dirty="0">
                <a:latin typeface="楷体" panose="02010609060101010101" pitchFamily="49" charset="-122"/>
                <a:ea typeface="楷体" panose="02010609060101010101" pitchFamily="49" charset="-122"/>
              </a:rPr>
              <a:t>A=1    B=1  X=1</a:t>
            </a:r>
            <a:endParaRPr lang="zh-CN" altLang="en-US" sz="2800" b="1" dirty="0">
              <a:latin typeface="楷体" panose="02010609060101010101" pitchFamily="49" charset="-122"/>
              <a:ea typeface="楷体" panose="02010609060101010101" pitchFamily="49" charset="-122"/>
            </a:endParaRPr>
          </a:p>
        </p:txBody>
      </p:sp>
      <p:sp>
        <p:nvSpPr>
          <p:cNvPr id="19" name="TextBox 18"/>
          <p:cNvSpPr txBox="1"/>
          <p:nvPr/>
        </p:nvSpPr>
        <p:spPr>
          <a:xfrm>
            <a:off x="7078622" y="4962005"/>
            <a:ext cx="5016509" cy="523220"/>
          </a:xfrm>
          <a:prstGeom prst="rect">
            <a:avLst/>
          </a:prstGeom>
          <a:noFill/>
        </p:spPr>
        <p:txBody>
          <a:bodyPr wrap="square" rtlCol="0">
            <a:spAutoFit/>
          </a:bodyPr>
          <a:lstStyle/>
          <a:p>
            <a:r>
              <a:rPr lang="en-US" altLang="zh-CN" sz="2800" b="1" dirty="0">
                <a:solidFill>
                  <a:srgbClr val="FF0000"/>
                </a:solidFill>
                <a:latin typeface="黑体" panose="02010609060101010101" pitchFamily="49" charset="-122"/>
                <a:ea typeface="黑体" panose="02010609060101010101" pitchFamily="49" charset="-122"/>
              </a:rPr>
              <a:t>(4</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8)    (a</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b</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d)</a:t>
            </a:r>
            <a:endParaRPr lang="zh-CN" altLang="en-US" sz="2800" b="1" dirty="0">
              <a:solidFill>
                <a:srgbClr val="FF0000"/>
              </a:solidFill>
              <a:latin typeface="黑体" panose="02010609060101010101" pitchFamily="49" charset="-122"/>
              <a:ea typeface="黑体" panose="02010609060101010101" pitchFamily="49" charset="-122"/>
            </a:endParaRPr>
          </a:p>
        </p:txBody>
      </p:sp>
      <p:sp>
        <p:nvSpPr>
          <p:cNvPr id="27" name="TextBox 26"/>
          <p:cNvSpPr txBox="1"/>
          <p:nvPr/>
        </p:nvSpPr>
        <p:spPr>
          <a:xfrm>
            <a:off x="7078622" y="1204416"/>
            <a:ext cx="3855385" cy="2492990"/>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A&gt;1    B=0      (1)</a:t>
            </a:r>
          </a:p>
          <a:p>
            <a:r>
              <a:rPr lang="en-US" altLang="zh-CN" sz="2600" b="1" dirty="0">
                <a:solidFill>
                  <a:schemeClr val="tx1">
                    <a:lumMod val="10000"/>
                  </a:schemeClr>
                </a:solidFill>
                <a:ea typeface="楷体" panose="02010609060101010101" pitchFamily="49" charset="-122"/>
              </a:rPr>
              <a:t>A&gt;1    B!=0      (2)</a:t>
            </a:r>
          </a:p>
          <a:p>
            <a:r>
              <a:rPr lang="en-US" altLang="zh-CN" sz="2600" b="1" dirty="0">
                <a:solidFill>
                  <a:schemeClr val="tx1">
                    <a:lumMod val="10000"/>
                  </a:schemeClr>
                </a:solidFill>
                <a:ea typeface="楷体" panose="02010609060101010101" pitchFamily="49" charset="-122"/>
              </a:rPr>
              <a:t>A&lt;=1   B=0     (3)</a:t>
            </a:r>
          </a:p>
          <a:p>
            <a:r>
              <a:rPr lang="en-US" altLang="zh-CN" sz="2600" b="1" dirty="0">
                <a:solidFill>
                  <a:schemeClr val="tx1">
                    <a:lumMod val="10000"/>
                  </a:schemeClr>
                </a:solidFill>
                <a:ea typeface="楷体" panose="02010609060101010101" pitchFamily="49" charset="-122"/>
              </a:rPr>
              <a:t>A&lt;=1   B!=0     (4)</a:t>
            </a:r>
          </a:p>
          <a:p>
            <a:r>
              <a:rPr lang="en-US" altLang="zh-CN" sz="2600" b="1" dirty="0">
                <a:solidFill>
                  <a:schemeClr val="tx1">
                    <a:lumMod val="10000"/>
                  </a:schemeClr>
                </a:solidFill>
                <a:ea typeface="楷体" panose="02010609060101010101" pitchFamily="49" charset="-122"/>
              </a:rPr>
              <a:t> </a:t>
            </a:r>
          </a:p>
          <a:p>
            <a:r>
              <a:rPr lang="en-US" altLang="zh-CN" sz="2600" b="1" dirty="0">
                <a:solidFill>
                  <a:schemeClr val="tx1">
                    <a:lumMod val="10000"/>
                  </a:schemeClr>
                </a:solidFill>
                <a:ea typeface="楷体" panose="02010609060101010101" pitchFamily="49" charset="-122"/>
              </a:rPr>
              <a:t> </a:t>
            </a:r>
          </a:p>
        </p:txBody>
      </p:sp>
      <p:sp>
        <p:nvSpPr>
          <p:cNvPr id="29" name="TextBox 28"/>
          <p:cNvSpPr txBox="1"/>
          <p:nvPr/>
        </p:nvSpPr>
        <p:spPr>
          <a:xfrm>
            <a:off x="7078621" y="2961459"/>
            <a:ext cx="4341948" cy="1692771"/>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A=2    X&gt;1      (5)</a:t>
            </a:r>
          </a:p>
          <a:p>
            <a:r>
              <a:rPr lang="en-US" altLang="zh-CN" sz="2600" b="1" dirty="0">
                <a:solidFill>
                  <a:schemeClr val="tx1">
                    <a:lumMod val="10000"/>
                  </a:schemeClr>
                </a:solidFill>
                <a:ea typeface="楷体" panose="02010609060101010101" pitchFamily="49" charset="-122"/>
              </a:rPr>
              <a:t>A=2    X&lt;=1    (6)</a:t>
            </a:r>
          </a:p>
          <a:p>
            <a:r>
              <a:rPr lang="en-US" altLang="zh-CN" sz="2600" b="1" dirty="0">
                <a:solidFill>
                  <a:schemeClr val="tx1">
                    <a:lumMod val="10000"/>
                  </a:schemeClr>
                </a:solidFill>
                <a:ea typeface="楷体" panose="02010609060101010101" pitchFamily="49" charset="-122"/>
              </a:rPr>
              <a:t>A=!2    X&gt;1      (7)</a:t>
            </a:r>
          </a:p>
          <a:p>
            <a:r>
              <a:rPr lang="en-US" altLang="zh-CN" sz="2600" b="1" dirty="0">
                <a:solidFill>
                  <a:schemeClr val="tx1">
                    <a:lumMod val="10000"/>
                  </a:schemeClr>
                </a:solidFill>
                <a:ea typeface="楷体" panose="02010609060101010101" pitchFamily="49" charset="-122"/>
              </a:rPr>
              <a:t>A=!2    X&lt;=1    (8)</a:t>
            </a:r>
          </a:p>
        </p:txBody>
      </p:sp>
      <p:pic>
        <p:nvPicPr>
          <p:cNvPr id="10" name="图片 9">
            <a:extLst>
              <a:ext uri="{FF2B5EF4-FFF2-40B4-BE49-F238E27FC236}">
                <a16:creationId xmlns:a16="http://schemas.microsoft.com/office/drawing/2014/main" id="{9ECFD0E6-86E6-4285-8B79-3950969A2CAA}"/>
              </a:ext>
            </a:extLst>
          </p:cNvPr>
          <p:cNvPicPr>
            <a:picLocks noChangeAspect="1"/>
          </p:cNvPicPr>
          <p:nvPr/>
        </p:nvPicPr>
        <p:blipFill>
          <a:blip r:embed="rId3"/>
          <a:stretch>
            <a:fillRect/>
          </a:stretch>
        </p:blipFill>
        <p:spPr>
          <a:xfrm>
            <a:off x="1658265" y="1118615"/>
            <a:ext cx="5185006" cy="508851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条件组合覆盖使用分析</a:t>
            </a:r>
            <a:endParaRPr lang="zh-CN" altLang="en-US" dirty="0"/>
          </a:p>
        </p:txBody>
      </p:sp>
      <p:sp>
        <p:nvSpPr>
          <p:cNvPr id="6" name="内容占位符 5"/>
          <p:cNvSpPr>
            <a:spLocks noGrp="1"/>
          </p:cNvSpPr>
          <p:nvPr>
            <p:ph idx="1"/>
          </p:nvPr>
        </p:nvSpPr>
        <p:spPr/>
        <p:txBody>
          <a:bodyPr/>
          <a:lstStyle/>
          <a:p>
            <a:endParaRPr lang="zh-CN" altLang="en-US"/>
          </a:p>
        </p:txBody>
      </p:sp>
      <p:sp>
        <p:nvSpPr>
          <p:cNvPr id="19" name="TextBox 18"/>
          <p:cNvSpPr txBox="1"/>
          <p:nvPr/>
        </p:nvSpPr>
        <p:spPr>
          <a:xfrm>
            <a:off x="7078622" y="4962005"/>
            <a:ext cx="5016509" cy="523220"/>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其他：</a:t>
            </a:r>
            <a:r>
              <a:rPr lang="en-US" altLang="zh-CN"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p:txBody>
      </p:sp>
      <p:sp>
        <p:nvSpPr>
          <p:cNvPr id="27" name="TextBox 26"/>
          <p:cNvSpPr txBox="1"/>
          <p:nvPr/>
        </p:nvSpPr>
        <p:spPr>
          <a:xfrm>
            <a:off x="7078622" y="1204416"/>
            <a:ext cx="3855385" cy="2492990"/>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A&gt;1    B=0      (1)</a:t>
            </a:r>
          </a:p>
          <a:p>
            <a:r>
              <a:rPr lang="en-US" altLang="zh-CN" sz="2600" b="1" dirty="0">
                <a:solidFill>
                  <a:schemeClr val="tx1">
                    <a:lumMod val="10000"/>
                  </a:schemeClr>
                </a:solidFill>
                <a:ea typeface="楷体" panose="02010609060101010101" pitchFamily="49" charset="-122"/>
              </a:rPr>
              <a:t>A&gt;1    B!=0      (2)</a:t>
            </a:r>
          </a:p>
          <a:p>
            <a:r>
              <a:rPr lang="en-US" altLang="zh-CN" sz="2600" b="1" dirty="0">
                <a:solidFill>
                  <a:schemeClr val="tx1">
                    <a:lumMod val="10000"/>
                  </a:schemeClr>
                </a:solidFill>
                <a:ea typeface="楷体" panose="02010609060101010101" pitchFamily="49" charset="-122"/>
              </a:rPr>
              <a:t>A&lt;=1   B=0     (3)</a:t>
            </a:r>
          </a:p>
          <a:p>
            <a:r>
              <a:rPr lang="en-US" altLang="zh-CN" sz="2600" b="1" dirty="0">
                <a:solidFill>
                  <a:schemeClr val="tx1">
                    <a:lumMod val="10000"/>
                  </a:schemeClr>
                </a:solidFill>
                <a:ea typeface="楷体" panose="02010609060101010101" pitchFamily="49" charset="-122"/>
              </a:rPr>
              <a:t>A&lt;=1   B!=0     (4)</a:t>
            </a:r>
          </a:p>
          <a:p>
            <a:r>
              <a:rPr lang="en-US" altLang="zh-CN" sz="2600" b="1" dirty="0">
                <a:solidFill>
                  <a:schemeClr val="tx1">
                    <a:lumMod val="10000"/>
                  </a:schemeClr>
                </a:solidFill>
                <a:ea typeface="楷体" panose="02010609060101010101" pitchFamily="49" charset="-122"/>
              </a:rPr>
              <a:t> </a:t>
            </a:r>
          </a:p>
          <a:p>
            <a:r>
              <a:rPr lang="en-US" altLang="zh-CN" sz="2600" b="1" dirty="0">
                <a:solidFill>
                  <a:schemeClr val="tx1">
                    <a:lumMod val="10000"/>
                  </a:schemeClr>
                </a:solidFill>
                <a:ea typeface="楷体" panose="02010609060101010101" pitchFamily="49" charset="-122"/>
              </a:rPr>
              <a:t> </a:t>
            </a:r>
          </a:p>
        </p:txBody>
      </p:sp>
      <p:sp>
        <p:nvSpPr>
          <p:cNvPr id="29" name="TextBox 28"/>
          <p:cNvSpPr txBox="1"/>
          <p:nvPr/>
        </p:nvSpPr>
        <p:spPr>
          <a:xfrm>
            <a:off x="7078621" y="2961459"/>
            <a:ext cx="4341948" cy="1692771"/>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A=2    X&gt;1      (5)</a:t>
            </a:r>
          </a:p>
          <a:p>
            <a:r>
              <a:rPr lang="en-US" altLang="zh-CN" sz="2600" b="1" dirty="0">
                <a:solidFill>
                  <a:schemeClr val="tx1">
                    <a:lumMod val="10000"/>
                  </a:schemeClr>
                </a:solidFill>
                <a:ea typeface="楷体" panose="02010609060101010101" pitchFamily="49" charset="-122"/>
              </a:rPr>
              <a:t>A=2    X&lt;=1    (6)</a:t>
            </a:r>
          </a:p>
          <a:p>
            <a:r>
              <a:rPr lang="en-US" altLang="zh-CN" sz="2600" b="1" dirty="0">
                <a:solidFill>
                  <a:schemeClr val="tx1">
                    <a:lumMod val="10000"/>
                  </a:schemeClr>
                </a:solidFill>
                <a:ea typeface="楷体" panose="02010609060101010101" pitchFamily="49" charset="-122"/>
              </a:rPr>
              <a:t>A=!2    X&gt;1      (7)</a:t>
            </a:r>
          </a:p>
          <a:p>
            <a:r>
              <a:rPr lang="en-US" altLang="zh-CN" sz="2600" b="1" dirty="0">
                <a:solidFill>
                  <a:schemeClr val="tx1">
                    <a:lumMod val="10000"/>
                  </a:schemeClr>
                </a:solidFill>
                <a:ea typeface="楷体" panose="02010609060101010101" pitchFamily="49" charset="-122"/>
              </a:rPr>
              <a:t>A=!2    X&lt;=1    (8)</a:t>
            </a:r>
          </a:p>
        </p:txBody>
      </p:sp>
      <p:pic>
        <p:nvPicPr>
          <p:cNvPr id="8" name="图片 7">
            <a:extLst>
              <a:ext uri="{FF2B5EF4-FFF2-40B4-BE49-F238E27FC236}">
                <a16:creationId xmlns:a16="http://schemas.microsoft.com/office/drawing/2014/main" id="{37740615-9D6B-434A-8984-8AC6ADB86350}"/>
              </a:ext>
            </a:extLst>
          </p:cNvPr>
          <p:cNvPicPr>
            <a:picLocks noChangeAspect="1"/>
          </p:cNvPicPr>
          <p:nvPr/>
        </p:nvPicPr>
        <p:blipFill>
          <a:blip r:embed="rId3"/>
          <a:stretch>
            <a:fillRect/>
          </a:stretch>
        </p:blipFill>
        <p:spPr>
          <a:xfrm>
            <a:off x="1658265" y="1118615"/>
            <a:ext cx="5185006" cy="5088510"/>
          </a:xfrm>
          <a:prstGeom prst="rect">
            <a:avLst/>
          </a:prstGeom>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algn="just" eaLnBrk="1" hangingPunct="1"/>
            <a:r>
              <a:rPr lang="zh-CN" altLang="en-US" dirty="0">
                <a:latin typeface="楷体" panose="02010609060101010101" pitchFamily="49" charset="-122"/>
              </a:rPr>
              <a:t>修正的判定</a:t>
            </a:r>
            <a:r>
              <a:rPr lang="en-US" altLang="zh-CN" dirty="0">
                <a:latin typeface="楷体" panose="02010609060101010101" pitchFamily="49" charset="-122"/>
              </a:rPr>
              <a:t>/</a:t>
            </a:r>
            <a:r>
              <a:rPr lang="zh-CN" altLang="en-US" dirty="0">
                <a:latin typeface="楷体" panose="02010609060101010101" pitchFamily="49" charset="-122"/>
              </a:rPr>
              <a:t>条件覆盖</a:t>
            </a:r>
            <a:endParaRPr lang="en-US" altLang="zh-CN" sz="3200" dirty="0">
              <a:latin typeface="楷体" panose="02010609060101010101" pitchFamily="49" charset="-122"/>
            </a:endParaRPr>
          </a:p>
        </p:txBody>
      </p:sp>
      <p:sp>
        <p:nvSpPr>
          <p:cNvPr id="24580" name="Rectangle 3"/>
          <p:cNvSpPr>
            <a:spLocks noGrp="1" noChangeArrowheads="1"/>
          </p:cNvSpPr>
          <p:nvPr>
            <p:ph idx="1"/>
          </p:nvPr>
        </p:nvSpPr>
        <p:spPr/>
        <p:txBody>
          <a:bodyPr/>
          <a:lstStyle/>
          <a:p>
            <a:pPr algn="just" eaLnBrk="1" hangingPunct="1"/>
            <a:r>
              <a:rPr lang="zh-CN" altLang="en-US" b="1" dirty="0">
                <a:latin typeface="楷体" panose="02010609060101010101" pitchFamily="49" charset="-122"/>
              </a:rPr>
              <a:t>修正的判定</a:t>
            </a:r>
            <a:r>
              <a:rPr lang="en-US" altLang="zh-CN" b="1" dirty="0">
                <a:latin typeface="楷体" panose="02010609060101010101" pitchFamily="49" charset="-122"/>
              </a:rPr>
              <a:t>/</a:t>
            </a:r>
            <a:r>
              <a:rPr lang="zh-CN" altLang="en-US" b="1" dirty="0">
                <a:latin typeface="楷体" panose="02010609060101010101" pitchFamily="49" charset="-122"/>
              </a:rPr>
              <a:t>条件覆盖</a:t>
            </a:r>
            <a:r>
              <a:rPr lang="en-US" altLang="zh-CN" sz="2000" dirty="0">
                <a:latin typeface="楷体" panose="02010609060101010101" pitchFamily="49" charset="-122"/>
              </a:rPr>
              <a:t>(Modified Decision/Condition Coverage)</a:t>
            </a:r>
            <a:endParaRPr lang="en-US" altLang="zh-CN" sz="1800" dirty="0">
              <a:latin typeface="楷体" panose="02010609060101010101" pitchFamily="49" charset="-122"/>
            </a:endParaRPr>
          </a:p>
          <a:p>
            <a:pPr lvl="1" algn="just" eaLnBrk="1" hangingPunct="1">
              <a:spcBef>
                <a:spcPts val="0"/>
              </a:spcBef>
            </a:pPr>
            <a:r>
              <a:rPr lang="zh-CN" altLang="en-US" sz="2400" dirty="0">
                <a:latin typeface="楷体" panose="02010609060101010101" pitchFamily="49" charset="-122"/>
              </a:rPr>
              <a:t>在满足判定</a:t>
            </a:r>
            <a:r>
              <a:rPr lang="en-US" altLang="en-US" sz="2400" dirty="0">
                <a:latin typeface="楷体" panose="02010609060101010101" pitchFamily="49" charset="-122"/>
              </a:rPr>
              <a:t>/</a:t>
            </a:r>
            <a:r>
              <a:rPr lang="zh-CN" altLang="en-US" sz="2400" dirty="0">
                <a:latin typeface="楷体" panose="02010609060101010101" pitchFamily="49" charset="-122"/>
              </a:rPr>
              <a:t>条件覆盖的基础上，每个简单判定条件都应独立地影响到整个判定表达式的取值，实质是利用简单判定条件的独立影响性来消除测试用例的冗余</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zh-CN" altLang="en-US" dirty="0">
                <a:latin typeface="楷体" panose="02010609060101010101" pitchFamily="49" charset="-122"/>
              </a:rPr>
              <a:t>修正的判定</a:t>
            </a:r>
            <a:r>
              <a:rPr lang="en-US" altLang="zh-CN" dirty="0">
                <a:latin typeface="楷体" panose="02010609060101010101" pitchFamily="49" charset="-122"/>
              </a:rPr>
              <a:t>/</a:t>
            </a:r>
            <a:r>
              <a:rPr lang="zh-CN" altLang="en-US" dirty="0">
                <a:latin typeface="楷体" panose="02010609060101010101" pitchFamily="49" charset="-122"/>
              </a:rPr>
              <a:t>条件覆盖</a:t>
            </a:r>
            <a:endParaRPr lang="zh-CN" altLang="en-US" dirty="0"/>
          </a:p>
        </p:txBody>
      </p:sp>
      <p:sp>
        <p:nvSpPr>
          <p:cNvPr id="25604" name="Rectangle 3"/>
          <p:cNvSpPr>
            <a:spLocks noGrp="1" noChangeArrowheads="1"/>
          </p:cNvSpPr>
          <p:nvPr>
            <p:ph idx="1"/>
          </p:nvPr>
        </p:nvSpPr>
        <p:spPr>
          <a:xfrm>
            <a:off x="2045550" y="908720"/>
            <a:ext cx="8001000" cy="4267200"/>
          </a:xfrm>
        </p:spPr>
        <p:txBody>
          <a:bodyPr/>
          <a:lstStyle/>
          <a:p>
            <a:pPr algn="just" eaLnBrk="1" hangingPunct="1">
              <a:spcBef>
                <a:spcPts val="0"/>
              </a:spcBef>
            </a:pPr>
            <a:r>
              <a:rPr lang="en-US" altLang="zh-CN" sz="3200" dirty="0">
                <a:latin typeface="楷体" panose="02010609060101010101" pitchFamily="49" charset="-122"/>
              </a:rPr>
              <a:t>A</a:t>
            </a:r>
            <a:r>
              <a:rPr lang="zh-CN" altLang="en-US" sz="3200" dirty="0">
                <a:latin typeface="楷体" panose="02010609060101010101" pitchFamily="49" charset="-122"/>
              </a:rPr>
              <a:t> </a:t>
            </a:r>
            <a:r>
              <a:rPr lang="en-US" altLang="zh-CN" sz="3200" dirty="0">
                <a:latin typeface="楷体" panose="02010609060101010101" pitchFamily="49" charset="-122"/>
              </a:rPr>
              <a:t>AND B</a:t>
            </a:r>
          </a:p>
          <a:p>
            <a:pPr lvl="1" algn="just" eaLnBrk="1" hangingPunct="1">
              <a:spcBef>
                <a:spcPts val="0"/>
              </a:spcBef>
            </a:pPr>
            <a:r>
              <a:rPr lang="zh-CN" altLang="en-US" sz="2400" dirty="0">
                <a:latin typeface="楷体" panose="02010609060101010101" pitchFamily="49" charset="-122"/>
              </a:rPr>
              <a:t>体现</a:t>
            </a:r>
            <a:r>
              <a:rPr lang="en-US" altLang="zh-CN" sz="2400" dirty="0">
                <a:latin typeface="楷体" panose="02010609060101010101" pitchFamily="49" charset="-122"/>
              </a:rPr>
              <a:t>A</a:t>
            </a:r>
            <a:r>
              <a:rPr lang="zh-CN" altLang="en-US" sz="2400" dirty="0">
                <a:latin typeface="楷体" panose="02010609060101010101" pitchFamily="49" charset="-122"/>
              </a:rPr>
              <a:t>对判定结果的独立影响性：</a:t>
            </a:r>
            <a:r>
              <a:rPr lang="en-US" altLang="zh-CN" sz="2400" dirty="0">
                <a:latin typeface="楷体" panose="02010609060101010101" pitchFamily="49" charset="-122"/>
              </a:rPr>
              <a:t>T1</a:t>
            </a:r>
            <a:r>
              <a:rPr lang="zh-CN" altLang="en-US" sz="2400" dirty="0">
                <a:latin typeface="楷体" panose="02010609060101010101" pitchFamily="49" charset="-122"/>
              </a:rPr>
              <a:t>，</a:t>
            </a:r>
            <a:r>
              <a:rPr lang="en-US" altLang="zh-CN" sz="2400" dirty="0">
                <a:latin typeface="楷体" panose="02010609060101010101" pitchFamily="49" charset="-122"/>
              </a:rPr>
              <a:t>T3</a:t>
            </a:r>
          </a:p>
          <a:p>
            <a:pPr lvl="1" algn="just" eaLnBrk="1" hangingPunct="1">
              <a:spcBef>
                <a:spcPts val="0"/>
              </a:spcBef>
            </a:pPr>
            <a:r>
              <a:rPr lang="zh-CN" altLang="en-US" sz="2400" dirty="0">
                <a:latin typeface="楷体" panose="02010609060101010101" pitchFamily="49" charset="-122"/>
              </a:rPr>
              <a:t>体现</a:t>
            </a:r>
            <a:r>
              <a:rPr lang="en-US" altLang="zh-CN" sz="2400" dirty="0">
                <a:latin typeface="楷体" panose="02010609060101010101" pitchFamily="49" charset="-122"/>
              </a:rPr>
              <a:t>B</a:t>
            </a:r>
            <a:r>
              <a:rPr lang="zh-CN" altLang="en-US" sz="2400" dirty="0">
                <a:latin typeface="楷体" panose="02010609060101010101" pitchFamily="49" charset="-122"/>
              </a:rPr>
              <a:t>对判定结果的独立影响性：</a:t>
            </a:r>
            <a:r>
              <a:rPr lang="en-US" altLang="zh-CN" sz="2400" dirty="0">
                <a:latin typeface="楷体" panose="02010609060101010101" pitchFamily="49" charset="-122"/>
              </a:rPr>
              <a:t>T1</a:t>
            </a:r>
            <a:r>
              <a:rPr lang="zh-CN" altLang="en-US" sz="2400" dirty="0">
                <a:latin typeface="楷体" panose="02010609060101010101" pitchFamily="49" charset="-122"/>
              </a:rPr>
              <a:t>，</a:t>
            </a:r>
            <a:r>
              <a:rPr lang="en-US" altLang="zh-CN" sz="2400" dirty="0">
                <a:latin typeface="楷体" panose="02010609060101010101" pitchFamily="49" charset="-122"/>
              </a:rPr>
              <a:t>T2</a:t>
            </a:r>
          </a:p>
          <a:p>
            <a:pPr lvl="1" algn="just" eaLnBrk="1" hangingPunct="1">
              <a:spcBef>
                <a:spcPts val="0"/>
              </a:spcBef>
            </a:pPr>
            <a:r>
              <a:rPr lang="zh-CN" altLang="en-US" sz="2400" dirty="0">
                <a:latin typeface="楷体" panose="02010609060101010101" pitchFamily="49" charset="-122"/>
              </a:rPr>
              <a:t>最终用例集合：</a:t>
            </a:r>
            <a:r>
              <a:rPr lang="en-US" altLang="zh-CN" sz="2400" dirty="0">
                <a:latin typeface="楷体" panose="02010609060101010101" pitchFamily="49" charset="-122"/>
              </a:rPr>
              <a:t>T1~T3</a:t>
            </a:r>
          </a:p>
          <a:p>
            <a:pPr lvl="1" algn="just" eaLnBrk="1" hangingPunct="1">
              <a:spcBef>
                <a:spcPts val="0"/>
              </a:spcBef>
            </a:pPr>
            <a:endParaRPr lang="zh-CN" altLang="en-US" sz="2400" dirty="0">
              <a:latin typeface="楷体" panose="02010609060101010101" pitchFamily="49" charset="-122"/>
            </a:endParaRPr>
          </a:p>
        </p:txBody>
      </p:sp>
      <p:graphicFrame>
        <p:nvGraphicFramePr>
          <p:cNvPr id="6" name="Group 4"/>
          <p:cNvGraphicFramePr>
            <a:graphicFrameLocks noGrp="1"/>
          </p:cNvGraphicFramePr>
          <p:nvPr/>
        </p:nvGraphicFramePr>
        <p:xfrm>
          <a:off x="2667000" y="3573016"/>
          <a:ext cx="6705600" cy="2286000"/>
        </p:xfrm>
        <a:graphic>
          <a:graphicData uri="http://schemas.openxmlformats.org/drawingml/2006/table">
            <a:tbl>
              <a:tblPr/>
              <a:tblGrid>
                <a:gridCol w="1341438">
                  <a:extLst>
                    <a:ext uri="{9D8B030D-6E8A-4147-A177-3AD203B41FA5}">
                      <a16:colId xmlns:a16="http://schemas.microsoft.com/office/drawing/2014/main" val="20000"/>
                    </a:ext>
                  </a:extLst>
                </a:gridCol>
                <a:gridCol w="1341437">
                  <a:extLst>
                    <a:ext uri="{9D8B030D-6E8A-4147-A177-3AD203B41FA5}">
                      <a16:colId xmlns:a16="http://schemas.microsoft.com/office/drawing/2014/main" val="20001"/>
                    </a:ext>
                  </a:extLst>
                </a:gridCol>
                <a:gridCol w="1339850">
                  <a:extLst>
                    <a:ext uri="{9D8B030D-6E8A-4147-A177-3AD203B41FA5}">
                      <a16:colId xmlns:a16="http://schemas.microsoft.com/office/drawing/2014/main" val="20002"/>
                    </a:ext>
                  </a:extLst>
                </a:gridCol>
                <a:gridCol w="1341438">
                  <a:extLst>
                    <a:ext uri="{9D8B030D-6E8A-4147-A177-3AD203B41FA5}">
                      <a16:colId xmlns:a16="http://schemas.microsoft.com/office/drawing/2014/main" val="20003"/>
                    </a:ext>
                  </a:extLst>
                </a:gridCol>
                <a:gridCol w="1341437">
                  <a:extLst>
                    <a:ext uri="{9D8B030D-6E8A-4147-A177-3AD203B41FA5}">
                      <a16:colId xmlns:a16="http://schemas.microsoft.com/office/drawing/2014/main" val="20004"/>
                    </a:ext>
                  </a:extLst>
                </a:gridCol>
              </a:tblGrid>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2600" b="1" i="0" u="none" strike="noStrike" cap="none" normalizeH="0" baseline="0" dirty="0">
                        <a:ln>
                          <a:noFill/>
                        </a:ln>
                        <a:solidFill>
                          <a:schemeClr val="tx1"/>
                        </a:solidFill>
                        <a:effectLst/>
                        <a:latin typeface="仿宋_GB2312" pitchFamily="49" charset="-122"/>
                        <a:ea typeface="仿宋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楷体_GB2312" pitchFamily="49" charset="-122"/>
                          <a:ea typeface="楷体_GB2312" pitchFamily="49" charset="-122"/>
                        </a:rPr>
                        <a:t>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楷体_GB2312" pitchFamily="49" charset="-122"/>
                          <a:ea typeface="楷体_GB2312" pitchFamily="49" charset="-122"/>
                        </a:rPr>
                        <a:t>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楷体_GB2312" pitchFamily="49" charset="-122"/>
                          <a:ea typeface="楷体_GB2312" pitchFamily="49" charset="-122"/>
                        </a:rPr>
                        <a:t>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楷体_GB2312" pitchFamily="49" charset="-122"/>
                          <a:ea typeface="楷体_GB2312" pitchFamily="49" charset="-122"/>
                        </a:rPr>
                        <a:t>T4</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A and 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dirty="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dirty="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zh-CN" altLang="en-US" dirty="0">
                <a:latin typeface="楷体" panose="02010609060101010101" pitchFamily="49" charset="-122"/>
              </a:rPr>
              <a:t>修正的判定</a:t>
            </a:r>
            <a:r>
              <a:rPr lang="en-US" altLang="zh-CN" dirty="0">
                <a:latin typeface="楷体" panose="02010609060101010101" pitchFamily="49" charset="-122"/>
              </a:rPr>
              <a:t>/</a:t>
            </a:r>
            <a:r>
              <a:rPr lang="zh-CN" altLang="en-US" dirty="0">
                <a:latin typeface="楷体" panose="02010609060101010101" pitchFamily="49" charset="-122"/>
              </a:rPr>
              <a:t>条件覆盖</a:t>
            </a:r>
            <a:endParaRPr lang="zh-CN" altLang="en-US" dirty="0"/>
          </a:p>
        </p:txBody>
      </p:sp>
      <p:sp>
        <p:nvSpPr>
          <p:cNvPr id="3" name="内容占位符 2"/>
          <p:cNvSpPr>
            <a:spLocks noGrp="1"/>
          </p:cNvSpPr>
          <p:nvPr>
            <p:ph idx="1"/>
          </p:nvPr>
        </p:nvSpPr>
        <p:spPr/>
        <p:txBody>
          <a:bodyPr/>
          <a:lstStyle/>
          <a:p>
            <a:pPr marL="514350" indent="-514350">
              <a:spcBef>
                <a:spcPts val="0"/>
              </a:spcBef>
              <a:buFont typeface="+mj-lt"/>
              <a:buAutoNum type="arabicPeriod"/>
            </a:pPr>
            <a:r>
              <a:rPr lang="zh-CN" altLang="en-US" dirty="0"/>
              <a:t>列出所有简单判定条件；</a:t>
            </a:r>
          </a:p>
          <a:p>
            <a:pPr marL="514350" indent="-514350">
              <a:spcBef>
                <a:spcPts val="0"/>
              </a:spcBef>
              <a:buFont typeface="+mj-lt"/>
              <a:buAutoNum type="arabicPeriod"/>
            </a:pPr>
            <a:r>
              <a:rPr lang="zh-CN" altLang="en-US" dirty="0"/>
              <a:t>构建真值表；</a:t>
            </a:r>
          </a:p>
          <a:p>
            <a:pPr marL="514350" indent="-514350">
              <a:spcBef>
                <a:spcPts val="0"/>
              </a:spcBef>
              <a:buFont typeface="+mj-lt"/>
              <a:buAutoNum type="arabicPeriod"/>
            </a:pPr>
            <a:r>
              <a:rPr lang="zh-CN" altLang="en-US" dirty="0"/>
              <a:t>对每个简单判定条件，找到能对整个判定结果产生独立影响的测试用例集合（简称独立影响对），即在真值表中依次固定其他简单判定条件，找到该条件的独立影响对；</a:t>
            </a:r>
          </a:p>
          <a:p>
            <a:pPr marL="514350" indent="-514350">
              <a:spcBef>
                <a:spcPts val="0"/>
              </a:spcBef>
              <a:buFont typeface="+mj-lt"/>
              <a:buAutoNum type="arabicPeriod"/>
            </a:pPr>
            <a:r>
              <a:rPr lang="zh-CN" altLang="en-US" dirty="0"/>
              <a:t>抽取能体现所有简单判定条件独立影响性的最少独立影响对。 </a:t>
            </a:r>
          </a:p>
          <a:p>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测试用例优化</a:t>
            </a:r>
            <a:endParaRPr lang="zh-CN" altLang="en-US" dirty="0"/>
          </a:p>
        </p:txBody>
      </p:sp>
      <p:sp>
        <p:nvSpPr>
          <p:cNvPr id="3" name="内容占位符 2"/>
          <p:cNvSpPr>
            <a:spLocks noGrp="1"/>
          </p:cNvSpPr>
          <p:nvPr>
            <p:ph idx="1"/>
          </p:nvPr>
        </p:nvSpPr>
        <p:spPr/>
        <p:txBody>
          <a:bodyPr/>
          <a:lstStyle/>
          <a:p>
            <a:r>
              <a:rPr lang="zh-CN" altLang="en-US" dirty="0"/>
              <a:t>尽量选取边界测试数据</a:t>
            </a:r>
            <a:endParaRPr lang="en-US" altLang="zh-CN" dirty="0"/>
          </a:p>
          <a:p>
            <a:pPr lvl="1"/>
            <a:r>
              <a:rPr lang="zh-CN" altLang="en-US" dirty="0"/>
              <a:t>如</a:t>
            </a:r>
            <a:r>
              <a:rPr lang="en-US" altLang="zh-CN" dirty="0"/>
              <a:t>a &gt; 1,</a:t>
            </a:r>
            <a:r>
              <a:rPr lang="zh-CN" altLang="en-US" dirty="0"/>
              <a:t>可以选择</a:t>
            </a:r>
            <a:r>
              <a:rPr lang="en-US" altLang="zh-CN" dirty="0"/>
              <a:t>a = 1 ,</a:t>
            </a:r>
            <a:r>
              <a:rPr lang="zh-CN" altLang="en-US" dirty="0"/>
              <a:t>这样测试用例覆盖到边界</a:t>
            </a:r>
            <a:endParaRPr lang="en-US" altLang="zh-CN" dirty="0"/>
          </a:p>
          <a:p>
            <a:r>
              <a:rPr lang="zh-CN" altLang="en-US" dirty="0"/>
              <a:t>尽量避免“与”“或”关系的屏蔽现象</a:t>
            </a:r>
            <a:endParaRPr lang="en-US" altLang="zh-CN" dirty="0"/>
          </a:p>
          <a:p>
            <a:pPr lvl="1"/>
            <a:r>
              <a:rPr lang="zh-CN" altLang="en-US" dirty="0"/>
              <a:t>如与关系表达式，若要满足判定结果为假，只要任一条件为假即可</a:t>
            </a:r>
            <a:endParaRPr lang="en-US" altLang="zh-CN" dirty="0"/>
          </a:p>
          <a:p>
            <a:pPr lvl="1"/>
            <a:r>
              <a:rPr lang="zh-CN" altLang="en-US" dirty="0"/>
              <a:t>如（</a:t>
            </a:r>
            <a:r>
              <a:rPr lang="en-US" altLang="zh-CN" dirty="0"/>
              <a:t>a&gt;1</a:t>
            </a:r>
            <a:r>
              <a:rPr lang="zh-CN" altLang="en-US" dirty="0"/>
              <a:t>）</a:t>
            </a:r>
            <a:r>
              <a:rPr lang="en-US" altLang="zh-CN" dirty="0"/>
              <a:t>AND </a:t>
            </a:r>
            <a:r>
              <a:rPr lang="zh-CN" altLang="en-US" dirty="0"/>
              <a:t>（</a:t>
            </a:r>
            <a:r>
              <a:rPr lang="en-US" altLang="zh-CN" dirty="0"/>
              <a:t>b&lt;2</a:t>
            </a:r>
            <a:r>
              <a:rPr lang="zh-CN" altLang="en-US" dirty="0"/>
              <a:t>）</a:t>
            </a:r>
            <a:endParaRPr lang="en-US" altLang="zh-CN" dirty="0"/>
          </a:p>
          <a:p>
            <a:pPr lvl="1"/>
            <a:r>
              <a:rPr lang="zh-CN" altLang="en-US" dirty="0"/>
              <a:t>选择</a:t>
            </a:r>
            <a:r>
              <a:rPr lang="en-US" altLang="zh-CN" dirty="0"/>
              <a:t>a = 1,b =2 </a:t>
            </a:r>
            <a:r>
              <a:rPr lang="zh-CN" altLang="en-US" dirty="0"/>
              <a:t>优于选择</a:t>
            </a:r>
            <a:r>
              <a:rPr lang="en-US" altLang="zh-CN" dirty="0"/>
              <a:t>a = 1,b = 1</a:t>
            </a: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实践练习</a:t>
            </a:r>
            <a:endParaRPr lang="zh-CN" altLang="en-US" dirty="0"/>
          </a:p>
        </p:txBody>
      </p:sp>
      <p:sp>
        <p:nvSpPr>
          <p:cNvPr id="3" name="内容占位符 2"/>
          <p:cNvSpPr>
            <a:spLocks noGrp="1"/>
          </p:cNvSpPr>
          <p:nvPr>
            <p:ph idx="1"/>
          </p:nvPr>
        </p:nvSpPr>
        <p:spPr/>
        <p:txBody>
          <a:bodyPr/>
          <a:lstStyle/>
          <a:p>
            <a:r>
              <a:rPr lang="zh-CN" altLang="en-US" dirty="0"/>
              <a:t>计算</a:t>
            </a:r>
            <a:r>
              <a:rPr lang="en-US" altLang="zh-CN" dirty="0" err="1">
                <a:latin typeface="Times New Roman" panose="02020603050405020304" pitchFamily="18" charset="0"/>
                <a:cs typeface="Times New Roman" panose="02020603050405020304" pitchFamily="18" charset="0"/>
              </a:rPr>
              <a:t>nextdate</a:t>
            </a:r>
            <a:r>
              <a:rPr lang="zh-CN" altLang="en-US" dirty="0"/>
              <a:t>的函数，进行判定、条件覆盖测试，并分析其中的利弊</a:t>
            </a:r>
            <a:endParaRPr lang="en-US" altLang="zh-CN" dirty="0"/>
          </a:p>
          <a:p>
            <a:endParaRPr lang="zh-CN" altLang="en-US" dirty="0"/>
          </a:p>
        </p:txBody>
      </p:sp>
    </p:spTree>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a:t>动态白盒测试概述</a:t>
            </a:r>
            <a:endParaRPr lang="en-US" altLang="zh-CN" dirty="0"/>
          </a:p>
          <a:p>
            <a:pPr>
              <a:lnSpc>
                <a:spcPct val="150000"/>
              </a:lnSpc>
            </a:pPr>
            <a:r>
              <a:rPr lang="zh-CN" altLang="en-US" dirty="0">
                <a:solidFill>
                  <a:srgbClr val="FF0000"/>
                </a:solidFill>
              </a:rPr>
              <a:t>程序结构分析</a:t>
            </a:r>
            <a:endParaRPr lang="en-US" altLang="zh-CN" dirty="0">
              <a:solidFill>
                <a:srgbClr val="FF0000"/>
              </a:solidFill>
            </a:endParaRPr>
          </a:p>
          <a:p>
            <a:pPr>
              <a:lnSpc>
                <a:spcPct val="150000"/>
              </a:lnSpc>
            </a:pPr>
            <a:r>
              <a:rPr lang="zh-CN" altLang="en-US" dirty="0"/>
              <a:t>对判定的测试</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a:t>目   录</a:t>
            </a:r>
          </a:p>
        </p:txBody>
      </p:sp>
    </p:spTree>
  </p:cSld>
  <p:clrMapOvr>
    <a:masterClrMapping/>
  </p:clrMapOvr>
  <p:transition>
    <p:blinds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内容总结</a:t>
            </a:r>
            <a:endParaRPr lang="zh-CN" altLang="en-US" dirty="0"/>
          </a:p>
        </p:txBody>
      </p:sp>
      <p:sp>
        <p:nvSpPr>
          <p:cNvPr id="2" name="内容占位符 1"/>
          <p:cNvSpPr>
            <a:spLocks noGrp="1"/>
          </p:cNvSpPr>
          <p:nvPr>
            <p:ph idx="1"/>
          </p:nvPr>
        </p:nvSpPr>
        <p:spPr/>
        <p:txBody>
          <a:bodyPr/>
          <a:lstStyle/>
          <a:p>
            <a:r>
              <a:rPr lang="zh-CN" altLang="en-US" dirty="0"/>
              <a:t>动态白盒测试概述</a:t>
            </a:r>
            <a:endParaRPr lang="en-US" altLang="zh-CN" dirty="0"/>
          </a:p>
          <a:p>
            <a:r>
              <a:rPr lang="zh-CN" altLang="en-US" dirty="0"/>
              <a:t>程序结构分析</a:t>
            </a:r>
            <a:endParaRPr lang="en-US" altLang="zh-CN" dirty="0"/>
          </a:p>
          <a:p>
            <a:pPr lvl="1"/>
            <a:r>
              <a:rPr lang="zh-CN" altLang="en-US" dirty="0"/>
              <a:t>顺序、判定、循环、嵌套判定、嵌套循环</a:t>
            </a:r>
            <a:endParaRPr lang="en-US" altLang="zh-CN" dirty="0"/>
          </a:p>
          <a:p>
            <a:r>
              <a:rPr lang="zh-CN" altLang="en-US" dirty="0"/>
              <a:t>对于判定的测试</a:t>
            </a:r>
            <a:endParaRPr lang="en-US" altLang="zh-CN" dirty="0"/>
          </a:p>
          <a:p>
            <a:pPr lvl="1"/>
            <a:r>
              <a:rPr lang="zh-CN" altLang="en-US" dirty="0"/>
              <a:t>语句覆盖、判定覆盖、条件覆盖、判定</a:t>
            </a:r>
            <a:r>
              <a:rPr lang="en-US" altLang="zh-CN" dirty="0"/>
              <a:t>/</a:t>
            </a:r>
            <a:r>
              <a:rPr lang="zh-CN" altLang="en-US" dirty="0"/>
              <a:t>条件覆盖、条件组合覆盖</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1" fmla="*/ 14287 w 642937"/>
                <a:gd name="connsiteY0-2" fmla="*/ 186454 h 186454"/>
                <a:gd name="connsiteX1-3" fmla="*/ 0 w 642937"/>
                <a:gd name="connsiteY1-4" fmla="*/ 0 h 186454"/>
                <a:gd name="connsiteX2-5" fmla="*/ 642937 w 642937"/>
                <a:gd name="connsiteY2-6" fmla="*/ 186454 h 186454"/>
                <a:gd name="connsiteX3-7" fmla="*/ 14287 w 642937"/>
                <a:gd name="connsiteY3-8" fmla="*/ 186454 h 186454"/>
                <a:gd name="connsiteX0-9" fmla="*/ 14287 w 995362"/>
                <a:gd name="connsiteY0-10" fmla="*/ 186454 h 641273"/>
                <a:gd name="connsiteX1-11" fmla="*/ 0 w 995362"/>
                <a:gd name="connsiteY1-12" fmla="*/ 0 h 641273"/>
                <a:gd name="connsiteX2-13" fmla="*/ 995362 w 995362"/>
                <a:gd name="connsiteY2-14" fmla="*/ 641273 h 641273"/>
                <a:gd name="connsiteX3-15" fmla="*/ 14287 w 995362"/>
                <a:gd name="connsiteY3-16" fmla="*/ 186454 h 641273"/>
                <a:gd name="connsiteX0-17" fmla="*/ 0 w 1245394"/>
                <a:gd name="connsiteY0-18" fmla="*/ 203123 h 641273"/>
                <a:gd name="connsiteX1-19" fmla="*/ 250032 w 1245394"/>
                <a:gd name="connsiteY1-20" fmla="*/ 0 h 641273"/>
                <a:gd name="connsiteX2-21" fmla="*/ 1245394 w 1245394"/>
                <a:gd name="connsiteY2-22" fmla="*/ 641273 h 641273"/>
                <a:gd name="connsiteX3-23" fmla="*/ 0 w 1245394"/>
                <a:gd name="connsiteY3-24" fmla="*/ 203123 h 641273"/>
                <a:gd name="connsiteX0-25" fmla="*/ 0 w 1774032"/>
                <a:gd name="connsiteY0-26" fmla="*/ 112635 h 641273"/>
                <a:gd name="connsiteX1-27" fmla="*/ 778670 w 1774032"/>
                <a:gd name="connsiteY1-28" fmla="*/ 0 h 641273"/>
                <a:gd name="connsiteX2-29" fmla="*/ 1774032 w 1774032"/>
                <a:gd name="connsiteY2-30" fmla="*/ 641273 h 641273"/>
                <a:gd name="connsiteX3-31" fmla="*/ 0 w 1774032"/>
                <a:gd name="connsiteY3-32" fmla="*/ 112635 h 641273"/>
                <a:gd name="connsiteX0-33" fmla="*/ 0 w 1774032"/>
                <a:gd name="connsiteY0-34" fmla="*/ 181691 h 710329"/>
                <a:gd name="connsiteX1-35" fmla="*/ 1147764 w 1774032"/>
                <a:gd name="connsiteY1-36" fmla="*/ 0 h 710329"/>
                <a:gd name="connsiteX2-37" fmla="*/ 1774032 w 1774032"/>
                <a:gd name="connsiteY2-38" fmla="*/ 710329 h 710329"/>
                <a:gd name="connsiteX3-39" fmla="*/ 0 w 1774032"/>
                <a:gd name="connsiteY3-40" fmla="*/ 181691 h 710329"/>
                <a:gd name="connsiteX0-41" fmla="*/ 0 w 1147764"/>
                <a:gd name="connsiteY0-42" fmla="*/ 181691 h 348379"/>
                <a:gd name="connsiteX1-43" fmla="*/ 1147764 w 1147764"/>
                <a:gd name="connsiteY1-44" fmla="*/ 0 h 348379"/>
                <a:gd name="connsiteX2-45" fmla="*/ 547688 w 1147764"/>
                <a:gd name="connsiteY2-46" fmla="*/ 348379 h 348379"/>
                <a:gd name="connsiteX3-47" fmla="*/ 0 w 1147764"/>
                <a:gd name="connsiteY3-48" fmla="*/ 181691 h 348379"/>
                <a:gd name="connsiteX0-49" fmla="*/ 452437 w 1600201"/>
                <a:gd name="connsiteY0-50" fmla="*/ 181691 h 732554"/>
                <a:gd name="connsiteX1-51" fmla="*/ 1600201 w 1600201"/>
                <a:gd name="connsiteY1-52" fmla="*/ 0 h 732554"/>
                <a:gd name="connsiteX2-53" fmla="*/ 0 w 1600201"/>
                <a:gd name="connsiteY2-54" fmla="*/ 732554 h 732554"/>
                <a:gd name="connsiteX3-55" fmla="*/ 452437 w 1600201"/>
                <a:gd name="connsiteY3-56" fmla="*/ 181691 h 732554"/>
                <a:gd name="connsiteX0-57" fmla="*/ 547687 w 1600201"/>
                <a:gd name="connsiteY0-58" fmla="*/ 0 h 957263"/>
                <a:gd name="connsiteX1-59" fmla="*/ 1600201 w 1600201"/>
                <a:gd name="connsiteY1-60" fmla="*/ 224709 h 957263"/>
                <a:gd name="connsiteX2-61" fmla="*/ 0 w 1600201"/>
                <a:gd name="connsiteY2-62" fmla="*/ 957263 h 957263"/>
                <a:gd name="connsiteX3-63" fmla="*/ 547687 w 1600201"/>
                <a:gd name="connsiteY3-64" fmla="*/ 0 h 957263"/>
                <a:gd name="connsiteX0-65" fmla="*/ 547687 w 1162051"/>
                <a:gd name="connsiteY0-66" fmla="*/ 349966 h 1307229"/>
                <a:gd name="connsiteX1-67" fmla="*/ 1162051 w 1162051"/>
                <a:gd name="connsiteY1-68" fmla="*/ 0 h 1307229"/>
                <a:gd name="connsiteX2-69" fmla="*/ 0 w 1162051"/>
                <a:gd name="connsiteY2-70" fmla="*/ 1307229 h 1307229"/>
                <a:gd name="connsiteX3-71" fmla="*/ 547687 w 1162051"/>
                <a:gd name="connsiteY3-72" fmla="*/ 349966 h 1307229"/>
              </a:gdLst>
              <a:ahLst/>
              <a:cxnLst>
                <a:cxn ang="0">
                  <a:pos x="connsiteX0-1" y="connsiteY0-2"/>
                </a:cxn>
                <a:cxn ang="0">
                  <a:pos x="connsiteX1-3" y="connsiteY1-4"/>
                </a:cxn>
                <a:cxn ang="0">
                  <a:pos x="connsiteX2-5" y="connsiteY2-6"/>
                </a:cxn>
                <a:cxn ang="0">
                  <a:pos x="connsiteX3-7" y="connsiteY3-8"/>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1" fmla="*/ 0 w 1833567"/>
                <a:gd name="connsiteY0-2" fmla="*/ 877762 h 877762"/>
                <a:gd name="connsiteX1-3" fmla="*/ 570709 w 1833567"/>
                <a:gd name="connsiteY1-4" fmla="*/ 0 h 877762"/>
                <a:gd name="connsiteX2-5" fmla="*/ 1833567 w 1833567"/>
                <a:gd name="connsiteY2-6" fmla="*/ 433262 h 877762"/>
                <a:gd name="connsiteX3-7" fmla="*/ 0 w 1833567"/>
                <a:gd name="connsiteY3-8" fmla="*/ 877762 h 877762"/>
                <a:gd name="connsiteX0-9" fmla="*/ 0 w 1268417"/>
                <a:gd name="connsiteY0-10" fmla="*/ 426912 h 433262"/>
                <a:gd name="connsiteX1-11" fmla="*/ 5559 w 1268417"/>
                <a:gd name="connsiteY1-12" fmla="*/ 0 h 433262"/>
                <a:gd name="connsiteX2-13" fmla="*/ 1268417 w 1268417"/>
                <a:gd name="connsiteY2-14" fmla="*/ 433262 h 433262"/>
                <a:gd name="connsiteX3-15" fmla="*/ 0 w 1268417"/>
                <a:gd name="connsiteY3-16" fmla="*/ 426912 h 433262"/>
                <a:gd name="connsiteX0-17" fmla="*/ 0 w 1474792"/>
                <a:gd name="connsiteY0-18" fmla="*/ 557087 h 557087"/>
                <a:gd name="connsiteX1-19" fmla="*/ 211934 w 1474792"/>
                <a:gd name="connsiteY1-20" fmla="*/ 0 h 557087"/>
                <a:gd name="connsiteX2-21" fmla="*/ 1474792 w 1474792"/>
                <a:gd name="connsiteY2-22" fmla="*/ 433262 h 557087"/>
                <a:gd name="connsiteX3-23" fmla="*/ 0 w 1474792"/>
                <a:gd name="connsiteY3-24" fmla="*/ 557087 h 557087"/>
              </a:gdLst>
              <a:ahLst/>
              <a:cxnLst>
                <a:cxn ang="0">
                  <a:pos x="connsiteX0-1" y="connsiteY0-2"/>
                </a:cxn>
                <a:cxn ang="0">
                  <a:pos x="connsiteX1-3" y="connsiteY1-4"/>
                </a:cxn>
                <a:cxn ang="0">
                  <a:pos x="connsiteX2-5" y="connsiteY2-6"/>
                </a:cxn>
                <a:cxn ang="0">
                  <a:pos x="connsiteX3-7" y="connsiteY3-8"/>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1" fmla="*/ 14287 w 642937"/>
                <a:gd name="connsiteY0-2" fmla="*/ 186454 h 186454"/>
                <a:gd name="connsiteX1-3" fmla="*/ 0 w 642937"/>
                <a:gd name="connsiteY1-4" fmla="*/ 0 h 186454"/>
                <a:gd name="connsiteX2-5" fmla="*/ 642937 w 642937"/>
                <a:gd name="connsiteY2-6" fmla="*/ 186454 h 186454"/>
                <a:gd name="connsiteX3-7" fmla="*/ 14287 w 642937"/>
                <a:gd name="connsiteY3-8" fmla="*/ 186454 h 186454"/>
                <a:gd name="connsiteX0-9" fmla="*/ 14287 w 995362"/>
                <a:gd name="connsiteY0-10" fmla="*/ 186454 h 641273"/>
                <a:gd name="connsiteX1-11" fmla="*/ 0 w 995362"/>
                <a:gd name="connsiteY1-12" fmla="*/ 0 h 641273"/>
                <a:gd name="connsiteX2-13" fmla="*/ 995362 w 995362"/>
                <a:gd name="connsiteY2-14" fmla="*/ 641273 h 641273"/>
                <a:gd name="connsiteX3-15" fmla="*/ 14287 w 995362"/>
                <a:gd name="connsiteY3-16" fmla="*/ 186454 h 641273"/>
                <a:gd name="connsiteX0-17" fmla="*/ 0 w 1245394"/>
                <a:gd name="connsiteY0-18" fmla="*/ 203123 h 641273"/>
                <a:gd name="connsiteX1-19" fmla="*/ 250032 w 1245394"/>
                <a:gd name="connsiteY1-20" fmla="*/ 0 h 641273"/>
                <a:gd name="connsiteX2-21" fmla="*/ 1245394 w 1245394"/>
                <a:gd name="connsiteY2-22" fmla="*/ 641273 h 641273"/>
                <a:gd name="connsiteX3-23" fmla="*/ 0 w 1245394"/>
                <a:gd name="connsiteY3-24" fmla="*/ 203123 h 641273"/>
              </a:gdLst>
              <a:ahLst/>
              <a:cxnLst>
                <a:cxn ang="0">
                  <a:pos x="connsiteX0-1" y="connsiteY0-2"/>
                </a:cxn>
                <a:cxn ang="0">
                  <a:pos x="connsiteX1-3" y="connsiteY1-4"/>
                </a:cxn>
                <a:cxn ang="0">
                  <a:pos x="connsiteX2-5" y="connsiteY2-6"/>
                </a:cxn>
                <a:cxn ang="0">
                  <a:pos x="connsiteX3-7" y="connsiteY3-8"/>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1" fmla="*/ 0 w 1767688"/>
                <a:gd name="connsiteY0-2" fmla="*/ 807522 h 807522"/>
                <a:gd name="connsiteX1-3" fmla="*/ 546153 w 1767688"/>
                <a:gd name="connsiteY1-4" fmla="*/ 0 h 807522"/>
                <a:gd name="connsiteX2-5" fmla="*/ 1767688 w 1767688"/>
                <a:gd name="connsiteY2-6" fmla="*/ 702844 h 807522"/>
                <a:gd name="connsiteX3-7" fmla="*/ 0 w 1767688"/>
                <a:gd name="connsiteY3-8" fmla="*/ 807522 h 807522"/>
                <a:gd name="connsiteX0-9" fmla="*/ 0 w 1793112"/>
                <a:gd name="connsiteY0-10" fmla="*/ 807522 h 807522"/>
                <a:gd name="connsiteX1-11" fmla="*/ 546153 w 1793112"/>
                <a:gd name="connsiteY1-12" fmla="*/ 0 h 807522"/>
                <a:gd name="connsiteX2-13" fmla="*/ 1793112 w 1793112"/>
                <a:gd name="connsiteY2-14" fmla="*/ 802128 h 807522"/>
                <a:gd name="connsiteX3-15" fmla="*/ 0 w 1793112"/>
                <a:gd name="connsiteY3-16" fmla="*/ 807522 h 807522"/>
                <a:gd name="connsiteX0-17" fmla="*/ 0 w 1793112"/>
                <a:gd name="connsiteY0-18" fmla="*/ 804826 h 804826"/>
                <a:gd name="connsiteX1-19" fmla="*/ 466633 w 1793112"/>
                <a:gd name="connsiteY1-20" fmla="*/ 0 h 804826"/>
                <a:gd name="connsiteX2-21" fmla="*/ 1793112 w 1793112"/>
                <a:gd name="connsiteY2-22" fmla="*/ 799432 h 804826"/>
                <a:gd name="connsiteX3-23" fmla="*/ 0 w 1793112"/>
                <a:gd name="connsiteY3-24" fmla="*/ 804826 h 804826"/>
              </a:gdLst>
              <a:ahLst/>
              <a:cxnLst>
                <a:cxn ang="0">
                  <a:pos x="connsiteX0-1" y="connsiteY0-2"/>
                </a:cxn>
                <a:cxn ang="0">
                  <a:pos x="connsiteX1-3" y="connsiteY1-4"/>
                </a:cxn>
                <a:cxn ang="0">
                  <a:pos x="connsiteX2-5" y="connsiteY2-6"/>
                </a:cxn>
                <a:cxn ang="0">
                  <a:pos x="connsiteX3-7" y="connsiteY3-8"/>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1" fmla="*/ 0 w 1833567"/>
                <a:gd name="connsiteY0-2" fmla="*/ 877762 h 877762"/>
                <a:gd name="connsiteX1-3" fmla="*/ 570709 w 1833567"/>
                <a:gd name="connsiteY1-4" fmla="*/ 0 h 877762"/>
                <a:gd name="connsiteX2-5" fmla="*/ 1833567 w 1833567"/>
                <a:gd name="connsiteY2-6" fmla="*/ 433262 h 877762"/>
                <a:gd name="connsiteX3-7" fmla="*/ 0 w 1833567"/>
                <a:gd name="connsiteY3-8" fmla="*/ 877762 h 877762"/>
                <a:gd name="connsiteX0-9" fmla="*/ 0 w 1268417"/>
                <a:gd name="connsiteY0-10" fmla="*/ 426912 h 433262"/>
                <a:gd name="connsiteX1-11" fmla="*/ 5559 w 1268417"/>
                <a:gd name="connsiteY1-12" fmla="*/ 0 h 433262"/>
                <a:gd name="connsiteX2-13" fmla="*/ 1268417 w 1268417"/>
                <a:gd name="connsiteY2-14" fmla="*/ 433262 h 433262"/>
                <a:gd name="connsiteX3-15" fmla="*/ 0 w 1268417"/>
                <a:gd name="connsiteY3-16" fmla="*/ 426912 h 433262"/>
                <a:gd name="connsiteX0-17" fmla="*/ 0 w 1474792"/>
                <a:gd name="connsiteY0-18" fmla="*/ 557087 h 557087"/>
                <a:gd name="connsiteX1-19" fmla="*/ 211934 w 1474792"/>
                <a:gd name="connsiteY1-20" fmla="*/ 0 h 557087"/>
                <a:gd name="connsiteX2-21" fmla="*/ 1474792 w 1474792"/>
                <a:gd name="connsiteY2-22" fmla="*/ 433262 h 557087"/>
                <a:gd name="connsiteX3-23" fmla="*/ 0 w 1474792"/>
                <a:gd name="connsiteY3-24" fmla="*/ 557087 h 557087"/>
                <a:gd name="connsiteX0-25" fmla="*/ 0 w 579442"/>
                <a:gd name="connsiteY0-26" fmla="*/ 557087 h 557087"/>
                <a:gd name="connsiteX1-27" fmla="*/ 211934 w 579442"/>
                <a:gd name="connsiteY1-28" fmla="*/ 0 h 557087"/>
                <a:gd name="connsiteX2-29" fmla="*/ 579442 w 579442"/>
                <a:gd name="connsiteY2-30" fmla="*/ 273719 h 557087"/>
                <a:gd name="connsiteX3-31" fmla="*/ 0 w 579442"/>
                <a:gd name="connsiteY3-32" fmla="*/ 557087 h 557087"/>
                <a:gd name="connsiteX0-33" fmla="*/ 0 w 758036"/>
                <a:gd name="connsiteY0-34" fmla="*/ 557087 h 557087"/>
                <a:gd name="connsiteX1-35" fmla="*/ 211934 w 758036"/>
                <a:gd name="connsiteY1-36" fmla="*/ 0 h 557087"/>
                <a:gd name="connsiteX2-37" fmla="*/ 758036 w 758036"/>
                <a:gd name="connsiteY2-38" fmla="*/ 164181 h 557087"/>
                <a:gd name="connsiteX3-39" fmla="*/ 0 w 758036"/>
                <a:gd name="connsiteY3-40" fmla="*/ 557087 h 557087"/>
                <a:gd name="connsiteX0-41" fmla="*/ 0 w 569917"/>
                <a:gd name="connsiteY0-42" fmla="*/ 1145256 h 1145256"/>
                <a:gd name="connsiteX1-43" fmla="*/ 23815 w 569917"/>
                <a:gd name="connsiteY1-44" fmla="*/ 0 h 1145256"/>
                <a:gd name="connsiteX2-45" fmla="*/ 569917 w 569917"/>
                <a:gd name="connsiteY2-46" fmla="*/ 164181 h 1145256"/>
                <a:gd name="connsiteX3-47" fmla="*/ 0 w 569917"/>
                <a:gd name="connsiteY3-48" fmla="*/ 1145256 h 1145256"/>
                <a:gd name="connsiteX0-49" fmla="*/ 0 w 560392"/>
                <a:gd name="connsiteY0-50" fmla="*/ 1135731 h 1135731"/>
                <a:gd name="connsiteX1-51" fmla="*/ 14290 w 560392"/>
                <a:gd name="connsiteY1-52" fmla="*/ 0 h 1135731"/>
                <a:gd name="connsiteX2-53" fmla="*/ 560392 w 560392"/>
                <a:gd name="connsiteY2-54" fmla="*/ 164181 h 1135731"/>
                <a:gd name="connsiteX3-55" fmla="*/ 0 w 560392"/>
                <a:gd name="connsiteY3-56" fmla="*/ 1135731 h 1135731"/>
              </a:gdLst>
              <a:ahLst/>
              <a:cxnLst>
                <a:cxn ang="0">
                  <a:pos x="connsiteX0-1" y="connsiteY0-2"/>
                </a:cxn>
                <a:cxn ang="0">
                  <a:pos x="connsiteX1-3" y="connsiteY1-4"/>
                </a:cxn>
                <a:cxn ang="0">
                  <a:pos x="connsiteX2-5" y="connsiteY2-6"/>
                </a:cxn>
                <a:cxn ang="0">
                  <a:pos x="connsiteX3-7" y="connsiteY3-8"/>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1" fmla="*/ 14287 w 642937"/>
                <a:gd name="connsiteY0-2" fmla="*/ 186454 h 186454"/>
                <a:gd name="connsiteX1-3" fmla="*/ 0 w 642937"/>
                <a:gd name="connsiteY1-4" fmla="*/ 0 h 186454"/>
                <a:gd name="connsiteX2-5" fmla="*/ 642937 w 642937"/>
                <a:gd name="connsiteY2-6" fmla="*/ 186454 h 186454"/>
                <a:gd name="connsiteX3-7" fmla="*/ 14287 w 642937"/>
                <a:gd name="connsiteY3-8" fmla="*/ 186454 h 186454"/>
                <a:gd name="connsiteX0-9" fmla="*/ 14287 w 995362"/>
                <a:gd name="connsiteY0-10" fmla="*/ 186454 h 641273"/>
                <a:gd name="connsiteX1-11" fmla="*/ 0 w 995362"/>
                <a:gd name="connsiteY1-12" fmla="*/ 0 h 641273"/>
                <a:gd name="connsiteX2-13" fmla="*/ 995362 w 995362"/>
                <a:gd name="connsiteY2-14" fmla="*/ 641273 h 641273"/>
                <a:gd name="connsiteX3-15" fmla="*/ 14287 w 995362"/>
                <a:gd name="connsiteY3-16" fmla="*/ 186454 h 641273"/>
                <a:gd name="connsiteX0-17" fmla="*/ 0 w 1245394"/>
                <a:gd name="connsiteY0-18" fmla="*/ 203123 h 641273"/>
                <a:gd name="connsiteX1-19" fmla="*/ 250032 w 1245394"/>
                <a:gd name="connsiteY1-20" fmla="*/ 0 h 641273"/>
                <a:gd name="connsiteX2-21" fmla="*/ 1245394 w 1245394"/>
                <a:gd name="connsiteY2-22" fmla="*/ 641273 h 641273"/>
                <a:gd name="connsiteX3-23" fmla="*/ 0 w 1245394"/>
                <a:gd name="connsiteY3-24" fmla="*/ 203123 h 641273"/>
                <a:gd name="connsiteX0-25" fmla="*/ 0 w 1774032"/>
                <a:gd name="connsiteY0-26" fmla="*/ 112635 h 641273"/>
                <a:gd name="connsiteX1-27" fmla="*/ 778670 w 1774032"/>
                <a:gd name="connsiteY1-28" fmla="*/ 0 h 641273"/>
                <a:gd name="connsiteX2-29" fmla="*/ 1774032 w 1774032"/>
                <a:gd name="connsiteY2-30" fmla="*/ 641273 h 641273"/>
                <a:gd name="connsiteX3-31" fmla="*/ 0 w 1774032"/>
                <a:gd name="connsiteY3-32" fmla="*/ 112635 h 641273"/>
                <a:gd name="connsiteX0-33" fmla="*/ 0 w 1774032"/>
                <a:gd name="connsiteY0-34" fmla="*/ 181691 h 710329"/>
                <a:gd name="connsiteX1-35" fmla="*/ 1147764 w 1774032"/>
                <a:gd name="connsiteY1-36" fmla="*/ 0 h 710329"/>
                <a:gd name="connsiteX2-37" fmla="*/ 1774032 w 1774032"/>
                <a:gd name="connsiteY2-38" fmla="*/ 710329 h 710329"/>
                <a:gd name="connsiteX3-39" fmla="*/ 0 w 1774032"/>
                <a:gd name="connsiteY3-40" fmla="*/ 181691 h 710329"/>
                <a:gd name="connsiteX0-41" fmla="*/ 0 w 1147764"/>
                <a:gd name="connsiteY0-42" fmla="*/ 181691 h 348379"/>
                <a:gd name="connsiteX1-43" fmla="*/ 1147764 w 1147764"/>
                <a:gd name="connsiteY1-44" fmla="*/ 0 h 348379"/>
                <a:gd name="connsiteX2-45" fmla="*/ 547688 w 1147764"/>
                <a:gd name="connsiteY2-46" fmla="*/ 348379 h 348379"/>
                <a:gd name="connsiteX3-47" fmla="*/ 0 w 1147764"/>
                <a:gd name="connsiteY3-48" fmla="*/ 181691 h 348379"/>
              </a:gdLst>
              <a:ahLst/>
              <a:cxnLst>
                <a:cxn ang="0">
                  <a:pos x="connsiteX0-1" y="connsiteY0-2"/>
                </a:cxn>
                <a:cxn ang="0">
                  <a:pos x="connsiteX1-3" y="connsiteY1-4"/>
                </a:cxn>
                <a:cxn ang="0">
                  <a:pos x="connsiteX2-5" y="connsiteY2-6"/>
                </a:cxn>
                <a:cxn ang="0">
                  <a:pos x="connsiteX3-7" y="connsiteY3-8"/>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程序结构分析</a:t>
            </a:r>
            <a:endParaRPr lang="zh-CN" altLang="en-US" dirty="0"/>
          </a:p>
        </p:txBody>
      </p:sp>
      <p:sp>
        <p:nvSpPr>
          <p:cNvPr id="2" name="内容占位符 1"/>
          <p:cNvSpPr>
            <a:spLocks noGrp="1"/>
          </p:cNvSpPr>
          <p:nvPr>
            <p:ph idx="1"/>
          </p:nvPr>
        </p:nvSpPr>
        <p:spPr/>
        <p:txBody>
          <a:bodyPr/>
          <a:lstStyle/>
          <a:p>
            <a:r>
              <a:rPr lang="zh-CN" altLang="en-US"/>
              <a:t>顺序结构：</a:t>
            </a:r>
            <a:endParaRPr lang="zh-CN" altLang="en-US" dirty="0"/>
          </a:p>
        </p:txBody>
      </p:sp>
      <p:pic>
        <p:nvPicPr>
          <p:cNvPr id="7" name="图片 6"/>
          <p:cNvPicPr>
            <a:picLocks noChangeAspect="1"/>
          </p:cNvPicPr>
          <p:nvPr/>
        </p:nvPicPr>
        <p:blipFill>
          <a:blip r:embed="rId2"/>
          <a:stretch>
            <a:fillRect/>
          </a:stretch>
        </p:blipFill>
        <p:spPr>
          <a:xfrm>
            <a:off x="8976320" y="1340768"/>
            <a:ext cx="1440160" cy="4104457"/>
          </a:xfrm>
          <a:prstGeom prst="rect">
            <a:avLst/>
          </a:prstGeom>
        </p:spPr>
      </p:pic>
      <p:pic>
        <p:nvPicPr>
          <p:cNvPr id="8" name="图片 7"/>
          <p:cNvPicPr>
            <a:picLocks noChangeAspect="1"/>
          </p:cNvPicPr>
          <p:nvPr/>
        </p:nvPicPr>
        <p:blipFill>
          <a:blip r:embed="rId3"/>
          <a:stretch>
            <a:fillRect/>
          </a:stretch>
        </p:blipFill>
        <p:spPr>
          <a:xfrm>
            <a:off x="684729" y="1777767"/>
            <a:ext cx="7922368" cy="3816424"/>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程序结构分析</a:t>
            </a:r>
            <a:endParaRPr lang="zh-CN" altLang="en-US" dirty="0"/>
          </a:p>
        </p:txBody>
      </p:sp>
      <p:sp>
        <p:nvSpPr>
          <p:cNvPr id="2" name="内容占位符 1"/>
          <p:cNvSpPr>
            <a:spLocks noGrp="1"/>
          </p:cNvSpPr>
          <p:nvPr>
            <p:ph idx="1"/>
          </p:nvPr>
        </p:nvSpPr>
        <p:spPr/>
        <p:txBody>
          <a:bodyPr/>
          <a:lstStyle/>
          <a:p>
            <a:r>
              <a:rPr lang="zh-CN" altLang="en-US" dirty="0"/>
              <a:t>顺序结构：</a:t>
            </a:r>
          </a:p>
        </p:txBody>
      </p:sp>
      <p:pic>
        <p:nvPicPr>
          <p:cNvPr id="7" name="图片 6"/>
          <p:cNvPicPr>
            <a:picLocks noChangeAspect="1"/>
          </p:cNvPicPr>
          <p:nvPr/>
        </p:nvPicPr>
        <p:blipFill>
          <a:blip r:embed="rId2"/>
          <a:stretch>
            <a:fillRect/>
          </a:stretch>
        </p:blipFill>
        <p:spPr>
          <a:xfrm>
            <a:off x="8976320" y="1340768"/>
            <a:ext cx="1440160" cy="4104457"/>
          </a:xfrm>
          <a:prstGeom prst="rect">
            <a:avLst/>
          </a:prstGeom>
        </p:spPr>
      </p:pic>
      <p:sp>
        <p:nvSpPr>
          <p:cNvPr id="5" name="矩形 4">
            <a:extLst>
              <a:ext uri="{FF2B5EF4-FFF2-40B4-BE49-F238E27FC236}">
                <a16:creationId xmlns:a16="http://schemas.microsoft.com/office/drawing/2014/main" id="{2B6B71B9-0F27-434B-8A88-732D7B5587BD}"/>
              </a:ext>
            </a:extLst>
          </p:cNvPr>
          <p:cNvSpPr/>
          <p:nvPr/>
        </p:nvSpPr>
        <p:spPr>
          <a:xfrm>
            <a:off x="1271464" y="2176190"/>
            <a:ext cx="6408712" cy="2554545"/>
          </a:xfrm>
          <a:prstGeom prst="rect">
            <a:avLst/>
          </a:prstGeom>
        </p:spPr>
        <p:txBody>
          <a:bodyPr wrap="square">
            <a:spAutoFit/>
          </a:bodyPr>
          <a:lstStyle/>
          <a:p>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class</a:t>
            </a:r>
            <a:r>
              <a:rPr lang="en-US" altLang="zh-CN" sz="2000" b="1" dirty="0">
                <a:solidFill>
                  <a:srgbClr val="000000"/>
                </a:solidFill>
                <a:latin typeface="Consolas" panose="020B0609020204030204" pitchFamily="49" charset="0"/>
              </a:rPr>
              <a:t> Test1 {</a:t>
            </a:r>
          </a:p>
          <a:p>
            <a:endParaRPr lang="zh-CN" altLang="en-US" sz="2000" dirty="0">
              <a:latin typeface="Consolas" panose="020B0609020204030204" pitchFamily="49" charset="0"/>
            </a:endParaRPr>
          </a:p>
          <a:p>
            <a:r>
              <a:rPr lang="en-US" altLang="zh-CN" sz="2000" b="1" dirty="0">
                <a:solidFill>
                  <a:srgbClr val="7F0055"/>
                </a:solidFill>
                <a:latin typeface="Consolas" panose="020B0609020204030204" pitchFamily="49" charset="0"/>
              </a:rPr>
              <a:t>    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static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main(String[] </a:t>
            </a:r>
            <a:r>
              <a:rPr lang="en-US" altLang="zh-CN" sz="2000" b="1" dirty="0" err="1">
                <a:solidFill>
                  <a:srgbClr val="6A3E3E"/>
                </a:solidFill>
                <a:latin typeface="Consolas" panose="020B0609020204030204" pitchFamily="49" charset="0"/>
              </a:rPr>
              <a:t>args</a:t>
            </a:r>
            <a:r>
              <a:rPr lang="en-US" altLang="zh-CN" sz="2000" b="1" dirty="0">
                <a:solidFill>
                  <a:srgbClr val="000000"/>
                </a:solidFill>
                <a:latin typeface="Consolas" panose="020B0609020204030204" pitchFamily="49" charset="0"/>
              </a:rPr>
              <a:t>) {</a:t>
            </a:r>
          </a:p>
          <a:p>
            <a:r>
              <a:rPr lang="en-US" altLang="zh-CN" sz="2000"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中国</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爱好</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和平</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a:t>
            </a:r>
            <a:endParaRPr lang="zh-CN" altLang="en-US" sz="2000"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36863489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程序结构分析</a:t>
            </a:r>
            <a:endParaRPr lang="zh-CN" altLang="en-US" dirty="0"/>
          </a:p>
        </p:txBody>
      </p:sp>
      <p:sp>
        <p:nvSpPr>
          <p:cNvPr id="2" name="内容占位符 1"/>
          <p:cNvSpPr>
            <a:spLocks noGrp="1"/>
          </p:cNvSpPr>
          <p:nvPr>
            <p:ph idx="1"/>
          </p:nvPr>
        </p:nvSpPr>
        <p:spPr>
          <a:xfrm>
            <a:off x="623392" y="836712"/>
            <a:ext cx="10873208" cy="4843264"/>
          </a:xfrm>
        </p:spPr>
        <p:txBody>
          <a:bodyPr/>
          <a:lstStyle/>
          <a:p>
            <a:r>
              <a:rPr lang="zh-CN" altLang="en-US" dirty="0"/>
              <a:t>条件判定结构：</a:t>
            </a:r>
          </a:p>
        </p:txBody>
      </p:sp>
      <p:pic>
        <p:nvPicPr>
          <p:cNvPr id="4" name="图片 3"/>
          <p:cNvPicPr>
            <a:picLocks noChangeAspect="1"/>
          </p:cNvPicPr>
          <p:nvPr/>
        </p:nvPicPr>
        <p:blipFill>
          <a:blip r:embed="rId2">
            <a:clrChange>
              <a:clrFrom>
                <a:srgbClr val="FEFEFE"/>
              </a:clrFrom>
              <a:clrTo>
                <a:srgbClr val="FEFEFE">
                  <a:alpha val="0"/>
                </a:srgbClr>
              </a:clrTo>
            </a:clrChange>
          </a:blip>
          <a:stretch>
            <a:fillRect/>
          </a:stretch>
        </p:blipFill>
        <p:spPr>
          <a:xfrm>
            <a:off x="718487" y="1412776"/>
            <a:ext cx="7019048" cy="4695238"/>
          </a:xfrm>
          <a:prstGeom prst="rect">
            <a:avLst/>
          </a:prstGeom>
        </p:spPr>
      </p:pic>
      <p:pic>
        <p:nvPicPr>
          <p:cNvPr id="5" name="图片 4"/>
          <p:cNvPicPr>
            <a:picLocks noChangeAspect="1"/>
          </p:cNvPicPr>
          <p:nvPr/>
        </p:nvPicPr>
        <p:blipFill rotWithShape="1">
          <a:blip r:embed="rId3">
            <a:clrChange>
              <a:clrFrom>
                <a:srgbClr val="FEFEFE"/>
              </a:clrFrom>
              <a:clrTo>
                <a:srgbClr val="FEFEFE">
                  <a:alpha val="0"/>
                </a:srgbClr>
              </a:clrTo>
            </a:clrChange>
          </a:blip>
          <a:srcRect r="843" b="572"/>
          <a:stretch>
            <a:fillRect/>
          </a:stretch>
        </p:blipFill>
        <p:spPr>
          <a:xfrm>
            <a:off x="8184232" y="980728"/>
            <a:ext cx="2232248" cy="5032052"/>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程序结构分析</a:t>
            </a:r>
            <a:endParaRPr lang="zh-CN" altLang="en-US" dirty="0"/>
          </a:p>
        </p:txBody>
      </p:sp>
      <p:sp>
        <p:nvSpPr>
          <p:cNvPr id="2" name="内容占位符 1"/>
          <p:cNvSpPr>
            <a:spLocks noGrp="1"/>
          </p:cNvSpPr>
          <p:nvPr>
            <p:ph idx="1"/>
          </p:nvPr>
        </p:nvSpPr>
        <p:spPr>
          <a:xfrm>
            <a:off x="623392" y="836712"/>
            <a:ext cx="10873208" cy="4843264"/>
          </a:xfrm>
        </p:spPr>
        <p:txBody>
          <a:bodyPr/>
          <a:lstStyle/>
          <a:p>
            <a:r>
              <a:rPr lang="zh-CN" altLang="en-US" dirty="0"/>
              <a:t>条件判定结构：</a:t>
            </a:r>
          </a:p>
        </p:txBody>
      </p:sp>
      <p:pic>
        <p:nvPicPr>
          <p:cNvPr id="5" name="图片 4"/>
          <p:cNvPicPr>
            <a:picLocks noChangeAspect="1"/>
          </p:cNvPicPr>
          <p:nvPr/>
        </p:nvPicPr>
        <p:blipFill rotWithShape="1">
          <a:blip r:embed="rId2">
            <a:clrChange>
              <a:clrFrom>
                <a:srgbClr val="FEFEFE"/>
              </a:clrFrom>
              <a:clrTo>
                <a:srgbClr val="FEFEFE">
                  <a:alpha val="0"/>
                </a:srgbClr>
              </a:clrTo>
            </a:clrChange>
          </a:blip>
          <a:srcRect r="843" b="572"/>
          <a:stretch>
            <a:fillRect/>
          </a:stretch>
        </p:blipFill>
        <p:spPr>
          <a:xfrm>
            <a:off x="8184232" y="980728"/>
            <a:ext cx="2232248" cy="5032052"/>
          </a:xfrm>
          <a:prstGeom prst="rect">
            <a:avLst/>
          </a:prstGeom>
        </p:spPr>
      </p:pic>
      <p:sp>
        <p:nvSpPr>
          <p:cNvPr id="6" name="矩形 5">
            <a:extLst>
              <a:ext uri="{FF2B5EF4-FFF2-40B4-BE49-F238E27FC236}">
                <a16:creationId xmlns:a16="http://schemas.microsoft.com/office/drawing/2014/main" id="{2170219C-5318-46F5-A826-8073D28BCAAB}"/>
              </a:ext>
            </a:extLst>
          </p:cNvPr>
          <p:cNvSpPr/>
          <p:nvPr/>
        </p:nvSpPr>
        <p:spPr>
          <a:xfrm>
            <a:off x="983432" y="1916832"/>
            <a:ext cx="6476562" cy="3477875"/>
          </a:xfrm>
          <a:prstGeom prst="rect">
            <a:avLst/>
          </a:prstGeom>
        </p:spPr>
        <p:txBody>
          <a:bodyPr wrap="square">
            <a:spAutoFit/>
          </a:bodyPr>
          <a:lstStyle/>
          <a:p>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class</a:t>
            </a:r>
            <a:r>
              <a:rPr lang="en-US" altLang="zh-CN" sz="2000" b="1" dirty="0">
                <a:solidFill>
                  <a:srgbClr val="000000"/>
                </a:solidFill>
                <a:latin typeface="Consolas" panose="020B0609020204030204" pitchFamily="49" charset="0"/>
              </a:rPr>
              <a:t> Test1 {</a:t>
            </a:r>
          </a:p>
          <a:p>
            <a:endParaRPr lang="zh-CN" altLang="en-US" sz="2000" dirty="0">
              <a:latin typeface="Consolas" panose="020B0609020204030204" pitchFamily="49" charset="0"/>
            </a:endParaRPr>
          </a:p>
          <a:p>
            <a:r>
              <a:rPr lang="en-US" altLang="zh-CN" sz="2000" b="1" dirty="0">
                <a:solidFill>
                  <a:srgbClr val="7F0055"/>
                </a:solidFill>
                <a:latin typeface="Consolas" panose="020B0609020204030204" pitchFamily="49" charset="0"/>
              </a:rPr>
              <a:t>    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static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main(String[] </a:t>
            </a:r>
            <a:r>
              <a:rPr lang="en-US" altLang="zh-CN" sz="2000" b="1" dirty="0" err="1">
                <a:solidFill>
                  <a:srgbClr val="6A3E3E"/>
                </a:solidFill>
                <a:latin typeface="Consolas" panose="020B0609020204030204" pitchFamily="49" charset="0"/>
              </a:rPr>
              <a:t>args</a:t>
            </a:r>
            <a:r>
              <a:rPr lang="en-US" altLang="zh-CN" sz="2000" b="1" dirty="0">
                <a:solidFill>
                  <a:srgbClr val="000000"/>
                </a:solidFill>
                <a:latin typeface="Consolas" panose="020B0609020204030204" pitchFamily="49" charset="0"/>
              </a:rPr>
              <a:t>) {</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int</a:t>
            </a:r>
            <a:r>
              <a:rPr lang="en-US" altLang="zh-CN" sz="2000" b="1" dirty="0">
                <a:solidFill>
                  <a:srgbClr val="000000"/>
                </a:solidFill>
                <a:latin typeface="Consolas" panose="020B0609020204030204" pitchFamily="49" charset="0"/>
              </a:rPr>
              <a:t> </a:t>
            </a:r>
            <a:r>
              <a:rPr lang="en-US" altLang="zh-CN" sz="2000" b="1" dirty="0">
                <a:solidFill>
                  <a:srgbClr val="6A3E3E"/>
                </a:solidFill>
                <a:latin typeface="Consolas" panose="020B0609020204030204" pitchFamily="49" charset="0"/>
              </a:rPr>
              <a:t>a</a:t>
            </a:r>
            <a:r>
              <a:rPr lang="en-US" altLang="zh-CN" sz="2000" b="1" dirty="0">
                <a:solidFill>
                  <a:srgbClr val="000000"/>
                </a:solidFill>
                <a:latin typeface="Consolas" panose="020B0609020204030204" pitchFamily="49" charset="0"/>
              </a:rPr>
              <a:t> = 33;</a:t>
            </a:r>
          </a:p>
          <a:p>
            <a:r>
              <a:rPr lang="en-US" altLang="zh-CN" sz="2000" b="1" dirty="0">
                <a:solidFill>
                  <a:srgbClr val="7F0055"/>
                </a:solidFill>
                <a:latin typeface="Consolas" panose="020B0609020204030204" pitchFamily="49" charset="0"/>
              </a:rPr>
              <a:t>       if</a:t>
            </a:r>
            <a:r>
              <a:rPr lang="en-US" altLang="zh-CN" sz="2000" b="1" dirty="0">
                <a:solidFill>
                  <a:srgbClr val="000000"/>
                </a:solidFill>
                <a:latin typeface="Consolas" panose="020B0609020204030204" pitchFamily="49" charset="0"/>
              </a:rPr>
              <a:t>(</a:t>
            </a:r>
            <a:r>
              <a:rPr lang="en-US" altLang="zh-CN" sz="2000" b="1" dirty="0">
                <a:solidFill>
                  <a:srgbClr val="6A3E3E"/>
                </a:solidFill>
                <a:latin typeface="Consolas" panose="020B0609020204030204" pitchFamily="49" charset="0"/>
              </a:rPr>
              <a:t>a</a:t>
            </a:r>
            <a:r>
              <a:rPr lang="en-US" altLang="zh-CN" sz="2000" b="1" dirty="0">
                <a:solidFill>
                  <a:srgbClr val="000000"/>
                </a:solidFill>
                <a:latin typeface="Consolas" panose="020B0609020204030204" pitchFamily="49" charset="0"/>
              </a:rPr>
              <a:t> % 2 == 0) {</a:t>
            </a:r>
          </a:p>
          <a:p>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是偶数</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else</a:t>
            </a:r>
            <a:r>
              <a:rPr lang="en-US" altLang="zh-CN" sz="2000" b="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是奇数</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a:t>
            </a:r>
          </a:p>
          <a:p>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a:t>
            </a:r>
            <a:endParaRPr lang="zh-CN" altLang="en-US" sz="2000" b="1" dirty="0"/>
          </a:p>
        </p:txBody>
      </p:sp>
    </p:spTree>
    <p:extLst>
      <p:ext uri="{BB962C8B-B14F-4D97-AF65-F5344CB8AC3E}">
        <p14:creationId xmlns:p14="http://schemas.microsoft.com/office/powerpoint/2010/main" val="246888310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123</TotalTime>
  <Words>2633</Words>
  <Application>Microsoft Office PowerPoint</Application>
  <PresentationFormat>宽屏</PresentationFormat>
  <Paragraphs>484</Paragraphs>
  <Slides>51</Slides>
  <Notes>24</Notes>
  <HiddenSlides>9</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51</vt:i4>
      </vt:variant>
    </vt:vector>
  </HeadingPairs>
  <TitlesOfParts>
    <vt:vector size="65" baseType="lpstr">
      <vt:lpstr>仿宋_GB2312</vt:lpstr>
      <vt:lpstr>黑体</vt:lpstr>
      <vt:lpstr>华文楷体</vt:lpstr>
      <vt:lpstr>华文隶书</vt:lpstr>
      <vt:lpstr>华文新魏</vt:lpstr>
      <vt:lpstr>楷体</vt:lpstr>
      <vt:lpstr>楷体_GB2312</vt:lpstr>
      <vt:lpstr>Arial</vt:lpstr>
      <vt:lpstr>Consolas</vt:lpstr>
      <vt:lpstr>Lucida Console</vt:lpstr>
      <vt:lpstr>Times New Roman</vt:lpstr>
      <vt:lpstr>Verdana</vt:lpstr>
      <vt:lpstr>Wingdings</vt:lpstr>
      <vt:lpstr>Profile</vt:lpstr>
      <vt:lpstr>软件测试实用教程 ——方法与实践</vt:lpstr>
      <vt:lpstr>目   录</vt:lpstr>
      <vt:lpstr>相关概念</vt:lpstr>
      <vt:lpstr>动态白盒测试包含</vt:lpstr>
      <vt:lpstr>目   录</vt:lpstr>
      <vt:lpstr>程序结构分析</vt:lpstr>
      <vt:lpstr>程序结构分析</vt:lpstr>
      <vt:lpstr>程序结构分析</vt:lpstr>
      <vt:lpstr>程序结构分析</vt:lpstr>
      <vt:lpstr>程序结构分析—条件判定结构</vt:lpstr>
      <vt:lpstr>程序结构分析—条件判定结构</vt:lpstr>
      <vt:lpstr>程序结构分析</vt:lpstr>
      <vt:lpstr>程序结构分析</vt:lpstr>
      <vt:lpstr>程序结构分析</vt:lpstr>
      <vt:lpstr>程序结构分析</vt:lpstr>
      <vt:lpstr>程序结构分析—常见程序结构：</vt:lpstr>
      <vt:lpstr>程序结构分析</vt:lpstr>
      <vt:lpstr>程序结构分析</vt:lpstr>
      <vt:lpstr>目   录</vt:lpstr>
      <vt:lpstr>语句覆盖</vt:lpstr>
      <vt:lpstr>语句覆盖</vt:lpstr>
      <vt:lpstr>语句覆盖</vt:lpstr>
      <vt:lpstr>语句覆盖定义</vt:lpstr>
      <vt:lpstr>判定覆盖—概念</vt:lpstr>
      <vt:lpstr>判定覆盖</vt:lpstr>
      <vt:lpstr>判定覆盖使用</vt:lpstr>
      <vt:lpstr>判定覆盖使用</vt:lpstr>
      <vt:lpstr>条件覆盖</vt:lpstr>
      <vt:lpstr>条件覆盖</vt:lpstr>
      <vt:lpstr>条件覆盖</vt:lpstr>
      <vt:lpstr>条件覆盖</vt:lpstr>
      <vt:lpstr>条件覆盖</vt:lpstr>
      <vt:lpstr>条件覆盖</vt:lpstr>
      <vt:lpstr>条件判定覆盖定义</vt:lpstr>
      <vt:lpstr>条件判定覆盖分析</vt:lpstr>
      <vt:lpstr>条件判定覆盖分析使用</vt:lpstr>
      <vt:lpstr>条件判定覆盖使用分析</vt:lpstr>
      <vt:lpstr>条件组合覆盖定义</vt:lpstr>
      <vt:lpstr>条件组合覆盖使用分析</vt:lpstr>
      <vt:lpstr>条件组合覆盖使用分析</vt:lpstr>
      <vt:lpstr>条件组合覆盖使用分析</vt:lpstr>
      <vt:lpstr>条件组合覆盖使用分析</vt:lpstr>
      <vt:lpstr>条件组合覆盖使用分析</vt:lpstr>
      <vt:lpstr>条件组合覆盖使用分析</vt:lpstr>
      <vt:lpstr>修正的判定/条件覆盖</vt:lpstr>
      <vt:lpstr>修正的判定/条件覆盖</vt:lpstr>
      <vt:lpstr>修正的判定/条件覆盖</vt:lpstr>
      <vt:lpstr>测试用例优化</vt:lpstr>
      <vt:lpstr>实践练习</vt:lpstr>
      <vt:lpstr>内容总结</vt:lpstr>
      <vt:lpstr>PowerPoint 演示文稿</vt:lpstr>
    </vt:vector>
  </TitlesOfParts>
  <Company>福建163软件园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 福建163软件园</dc:creator>
  <cp:lastModifiedBy>Windows 用户</cp:lastModifiedBy>
  <cp:revision>364</cp:revision>
  <dcterms:created xsi:type="dcterms:W3CDTF">2008-07-27T05:17:00Z</dcterms:created>
  <dcterms:modified xsi:type="dcterms:W3CDTF">2019-07-16T09:26:38Z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2052-11.1.0.8812</vt:lpwstr>
  </property>
</Properties>
</file>