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1"/>
  </p:notesMasterIdLst>
  <p:sldIdLst>
    <p:sldId id="294" r:id="rId2"/>
    <p:sldId id="295" r:id="rId3"/>
    <p:sldId id="282" r:id="rId4"/>
    <p:sldId id="262" r:id="rId5"/>
    <p:sldId id="263" r:id="rId6"/>
    <p:sldId id="296" r:id="rId7"/>
    <p:sldId id="264" r:id="rId8"/>
    <p:sldId id="265" r:id="rId9"/>
    <p:sldId id="266" r:id="rId10"/>
    <p:sldId id="291" r:id="rId11"/>
    <p:sldId id="267" r:id="rId12"/>
    <p:sldId id="268" r:id="rId13"/>
    <p:sldId id="269" r:id="rId14"/>
    <p:sldId id="270" r:id="rId15"/>
    <p:sldId id="276" r:id="rId16"/>
    <p:sldId id="292" r:id="rId17"/>
    <p:sldId id="297" r:id="rId18"/>
    <p:sldId id="293" r:id="rId19"/>
    <p:sldId id="275"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64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E1B1D-F8A5-45D0-9C0B-CA3964750FAA}" type="datetimeFigureOut">
              <a:rPr lang="zh-CN" altLang="en-US" smtClean="0"/>
              <a:t>2019/8/27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B4538-64F5-410A-B139-4922B21E66F2}" type="slidenum">
              <a:rPr lang="zh-CN" altLang="en-US" smtClean="0"/>
              <a:t>‹#›</a:t>
            </a:fld>
            <a:endParaRPr lang="zh-CN" altLang="en-US"/>
          </a:p>
        </p:txBody>
      </p:sp>
    </p:spTree>
    <p:extLst>
      <p:ext uri="{BB962C8B-B14F-4D97-AF65-F5344CB8AC3E}">
        <p14:creationId xmlns:p14="http://schemas.microsoft.com/office/powerpoint/2010/main" val="90751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264721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D4C6E-6D9A-47E2-A7B5-12C6D6DF17FE}" type="slidenum">
              <a:rPr lang="zh-CN" altLang="en-US" smtClean="0"/>
              <a:t>19</a:t>
            </a:fld>
            <a:endParaRPr lang="zh-CN" altLang="en-US"/>
          </a:p>
        </p:txBody>
      </p:sp>
    </p:spTree>
    <p:extLst>
      <p:ext uri="{BB962C8B-B14F-4D97-AF65-F5344CB8AC3E}">
        <p14:creationId xmlns:p14="http://schemas.microsoft.com/office/powerpoint/2010/main" val="2676901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实例参照 </a:t>
            </a:r>
            <a:r>
              <a:rPr lang="en-US" altLang="zh-CN" dirty="0" smtClean="0"/>
              <a:t>JunitTest.java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10</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实例参照 </a:t>
            </a:r>
            <a:r>
              <a:rPr lang="en-US" altLang="zh-CN" dirty="0" smtClean="0"/>
              <a:t>JunitTest.java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12</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13</a:t>
            </a:fld>
            <a:endParaRPr lang="zh-CN" altLang="en-US"/>
          </a:p>
        </p:txBody>
      </p:sp>
    </p:spTree>
    <p:extLst>
      <p:ext uri="{BB962C8B-B14F-4D97-AF65-F5344CB8AC3E}">
        <p14:creationId xmlns:p14="http://schemas.microsoft.com/office/powerpoint/2010/main" val="42813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14</a:t>
            </a:fld>
            <a:endParaRPr lang="zh-CN" altLang="en-US"/>
          </a:p>
        </p:txBody>
      </p:sp>
    </p:spTree>
    <p:extLst>
      <p:ext uri="{BB962C8B-B14F-4D97-AF65-F5344CB8AC3E}">
        <p14:creationId xmlns:p14="http://schemas.microsoft.com/office/powerpoint/2010/main" val="1289948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15</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16</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17</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18</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599642"/>
            <a:ext cx="7772400" cy="82154"/>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84322" name="Rectangle 2"/>
          <p:cNvSpPr>
            <a:spLocks noGrp="1" noChangeArrowheads="1"/>
          </p:cNvSpPr>
          <p:nvPr>
            <p:ph type="ctrTitle"/>
          </p:nvPr>
        </p:nvSpPr>
        <p:spPr>
          <a:xfrm>
            <a:off x="709735" y="570942"/>
            <a:ext cx="7772400" cy="1028700"/>
          </a:xfrm>
        </p:spPr>
        <p:txBody>
          <a:bodyPr/>
          <a:lstStyle>
            <a:lvl1pPr>
              <a:defRPr sz="3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2571750"/>
            <a:ext cx="7010400" cy="1200150"/>
          </a:xfrm>
        </p:spPr>
        <p:txBody>
          <a:bodyPr/>
          <a:lstStyle>
            <a:lvl1pPr marL="0" indent="0">
              <a:buFont typeface="Wingdings" panose="05000000000000000000" pitchFamily="2" charset="2"/>
              <a:buNone/>
              <a:defRPr sz="21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4686300"/>
            <a:ext cx="1905000" cy="342900"/>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5"/>
          <p:cNvSpPr>
            <a:spLocks noGrp="1" noChangeArrowheads="1"/>
          </p:cNvSpPr>
          <p:nvPr>
            <p:ph type="ftr" sz="quarter" idx="11"/>
          </p:nvPr>
        </p:nvSpPr>
        <p:spPr>
          <a:xfrm>
            <a:off x="3124200" y="4686300"/>
            <a:ext cx="2895600" cy="342900"/>
          </a:xfrm>
          <a:prstGeom prst="rect">
            <a:avLst/>
          </a:prstGeom>
        </p:spPr>
        <p:txBody>
          <a:bodyPr lIns="68580" tIns="34290" rIns="68580" bIns="34290"/>
          <a:lstStyle>
            <a:lvl1pPr>
              <a:defRPr/>
            </a:lvl1pPr>
          </a:lstStyle>
          <a:p>
            <a:endParaRPr lang="zh-CN" altLang="en-US"/>
          </a:p>
        </p:txBody>
      </p:sp>
      <p:sp>
        <p:nvSpPr>
          <p:cNvPr id="7" name="Rectangle 6"/>
          <p:cNvSpPr>
            <a:spLocks noGrp="1" noChangeArrowheads="1"/>
          </p:cNvSpPr>
          <p:nvPr>
            <p:ph type="sldNum" sz="quarter" idx="12"/>
          </p:nvPr>
        </p:nvSpPr>
        <p:spPr>
          <a:xfrm>
            <a:off x="6553200" y="4686300"/>
            <a:ext cx="1905000" cy="342900"/>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9" y="228600"/>
            <a:ext cx="5854700" cy="4286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228601"/>
            <a:ext cx="8001000" cy="91201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52425" indent="-352425">
              <a:buFont typeface="Wingdings" panose="05000000000000000000" pitchFamily="2" charset="2"/>
              <a:buChar char="Ø"/>
              <a:defRPr>
                <a:latin typeface="楷体" panose="02010609060101010101" pitchFamily="49" charset="-122"/>
                <a:ea typeface="楷体" panose="02010609060101010101" pitchFamily="49" charset="-122"/>
              </a:defRPr>
            </a:lvl1pPr>
            <a:lvl2pPr marL="681038" indent="-327660">
              <a:buFont typeface="Wingdings" panose="05000000000000000000" pitchFamily="2" charset="2"/>
              <a:buChar char="l"/>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14300"/>
            <a:ext cx="6096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100" smtClean="0">
              <a:latin typeface="Arial" pitchFamily="34" charset="0"/>
              <a:ea typeface="黑体" pitchFamily="49" charset="-122"/>
            </a:endParaRPr>
          </a:p>
        </p:txBody>
      </p:sp>
      <p:sp>
        <p:nvSpPr>
          <p:cNvPr id="5" name="标题 1"/>
          <p:cNvSpPr txBox="1">
            <a:spLocks/>
          </p:cNvSpPr>
          <p:nvPr/>
        </p:nvSpPr>
        <p:spPr bwMode="auto">
          <a:xfrm>
            <a:off x="709613" y="114300"/>
            <a:ext cx="6096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18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4895851"/>
            <a:ext cx="349250" cy="155972"/>
          </a:xfrm>
          <a:prstGeom prst="rect">
            <a:avLst/>
          </a:prstGeom>
        </p:spPr>
        <p:txBody>
          <a:bodyPr lIns="68580" tIns="34290" rIns="68580" bIns="34290"/>
          <a:lstStyle>
            <a:lvl1pPr>
              <a:defRPr/>
            </a:lvl1pPr>
          </a:lstStyle>
          <a:p>
            <a:pPr>
              <a:defRPr/>
            </a:pPr>
            <a:fld id="{D993C422-5C1A-4741-A841-95E2C597F899}" type="slidenum">
              <a:rPr lang="zh-CN" altLang="zh-CN" smtClean="0"/>
              <a:pPr>
                <a:defRPr/>
              </a:pPr>
              <a:t>‹#›</a:t>
            </a:fld>
            <a:endParaRPr lang="zh-CN" altLang="zh-CN" sz="2400" b="0"/>
          </a:p>
        </p:txBody>
      </p:sp>
      <p:sp>
        <p:nvSpPr>
          <p:cNvPr id="7" name="Rectangle 2"/>
          <p:cNvSpPr txBox="1">
            <a:spLocks noChangeArrowheads="1"/>
          </p:cNvSpPr>
          <p:nvPr/>
        </p:nvSpPr>
        <p:spPr bwMode="auto">
          <a:xfrm>
            <a:off x="709613" y="114300"/>
            <a:ext cx="6096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100" smtClean="0">
              <a:latin typeface="Arial" pitchFamily="34" charset="0"/>
              <a:ea typeface="黑体" pitchFamily="49" charset="-122"/>
            </a:endParaRPr>
          </a:p>
        </p:txBody>
      </p:sp>
      <p:sp>
        <p:nvSpPr>
          <p:cNvPr id="8" name="标题 1"/>
          <p:cNvSpPr txBox="1">
            <a:spLocks/>
          </p:cNvSpPr>
          <p:nvPr/>
        </p:nvSpPr>
        <p:spPr bwMode="auto">
          <a:xfrm>
            <a:off x="709613" y="114300"/>
            <a:ext cx="6096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1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2" y="648415"/>
            <a:ext cx="7666037"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08857"/>
            <a:ext cx="6226175" cy="30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93968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8"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9"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4"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5"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3"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4"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195486"/>
            <a:ext cx="8001000" cy="62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21550" y="990414"/>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AutoShape 4"/>
          <p:cNvSpPr>
            <a:spLocks noChangeArrowheads="1"/>
          </p:cNvSpPr>
          <p:nvPr/>
        </p:nvSpPr>
        <p:spPr bwMode="auto">
          <a:xfrm>
            <a:off x="521551" y="843558"/>
            <a:ext cx="7958138" cy="82153"/>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029" name="Line 5"/>
          <p:cNvSpPr>
            <a:spLocks noChangeShapeType="1"/>
          </p:cNvSpPr>
          <p:nvPr/>
        </p:nvSpPr>
        <p:spPr bwMode="auto">
          <a:xfrm flipV="1">
            <a:off x="521550" y="446196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2700" b="1" baseline="0">
          <a:solidFill>
            <a:schemeClr val="tx2"/>
          </a:solidFill>
          <a:latin typeface="Times New Roman" panose="02020603050405020304" pitchFamily="18" charset="0"/>
          <a:ea typeface="宋体" panose="02010600030101010101" pitchFamily="2" charset="-122"/>
          <a:cs typeface="+mj-cs"/>
        </a:defRPr>
      </a:lvl1pPr>
      <a:lvl2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5pPr>
      <a:lvl6pPr marL="3429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6pPr>
      <a:lvl7pPr marL="6858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7pPr>
      <a:lvl8pPr marL="10287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8pPr>
      <a:lvl9pPr marL="13716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9pPr>
    </p:titleStyle>
    <p:bodyStyle>
      <a:lvl1pPr marL="352425" indent="-352425" algn="l" rtl="0" eaLnBrk="1" fontAlgn="base" hangingPunct="1">
        <a:lnSpc>
          <a:spcPct val="150000"/>
        </a:lnSpc>
        <a:spcBef>
          <a:spcPct val="20000"/>
        </a:spcBef>
        <a:spcAft>
          <a:spcPct val="0"/>
        </a:spcAft>
        <a:buClr>
          <a:schemeClr val="accent2"/>
        </a:buClr>
        <a:buFont typeface="Wingdings" panose="05000000000000000000" pitchFamily="2" charset="2"/>
        <a:buChar char="o"/>
        <a:defRPr sz="2100" b="1" baseline="0">
          <a:solidFill>
            <a:schemeClr val="tx1"/>
          </a:solidFill>
          <a:latin typeface="Times New Roman" panose="02020603050405020304" pitchFamily="18" charset="0"/>
          <a:ea typeface="宋体" panose="02010600030101010101" pitchFamily="2" charset="-122"/>
          <a:cs typeface="+mn-cs"/>
        </a:defRPr>
      </a:lvl1pPr>
      <a:lvl2pPr marL="681038" indent="-327660" algn="l" rtl="0" eaLnBrk="1" fontAlgn="base" hangingPunct="1">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2pPr>
      <a:lvl3pPr marL="978694" indent="-296704" algn="l" rtl="0" eaLnBrk="1" fontAlgn="base" hangingPunct="1">
        <a:lnSpc>
          <a:spcPct val="150000"/>
        </a:lnSpc>
        <a:spcBef>
          <a:spcPct val="20000"/>
        </a:spcBef>
        <a:spcAft>
          <a:spcPct val="0"/>
        </a:spcAft>
        <a:buClr>
          <a:schemeClr val="accent2"/>
        </a:buClr>
        <a:buFont typeface="Wingdings" panose="05000000000000000000" pitchFamily="2" charset="2"/>
        <a:buChar char="o"/>
        <a:defRPr sz="1800" b="1" baseline="0">
          <a:solidFill>
            <a:schemeClr val="tx1"/>
          </a:solidFill>
          <a:latin typeface="Times New Roman" panose="02020603050405020304" pitchFamily="18" charset="0"/>
          <a:ea typeface="宋体" panose="02010600030101010101" pitchFamily="2" charset="-122"/>
        </a:defRPr>
      </a:lvl3pPr>
      <a:lvl4pPr marL="1270635" indent="-290513" algn="l" rtl="0" eaLnBrk="1" fontAlgn="base" hangingPunct="1">
        <a:lnSpc>
          <a:spcPct val="150000"/>
        </a:lnSpc>
        <a:spcBef>
          <a:spcPct val="20000"/>
        </a:spcBef>
        <a:spcAft>
          <a:spcPct val="0"/>
        </a:spcAft>
        <a:buClr>
          <a:schemeClr val="accent2"/>
        </a:buClr>
        <a:buFont typeface="Wingdings" panose="05000000000000000000" pitchFamily="2" charset="2"/>
        <a:buChar char="n"/>
        <a:defRPr sz="1500" b="1" baseline="0">
          <a:solidFill>
            <a:schemeClr val="tx1"/>
          </a:solidFill>
          <a:latin typeface="Times New Roman" panose="02020603050405020304" pitchFamily="18" charset="0"/>
          <a:ea typeface="宋体" panose="02010600030101010101" pitchFamily="2" charset="-122"/>
        </a:defRPr>
      </a:lvl4pPr>
      <a:lvl5pPr marL="1570673" indent="-299085" algn="l" rtl="0" eaLnBrk="1" fontAlgn="base" hangingPunct="1">
        <a:lnSpc>
          <a:spcPct val="150000"/>
        </a:lnSpc>
        <a:spcBef>
          <a:spcPct val="25000"/>
        </a:spcBef>
        <a:spcAft>
          <a:spcPct val="0"/>
        </a:spcAft>
        <a:buClr>
          <a:schemeClr val="accent2"/>
        </a:buClr>
        <a:buFont typeface="Wingdings" panose="05000000000000000000" pitchFamily="2" charset="2"/>
        <a:buChar char="§"/>
        <a:defRPr sz="1500" b="1" baseline="0">
          <a:solidFill>
            <a:schemeClr val="tx1"/>
          </a:solidFill>
          <a:latin typeface="Times New Roman" panose="02020603050405020304" pitchFamily="18" charset="0"/>
          <a:ea typeface="宋体" panose="02010600030101010101" pitchFamily="2" charset="-122"/>
        </a:defRPr>
      </a:lvl5pPr>
      <a:lvl6pPr marL="19135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6pPr>
      <a:lvl7pPr marL="22564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7pPr>
      <a:lvl8pPr marL="25993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8pPr>
      <a:lvl9pPr marL="29422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unit-team/junit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699542"/>
            <a:ext cx="7772400" cy="846144"/>
          </a:xfrm>
        </p:spPr>
        <p:txBody>
          <a:bodyPr/>
          <a:lstStyle/>
          <a:p>
            <a:pPr algn="ctr" eaLnBrk="1" hangingPunct="1"/>
            <a:r>
              <a:rPr lang="zh-CN" altLang="en-US" sz="4500" dirty="0">
                <a:ea typeface="华文隶书" pitchFamily="2" charset="-122"/>
              </a:rPr>
              <a:t>软件测试实用教程</a:t>
            </a:r>
            <a:r>
              <a:rPr lang="en-US" altLang="zh-CN" sz="4500" dirty="0">
                <a:ea typeface="华文隶书" pitchFamily="2" charset="-122"/>
              </a:rPr>
              <a:t/>
            </a:r>
            <a:br>
              <a:rPr lang="en-US" altLang="zh-CN" sz="4500" dirty="0">
                <a:ea typeface="华文隶书" pitchFamily="2" charset="-122"/>
              </a:rPr>
            </a:br>
            <a:r>
              <a:rPr lang="en-US" altLang="zh-CN" sz="4500" dirty="0">
                <a:ea typeface="华文隶书" pitchFamily="2" charset="-122"/>
              </a:rPr>
              <a:t>——</a:t>
            </a:r>
            <a:r>
              <a:rPr lang="zh-CN" altLang="en-US" sz="4500"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3300" dirty="0" err="1">
                <a:latin typeface="华文隶书" pitchFamily="2" charset="-122"/>
                <a:ea typeface="华文隶书" pitchFamily="2" charset="-122"/>
              </a:rPr>
              <a:t>PartIII</a:t>
            </a:r>
            <a:r>
              <a:rPr lang="en-US" altLang="zh-CN" sz="3300" dirty="0">
                <a:latin typeface="华文隶书" pitchFamily="2" charset="-122"/>
                <a:ea typeface="华文隶书" pitchFamily="2" charset="-122"/>
              </a:rPr>
              <a:t>  </a:t>
            </a:r>
            <a:r>
              <a:rPr lang="zh-CN" altLang="en-US" sz="3300" dirty="0">
                <a:latin typeface="华文隶书" pitchFamily="2" charset="-122"/>
                <a:ea typeface="华文隶书" pitchFamily="2" charset="-122"/>
              </a:rPr>
              <a:t>软件测试应用</a:t>
            </a:r>
            <a:r>
              <a:rPr lang="en-US" altLang="zh-CN" sz="3300" dirty="0" smtClean="0">
                <a:latin typeface="华文隶书" pitchFamily="2" charset="-122"/>
                <a:ea typeface="华文隶书" pitchFamily="2" charset="-122"/>
              </a:rPr>
              <a:t>---</a:t>
            </a:r>
            <a:r>
              <a:rPr lang="en-US" altLang="zh-CN" sz="3300" dirty="0" err="1" smtClean="0">
                <a:latin typeface="华文隶书" pitchFamily="2" charset="-122"/>
                <a:ea typeface="华文隶书" pitchFamily="2" charset="-122"/>
              </a:rPr>
              <a:t>JUnit</a:t>
            </a:r>
            <a:endParaRPr lang="zh-CN" altLang="en-US" sz="3300" dirty="0">
              <a:latin typeface="华文隶书" pitchFamily="2" charset="-122"/>
              <a:ea typeface="华文隶书" pitchFamily="2" charset="-122"/>
            </a:endParaRPr>
          </a:p>
        </p:txBody>
      </p:sp>
    </p:spTree>
    <p:extLst>
      <p:ext uri="{BB962C8B-B14F-4D97-AF65-F5344CB8AC3E}">
        <p14:creationId xmlns:p14="http://schemas.microsoft.com/office/powerpoint/2010/main" val="30058408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smtClean="0"/>
              <a:t>组成</a:t>
            </a:r>
            <a:endParaRPr lang="zh-CN" altLang="en-US" dirty="0"/>
          </a:p>
        </p:txBody>
      </p:sp>
      <p:sp>
        <p:nvSpPr>
          <p:cNvPr id="3" name="内容占位符 2"/>
          <p:cNvSpPr>
            <a:spLocks noGrp="1"/>
          </p:cNvSpPr>
          <p:nvPr>
            <p:ph idx="1"/>
          </p:nvPr>
        </p:nvSpPr>
        <p:spPr>
          <a:xfrm>
            <a:off x="323528" y="843558"/>
            <a:ext cx="8229600" cy="3394472"/>
          </a:xfrm>
        </p:spPr>
        <p:txBody>
          <a:bodyPr>
            <a:noAutofit/>
          </a:bodyPr>
          <a:lstStyle/>
          <a:p>
            <a:pPr marL="0" indent="0">
              <a:lnSpc>
                <a:spcPct val="170000"/>
              </a:lnSpc>
              <a:spcBef>
                <a:spcPts val="0"/>
              </a:spcBef>
              <a:buNone/>
            </a:pPr>
            <a:r>
              <a:rPr lang="en-US" altLang="zh-CN" sz="2000" dirty="0"/>
              <a:t>JUnit 5 = JUnit Platform + JUnit Jupiter + JUnit </a:t>
            </a:r>
            <a:r>
              <a:rPr lang="en-US" altLang="zh-CN" sz="2000" dirty="0" smtClean="0"/>
              <a:t>Vintage</a:t>
            </a:r>
          </a:p>
          <a:p>
            <a:pPr marL="0" indent="0">
              <a:lnSpc>
                <a:spcPct val="170000"/>
              </a:lnSpc>
              <a:spcBef>
                <a:spcPts val="0"/>
              </a:spcBef>
              <a:buNone/>
            </a:pPr>
            <a:r>
              <a:rPr lang="en-US" altLang="zh-CN" sz="2000" b="1" dirty="0" smtClean="0"/>
              <a:t>	</a:t>
            </a:r>
            <a:r>
              <a:rPr lang="en-US" altLang="zh-CN" sz="2000" dirty="0"/>
              <a:t>JUnit Platform</a:t>
            </a:r>
            <a:r>
              <a:rPr lang="zh-CN" altLang="en-US" sz="2000" dirty="0"/>
              <a:t>是基于</a:t>
            </a:r>
            <a:r>
              <a:rPr lang="en-US" altLang="zh-CN" sz="2000" dirty="0" err="1"/>
              <a:t>JVM</a:t>
            </a:r>
            <a:r>
              <a:rPr lang="zh-CN" altLang="en-US" sz="2000" dirty="0"/>
              <a:t>的运行测试的基础框架在，它定义了开发运行在这个测试框架上的</a:t>
            </a:r>
            <a:r>
              <a:rPr lang="en-US" altLang="zh-CN" sz="2000" dirty="0" err="1"/>
              <a:t>TestEngine</a:t>
            </a:r>
            <a:r>
              <a:rPr lang="en-US" altLang="zh-CN" sz="2000" dirty="0"/>
              <a:t> API</a:t>
            </a:r>
            <a:r>
              <a:rPr lang="zh-CN" altLang="en-US" sz="2000" dirty="0"/>
              <a:t>。</a:t>
            </a:r>
            <a:r>
              <a:rPr lang="en-US" altLang="zh-CN" sz="2000" dirty="0" smtClean="0"/>
              <a:t>	</a:t>
            </a:r>
          </a:p>
          <a:p>
            <a:pPr marL="0" indent="0">
              <a:lnSpc>
                <a:spcPct val="170000"/>
              </a:lnSpc>
              <a:spcBef>
                <a:spcPts val="0"/>
              </a:spcBef>
              <a:buNone/>
            </a:pPr>
            <a:r>
              <a:rPr lang="en-US" altLang="zh-CN" sz="2000" b="1" dirty="0" smtClean="0"/>
              <a:t>	</a:t>
            </a:r>
            <a:r>
              <a:rPr lang="en-US" altLang="zh-CN" sz="2000" b="1" dirty="0" err="1" smtClean="0"/>
              <a:t>Junit</a:t>
            </a:r>
            <a:r>
              <a:rPr lang="en-US" altLang="zh-CN" sz="2000" b="1" dirty="0" smtClean="0"/>
              <a:t> </a:t>
            </a:r>
            <a:r>
              <a:rPr lang="en-US" altLang="zh-CN" sz="2000" b="1" dirty="0"/>
              <a:t>Jupiter </a:t>
            </a:r>
            <a:r>
              <a:rPr lang="zh-CN" altLang="en-US" sz="2000" dirty="0"/>
              <a:t>是由在</a:t>
            </a:r>
            <a:r>
              <a:rPr lang="en-US" altLang="zh-CN" sz="2000" dirty="0" err="1"/>
              <a:t>Junit</a:t>
            </a:r>
            <a:r>
              <a:rPr lang="en-US" altLang="zh-CN" sz="2000" dirty="0"/>
              <a:t> 5</a:t>
            </a:r>
            <a:r>
              <a:rPr lang="zh-CN" altLang="en-US" sz="2000" dirty="0"/>
              <a:t>中编写测试和扩展的新编码模型和扩展模型组成。</a:t>
            </a:r>
            <a:r>
              <a:rPr lang="en-US" altLang="zh-CN" sz="2000" dirty="0"/>
              <a:t>Jupiter</a:t>
            </a:r>
            <a:r>
              <a:rPr lang="zh-CN" altLang="en-US" sz="2000" dirty="0"/>
              <a:t>子项目还提供了一个</a:t>
            </a:r>
            <a:r>
              <a:rPr lang="en-US" altLang="zh-CN" sz="2000" dirty="0" err="1"/>
              <a:t>TestEngine</a:t>
            </a:r>
            <a:r>
              <a:rPr lang="zh-CN" altLang="en-US" sz="2000" dirty="0"/>
              <a:t>，用于在平台上运行基于</a:t>
            </a:r>
            <a:r>
              <a:rPr lang="en-US" altLang="zh-CN" sz="2000" dirty="0"/>
              <a:t>Jupiter</a:t>
            </a:r>
            <a:r>
              <a:rPr lang="zh-CN" altLang="en-US" sz="2000" dirty="0"/>
              <a:t>的测试。</a:t>
            </a:r>
          </a:p>
          <a:p>
            <a:pPr marL="0" indent="0">
              <a:lnSpc>
                <a:spcPct val="170000"/>
              </a:lnSpc>
              <a:spcBef>
                <a:spcPts val="0"/>
              </a:spcBef>
              <a:buNone/>
            </a:pPr>
            <a:r>
              <a:rPr lang="en-US" altLang="zh-CN" sz="2000" dirty="0" smtClean="0"/>
              <a:t>	</a:t>
            </a:r>
            <a:r>
              <a:rPr lang="zh-CN" altLang="en-US" sz="2000" b="1" dirty="0"/>
              <a:t> </a:t>
            </a:r>
            <a:r>
              <a:rPr lang="en-US" altLang="zh-CN" sz="2000" b="1" dirty="0" err="1"/>
              <a:t>Junit</a:t>
            </a:r>
            <a:r>
              <a:rPr lang="en-US" altLang="zh-CN" sz="2000" b="1" dirty="0"/>
              <a:t> Vintage</a:t>
            </a:r>
            <a:r>
              <a:rPr lang="zh-CN" altLang="en-US" sz="2000" dirty="0"/>
              <a:t>提供了一个</a:t>
            </a:r>
            <a:r>
              <a:rPr lang="en-US" altLang="zh-CN" sz="2000" dirty="0" err="1"/>
              <a:t>TestEngine</a:t>
            </a:r>
            <a:r>
              <a:rPr lang="zh-CN" altLang="en-US" sz="2000" dirty="0"/>
              <a:t>，用于在平台上基于</a:t>
            </a:r>
            <a:r>
              <a:rPr lang="en-US" altLang="zh-CN" sz="2000" dirty="0"/>
              <a:t>JUnit3</a:t>
            </a:r>
            <a:r>
              <a:rPr lang="zh-CN" altLang="en-US" sz="2000" dirty="0"/>
              <a:t>和</a:t>
            </a:r>
            <a:r>
              <a:rPr lang="en-US" altLang="zh-CN" sz="2000" dirty="0"/>
              <a:t>JUnit4</a:t>
            </a:r>
            <a:r>
              <a:rPr lang="zh-CN" altLang="en-US" sz="2000" dirty="0" smtClean="0"/>
              <a:t>的</a:t>
            </a:r>
            <a:r>
              <a:rPr lang="zh-CN" altLang="en-US" sz="2000" dirty="0"/>
              <a:t>测试</a:t>
            </a:r>
          </a:p>
        </p:txBody>
      </p:sp>
    </p:spTree>
    <p:extLst>
      <p:ext uri="{BB962C8B-B14F-4D97-AF65-F5344CB8AC3E}">
        <p14:creationId xmlns:p14="http://schemas.microsoft.com/office/powerpoint/2010/main" val="97608872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导入</a:t>
            </a:r>
            <a:r>
              <a:rPr lang="en-US" altLang="zh-CN" dirty="0" smtClean="0"/>
              <a:t>JUnit</a:t>
            </a:r>
            <a:endParaRPr lang="zh-CN" altLang="en-US" dirty="0"/>
          </a:p>
        </p:txBody>
      </p:sp>
      <p:sp>
        <p:nvSpPr>
          <p:cNvPr id="3" name="内容占位符 2"/>
          <p:cNvSpPr>
            <a:spLocks noGrp="1"/>
          </p:cNvSpPr>
          <p:nvPr>
            <p:ph idx="1"/>
          </p:nvPr>
        </p:nvSpPr>
        <p:spPr>
          <a:xfrm>
            <a:off x="611560" y="771550"/>
            <a:ext cx="8229600" cy="3394472"/>
          </a:xfrm>
        </p:spPr>
        <p:txBody>
          <a:bodyPr/>
          <a:lstStyle/>
          <a:p>
            <a:r>
              <a:rPr lang="en-US" altLang="zh-CN" dirty="0" smtClean="0"/>
              <a:t>Build Path-&gt;Configure-&gt;Add Library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35646"/>
            <a:ext cx="5254807" cy="215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03598"/>
            <a:ext cx="313274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1580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a:t>常用</a:t>
            </a:r>
            <a:r>
              <a:rPr lang="zh-CN" altLang="en-US" dirty="0" smtClean="0"/>
              <a:t>注解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62745775"/>
              </p:ext>
            </p:extLst>
          </p:nvPr>
        </p:nvGraphicFramePr>
        <p:xfrm>
          <a:off x="179512" y="965746"/>
          <a:ext cx="8856984" cy="3982268"/>
        </p:xfrm>
        <a:graphic>
          <a:graphicData uri="http://schemas.openxmlformats.org/drawingml/2006/table">
            <a:tbl>
              <a:tblPr firstRow="1" bandRow="1">
                <a:tableStyleId>{5C22544A-7EE6-4342-B048-85BDC9FD1C3A}</a:tableStyleId>
              </a:tblPr>
              <a:tblGrid>
                <a:gridCol w="2448272"/>
                <a:gridCol w="6408712"/>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Annotations</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含义</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@Test</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定义一个要测试的方法</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BeforeEach</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每一个测试方法之前运行，常用来进行一些测试环境的准备，例如：读入数据，初始化类</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2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AfterEach</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latin typeface="楷体" panose="02010609060101010101" pitchFamily="49" charset="-122"/>
                          <a:ea typeface="楷体" panose="02010609060101010101" pitchFamily="49" charset="-122"/>
                        </a:rPr>
                        <a:t>每一个测试方法之后运行，与</a:t>
                      </a:r>
                      <a:r>
                        <a:rPr lang="en-US" altLang="zh-CN" sz="1400" kern="1200" dirty="0" smtClean="0">
                          <a:solidFill>
                            <a:schemeClr val="dk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dk1"/>
                          </a:solidFill>
                          <a:latin typeface="楷体" panose="02010609060101010101" pitchFamily="49" charset="-122"/>
                          <a:ea typeface="楷体" panose="02010609060101010101" pitchFamily="49" charset="-122"/>
                          <a:cs typeface="+mn-cs"/>
                        </a:rPr>
                        <a:t>BeforeEach</a:t>
                      </a:r>
                      <a:r>
                        <a:rPr lang="zh-CN" altLang="en-US" sz="1400" dirty="0" smtClean="0">
                          <a:solidFill>
                            <a:schemeClr val="tx1"/>
                          </a:solidFill>
                          <a:latin typeface="楷体" panose="02010609060101010101" pitchFamily="49" charset="-122"/>
                          <a:ea typeface="楷体" panose="02010609060101010101" pitchFamily="49" charset="-122"/>
                        </a:rPr>
                        <a:t>对应，做一个清理</a:t>
                      </a:r>
                      <a:r>
                        <a:rPr lang="en-US" altLang="zh-CN" sz="1400" dirty="0" smtClean="0">
                          <a:solidFill>
                            <a:schemeClr val="tx1"/>
                          </a:solidFill>
                          <a:latin typeface="楷体" panose="02010609060101010101" pitchFamily="49" charset="-122"/>
                          <a:ea typeface="楷体" panose="02010609060101010101" pitchFamily="49" charset="-122"/>
                        </a:rPr>
                        <a:t>/</a:t>
                      </a:r>
                      <a:r>
                        <a:rPr lang="zh-CN" altLang="en-US" sz="1400" dirty="0" smtClean="0">
                          <a:solidFill>
                            <a:schemeClr val="tx1"/>
                          </a:solidFill>
                          <a:latin typeface="楷体" panose="02010609060101010101" pitchFamily="49" charset="-122"/>
                          <a:ea typeface="楷体" panose="02010609060101010101" pitchFamily="49" charset="-122"/>
                        </a:rPr>
                        <a:t>释放的工作</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7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BeforeAll</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只执行一次，执行时机是在所有测试和 </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 </a:t>
                      </a:r>
                      <a:r>
                        <a:rPr lang="zh-CN" altLang="en-US" sz="1400" kern="1200" dirty="0" smtClean="0">
                          <a:solidFill>
                            <a:schemeClr val="tx1"/>
                          </a:solidFill>
                          <a:latin typeface="楷体" panose="02010609060101010101" pitchFamily="49" charset="-122"/>
                          <a:ea typeface="楷体" panose="02010609060101010101" pitchFamily="49" charset="-122"/>
                          <a:cs typeface="+mn-cs"/>
                        </a:rPr>
                        <a:t>注解方法之前。</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AfterAll</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只执行一次，执行时机是在所有测试和 </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 </a:t>
                      </a:r>
                      <a:r>
                        <a:rPr lang="zh-CN" altLang="en-US" sz="1400" kern="1200" dirty="0" smtClean="0">
                          <a:solidFill>
                            <a:schemeClr val="tx1"/>
                          </a:solidFill>
                          <a:latin typeface="楷体" panose="02010609060101010101" pitchFamily="49" charset="-122"/>
                          <a:ea typeface="楷体" panose="02010609060101010101" pitchFamily="49" charset="-122"/>
                          <a:cs typeface="+mn-cs"/>
                        </a:rPr>
                        <a:t>注解方法之后。</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@Disabled</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表明测试方法是被忽略的</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@ParameterizedTest</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表示该方法是一个 参数化测试。这样的方法会被继承，除非它们被覆盖。</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RepeatedTest</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表示该方法是一个 重复测试 的测试模板。这样的方法会被继承，除非它们被覆盖。</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solidFill>
                            <a:schemeClr val="tx1"/>
                          </a:solidFill>
                          <a:latin typeface="楷体" panose="02010609060101010101" pitchFamily="49" charset="-122"/>
                          <a:ea typeface="楷体" panose="02010609060101010101" pitchFamily="49" charset="-122"/>
                          <a:cs typeface="+mn-cs"/>
                        </a:rPr>
                        <a:t>Junit</a:t>
                      </a:r>
                      <a:r>
                        <a:rPr lang="zh-CN" altLang="en-US" sz="1400" kern="1200" dirty="0" smtClean="0">
                          <a:solidFill>
                            <a:schemeClr val="tx1"/>
                          </a:solidFill>
                          <a:latin typeface="楷体" panose="02010609060101010101" pitchFamily="49" charset="-122"/>
                          <a:ea typeface="楷体" panose="02010609060101010101" pitchFamily="49" charset="-122"/>
                          <a:cs typeface="+mn-cs"/>
                        </a:rPr>
                        <a:t>用例的执行顺序如下：</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BeforeAll</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测试类实例化</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@Test-&gt;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AfterAll</a:t>
                      </a:r>
                      <a:endParaRPr lang="zh-CN" altLang="en-US" sz="1400" kern="1200" dirty="0" smtClean="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2706641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371"/>
            <a:ext cx="8229600" cy="857250"/>
          </a:xfrm>
        </p:spPr>
        <p:txBody>
          <a:bodyPr>
            <a:normAutofit/>
          </a:bodyPr>
          <a:lstStyle/>
          <a:p>
            <a:r>
              <a:rPr lang="zh-CN" altLang="en-US" dirty="0"/>
              <a:t>断言</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722955157"/>
              </p:ext>
            </p:extLst>
          </p:nvPr>
        </p:nvGraphicFramePr>
        <p:xfrm>
          <a:off x="683568" y="986544"/>
          <a:ext cx="7578228" cy="3961470"/>
        </p:xfrm>
        <a:graphic>
          <a:graphicData uri="http://schemas.openxmlformats.org/drawingml/2006/table">
            <a:tbl>
              <a:tblPr firstRow="1" bandRow="1">
                <a:tableStyleId>{5C22544A-7EE6-4342-B048-85BDC9FD1C3A}</a:tableStyleId>
              </a:tblPr>
              <a:tblGrid>
                <a:gridCol w="3312368"/>
                <a:gridCol w="4265860"/>
              </a:tblGrid>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tx1"/>
                          </a:solidFill>
                          <a:effectLst/>
                          <a:latin typeface="+mn-lt"/>
                          <a:ea typeface="+mn-ea"/>
                          <a:cs typeface="+mn-cs"/>
                        </a:rPr>
                        <a:t>assertEquals</a:t>
                      </a:r>
                      <a:r>
                        <a:rPr lang="en-US" altLang="zh-CN" sz="1400" b="1" kern="1200" dirty="0" smtClean="0">
                          <a:solidFill>
                            <a:schemeClr val="tx1"/>
                          </a:solidFill>
                          <a:effectLst/>
                          <a:latin typeface="+mn-lt"/>
                          <a:ea typeface="+mn-ea"/>
                          <a:cs typeface="+mn-cs"/>
                        </a:rPr>
                        <a:t>(a, b)</a:t>
                      </a:r>
                      <a:endParaRPr lang="zh-CN" altLang="zh-CN" sz="14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是否等于</a:t>
                      </a:r>
                      <a:r>
                        <a:rPr lang="en-US" altLang="zh-CN" sz="1400" b="1" kern="1200" dirty="0" smtClean="0">
                          <a:solidFill>
                            <a:schemeClr val="tx1"/>
                          </a:solidFill>
                          <a:effectLst/>
                          <a:latin typeface="+mn-lt"/>
                          <a:ea typeface="+mn-ea"/>
                          <a:cs typeface="+mn-cs"/>
                        </a:rPr>
                        <a:t>b</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assertNotEquals</a:t>
                      </a:r>
                      <a:r>
                        <a:rPr lang="en-US" altLang="zh-CN" sz="1400" b="1" kern="1200" dirty="0" smtClean="0">
                          <a:solidFill>
                            <a:schemeClr val="dk1"/>
                          </a:solidFill>
                          <a:effectLst/>
                          <a:latin typeface="+mn-lt"/>
                          <a:ea typeface="+mn-ea"/>
                          <a:cs typeface="+mn-cs"/>
                        </a:rPr>
                        <a:t>(a, b)</a:t>
                      </a:r>
                      <a:endParaRPr lang="zh-CN" altLang="zh-CN" sz="1400" b="1"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a:t>
                      </a:r>
                      <a:r>
                        <a:rPr lang="zh-CN" altLang="en-US" sz="1400" b="1" kern="1200" dirty="0" smtClean="0">
                          <a:solidFill>
                            <a:schemeClr val="tx1"/>
                          </a:solidFill>
                          <a:effectLst/>
                          <a:latin typeface="+mn-lt"/>
                          <a:ea typeface="+mn-ea"/>
                          <a:cs typeface="+mn-cs"/>
                        </a:rPr>
                        <a:t>不</a:t>
                      </a:r>
                      <a:r>
                        <a:rPr lang="zh-CN" altLang="zh-CN" sz="1400" b="1" kern="1200" dirty="0" smtClean="0">
                          <a:solidFill>
                            <a:schemeClr val="tx1"/>
                          </a:solidFill>
                          <a:effectLst/>
                          <a:latin typeface="+mn-lt"/>
                          <a:ea typeface="+mn-ea"/>
                          <a:cs typeface="+mn-cs"/>
                        </a:rPr>
                        <a:t>等于</a:t>
                      </a:r>
                      <a:r>
                        <a:rPr lang="en-US" altLang="zh-CN" sz="1400" b="1" kern="1200" dirty="0" smtClean="0">
                          <a:solidFill>
                            <a:schemeClr val="tx1"/>
                          </a:solidFill>
                          <a:effectLst/>
                          <a:latin typeface="+mn-lt"/>
                          <a:ea typeface="+mn-ea"/>
                          <a:cs typeface="+mn-cs"/>
                        </a:rPr>
                        <a:t>b</a:t>
                      </a:r>
                      <a:endParaRPr lang="zh-CN" altLang="en-US" sz="14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assertFalse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是否为</a:t>
                      </a:r>
                      <a:r>
                        <a:rPr lang="en-US" altLang="zh-CN" sz="1400" b="1" kern="1200" dirty="0" smtClean="0">
                          <a:solidFill>
                            <a:schemeClr val="tx1"/>
                          </a:solidFill>
                          <a:effectLst/>
                          <a:latin typeface="+mn-lt"/>
                          <a:ea typeface="+mn-ea"/>
                          <a:cs typeface="+mn-cs"/>
                        </a:rPr>
                        <a:t>false</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assertTrue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是否为</a:t>
                      </a:r>
                      <a:r>
                        <a:rPr lang="en-US" altLang="zh-CN" sz="1400" b="1" kern="1200" dirty="0" smtClean="0">
                          <a:solidFill>
                            <a:schemeClr val="tx1"/>
                          </a:solidFill>
                          <a:effectLst/>
                          <a:latin typeface="+mn-lt"/>
                          <a:ea typeface="+mn-ea"/>
                          <a:cs typeface="+mn-cs"/>
                        </a:rPr>
                        <a:t>true</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assertNull</a:t>
                      </a:r>
                      <a:r>
                        <a:rPr lang="en-US" altLang="zh-CN" sz="1400" b="1" kern="1200" dirty="0" smtClean="0">
                          <a:solidFill>
                            <a:schemeClr val="dk1"/>
                          </a:solidFill>
                          <a:effectLst/>
                          <a:latin typeface="+mn-lt"/>
                          <a:ea typeface="+mn-ea"/>
                          <a:cs typeface="+mn-cs"/>
                        </a:rPr>
                        <a:t>(a)</a:t>
                      </a:r>
                      <a:endParaRPr lang="zh-CN" altLang="zh-CN" sz="1400" kern="1200" dirty="0" smtClean="0">
                        <a:solidFill>
                          <a:schemeClr val="dk1"/>
                        </a:solidFill>
                        <a:effectLst/>
                        <a:latin typeface="+mn-lt"/>
                        <a:ea typeface="+mn-ea"/>
                        <a:cs typeface="+mn-cs"/>
                      </a:endParaRP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是否为</a:t>
                      </a:r>
                      <a:r>
                        <a:rPr lang="en-US" altLang="zh-CN" sz="1400" b="1" kern="1200" dirty="0" smtClean="0">
                          <a:solidFill>
                            <a:schemeClr val="tx1"/>
                          </a:solidFill>
                          <a:effectLst/>
                          <a:latin typeface="+mn-lt"/>
                          <a:ea typeface="+mn-ea"/>
                          <a:cs typeface="+mn-cs"/>
                        </a:rPr>
                        <a:t>null</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assertNotNull</a:t>
                      </a:r>
                      <a:r>
                        <a:rPr lang="en-US" altLang="zh-CN" sz="1400" b="1" kern="1200" dirty="0" smtClean="0">
                          <a:solidFill>
                            <a:schemeClr val="dk1"/>
                          </a:solidFill>
                          <a:effectLst/>
                          <a:latin typeface="+mn-lt"/>
                          <a:ea typeface="+mn-ea"/>
                          <a:cs typeface="+mn-cs"/>
                        </a:rPr>
                        <a:t>(a)</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是否非空</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assertSame</a:t>
                      </a:r>
                      <a:r>
                        <a:rPr lang="en-US" altLang="zh-CN" sz="1400" b="1" kern="1200" dirty="0" smtClean="0">
                          <a:solidFill>
                            <a:schemeClr val="dk1"/>
                          </a:solidFill>
                          <a:effectLst/>
                          <a:latin typeface="+mn-lt"/>
                          <a:ea typeface="+mn-ea"/>
                          <a:cs typeface="+mn-cs"/>
                        </a:rPr>
                        <a:t>(a, b)</a:t>
                      </a:r>
                      <a:r>
                        <a:rPr lang="en-US" altLang="zh-CN" sz="1400" kern="1200" dirty="0" smtClean="0">
                          <a:solidFill>
                            <a:schemeClr val="dk1"/>
                          </a:solidFill>
                          <a:effectLst/>
                          <a:latin typeface="+mn-lt"/>
                          <a:ea typeface="+mn-ea"/>
                          <a:cs typeface="+mn-cs"/>
                        </a:rPr>
                        <a:t> </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和</a:t>
                      </a:r>
                      <a:r>
                        <a:rPr lang="en-US" altLang="zh-CN" sz="1400" b="1" kern="1200" dirty="0" smtClean="0">
                          <a:solidFill>
                            <a:schemeClr val="tx1"/>
                          </a:solidFill>
                          <a:effectLst/>
                          <a:latin typeface="+mn-lt"/>
                          <a:ea typeface="+mn-ea"/>
                          <a:cs typeface="+mn-cs"/>
                        </a:rPr>
                        <a:t>b</a:t>
                      </a:r>
                      <a:r>
                        <a:rPr lang="zh-CN" altLang="zh-CN" sz="1400" b="1" kern="1200" dirty="0" smtClean="0">
                          <a:solidFill>
                            <a:schemeClr val="tx1"/>
                          </a:solidFill>
                          <a:effectLst/>
                          <a:latin typeface="+mn-lt"/>
                          <a:ea typeface="+mn-ea"/>
                          <a:cs typeface="+mn-cs"/>
                        </a:rPr>
                        <a:t>是否都引用同一个对象</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assertNotSame</a:t>
                      </a:r>
                      <a:r>
                        <a:rPr lang="en-US" altLang="zh-CN" sz="1400" b="1" kern="1200" dirty="0" smtClean="0">
                          <a:solidFill>
                            <a:schemeClr val="dk1"/>
                          </a:solidFill>
                          <a:effectLst/>
                          <a:latin typeface="+mn-lt"/>
                          <a:ea typeface="+mn-ea"/>
                          <a:cs typeface="+mn-cs"/>
                        </a:rPr>
                        <a:t>(a, b)</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和</a:t>
                      </a:r>
                      <a:r>
                        <a:rPr lang="en-US" altLang="zh-CN" sz="1400" b="1" kern="1200" dirty="0" smtClean="0">
                          <a:solidFill>
                            <a:schemeClr val="tx1"/>
                          </a:solidFill>
                          <a:effectLst/>
                          <a:latin typeface="+mn-lt"/>
                          <a:ea typeface="+mn-ea"/>
                          <a:cs typeface="+mn-cs"/>
                        </a:rPr>
                        <a:t>b</a:t>
                      </a:r>
                      <a:r>
                        <a:rPr lang="zh-CN" altLang="zh-CN" sz="1400" b="1" kern="1200" dirty="0" smtClean="0">
                          <a:solidFill>
                            <a:schemeClr val="tx1"/>
                          </a:solidFill>
                          <a:effectLst/>
                          <a:latin typeface="+mn-lt"/>
                          <a:ea typeface="+mn-ea"/>
                          <a:cs typeface="+mn-cs"/>
                        </a:rPr>
                        <a:t>是否没有都引用同一个对象</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96470119"/>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latin typeface="Calibri" panose="020F0502020204030204" pitchFamily="34" charset="0"/>
              </a:rPr>
              <a:t>Failures</a:t>
            </a:r>
            <a:r>
              <a:rPr lang="zh-CN" altLang="zh-CN" sz="3200" dirty="0">
                <a:latin typeface="Calibri" panose="020F0502020204030204" pitchFamily="34" charset="0"/>
              </a:rPr>
              <a:t>和</a:t>
            </a:r>
            <a:r>
              <a:rPr lang="en-US" altLang="zh-CN" sz="3200" dirty="0" smtClean="0">
                <a:latin typeface="Calibri" panose="020F0502020204030204" pitchFamily="34" charset="0"/>
              </a:rPr>
              <a:t>Errors</a:t>
            </a:r>
            <a:endParaRPr lang="zh-CN" altLang="en-US" sz="3200" dirty="0">
              <a:latin typeface="Calibri" panose="020F0502020204030204" pitchFamily="34" charset="0"/>
            </a:endParaRPr>
          </a:p>
        </p:txBody>
      </p:sp>
      <p:sp>
        <p:nvSpPr>
          <p:cNvPr id="3" name="内容占位符 2"/>
          <p:cNvSpPr>
            <a:spLocks noGrp="1"/>
          </p:cNvSpPr>
          <p:nvPr>
            <p:ph idx="1"/>
          </p:nvPr>
        </p:nvSpPr>
        <p:spPr>
          <a:xfrm>
            <a:off x="683568" y="818554"/>
            <a:ext cx="7666037" cy="3859430"/>
          </a:xfrm>
        </p:spPr>
        <p:txBody>
          <a:bodyPr/>
          <a:lstStyle/>
          <a:p>
            <a:pPr lvl="0">
              <a:spcBef>
                <a:spcPts val="0"/>
              </a:spcBef>
            </a:pPr>
            <a:r>
              <a:rPr lang="en-US" altLang="zh-CN" sz="2400" dirty="0" smtClean="0"/>
              <a:t>Failures</a:t>
            </a:r>
            <a:r>
              <a:rPr lang="zh-CN" altLang="zh-CN" sz="2400" dirty="0" smtClean="0"/>
              <a:t>是</a:t>
            </a:r>
            <a:r>
              <a:rPr lang="zh-CN" altLang="zh-CN" sz="2400" dirty="0"/>
              <a:t>指测试</a:t>
            </a:r>
            <a:r>
              <a:rPr lang="zh-CN" altLang="zh-CN" sz="2400" dirty="0" smtClean="0"/>
              <a:t>失败</a:t>
            </a:r>
            <a:r>
              <a:rPr lang="zh-CN" altLang="en-US" sz="2400" dirty="0" smtClean="0"/>
              <a:t>，预期结果是实际结果不一致</a:t>
            </a:r>
            <a:endParaRPr lang="zh-CN" altLang="zh-CN" sz="2400" dirty="0"/>
          </a:p>
          <a:p>
            <a:pPr lvl="0">
              <a:spcBef>
                <a:spcPts val="0"/>
              </a:spcBef>
            </a:pPr>
            <a:r>
              <a:rPr lang="en-US" altLang="zh-CN" sz="2400" dirty="0" smtClean="0"/>
              <a:t>Errors</a:t>
            </a:r>
            <a:r>
              <a:rPr lang="zh-CN" altLang="zh-CN" sz="2400" dirty="0" smtClean="0"/>
              <a:t>是</a:t>
            </a:r>
            <a:r>
              <a:rPr lang="zh-CN" altLang="zh-CN" sz="2400" dirty="0"/>
              <a:t>指测试程序本身出错，代码异常引起来</a:t>
            </a:r>
            <a:r>
              <a:rPr lang="zh-CN" altLang="zh-CN" sz="2400" dirty="0" smtClean="0"/>
              <a:t>的</a:t>
            </a:r>
            <a:endParaRPr lang="en-US" altLang="zh-CN" sz="2400" dirty="0" smtClean="0"/>
          </a:p>
          <a:p>
            <a:pPr marL="0" lvl="0" indent="0">
              <a:buNone/>
            </a:pP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74535252"/>
              </p:ext>
            </p:extLst>
          </p:nvPr>
        </p:nvGraphicFramePr>
        <p:xfrm>
          <a:off x="755576" y="2211710"/>
          <a:ext cx="6768752" cy="2052229"/>
        </p:xfrm>
        <a:graphic>
          <a:graphicData uri="http://schemas.openxmlformats.org/drawingml/2006/table">
            <a:tbl>
              <a:tblPr firstRow="1" bandRow="1">
                <a:tableStyleId>{5C22544A-7EE6-4342-B048-85BDC9FD1C3A}</a:tableStyleId>
              </a:tblPr>
              <a:tblGrid>
                <a:gridCol w="2998814"/>
                <a:gridCol w="3769938"/>
              </a:tblGrid>
              <a:tr h="319430">
                <a:tc>
                  <a:txBody>
                    <a:bodyPr/>
                    <a:lstStyle/>
                    <a:p>
                      <a:r>
                        <a:rPr lang="en-US" altLang="zh-CN" sz="1600" b="1" dirty="0" smtClean="0">
                          <a:solidFill>
                            <a:schemeClr val="tx1"/>
                          </a:solidFill>
                          <a:latin typeface="Calibri" panose="020F0502020204030204" pitchFamily="34" charset="0"/>
                        </a:rPr>
                        <a:t>Failures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1" dirty="0" smtClean="0">
                          <a:solidFill>
                            <a:schemeClr val="tx1"/>
                          </a:solidFill>
                          <a:latin typeface="Calibri" panose="020F0502020204030204" pitchFamily="34" charset="0"/>
                        </a:rPr>
                        <a:t>Errors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32799">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i=10;</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 = null;</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i[0]);</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a:t>
                      </a:r>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1136436"/>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2400" dirty="0"/>
          </a:p>
          <a:p>
            <a:pPr marL="0" indent="0">
              <a:buNone/>
            </a:pPr>
            <a:endParaRPr lang="en-US" altLang="zh-CN" sz="2800" dirty="0" smtClean="0"/>
          </a:p>
        </p:txBody>
      </p:sp>
      <p:sp>
        <p:nvSpPr>
          <p:cNvPr id="4" name="矩形 3"/>
          <p:cNvSpPr/>
          <p:nvPr/>
        </p:nvSpPr>
        <p:spPr>
          <a:xfrm>
            <a:off x="395536" y="1059582"/>
            <a:ext cx="8208912" cy="2221762"/>
          </a:xfrm>
          <a:prstGeom prst="rect">
            <a:avLst/>
          </a:prstGeom>
        </p:spPr>
        <p:txBody>
          <a:bodyPr wrap="square">
            <a:spAutoFit/>
          </a:bodyPr>
          <a:lstStyle/>
          <a:p>
            <a:pPr>
              <a:lnSpc>
                <a:spcPct val="150000"/>
              </a:lnSpc>
            </a:pPr>
            <a:r>
              <a:rPr lang="zh-CN" altLang="en-US" sz="2400" dirty="0" smtClean="0"/>
              <a:t>     </a:t>
            </a:r>
            <a:r>
              <a:rPr lang="zh-CN" altLang="en-US" sz="2400" dirty="0" smtClean="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@ParameterizedTest</a:t>
            </a:r>
            <a:r>
              <a:rPr lang="zh-CN" altLang="en-US" sz="2400" dirty="0">
                <a:latin typeface="楷体" panose="02010609060101010101" pitchFamily="49" charset="-122"/>
                <a:ea typeface="楷体" panose="02010609060101010101" pitchFamily="49" charset="-122"/>
              </a:rPr>
              <a:t>注解，参数化测试使得测试可以测试多次使用不同的参数值。</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数</a:t>
            </a:r>
            <a:r>
              <a:rPr lang="zh-CN" altLang="en-US" sz="2400" dirty="0">
                <a:latin typeface="楷体" panose="02010609060101010101" pitchFamily="49" charset="-122"/>
                <a:ea typeface="楷体" panose="02010609060101010101" pitchFamily="49" charset="-122"/>
              </a:rPr>
              <a:t>化测试方法通常会在参数源索引和方法参数索引之间采用一对一关联之后直接从配置的源中消耗参数</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4282732"/>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3323987"/>
          </a:xfrm>
          <a:prstGeom prst="rect">
            <a:avLst/>
          </a:prstGeom>
        </p:spPr>
        <p:txBody>
          <a:bodyPr wrap="square">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ValueSource</a:t>
            </a:r>
            <a:r>
              <a:rPr lang="zh-CN" altLang="en-US" sz="2000" dirty="0">
                <a:latin typeface="楷体" panose="02010609060101010101" pitchFamily="49" charset="-122"/>
                <a:ea typeface="楷体" panose="02010609060101010101" pitchFamily="49" charset="-122"/>
              </a:rPr>
              <a:t>是最简单的来源之一。它允许你指定单个数组的文字值，并且只能用于为每个参数化的测试调用提供单个参数。</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ParameterizedTest</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ValueSource</a:t>
            </a:r>
            <a:r>
              <a:rPr lang="en-US" altLang="zh-CN" sz="2000" dirty="0">
                <a:latin typeface="Calibri" panose="020F0502020204030204" pitchFamily="34" charset="0"/>
                <a:ea typeface="楷体" panose="02010609060101010101" pitchFamily="49" charset="-122"/>
              </a:rPr>
              <a:t>(strings= {"</a:t>
            </a:r>
            <a:r>
              <a:rPr lang="en-US" altLang="zh-CN" sz="2000" dirty="0" err="1">
                <a:latin typeface="Calibri" panose="020F0502020204030204" pitchFamily="34" charset="0"/>
                <a:ea typeface="楷体" panose="02010609060101010101" pitchFamily="49" charset="-122"/>
              </a:rPr>
              <a:t>tom","jerry</a:t>
            </a:r>
            <a:r>
              <a:rPr lang="en-US" altLang="zh-CN" sz="2000" dirty="0">
                <a:latin typeface="Calibri" panose="020F0502020204030204" pitchFamily="34" charset="0"/>
                <a:ea typeface="楷体" panose="02010609060101010101" pitchFamily="49" charset="-122"/>
              </a:rPr>
              <a:t>"})</a:t>
            </a:r>
          </a:p>
          <a:p>
            <a:pPr>
              <a:lnSpc>
                <a:spcPct val="150000"/>
              </a:lnSpc>
            </a:pPr>
            <a:r>
              <a:rPr lang="en-US" altLang="zh-CN" sz="2000" dirty="0">
                <a:latin typeface="Calibri" panose="020F0502020204030204" pitchFamily="34" charset="0"/>
                <a:ea typeface="楷体" panose="02010609060101010101" pitchFamily="49" charset="-122"/>
              </a:rPr>
              <a:t>public void </a:t>
            </a:r>
            <a:r>
              <a:rPr lang="en-US" altLang="zh-CN" sz="2000" dirty="0" err="1">
                <a:latin typeface="Calibri" panose="020F0502020204030204" pitchFamily="34" charset="0"/>
                <a:ea typeface="楷体" panose="02010609060101010101" pitchFamily="49" charset="-122"/>
              </a:rPr>
              <a:t>getUsername</a:t>
            </a:r>
            <a:r>
              <a:rPr lang="en-US" altLang="zh-CN" sz="2000" dirty="0">
                <a:latin typeface="Calibri" panose="020F0502020204030204" pitchFamily="34" charset="0"/>
                <a:ea typeface="楷体" panose="02010609060101010101" pitchFamily="49" charset="-122"/>
              </a:rPr>
              <a:t>(String Name) {</a:t>
            </a:r>
          </a:p>
          <a:p>
            <a:pPr>
              <a:lnSpc>
                <a:spcPct val="150000"/>
              </a:lnSpc>
            </a:pPr>
            <a:r>
              <a:rPr lang="en-US" altLang="zh-CN" sz="2000" dirty="0" err="1">
                <a:latin typeface="Calibri" panose="020F0502020204030204" pitchFamily="34" charset="0"/>
                <a:ea typeface="楷体" panose="02010609060101010101" pitchFamily="49" charset="-122"/>
              </a:rPr>
              <a:t>System.out.println</a:t>
            </a:r>
            <a:r>
              <a:rPr lang="en-US" altLang="zh-CN" sz="2000" dirty="0">
                <a:latin typeface="Calibri" panose="020F0502020204030204" pitchFamily="34" charset="0"/>
                <a:ea typeface="楷体" panose="02010609060101010101" pitchFamily="49" charset="-122"/>
              </a:rPr>
              <a:t>(Name);</a:t>
            </a:r>
          </a:p>
          <a:p>
            <a:pPr>
              <a:lnSpc>
                <a:spcPct val="150000"/>
              </a:lnSpc>
            </a:pPr>
            <a:r>
              <a:rPr lang="en-US" altLang="zh-CN" sz="2000" dirty="0" smtClean="0">
                <a:latin typeface="Calibri" panose="020F0502020204030204" pitchFamily="34" charset="0"/>
                <a:ea typeface="楷体" panose="02010609060101010101" pitchFamily="49" charset="-122"/>
              </a:rPr>
              <a:t>}</a:t>
            </a:r>
            <a:endParaRPr lang="en-US" altLang="zh-CN" sz="2000" dirty="0">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282896139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16887"/>
            <a:ext cx="8568952" cy="3323987"/>
          </a:xfrm>
          <a:prstGeom prst="rect">
            <a:avLst/>
          </a:prstGeom>
        </p:spPr>
        <p:txBody>
          <a:bodyPr wrap="square">
            <a:spAutoFit/>
          </a:bodyPr>
          <a:lstStyle/>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 </a:t>
            </a:r>
            <a:r>
              <a:rPr lang="zh-CN" altLang="en-US" sz="2000" dirty="0">
                <a:latin typeface="Calibri" panose="020F0502020204030204" pitchFamily="34" charset="0"/>
                <a:ea typeface="楷体" panose="02010609060101010101" pitchFamily="49" charset="-122"/>
              </a:rPr>
              <a:t>允许使用</a:t>
            </a:r>
            <a:r>
              <a:rPr lang="en-US" altLang="zh-CN" sz="2000" dirty="0">
                <a:latin typeface="Calibri" panose="020F0502020204030204" pitchFamily="34" charset="0"/>
                <a:ea typeface="楷体" panose="02010609060101010101" pitchFamily="49" charset="-122"/>
              </a:rPr>
              <a:t>CSV files </a:t>
            </a:r>
            <a:r>
              <a:rPr lang="zh-CN" altLang="en-US" sz="2000" dirty="0">
                <a:latin typeface="Calibri" panose="020F0502020204030204" pitchFamily="34" charset="0"/>
                <a:ea typeface="楷体" panose="02010609060101010101" pitchFamily="49" charset="-122"/>
              </a:rPr>
              <a:t>提供参数，每一行作为一组参数执行</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a:latin typeface="Calibri" panose="020F0502020204030204" pitchFamily="34" charset="0"/>
                <a:ea typeface="楷体" panose="02010609060101010101" pitchFamily="49" charset="-122"/>
              </a:rPr>
              <a:t>ParameterizedTest</a:t>
            </a: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(resources = "two-column.csv", </a:t>
            </a:r>
            <a:r>
              <a:rPr lang="en-US" altLang="zh-CN" sz="2000" dirty="0" err="1">
                <a:latin typeface="Calibri" panose="020F0502020204030204" pitchFamily="34" charset="0"/>
                <a:ea typeface="楷体" panose="02010609060101010101" pitchFamily="49" charset="-122"/>
              </a:rPr>
              <a:t>numLinesToSkip</a:t>
            </a:r>
            <a:r>
              <a:rPr lang="en-US" altLang="zh-CN" sz="2000" dirty="0">
                <a:latin typeface="Calibri" panose="020F0502020204030204" pitchFamily="34" charset="0"/>
                <a:ea typeface="楷体" panose="02010609060101010101" pitchFamily="49" charset="-122"/>
              </a:rPr>
              <a:t> = 1)</a:t>
            </a:r>
          </a:p>
          <a:p>
            <a:pPr>
              <a:lnSpc>
                <a:spcPct val="150000"/>
              </a:lnSpc>
            </a:pPr>
            <a:r>
              <a:rPr lang="en-US" altLang="zh-CN" sz="2000" dirty="0">
                <a:latin typeface="Calibri" panose="020F0502020204030204" pitchFamily="34" charset="0"/>
                <a:ea typeface="楷体" panose="02010609060101010101" pitchFamily="49" charset="-122"/>
              </a:rPr>
              <a:t>void </a:t>
            </a:r>
            <a:r>
              <a:rPr lang="en-US" altLang="zh-CN" sz="2000" dirty="0" err="1">
                <a:latin typeface="Calibri" panose="020F0502020204030204" pitchFamily="34" charset="0"/>
                <a:ea typeface="楷体" panose="02010609060101010101" pitchFamily="49" charset="-122"/>
              </a:rPr>
              <a:t>testWithCsvFileSource</a:t>
            </a:r>
            <a:r>
              <a:rPr lang="en-US" altLang="zh-CN" sz="2000" dirty="0">
                <a:latin typeface="Calibri" panose="020F0502020204030204" pitchFamily="34" charset="0"/>
                <a:ea typeface="楷体" panose="02010609060101010101" pitchFamily="49" charset="-122"/>
              </a:rPr>
              <a:t>(String country, </a:t>
            </a:r>
            <a:r>
              <a:rPr lang="en-US" altLang="zh-CN" sz="2000" dirty="0" err="1">
                <a:latin typeface="Calibri" panose="020F0502020204030204" pitchFamily="34" charset="0"/>
                <a:ea typeface="楷体" panose="02010609060101010101" pitchFamily="49" charset="-122"/>
              </a:rPr>
              <a:t>int</a:t>
            </a:r>
            <a:r>
              <a:rPr lang="en-US" altLang="zh-CN" sz="2000" dirty="0">
                <a:latin typeface="Calibri" panose="020F0502020204030204" pitchFamily="34" charset="0"/>
                <a:ea typeface="楷体" panose="02010609060101010101" pitchFamily="49" charset="-122"/>
              </a:rPr>
              <a:t> reference) {</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assertNotNull</a:t>
            </a:r>
            <a:r>
              <a:rPr lang="en-US" altLang="zh-CN" sz="2000" dirty="0">
                <a:latin typeface="Calibri" panose="020F0502020204030204" pitchFamily="34" charset="0"/>
                <a:ea typeface="楷体" panose="02010609060101010101" pitchFamily="49" charset="-122"/>
              </a:rPr>
              <a:t>(country);</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assertNotEquals</a:t>
            </a:r>
            <a:r>
              <a:rPr lang="en-US" altLang="zh-CN" sz="2000" dirty="0">
                <a:latin typeface="Calibri" panose="020F0502020204030204" pitchFamily="34" charset="0"/>
                <a:ea typeface="楷体" panose="02010609060101010101" pitchFamily="49" charset="-122"/>
              </a:rPr>
              <a:t>(0, reference);</a:t>
            </a:r>
          </a:p>
          <a:p>
            <a:pPr>
              <a:lnSpc>
                <a:spcPct val="150000"/>
              </a:lnSpc>
            </a:pPr>
            <a:r>
              <a:rPr lang="en-US" altLang="zh-CN" sz="2000" dirty="0">
                <a:latin typeface="Calibri" panose="020F0502020204030204" pitchFamily="34" charset="0"/>
                <a:ea typeface="楷体" panose="02010609060101010101" pitchFamily="49" charset="-122"/>
              </a:rPr>
              <a:t>}</a:t>
            </a:r>
          </a:p>
        </p:txBody>
      </p:sp>
    </p:spTree>
    <p:extLst>
      <p:ext uri="{BB962C8B-B14F-4D97-AF65-F5344CB8AC3E}">
        <p14:creationId xmlns:p14="http://schemas.microsoft.com/office/powerpoint/2010/main" val="2679480904"/>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4247317"/>
          </a:xfrm>
          <a:prstGeom prst="rect">
            <a:avLst/>
          </a:prstGeom>
        </p:spPr>
        <p:txBody>
          <a:bodyPr wrap="square">
            <a:spAutoFit/>
          </a:bodyPr>
          <a:lstStyle/>
          <a:p>
            <a:pPr>
              <a:lnSpc>
                <a:spcPct val="150000"/>
              </a:lnSpc>
            </a:pPr>
            <a:r>
              <a:rPr lang="en-US" altLang="zh-CN" b="1" dirty="0" smtClean="0">
                <a:latin typeface="楷体" panose="02010609060101010101" pitchFamily="49" charset="-122"/>
                <a:ea typeface="楷体" panose="02010609060101010101" pitchFamily="49" charset="-122"/>
              </a:rPr>
              <a:t>@</a:t>
            </a:r>
            <a:r>
              <a:rPr lang="en-US" altLang="zh-CN" b="1" dirty="0" err="1">
                <a:latin typeface="楷体" panose="02010609060101010101" pitchFamily="49" charset="-122"/>
                <a:ea typeface="楷体" panose="02010609060101010101" pitchFamily="49" charset="-122"/>
              </a:rPr>
              <a:t>MethodSource</a:t>
            </a:r>
            <a:r>
              <a:rPr lang="zh-CN" altLang="en-US" b="1" dirty="0" smtClean="0">
                <a:latin typeface="楷体" panose="02010609060101010101" pitchFamily="49" charset="-122"/>
                <a:ea typeface="楷体" panose="02010609060101010101" pitchFamily="49" charset="-122"/>
              </a:rPr>
              <a:t>允许引用</a:t>
            </a:r>
            <a:r>
              <a:rPr lang="zh-CN" altLang="en-US" b="1" dirty="0">
                <a:latin typeface="楷体" panose="02010609060101010101" pitchFamily="49" charset="-122"/>
                <a:ea typeface="楷体" panose="02010609060101010101" pitchFamily="49" charset="-122"/>
              </a:rPr>
              <a:t>测试类或外部类中的一个或多个</a:t>
            </a:r>
            <a:r>
              <a:rPr lang="zh-CN" altLang="en-US" b="1" i="1" dirty="0">
                <a:latin typeface="楷体" panose="02010609060101010101" pitchFamily="49" charset="-122"/>
                <a:ea typeface="楷体" panose="02010609060101010101" pitchFamily="49" charset="-122"/>
              </a:rPr>
              <a:t>工厂</a:t>
            </a:r>
            <a:r>
              <a:rPr lang="zh-CN" altLang="en-US" b="1" dirty="0">
                <a:latin typeface="楷体" panose="02010609060101010101" pitchFamily="49" charset="-122"/>
                <a:ea typeface="楷体" panose="02010609060101010101" pitchFamily="49" charset="-122"/>
              </a:rPr>
              <a:t> 方法</a:t>
            </a:r>
            <a:r>
              <a:rPr lang="zh-CN" altLang="en-US" b="1" dirty="0" smtClean="0">
                <a:latin typeface="楷体" panose="02010609060101010101" pitchFamily="49" charset="-122"/>
                <a:ea typeface="楷体" panose="02010609060101010101" pitchFamily="49" charset="-122"/>
              </a:rPr>
              <a:t>。（例如：使用</a:t>
            </a:r>
            <a:r>
              <a:rPr lang="en-US" altLang="zh-CN" b="1" dirty="0" smtClean="0">
                <a:latin typeface="楷体" panose="02010609060101010101" pitchFamily="49" charset="-122"/>
                <a:ea typeface="楷体" panose="02010609060101010101" pitchFamily="49" charset="-122"/>
              </a:rPr>
              <a:t>Apache poi</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Excel</a:t>
            </a:r>
            <a:r>
              <a:rPr lang="zh-CN" altLang="en-US" b="1" dirty="0" smtClean="0">
                <a:latin typeface="楷体" panose="02010609060101010101" pitchFamily="49" charset="-122"/>
                <a:ea typeface="楷体" panose="02010609060101010101" pitchFamily="49" charset="-122"/>
              </a:rPr>
              <a:t>文件中读取数据，利用</a:t>
            </a:r>
            <a:r>
              <a:rPr lang="en-US" altLang="zh-CN" b="1" dirty="0" smtClean="0">
                <a:latin typeface="楷体" panose="02010609060101010101" pitchFamily="49" charset="-122"/>
                <a:ea typeface="楷体" panose="02010609060101010101" pitchFamily="49" charset="-122"/>
              </a:rPr>
              <a:t>IO</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txt</a:t>
            </a:r>
            <a:r>
              <a:rPr lang="zh-CN" altLang="en-US" b="1" dirty="0" smtClean="0">
                <a:latin typeface="楷体" panose="02010609060101010101" pitchFamily="49" charset="-122"/>
                <a:ea typeface="楷体" panose="02010609060101010101" pitchFamily="49" charset="-122"/>
              </a:rPr>
              <a:t>中读取数据）</a:t>
            </a:r>
            <a:endParaRPr lang="en-US" altLang="zh-CN" b="1" dirty="0" smtClean="0">
              <a:latin typeface="楷体" panose="02010609060101010101" pitchFamily="49" charset="-122"/>
              <a:ea typeface="楷体" panose="02010609060101010101" pitchFamily="49" charset="-122"/>
            </a:endParaRPr>
          </a:p>
          <a:p>
            <a:pPr>
              <a:lnSpc>
                <a:spcPct val="150000"/>
              </a:lnSpc>
            </a:pPr>
            <a:r>
              <a:rPr lang="en-US" altLang="zh-CN" dirty="0">
                <a:latin typeface="Calibri" panose="020F0502020204030204" pitchFamily="34" charset="0"/>
              </a:rPr>
              <a:t>@ParameterizedTest @</a:t>
            </a:r>
            <a:r>
              <a:rPr lang="en-US" altLang="zh-CN" dirty="0" err="1">
                <a:latin typeface="Calibri" panose="020F0502020204030204" pitchFamily="34" charset="0"/>
              </a:rPr>
              <a:t>MethodSource</a:t>
            </a:r>
            <a:r>
              <a:rPr lang="en-US" altLang="zh-CN" dirty="0">
                <a:latin typeface="Calibri" panose="020F0502020204030204" pitchFamily="34" charset="0"/>
              </a:rPr>
              <a:t> void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(String argument</a:t>
            </a:r>
            <a:r>
              <a:rPr lang="en-US" altLang="zh-CN" dirty="0" smtClean="0">
                <a:latin typeface="Calibri" panose="020F0502020204030204" pitchFamily="34" charset="0"/>
              </a:rPr>
              <a:t>)</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err="1" smtClean="0">
                <a:latin typeface="Calibri" panose="020F0502020204030204" pitchFamily="34" charset="0"/>
              </a:rPr>
              <a:t>assertNotNull</a:t>
            </a:r>
            <a:r>
              <a:rPr lang="en-US" altLang="zh-CN" dirty="0" smtClean="0">
                <a:latin typeface="Calibri" panose="020F0502020204030204" pitchFamily="34" charset="0"/>
              </a:rPr>
              <a:t>(argument);</a:t>
            </a:r>
          </a:p>
          <a:p>
            <a:pPr>
              <a:lnSpc>
                <a:spcPct val="150000"/>
              </a:lnSpc>
            </a:pPr>
            <a:r>
              <a:rPr lang="en-US" altLang="zh-CN" dirty="0" smtClean="0">
                <a:latin typeface="Calibri" panose="020F0502020204030204" pitchFamily="34" charset="0"/>
              </a:rPr>
              <a:t> }</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static Stream&lt;String&gt;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 {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return </a:t>
            </a:r>
            <a:r>
              <a:rPr lang="en-US" altLang="zh-CN" dirty="0" err="1">
                <a:latin typeface="Calibri" panose="020F0502020204030204" pitchFamily="34" charset="0"/>
              </a:rPr>
              <a:t>Stream.of</a:t>
            </a:r>
            <a:r>
              <a:rPr lang="en-US" altLang="zh-CN" dirty="0">
                <a:latin typeface="Calibri" panose="020F0502020204030204" pitchFamily="34" charset="0"/>
              </a:rPr>
              <a:t>("apple", "banana</a:t>
            </a:r>
            <a:r>
              <a:rPr lang="en-US" altLang="zh-CN" dirty="0" smtClean="0">
                <a:latin typeface="Calibri" panose="020F0502020204030204" pitchFamily="34" charset="0"/>
              </a:rPr>
              <a:t>");</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a:t>
            </a:r>
            <a:endParaRPr lang="zh-CN" altLang="en-US" dirty="0">
              <a:latin typeface="Calibri" panose="020F0502020204030204" pitchFamily="34" charset="0"/>
            </a:endParaRPr>
          </a:p>
        </p:txBody>
      </p:sp>
    </p:spTree>
    <p:extLst>
      <p:ext uri="{BB962C8B-B14F-4D97-AF65-F5344CB8AC3E}">
        <p14:creationId xmlns:p14="http://schemas.microsoft.com/office/powerpoint/2010/main" val="3025595284"/>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9502"/>
            <a:ext cx="7848872" cy="424365"/>
          </a:xfrm>
        </p:spPr>
        <p:txBody>
          <a:bodyPr>
            <a:noAutofit/>
          </a:bodyPr>
          <a:lstStyle/>
          <a:p>
            <a:r>
              <a:rPr lang="zh-CN" altLang="en-US" dirty="0"/>
              <a:t>批量依次执行不同的测试类</a:t>
            </a:r>
          </a:p>
        </p:txBody>
      </p:sp>
      <p:sp>
        <p:nvSpPr>
          <p:cNvPr id="4" name="矩形 3"/>
          <p:cNvSpPr/>
          <p:nvPr/>
        </p:nvSpPr>
        <p:spPr>
          <a:xfrm>
            <a:off x="827584" y="1203598"/>
            <a:ext cx="6480720" cy="2400657"/>
          </a:xfrm>
          <a:prstGeom prst="rect">
            <a:avLst/>
          </a:prstGeom>
        </p:spPr>
        <p:txBody>
          <a:bodyPr wrap="square">
            <a:spAutoFit/>
          </a:bodyPr>
          <a:lstStyle/>
          <a:p>
            <a:pPr>
              <a:lnSpc>
                <a:spcPct val="150000"/>
              </a:lnSpc>
            </a:pPr>
            <a:r>
              <a:rPr lang="en-US" altLang="zh-CN" sz="2000" dirty="0">
                <a:latin typeface="Calibri" panose="020F0502020204030204" pitchFamily="34" charset="0"/>
              </a:rPr>
              <a:t>@</a:t>
            </a:r>
            <a:r>
              <a:rPr lang="en-US" altLang="zh-CN" sz="2000" dirty="0" err="1">
                <a:latin typeface="Calibri" panose="020F0502020204030204" pitchFamily="34" charset="0"/>
              </a:rPr>
              <a:t>RunWith</a:t>
            </a:r>
            <a:r>
              <a:rPr lang="en-US" altLang="zh-CN" sz="2000" dirty="0">
                <a:latin typeface="Calibri" panose="020F0502020204030204" pitchFamily="34" charset="0"/>
              </a:rPr>
              <a:t>(</a:t>
            </a:r>
            <a:r>
              <a:rPr lang="en-US" altLang="zh-CN" sz="2000" dirty="0" err="1">
                <a:latin typeface="Calibri" panose="020F0502020204030204" pitchFamily="34" charset="0"/>
              </a:rPr>
              <a:t>JUnitPlatform.class</a:t>
            </a:r>
            <a:r>
              <a:rPr lang="en-US" altLang="zh-CN" sz="2000" dirty="0">
                <a:latin typeface="Calibri" panose="020F0502020204030204" pitchFamily="34" charset="0"/>
              </a:rPr>
              <a:t>)</a:t>
            </a:r>
          </a:p>
          <a:p>
            <a:pPr>
              <a:lnSpc>
                <a:spcPct val="150000"/>
              </a:lnSpc>
            </a:pPr>
            <a:r>
              <a:rPr lang="en-US" altLang="zh-CN" sz="2000" dirty="0">
                <a:latin typeface="Calibri" panose="020F0502020204030204" pitchFamily="34" charset="0"/>
              </a:rPr>
              <a:t>@</a:t>
            </a:r>
            <a:r>
              <a:rPr lang="en-US" altLang="zh-CN" sz="2000" dirty="0" err="1">
                <a:latin typeface="Calibri" panose="020F0502020204030204" pitchFamily="34" charset="0"/>
              </a:rPr>
              <a:t>SelectPackages</a:t>
            </a:r>
            <a:r>
              <a:rPr lang="en-US" altLang="zh-CN" sz="2000" dirty="0">
                <a:latin typeface="Calibri" panose="020F0502020204030204" pitchFamily="34" charset="0"/>
              </a:rPr>
              <a:t>("all")</a:t>
            </a:r>
          </a:p>
          <a:p>
            <a:pPr>
              <a:lnSpc>
                <a:spcPct val="150000"/>
              </a:lnSpc>
            </a:pPr>
            <a:r>
              <a:rPr lang="en-US" altLang="zh-CN" sz="2000" dirty="0">
                <a:latin typeface="Calibri" panose="020F0502020204030204" pitchFamily="34" charset="0"/>
              </a:rPr>
              <a:t>public class </a:t>
            </a:r>
            <a:r>
              <a:rPr lang="en-US" altLang="zh-CN" sz="2000" dirty="0" err="1">
                <a:latin typeface="Calibri" panose="020F0502020204030204" pitchFamily="34" charset="0"/>
              </a:rPr>
              <a:t>JUnitPlatformSuiteDemo</a:t>
            </a:r>
            <a:r>
              <a:rPr lang="en-US" altLang="zh-CN" sz="2000" dirty="0">
                <a:latin typeface="Calibri" panose="020F0502020204030204" pitchFamily="34" charset="0"/>
              </a:rPr>
              <a:t> {</a:t>
            </a:r>
          </a:p>
          <a:p>
            <a:pPr>
              <a:lnSpc>
                <a:spcPct val="150000"/>
              </a:lnSpc>
            </a:pPr>
            <a:r>
              <a:rPr lang="en-US" altLang="zh-CN" sz="2000" dirty="0">
                <a:latin typeface="Calibri" panose="020F0502020204030204" pitchFamily="34" charset="0"/>
              </a:rPr>
              <a:t>}</a:t>
            </a:r>
          </a:p>
          <a:p>
            <a:pPr>
              <a:lnSpc>
                <a:spcPct val="150000"/>
              </a:lnSpc>
            </a:pPr>
            <a:r>
              <a:rPr lang="zh-CN" altLang="en-US" sz="2000" dirty="0">
                <a:latin typeface="楷体" panose="02010609060101010101" pitchFamily="49" charset="-122"/>
                <a:ea typeface="楷体" panose="02010609060101010101" pitchFamily="49" charset="-122"/>
              </a:rPr>
              <a:t>注意：类名必须以</a:t>
            </a:r>
            <a:r>
              <a:rPr lang="en-US" altLang="zh-CN" sz="2000" dirty="0">
                <a:latin typeface="楷体" panose="02010609060101010101" pitchFamily="49" charset="-122"/>
                <a:ea typeface="楷体" panose="02010609060101010101" pitchFamily="49" charset="-122"/>
              </a:rPr>
              <a:t>Test</a:t>
            </a:r>
            <a:r>
              <a:rPr lang="zh-CN" altLang="en-US" sz="2000" dirty="0">
                <a:latin typeface="楷体" panose="02010609060101010101" pitchFamily="49" charset="-122"/>
                <a:ea typeface="楷体" panose="02010609060101010101" pitchFamily="49" charset="-122"/>
              </a:rPr>
              <a:t>结尾</a:t>
            </a:r>
          </a:p>
        </p:txBody>
      </p:sp>
    </p:spTree>
    <p:extLst>
      <p:ext uri="{BB962C8B-B14F-4D97-AF65-F5344CB8AC3E}">
        <p14:creationId xmlns:p14="http://schemas.microsoft.com/office/powerpoint/2010/main" val="745363837"/>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95737" y="980572"/>
            <a:ext cx="7666037" cy="3481388"/>
          </a:xfrm>
        </p:spPr>
        <p:txBody>
          <a:bodyPr/>
          <a:lstStyle/>
          <a:p>
            <a:pPr marL="469900" indent="-469900" eaLnBrk="0" hangingPunct="0">
              <a:buFont typeface="Wingdings" panose="05000000000000000000" pitchFamily="2" charset="2"/>
              <a:buChar char="Ø"/>
            </a:pPr>
            <a:r>
              <a:rPr lang="zh-CN" altLang="en-US" sz="2800" dirty="0" smtClean="0">
                <a:ea typeface="华文楷体" panose="02010600040101010101" pitchFamily="2" charset="-122"/>
              </a:rPr>
              <a:t>为什么学习单元测试</a:t>
            </a:r>
            <a:endParaRPr lang="en-US" altLang="zh-CN" sz="2800" dirty="0">
              <a:ea typeface="华文楷体" panose="02010600040101010101" pitchFamily="2" charset="-122"/>
            </a:endParaRPr>
          </a:p>
          <a:p>
            <a:pPr marL="469900" indent="-469900" eaLnBrk="0" hangingPunct="0">
              <a:buFont typeface="Wingdings" panose="05000000000000000000" pitchFamily="2" charset="2"/>
              <a:buChar char="Ø"/>
            </a:pPr>
            <a:r>
              <a:rPr lang="en-US" altLang="zh-CN" sz="2800" dirty="0" err="1" smtClean="0">
                <a:latin typeface="Calibri" panose="020F0502020204030204" pitchFamily="34" charset="0"/>
                <a:ea typeface="华文楷体" panose="02010600040101010101" pitchFamily="2" charset="-122"/>
              </a:rPr>
              <a:t>JUnit</a:t>
            </a:r>
            <a:r>
              <a:rPr lang="zh-CN" altLang="en-US" sz="2800" dirty="0">
                <a:ea typeface="华文楷体" panose="02010600040101010101" pitchFamily="2" charset="-122"/>
              </a:rPr>
              <a:t>的基本使用</a:t>
            </a:r>
            <a:endParaRPr lang="en-US" altLang="zh-CN" sz="2800" dirty="0">
              <a:ea typeface="华文楷体" panose="02010600040101010101" pitchFamily="2" charset="-122"/>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latin typeface="楷体" panose="02010609060101010101" pitchFamily="49" charset="-122"/>
                <a:ea typeface="楷体" panose="02010609060101010101" pitchFamily="49" charset="-122"/>
              </a:rPr>
              <a:t>目   录</a:t>
            </a:r>
          </a:p>
        </p:txBody>
      </p:sp>
    </p:spTree>
    <p:extLst>
      <p:ext uri="{BB962C8B-B14F-4D97-AF65-F5344CB8AC3E}">
        <p14:creationId xmlns:p14="http://schemas.microsoft.com/office/powerpoint/2010/main" val="14699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什么是单元测试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3300" dirty="0"/>
              <a:t>什么是单元测试？</a:t>
            </a:r>
            <a:endParaRPr lang="en-US" altLang="zh-CN" sz="3300" dirty="0"/>
          </a:p>
          <a:p>
            <a:pPr marL="0" indent="0">
              <a:buNone/>
            </a:pPr>
            <a:r>
              <a:rPr lang="zh-CN" altLang="en-US" dirty="0" smtClean="0"/>
              <a:t>单元测试（</a:t>
            </a:r>
            <a:r>
              <a:rPr lang="en-US" altLang="zh-CN" dirty="0" smtClean="0"/>
              <a:t>Unit Testing</a:t>
            </a:r>
            <a:r>
              <a:rPr lang="zh-CN" altLang="en-US" dirty="0" smtClean="0"/>
              <a:t>）是指在计算机编程中，针对程序模块来进行正确性检验的测试。</a:t>
            </a:r>
            <a:endParaRPr lang="en-US" altLang="zh-CN" dirty="0" smtClean="0"/>
          </a:p>
          <a:p>
            <a:pPr marL="0" indent="0">
              <a:buNone/>
            </a:pPr>
            <a:endParaRPr lang="en-US" altLang="zh-CN" dirty="0"/>
          </a:p>
          <a:p>
            <a:r>
              <a:rPr lang="zh-CN" altLang="en-US" dirty="0"/>
              <a:t>为什么要进行单元测试</a:t>
            </a:r>
            <a:r>
              <a:rPr lang="zh-CN" altLang="en-US" dirty="0" smtClean="0"/>
              <a:t>？</a:t>
            </a:r>
            <a:endParaRPr lang="en-US" altLang="zh-CN" dirty="0" smtClean="0"/>
          </a:p>
          <a:p>
            <a:pPr marL="0" indent="0">
              <a:buNone/>
            </a:pPr>
            <a:r>
              <a:rPr lang="zh-CN" altLang="zh-CN" dirty="0"/>
              <a:t>重用测试，应付将来的实现的变化。</a:t>
            </a:r>
          </a:p>
          <a:p>
            <a:pPr marL="0" indent="0">
              <a:buNone/>
            </a:pPr>
            <a:r>
              <a:rPr lang="zh-CN" altLang="zh-CN" dirty="0"/>
              <a:t>提高士气，明确我的</a:t>
            </a:r>
            <a:r>
              <a:rPr lang="zh-CN" altLang="en-US" dirty="0"/>
              <a:t>代码</a:t>
            </a:r>
            <a:r>
              <a:rPr lang="zh-CN" altLang="zh-CN" dirty="0"/>
              <a:t>是没问题的。</a:t>
            </a:r>
          </a:p>
          <a:p>
            <a:endParaRPr lang="zh-CN" altLang="zh-CN" dirty="0"/>
          </a:p>
          <a:p>
            <a:pPr marL="0" indent="0">
              <a:buNone/>
            </a:pPr>
            <a:endParaRPr lang="zh-CN" altLang="en-US" dirty="0"/>
          </a:p>
        </p:txBody>
      </p:sp>
    </p:spTree>
    <p:extLst>
      <p:ext uri="{BB962C8B-B14F-4D97-AF65-F5344CB8AC3E}">
        <p14:creationId xmlns:p14="http://schemas.microsoft.com/office/powerpoint/2010/main" val="2092554426"/>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单元测试的特点</a:t>
            </a:r>
            <a:endParaRPr lang="zh-CN" altLang="en-US" dirty="0"/>
          </a:p>
        </p:txBody>
      </p:sp>
      <p:sp>
        <p:nvSpPr>
          <p:cNvPr id="3" name="内容占位符 2"/>
          <p:cNvSpPr>
            <a:spLocks noGrp="1"/>
          </p:cNvSpPr>
          <p:nvPr>
            <p:ph idx="1"/>
          </p:nvPr>
        </p:nvSpPr>
        <p:spPr/>
        <p:txBody>
          <a:bodyPr>
            <a:normAutofit/>
          </a:bodyPr>
          <a:lstStyle/>
          <a:p>
            <a:r>
              <a:rPr lang="zh-CN" altLang="en-US" dirty="0"/>
              <a:t>通常采用基于类或者类的方法进行测试</a:t>
            </a:r>
            <a:endParaRPr lang="en-US" altLang="zh-CN" dirty="0"/>
          </a:p>
          <a:p>
            <a:r>
              <a:rPr lang="zh-CN" altLang="en-US" dirty="0"/>
              <a:t>程序单元和其他单元是相互独立的。</a:t>
            </a:r>
            <a:endParaRPr lang="en-US" altLang="zh-CN" dirty="0"/>
          </a:p>
          <a:p>
            <a:r>
              <a:rPr lang="zh-CN" altLang="en-US" dirty="0"/>
              <a:t>单元的执行速度很快</a:t>
            </a:r>
            <a:endParaRPr lang="en-US" altLang="zh-CN" dirty="0"/>
          </a:p>
          <a:p>
            <a:r>
              <a:rPr lang="zh-CN" altLang="en-US" dirty="0"/>
              <a:t>单元测试发现的问题，容易定位</a:t>
            </a:r>
            <a:endParaRPr lang="en-US" altLang="zh-CN" dirty="0"/>
          </a:p>
          <a:p>
            <a:r>
              <a:rPr lang="zh-CN" altLang="en-US" dirty="0"/>
              <a:t>通过了解代码的实现逻辑进行测试，通常称之为白盒测试</a:t>
            </a:r>
            <a:endParaRPr lang="en-US" altLang="zh-CN" dirty="0"/>
          </a:p>
          <a:p>
            <a:endParaRPr lang="zh-CN" altLang="en-US" dirty="0"/>
          </a:p>
        </p:txBody>
      </p:sp>
    </p:spTree>
    <p:extLst>
      <p:ext uri="{BB962C8B-B14F-4D97-AF65-F5344CB8AC3E}">
        <p14:creationId xmlns:p14="http://schemas.microsoft.com/office/powerpoint/2010/main" val="3794033408"/>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为什么学习单元测试框架</a:t>
            </a:r>
            <a:endParaRPr lang="zh-CN" altLang="en-US" dirty="0"/>
          </a:p>
        </p:txBody>
      </p:sp>
      <p:sp>
        <p:nvSpPr>
          <p:cNvPr id="3" name="内容占位符 2"/>
          <p:cNvSpPr>
            <a:spLocks noGrp="1"/>
          </p:cNvSpPr>
          <p:nvPr>
            <p:ph idx="1"/>
          </p:nvPr>
        </p:nvSpPr>
        <p:spPr/>
        <p:txBody>
          <a:bodyPr/>
          <a:lstStyle/>
          <a:p>
            <a:r>
              <a:rPr lang="zh-CN" altLang="en-US" dirty="0" smtClean="0"/>
              <a:t>提供用例组织与执行</a:t>
            </a:r>
            <a:endParaRPr lang="en-US" altLang="zh-CN" dirty="0" smtClean="0"/>
          </a:p>
          <a:p>
            <a:r>
              <a:rPr lang="zh-CN" altLang="en-US" dirty="0" smtClean="0"/>
              <a:t>提供丰富的比较方法</a:t>
            </a:r>
            <a:endParaRPr lang="en-US" altLang="zh-CN" dirty="0" smtClean="0"/>
          </a:p>
          <a:p>
            <a:r>
              <a:rPr lang="zh-CN" altLang="en-US" dirty="0" smtClean="0"/>
              <a:t>提供丰富的日志</a:t>
            </a:r>
            <a:endParaRPr lang="en-US" altLang="zh-CN" dirty="0" smtClean="0"/>
          </a:p>
          <a:p>
            <a:endParaRPr lang="zh-CN" altLang="en-US" dirty="0"/>
          </a:p>
        </p:txBody>
      </p:sp>
    </p:spTree>
    <p:extLst>
      <p:ext uri="{BB962C8B-B14F-4D97-AF65-F5344CB8AC3E}">
        <p14:creationId xmlns:p14="http://schemas.microsoft.com/office/powerpoint/2010/main" val="4121757550"/>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95737" y="980572"/>
            <a:ext cx="7666037" cy="3481388"/>
          </a:xfrm>
        </p:spPr>
        <p:txBody>
          <a:bodyPr/>
          <a:lstStyle/>
          <a:p>
            <a:pPr marL="469900" indent="-469900" eaLnBrk="0" hangingPunct="0">
              <a:buFont typeface="Wingdings" panose="05000000000000000000" pitchFamily="2" charset="2"/>
              <a:buChar char="Ø"/>
            </a:pPr>
            <a:r>
              <a:rPr lang="zh-CN" altLang="en-US" sz="2800" dirty="0" smtClean="0">
                <a:ea typeface="华文楷体" panose="02010600040101010101" pitchFamily="2" charset="-122"/>
              </a:rPr>
              <a:t>为什么学习单元测试</a:t>
            </a:r>
            <a:endParaRPr lang="en-US" altLang="zh-CN" sz="2800" dirty="0">
              <a:ea typeface="华文楷体" panose="02010600040101010101" pitchFamily="2" charset="-122"/>
            </a:endParaRPr>
          </a:p>
          <a:p>
            <a:pPr marL="469900" indent="-469900" eaLnBrk="0" hangingPunct="0">
              <a:buFont typeface="Wingdings" panose="05000000000000000000" pitchFamily="2" charset="2"/>
              <a:buChar char="Ø"/>
            </a:pPr>
            <a:r>
              <a:rPr lang="en-US" altLang="zh-CN" sz="2800" dirty="0" err="1" smtClean="0">
                <a:solidFill>
                  <a:srgbClr val="FF0000"/>
                </a:solidFill>
                <a:latin typeface="Calibri" panose="020F0502020204030204" pitchFamily="34" charset="0"/>
                <a:ea typeface="华文楷体" panose="02010600040101010101" pitchFamily="2" charset="-122"/>
              </a:rPr>
              <a:t>JUnit</a:t>
            </a:r>
            <a:r>
              <a:rPr lang="zh-CN" altLang="en-US" sz="2800" dirty="0">
                <a:solidFill>
                  <a:srgbClr val="FF0000"/>
                </a:solidFill>
                <a:ea typeface="华文楷体" panose="02010600040101010101" pitchFamily="2" charset="-122"/>
              </a:rPr>
              <a:t>的基本使用</a:t>
            </a:r>
            <a:endParaRPr lang="en-US" altLang="zh-CN" sz="2800" dirty="0">
              <a:solidFill>
                <a:srgbClr val="FF0000"/>
              </a:solidFill>
              <a:ea typeface="华文楷体" panose="02010600040101010101" pitchFamily="2" charset="-122"/>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sz="2800" dirty="0">
                <a:solidFill>
                  <a:schemeClr val="tx1"/>
                </a:solidFill>
                <a:latin typeface="Lucida Console" panose="020B0609040504020204" pitchFamily="49" charset="0"/>
                <a:ea typeface="华文楷体" panose="02010600040101010101" pitchFamily="2" charset="-122"/>
                <a:cs typeface="+mn-cs"/>
              </a:rPr>
              <a:t>目   录</a:t>
            </a:r>
            <a:endParaRPr lang="zh-CN" altLang="en-US" sz="2800" dirty="0">
              <a:solidFill>
                <a:schemeClr val="tx1"/>
              </a:solidFill>
              <a:latin typeface="Lucida Console" panose="020B0609040504020204" pitchFamily="49" charset="0"/>
              <a:ea typeface="华文楷体" panose="02010600040101010101" pitchFamily="2" charset="-122"/>
              <a:cs typeface="+mn-cs"/>
            </a:endParaRPr>
          </a:p>
        </p:txBody>
      </p:sp>
    </p:spTree>
    <p:extLst>
      <p:ext uri="{BB962C8B-B14F-4D97-AF65-F5344CB8AC3E}">
        <p14:creationId xmlns:p14="http://schemas.microsoft.com/office/powerpoint/2010/main" val="268337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65125" indent="-255588"/>
            <a:r>
              <a:rPr lang="en-US" altLang="zh-CN" dirty="0" smtClean="0"/>
              <a:t>JUnit</a:t>
            </a:r>
            <a:r>
              <a:rPr lang="zh-CN" altLang="en-US" dirty="0"/>
              <a:t>的介绍</a:t>
            </a:r>
          </a:p>
        </p:txBody>
      </p:sp>
      <p:sp>
        <p:nvSpPr>
          <p:cNvPr id="3" name="内容占位符 2"/>
          <p:cNvSpPr>
            <a:spLocks noGrp="1"/>
          </p:cNvSpPr>
          <p:nvPr>
            <p:ph idx="1"/>
          </p:nvPr>
        </p:nvSpPr>
        <p:spPr>
          <a:xfrm>
            <a:off x="467544" y="843558"/>
            <a:ext cx="8229600" cy="3394472"/>
          </a:xfrm>
        </p:spPr>
        <p:txBody>
          <a:bodyPr>
            <a:normAutofit fontScale="92500"/>
          </a:bodyPr>
          <a:lstStyle/>
          <a:p>
            <a:pPr marL="365125" indent="-255588"/>
            <a:r>
              <a:rPr lang="en-US" altLang="zh-CN" dirty="0" smtClean="0"/>
              <a:t>JUnit</a:t>
            </a:r>
            <a:r>
              <a:rPr lang="zh-CN" altLang="en-US" dirty="0"/>
              <a:t>是一个</a:t>
            </a:r>
            <a:r>
              <a:rPr lang="en-US" altLang="zh-CN" dirty="0">
                <a:solidFill>
                  <a:srgbClr val="FF0000"/>
                </a:solidFill>
              </a:rPr>
              <a:t>Java</a:t>
            </a:r>
            <a:r>
              <a:rPr lang="zh-CN" altLang="en-US" dirty="0">
                <a:solidFill>
                  <a:srgbClr val="FF0000"/>
                </a:solidFill>
              </a:rPr>
              <a:t>语言的单元测试</a:t>
            </a:r>
            <a:r>
              <a:rPr lang="zh-CN" altLang="en-US" dirty="0"/>
              <a:t>框架。</a:t>
            </a:r>
            <a:r>
              <a:rPr lang="en-US" altLang="zh-CN" dirty="0" err="1"/>
              <a:t>Junit</a:t>
            </a:r>
            <a:r>
              <a:rPr lang="zh-CN" altLang="en-US" dirty="0"/>
              <a:t>测试是程序员测试，即所谓白</a:t>
            </a:r>
            <a:r>
              <a:rPr lang="zh-CN" altLang="en-US" dirty="0" smtClean="0"/>
              <a:t>盒</a:t>
            </a:r>
            <a:r>
              <a:rPr lang="zh-CN" altLang="en-US" dirty="0"/>
              <a:t>测试</a:t>
            </a:r>
            <a:r>
              <a:rPr lang="zh-CN" altLang="en-US" dirty="0" smtClean="0"/>
              <a:t>，</a:t>
            </a:r>
            <a:r>
              <a:rPr lang="zh-CN" altLang="en-US" dirty="0"/>
              <a:t>因为程序员知道被测试</a:t>
            </a:r>
            <a:r>
              <a:rPr lang="zh-CN" altLang="en-US" dirty="0" smtClean="0"/>
              <a:t>的软件如何</a:t>
            </a:r>
            <a:r>
              <a:rPr lang="zh-CN" altLang="en-US" dirty="0"/>
              <a:t>（</a:t>
            </a:r>
            <a:r>
              <a:rPr lang="en-US" altLang="zh-CN" dirty="0"/>
              <a:t>How</a:t>
            </a:r>
            <a:r>
              <a:rPr lang="zh-CN" altLang="en-US" dirty="0"/>
              <a:t>）完成功能和完成什么样（</a:t>
            </a:r>
            <a:r>
              <a:rPr lang="en-US" altLang="zh-CN" dirty="0"/>
              <a:t>What</a:t>
            </a:r>
            <a:r>
              <a:rPr lang="zh-CN" altLang="en-US" dirty="0"/>
              <a:t>）的功能。</a:t>
            </a:r>
            <a:endParaRPr lang="en-US" altLang="zh-CN" dirty="0"/>
          </a:p>
          <a:p>
            <a:pPr marL="365125" indent="-255588"/>
            <a:r>
              <a:rPr lang="zh-CN" altLang="en-US" dirty="0" smtClean="0"/>
              <a:t>最新</a:t>
            </a:r>
            <a:r>
              <a:rPr lang="zh-CN" altLang="en-US" dirty="0"/>
              <a:t>的</a:t>
            </a:r>
            <a:r>
              <a:rPr lang="en-US" altLang="zh-CN" dirty="0" err="1"/>
              <a:t>Junit</a:t>
            </a:r>
            <a:r>
              <a:rPr lang="zh-CN" altLang="en-US" dirty="0"/>
              <a:t>版本是</a:t>
            </a:r>
            <a:r>
              <a:rPr lang="en-US" altLang="zh-CN" dirty="0" smtClean="0"/>
              <a:t>Junit5</a:t>
            </a:r>
          </a:p>
          <a:p>
            <a:pPr marL="365125" indent="-255588"/>
            <a:r>
              <a:rPr lang="zh-CN" altLang="en-US" dirty="0"/>
              <a:t>作者</a:t>
            </a:r>
            <a:r>
              <a:rPr lang="en-US" altLang="zh-CN" dirty="0"/>
              <a:t>:Erich Gamma </a:t>
            </a:r>
            <a:r>
              <a:rPr lang="zh-CN" altLang="en-US" dirty="0"/>
              <a:t>和 </a:t>
            </a:r>
            <a:r>
              <a:rPr lang="en-US" altLang="zh-CN" dirty="0"/>
              <a:t>Kent </a:t>
            </a:r>
            <a:r>
              <a:rPr lang="en-US" altLang="zh-CN" dirty="0" smtClean="0"/>
              <a:t>Beck</a:t>
            </a:r>
          </a:p>
          <a:p>
            <a:pPr marL="365125" indent="-255588"/>
            <a:r>
              <a:rPr lang="en-US" altLang="zh-CN" dirty="0">
                <a:hlinkClick r:id="rId2"/>
              </a:rPr>
              <a:t>https://</a:t>
            </a:r>
            <a:r>
              <a:rPr lang="en-US" altLang="zh-CN" dirty="0" smtClean="0">
                <a:hlinkClick r:id="rId2"/>
              </a:rPr>
              <a:t>github.com/junit-team/junit5</a:t>
            </a:r>
            <a:endParaRPr lang="en-US" altLang="zh-CN" dirty="0" smtClean="0"/>
          </a:p>
          <a:p>
            <a:pPr marL="365125" indent="-255588"/>
            <a:r>
              <a:rPr lang="en-US" altLang="zh-CN" dirty="0"/>
              <a:t>https://junit.org/junit5/</a:t>
            </a:r>
          </a:p>
          <a:p>
            <a:pPr marL="365125" indent="-255588"/>
            <a:endParaRPr lang="zh-CN" altLang="en-US" dirty="0"/>
          </a:p>
          <a:p>
            <a:endParaRPr lang="zh-CN" altLang="en-US" dirty="0"/>
          </a:p>
        </p:txBody>
      </p:sp>
    </p:spTree>
    <p:extLst>
      <p:ext uri="{BB962C8B-B14F-4D97-AF65-F5344CB8AC3E}">
        <p14:creationId xmlns:p14="http://schemas.microsoft.com/office/powerpoint/2010/main" val="924985785"/>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没有使用</a:t>
            </a:r>
            <a:r>
              <a:rPr lang="en-US" altLang="zh-CN" dirty="0" err="1" smtClean="0"/>
              <a:t>Junit</a:t>
            </a:r>
            <a:r>
              <a:rPr lang="zh-CN" altLang="en-US" dirty="0" smtClean="0"/>
              <a:t>会怎么样？</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35" y="2885845"/>
            <a:ext cx="6972480" cy="22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44368"/>
            <a:ext cx="4320480" cy="174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806502"/>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使用了</a:t>
            </a:r>
            <a:r>
              <a:rPr lang="en-US" altLang="zh-CN" dirty="0" smtClean="0"/>
              <a:t>JUnit</a:t>
            </a:r>
            <a:r>
              <a:rPr lang="zh-CN" altLang="en-US" dirty="0" smtClean="0"/>
              <a:t>后</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2" y="1275606"/>
            <a:ext cx="8715375" cy="2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96184" y="3757572"/>
            <a:ext cx="8208740" cy="523220"/>
          </a:xfrm>
          <a:prstGeom prst="rect">
            <a:avLst/>
          </a:prstGeom>
        </p:spPr>
        <p:txBody>
          <a:bodyPr wrap="square">
            <a:spAutoFit/>
          </a:bodyPr>
          <a:lstStyle/>
          <a:p>
            <a:r>
              <a:rPr lang="en-US" altLang="zh-CN" sz="2800" dirty="0"/>
              <a:t>Keep the bar green to keep the code clean</a:t>
            </a:r>
            <a:endParaRPr lang="zh-CN" altLang="zh-CN" sz="2800" dirty="0"/>
          </a:p>
        </p:txBody>
      </p:sp>
    </p:spTree>
    <p:extLst>
      <p:ext uri="{BB962C8B-B14F-4D97-AF65-F5344CB8AC3E}">
        <p14:creationId xmlns:p14="http://schemas.microsoft.com/office/powerpoint/2010/main" val="223069165"/>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3.2黑盒测试技术——边界值分析法设计测试用例（书上3.2）</Template>
  <TotalTime>1200</TotalTime>
  <Words>776</Words>
  <Application>Microsoft Office PowerPoint</Application>
  <PresentationFormat>全屏显示(16:9)</PresentationFormat>
  <Paragraphs>139</Paragraphs>
  <Slides>19</Slides>
  <Notes>10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Profile</vt:lpstr>
      <vt:lpstr>软件测试实用教程 ——方法与实践</vt:lpstr>
      <vt:lpstr>目   录</vt:lpstr>
      <vt:lpstr>什么是单元测试</vt:lpstr>
      <vt:lpstr>单元测试的特点</vt:lpstr>
      <vt:lpstr>为什么学习单元测试框架</vt:lpstr>
      <vt:lpstr>目   录</vt:lpstr>
      <vt:lpstr>JUnit的介绍</vt:lpstr>
      <vt:lpstr>没有使用Junit会怎么样？</vt:lpstr>
      <vt:lpstr>使用了JUnit后</vt:lpstr>
      <vt:lpstr>JUnit5 组成</vt:lpstr>
      <vt:lpstr>导入JUnit</vt:lpstr>
      <vt:lpstr>JUnit5 常用注解</vt:lpstr>
      <vt:lpstr>断言</vt:lpstr>
      <vt:lpstr>Failures和Errors</vt:lpstr>
      <vt:lpstr>JUnit参数化</vt:lpstr>
      <vt:lpstr>JUnit参数化</vt:lpstr>
      <vt:lpstr>JUnit参数化</vt:lpstr>
      <vt:lpstr>JUnit参数化</vt:lpstr>
      <vt:lpstr>批量依次执行不同的测试类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刘兴梅; admin</dc:creator>
  <cp:lastModifiedBy>admin</cp:lastModifiedBy>
  <cp:revision>142</cp:revision>
  <dcterms:created xsi:type="dcterms:W3CDTF">2016-09-01T07:45:40Z</dcterms:created>
  <dcterms:modified xsi:type="dcterms:W3CDTF">2019-08-27T08:48:39Z</dcterms:modified>
</cp:coreProperties>
</file>