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3"/>
  </p:notesMasterIdLst>
  <p:sldIdLst>
    <p:sldId id="257" r:id="rId2"/>
    <p:sldId id="258" r:id="rId3"/>
    <p:sldId id="259" r:id="rId4"/>
    <p:sldId id="260" r:id="rId5"/>
    <p:sldId id="261" r:id="rId6"/>
    <p:sldId id="262" r:id="rId7"/>
    <p:sldId id="299" r:id="rId8"/>
    <p:sldId id="297" r:id="rId9"/>
    <p:sldId id="264" r:id="rId10"/>
    <p:sldId id="265" r:id="rId11"/>
    <p:sldId id="300"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1365" autoAdjust="0"/>
  </p:normalViewPr>
  <p:slideViewPr>
    <p:cSldViewPr>
      <p:cViewPr varScale="1">
        <p:scale>
          <a:sx n="66" d="100"/>
          <a:sy n="66" d="100"/>
        </p:scale>
        <p:origin x="-120"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88127-EC40-432B-B7A8-A2CB907761B9}" type="datetimeFigureOut">
              <a:rPr lang="zh-CN" altLang="en-US" smtClean="0"/>
              <a:t>2018/8/21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635F8-27EF-42CC-92C6-E37F16F33C3D}" type="slidenum">
              <a:rPr lang="zh-CN" altLang="en-US" smtClean="0"/>
              <a:t>‹#›</a:t>
            </a:fld>
            <a:endParaRPr lang="zh-CN" altLang="en-US"/>
          </a:p>
        </p:txBody>
      </p:sp>
    </p:spTree>
    <p:extLst>
      <p:ext uri="{BB962C8B-B14F-4D97-AF65-F5344CB8AC3E}">
        <p14:creationId xmlns:p14="http://schemas.microsoft.com/office/powerpoint/2010/main" val="2687252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针对性强，便于快速定位缺陷：直接对代码测试，规模小</a:t>
            </a:r>
            <a:r>
              <a:rPr lang="zh-CN" altLang="en-US" dirty="0" smtClean="0"/>
              <a:t>函数级别，功能级别，涉及因素少，容易找到缺陷</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有助于代码优化和缺陷预防 ：直接针对源代码和程序结构进行检查。一旦发现不合理，及时修改编码结构，减少代码带来的复杂度，降低风险</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缺陷修复的成本低：有助于代码优化和缺陷预防 </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测试覆盖程度：在测试指标的指导下进行测试</a:t>
            </a:r>
            <a:endParaRPr lang="en-US" altLang="zh-CN" b="1" dirty="0" smtClean="0">
              <a:cs typeface="+mn-cs"/>
            </a:endParaRPr>
          </a:p>
          <a:p>
            <a:r>
              <a:rPr lang="zh-CN" altLang="en-US" dirty="0" smtClean="0"/>
              <a:t>数学分析，精确的度量</a:t>
            </a:r>
            <a:endParaRPr lang="zh-CN" altLang="en-US" dirty="0"/>
          </a:p>
        </p:txBody>
      </p:sp>
      <p:sp>
        <p:nvSpPr>
          <p:cNvPr id="4" name="灯片编号占位符 3"/>
          <p:cNvSpPr>
            <a:spLocks noGrp="1"/>
          </p:cNvSpPr>
          <p:nvPr>
            <p:ph type="sldNum" sz="quarter" idx="10"/>
          </p:nvPr>
        </p:nvSpPr>
        <p:spPr/>
        <p:txBody>
          <a:bodyPr/>
          <a:lstStyle/>
          <a:p>
            <a:fld id="{4F6635F8-27EF-42CC-92C6-E37F16F33C3D}" type="slidenum">
              <a:rPr lang="zh-CN" altLang="en-US" smtClean="0"/>
              <a:t>6</a:t>
            </a:fld>
            <a:endParaRPr lang="zh-CN" altLang="en-US"/>
          </a:p>
        </p:txBody>
      </p:sp>
    </p:spTree>
    <p:extLst>
      <p:ext uri="{BB962C8B-B14F-4D97-AF65-F5344CB8AC3E}">
        <p14:creationId xmlns:p14="http://schemas.microsoft.com/office/powerpoint/2010/main" val="230849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针对性强，便于快速定位缺陷：直接对代码测试，规模小</a:t>
            </a:r>
            <a:r>
              <a:rPr lang="zh-CN" altLang="en-US" dirty="0" smtClean="0"/>
              <a:t>函数级别，功能级别，涉及因素少，容易找到缺陷</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有助于代码优化和缺陷预防 ：直接针对源代码和程序结构进行检查。一旦发现不合理，及时修改编码结构，减少代码带来的复杂度，降低风险</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缺陷修复的成本低：有助于代码优化和缺陷预防 </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cs typeface="+mn-cs"/>
              </a:rPr>
              <a:t>测试覆盖程度：在测试指标的指导下进行测试</a:t>
            </a:r>
            <a:endParaRPr lang="en-US" altLang="zh-CN" b="1" dirty="0" smtClean="0">
              <a:cs typeface="+mn-cs"/>
            </a:endParaRPr>
          </a:p>
          <a:p>
            <a:r>
              <a:rPr lang="zh-CN" altLang="en-US" dirty="0" smtClean="0"/>
              <a:t>数学分析，精确的度量</a:t>
            </a:r>
            <a:endParaRPr lang="zh-CN" altLang="en-US" dirty="0"/>
          </a:p>
        </p:txBody>
      </p:sp>
      <p:sp>
        <p:nvSpPr>
          <p:cNvPr id="4" name="灯片编号占位符 3"/>
          <p:cNvSpPr>
            <a:spLocks noGrp="1"/>
          </p:cNvSpPr>
          <p:nvPr>
            <p:ph type="sldNum" sz="quarter" idx="10"/>
          </p:nvPr>
        </p:nvSpPr>
        <p:spPr/>
        <p:txBody>
          <a:bodyPr/>
          <a:lstStyle/>
          <a:p>
            <a:fld id="{4F6635F8-27EF-42CC-92C6-E37F16F33C3D}" type="slidenum">
              <a:rPr lang="zh-CN" altLang="en-US" smtClean="0"/>
              <a:t>7</a:t>
            </a:fld>
            <a:endParaRPr lang="zh-CN" altLang="en-US"/>
          </a:p>
        </p:txBody>
      </p:sp>
    </p:spTree>
    <p:extLst>
      <p:ext uri="{BB962C8B-B14F-4D97-AF65-F5344CB8AC3E}">
        <p14:creationId xmlns:p14="http://schemas.microsoft.com/office/powerpoint/2010/main" val="230849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6635F8-27EF-42CC-92C6-E37F16F33C3D}" type="slidenum">
              <a:rPr lang="zh-CN" altLang="en-US" smtClean="0"/>
              <a:t>8</a:t>
            </a:fld>
            <a:endParaRPr lang="zh-CN" altLang="en-US"/>
          </a:p>
        </p:txBody>
      </p:sp>
    </p:spTree>
    <p:extLst>
      <p:ext uri="{BB962C8B-B14F-4D97-AF65-F5344CB8AC3E}">
        <p14:creationId xmlns:p14="http://schemas.microsoft.com/office/powerpoint/2010/main" val="401338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11</a:t>
            </a:fld>
            <a:endParaRPr lang="zh-CN" altLang="en-US"/>
          </a:p>
        </p:txBody>
      </p:sp>
    </p:spTree>
    <p:extLst>
      <p:ext uri="{BB962C8B-B14F-4D97-AF65-F5344CB8AC3E}">
        <p14:creationId xmlns:p14="http://schemas.microsoft.com/office/powerpoint/2010/main" val="39924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791580" y="1484784"/>
            <a:ext cx="7772400" cy="1128192"/>
          </a:xfrm>
        </p:spPr>
        <p:txBody>
          <a:bodyPr/>
          <a:lstStyle>
            <a:lvl1pPr>
              <a:defRPr sz="4000"/>
            </a:lvl1pPr>
          </a:lstStyle>
          <a:p>
            <a:r>
              <a:rPr lang="zh-CN" altLang="en-US" smtClean="0"/>
              <a:t>单击此处编辑母版标题样式</a:t>
            </a:r>
            <a:endParaRPr lang="zh-CN" altLang="en-US" dirty="0"/>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fld id="{F02B0C02-8564-43E4-967A-60B5B1CD7176}" type="datetimeFigureOut">
              <a:rPr lang="zh-CN" altLang="en-US" smtClean="0"/>
              <a:t>2018/8/21</a:t>
            </a:fld>
            <a:endParaRPr lang="zh-CN" altLang="en-US"/>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fld id="{F02B0C02-8564-43E4-967A-60B5B1CD7176}" type="datetimeFigureOut">
              <a:rPr lang="zh-CN" altLang="en-US" smtClean="0"/>
              <a:t>2018/8/21</a:t>
            </a:fld>
            <a:endParaRPr lang="zh-CN" altLang="en-US"/>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fld id="{F02B0C02-8564-43E4-967A-60B5B1CD7176}" type="datetimeFigureOut">
              <a:rPr lang="zh-CN" altLang="en-US" smtClean="0"/>
              <a:t>2018/8/21</a:t>
            </a:fld>
            <a:endParaRPr lang="zh-CN" altLang="en-US"/>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fld id="{F02B0C02-8564-43E4-967A-60B5B1CD7176}" type="datetimeFigureOut">
              <a:rPr lang="zh-CN" altLang="en-US" smtClean="0"/>
              <a:t>2018/8/21</a:t>
            </a:fld>
            <a:endParaRPr lang="zh-CN" altLang="en-US"/>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fld id="{F02B0C02-8564-43E4-967A-60B5B1CD7176}" type="datetimeFigureOut">
              <a:rPr lang="zh-CN" altLang="en-US" smtClean="0"/>
              <a:t>2018/8/21</a:t>
            </a:fld>
            <a:endParaRPr lang="zh-CN" altLang="en-US"/>
          </a:p>
        </p:txBody>
      </p:sp>
      <p:sp>
        <p:nvSpPr>
          <p:cNvPr id="4"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45586" y="2636912"/>
            <a:ext cx="7772400" cy="1128192"/>
          </a:xfrm>
        </p:spPr>
        <p:txBody>
          <a:bodyPr/>
          <a:lstStyle>
            <a:lvl1pPr algn="ctr">
              <a:defRPr sz="4000"/>
            </a:lvl1pPr>
          </a:lstStyle>
          <a:p>
            <a:r>
              <a:rPr lang="zh-CN" altLang="en-US" smtClean="0"/>
              <a:t>单击此处编辑母版标题样式</a:t>
            </a:r>
            <a:endParaRPr lang="zh-CN" altLang="en-US" dirty="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260648"/>
            <a:ext cx="8001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21550" y="1196752"/>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521551" y="980728"/>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521550" y="594928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Lst>
  <p:transition>
    <p:blinds dir="vert"/>
  </p:transition>
  <p:timing>
    <p:tnLst>
      <p:par>
        <p:cTn id="1" dur="indefinite" restart="never" nodeType="tmRoot"/>
      </p:par>
    </p:tnLst>
  </p:timing>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755576" y="1700808"/>
            <a:ext cx="7772400" cy="1128192"/>
          </a:xfrm>
        </p:spPr>
        <p:txBody>
          <a:bodyPr>
            <a:normAutofit fontScale="90000"/>
          </a:bodyPr>
          <a:lstStyle/>
          <a:p>
            <a:pPr algn="ctr" eaLnBrk="1" hangingPunct="1"/>
            <a:r>
              <a:rPr lang="zh-CN" altLang="en-US" sz="6000" b="1" dirty="0" smtClean="0">
                <a:ea typeface="华文隶书" pitchFamily="2" charset="-122"/>
              </a:rPr>
              <a:t>软件测试实用教程</a:t>
            </a:r>
            <a:r>
              <a:rPr lang="en-US" altLang="zh-CN" sz="6000" b="1" dirty="0" smtClean="0">
                <a:ea typeface="华文隶书" pitchFamily="2" charset="-122"/>
              </a:rPr>
              <a:t/>
            </a:r>
            <a:br>
              <a:rPr lang="en-US" altLang="zh-CN" sz="6000" b="1" dirty="0" smtClean="0">
                <a:ea typeface="华文隶书" pitchFamily="2" charset="-122"/>
              </a:rPr>
            </a:br>
            <a:r>
              <a:rPr lang="en-US" altLang="zh-CN" sz="6000" b="1" dirty="0" smtClean="0">
                <a:ea typeface="华文隶书" pitchFamily="2" charset="-122"/>
              </a:rPr>
              <a:t>——</a:t>
            </a:r>
            <a:r>
              <a:rPr lang="zh-CN" altLang="en-US" sz="6000" b="1" dirty="0"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extLst>
      <p:ext uri="{BB962C8B-B14F-4D97-AF65-F5344CB8AC3E}">
        <p14:creationId xmlns:p14="http://schemas.microsoft.com/office/powerpoint/2010/main" val="238842795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zh-CN" dirty="0"/>
              <a:t>5.1 </a:t>
            </a:r>
            <a:r>
              <a:rPr lang="zh-CN" altLang="en-US" dirty="0"/>
              <a:t>概述</a:t>
            </a:r>
          </a:p>
        </p:txBody>
      </p:sp>
      <p:sp>
        <p:nvSpPr>
          <p:cNvPr id="11268" name="Rectangle 3"/>
          <p:cNvSpPr>
            <a:spLocks noGrp="1" noChangeArrowheads="1"/>
          </p:cNvSpPr>
          <p:nvPr>
            <p:ph idx="1"/>
          </p:nvPr>
        </p:nvSpPr>
        <p:spPr/>
        <p:txBody>
          <a:bodyPr/>
          <a:lstStyle/>
          <a:p>
            <a:pPr marL="469900" lvl="2" indent="-469900">
              <a:buFont typeface="Wingdings" pitchFamily="2" charset="2"/>
              <a:buChar char="Ø"/>
            </a:pPr>
            <a:r>
              <a:rPr lang="zh-CN" altLang="en-US" sz="2800" dirty="0"/>
              <a:t>测试方法的评价</a:t>
            </a:r>
            <a:endParaRPr lang="en-US" altLang="zh-CN" sz="2800" dirty="0"/>
          </a:p>
          <a:p>
            <a:pPr lvl="1" algn="just" eaLnBrk="1" hangingPunct="1"/>
            <a:r>
              <a:rPr lang="zh-CN" altLang="en-US" b="1" dirty="0" smtClean="0"/>
              <a:t>通过重点关注源代码中不同类型的结构，如判定表达式、执行路径、循环结构、数据变量等，引入不同的白盒覆盖指标，从而得到不同的白盒测试方法，这些方法的侧重点不同，对应源代码结构的覆盖程度也不同</a:t>
            </a:r>
            <a:endParaRPr lang="en-US" altLang="zh-CN" b="1" dirty="0" smtClean="0"/>
          </a:p>
          <a:p>
            <a:pPr lvl="1" algn="just" eaLnBrk="1" hangingPunct="1"/>
            <a:r>
              <a:rPr lang="zh-CN" altLang="en-US" b="1" dirty="0" smtClean="0"/>
              <a:t>通过引入白盒测试覆盖指标来评估黑盒测试方法的测试覆盖率</a:t>
            </a:r>
          </a:p>
        </p:txBody>
      </p:sp>
    </p:spTree>
    <p:extLst>
      <p:ext uri="{BB962C8B-B14F-4D97-AF65-F5344CB8AC3E}">
        <p14:creationId xmlns:p14="http://schemas.microsoft.com/office/powerpoint/2010/main" val="130407334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265" y="1507012"/>
            <a:ext cx="4428008" cy="44570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Grp="1" noChangeArrowheads="1"/>
          </p:cNvSpPr>
          <p:nvPr>
            <p:ph type="title"/>
          </p:nvPr>
        </p:nvSpPr>
        <p:spPr/>
        <p:txBody>
          <a:bodyPr/>
          <a:lstStyle/>
          <a:p>
            <a:r>
              <a:rPr lang="en-US" altLang="zh-CN" dirty="0" smtClean="0"/>
              <a:t>5.1 </a:t>
            </a:r>
            <a:r>
              <a:rPr lang="zh-CN" altLang="en-US" dirty="0" smtClean="0"/>
              <a:t>概述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65774" y="1124744"/>
                <a:ext cx="4666266" cy="4267200"/>
              </a:xfrm>
            </p:spPr>
            <p:txBody>
              <a:bodyPr/>
              <a:lstStyle/>
              <a:p>
                <a:pPr marL="469900" lvl="2" indent="-469900">
                  <a:buFont typeface="Wingdings" pitchFamily="2" charset="2"/>
                  <a:buChar char="Ø"/>
                </a:pPr>
                <a:r>
                  <a:rPr lang="zh-CN" altLang="en-US" sz="2800" dirty="0"/>
                  <a:t>穷举测试可以吗？</a:t>
                </a:r>
                <a:endParaRPr lang="en-US" altLang="zh-CN" sz="2800" dirty="0"/>
              </a:p>
              <a:p>
                <a:pPr marL="0" lvl="2" indent="0">
                  <a:buNone/>
                </a:pPr>
                <a:r>
                  <a:rPr lang="zh-CN" altLang="en-US" sz="2000" dirty="0">
                    <a:latin typeface="+mn-ea"/>
                  </a:rPr>
                  <a:t>这个的流程图，其中包括了一个执行达</a:t>
                </a:r>
                <a:r>
                  <a:rPr lang="en-US" altLang="zh-CN" sz="2000" dirty="0">
                    <a:solidFill>
                      <a:srgbClr val="FF0000"/>
                    </a:solidFill>
                    <a:latin typeface="+mn-ea"/>
                  </a:rPr>
                  <a:t>20</a:t>
                </a:r>
                <a:r>
                  <a:rPr lang="zh-CN" altLang="en-US" sz="2000" dirty="0">
                    <a:solidFill>
                      <a:srgbClr val="FF0000"/>
                    </a:solidFill>
                    <a:latin typeface="+mn-ea"/>
                  </a:rPr>
                  <a:t>次</a:t>
                </a:r>
                <a:r>
                  <a:rPr lang="zh-CN" altLang="en-US" sz="2000" dirty="0">
                    <a:latin typeface="+mn-ea"/>
                  </a:rPr>
                  <a:t>的循环。那么它所包含的不同执行路径数高达</a:t>
                </a:r>
                <a14:m>
                  <m:oMath xmlns:m="http://schemas.openxmlformats.org/officeDocument/2006/math">
                    <m:sSup>
                      <m:sSupPr>
                        <m:ctrlPr>
                          <a:rPr lang="en-US" altLang="zh-CN" sz="2000" i="1">
                            <a:solidFill>
                              <a:srgbClr val="FF0000"/>
                            </a:solidFill>
                            <a:latin typeface="Cambria Math"/>
                          </a:rPr>
                        </m:ctrlPr>
                      </m:sSupPr>
                      <m:e>
                        <m:r>
                          <a:rPr lang="en-US" altLang="zh-CN" sz="2000" b="0" i="1">
                            <a:solidFill>
                              <a:srgbClr val="FF0000"/>
                            </a:solidFill>
                            <a:latin typeface="Cambria Math"/>
                          </a:rPr>
                          <m:t>5</m:t>
                        </m:r>
                      </m:e>
                      <m:sup>
                        <m:r>
                          <a:rPr lang="en-US" altLang="zh-CN" sz="2000" b="0" i="1">
                            <a:solidFill>
                              <a:srgbClr val="FF0000"/>
                            </a:solidFill>
                            <a:latin typeface="Cambria Math"/>
                          </a:rPr>
                          <m:t>20</m:t>
                        </m:r>
                      </m:sup>
                    </m:sSup>
                  </m:oMath>
                </a14:m>
                <a:r>
                  <a:rPr lang="zh-CN" altLang="en-US" sz="2000" dirty="0">
                    <a:latin typeface="+mn-ea"/>
                  </a:rPr>
                  <a:t>条</a:t>
                </a:r>
                <a:r>
                  <a:rPr lang="zh-CN" altLang="en-US" sz="2000" dirty="0">
                    <a:latin typeface="+mn-ea"/>
                  </a:rPr>
                  <a:t>，若要对它进行穷举测试，覆盖所有的路径。假使测试程序对每一条路径进行测试需要</a:t>
                </a:r>
                <a:r>
                  <a:rPr lang="en-US" altLang="zh-CN" sz="2000" dirty="0">
                    <a:latin typeface="+mn-ea"/>
                  </a:rPr>
                  <a:t>1</a:t>
                </a:r>
                <a:r>
                  <a:rPr lang="zh-CN" altLang="en-US" sz="2000" dirty="0">
                    <a:latin typeface="+mn-ea"/>
                  </a:rPr>
                  <a:t>毫秒，同样假定一天工作</a:t>
                </a:r>
                <a:r>
                  <a:rPr lang="en-US" altLang="zh-CN" sz="2000" dirty="0">
                    <a:latin typeface="+mn-ea"/>
                  </a:rPr>
                  <a:t>24</a:t>
                </a:r>
                <a:r>
                  <a:rPr lang="zh-CN" altLang="en-US" sz="2000" dirty="0">
                    <a:latin typeface="+mn-ea"/>
                  </a:rPr>
                  <a:t>小时，一年工作</a:t>
                </a:r>
                <a:r>
                  <a:rPr lang="en-US" altLang="zh-CN" sz="2000" dirty="0">
                    <a:latin typeface="+mn-ea"/>
                  </a:rPr>
                  <a:t>365 </a:t>
                </a:r>
                <a:r>
                  <a:rPr lang="zh-CN" altLang="en-US" sz="2000" dirty="0">
                    <a:latin typeface="+mn-ea"/>
                  </a:rPr>
                  <a:t>天， 那么要想把如图所示的小程序的所有路径测试完，则需要</a:t>
                </a:r>
                <a:r>
                  <a:rPr lang="en-US" altLang="zh-CN" sz="2000" dirty="0">
                    <a:latin typeface="+mn-ea"/>
                  </a:rPr>
                  <a:t>3170</a:t>
                </a:r>
                <a:r>
                  <a:rPr lang="zh-CN" altLang="en-US" sz="2000" dirty="0">
                    <a:latin typeface="+mn-ea"/>
                  </a:rPr>
                  <a:t>年。</a:t>
                </a:r>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65774" y="1124744"/>
                <a:ext cx="4666266" cy="4267200"/>
              </a:xfrm>
              <a:blipFill rotWithShape="1">
                <a:blip r:embed="rId4"/>
                <a:stretch>
                  <a:fillRect l="-2353" r="-1307" b="-5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3233938"/>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白盒测试技术</a:t>
            </a:r>
            <a:endParaRPr lang="zh-CN" altLang="en-US" dirty="0" smtClean="0"/>
          </a:p>
        </p:txBody>
      </p:sp>
      <p:sp>
        <p:nvSpPr>
          <p:cNvPr id="4100" name="Rectangle 3"/>
          <p:cNvSpPr>
            <a:spLocks noGrp="1" noChangeArrowheads="1"/>
          </p:cNvSpPr>
          <p:nvPr>
            <p:ph idx="1"/>
          </p:nvPr>
        </p:nvSpPr>
        <p:spPr/>
        <p:txBody>
          <a:bodyPr/>
          <a:lstStyle/>
          <a:p>
            <a:pPr>
              <a:lnSpc>
                <a:spcPct val="100000"/>
              </a:lnSpc>
            </a:pPr>
            <a:r>
              <a:rPr lang="zh-CN" altLang="en-US" dirty="0" smtClean="0"/>
              <a:t>内容提要</a:t>
            </a:r>
          </a:p>
          <a:p>
            <a:pPr lvl="1">
              <a:lnSpc>
                <a:spcPct val="100000"/>
              </a:lnSpc>
            </a:pPr>
            <a:r>
              <a:rPr lang="zh-CN" altLang="en-US" dirty="0" smtClean="0"/>
              <a:t>介绍白盒测试基本原理，围绕最重要的</a:t>
            </a:r>
            <a:r>
              <a:rPr lang="en-US" altLang="en-US" dirty="0" smtClean="0"/>
              <a:t>5</a:t>
            </a:r>
            <a:r>
              <a:rPr lang="zh-CN" altLang="en-US" dirty="0" smtClean="0"/>
              <a:t>种测试方法展开讨论</a:t>
            </a:r>
            <a:endParaRPr lang="en-US" altLang="zh-CN" dirty="0" smtClean="0"/>
          </a:p>
          <a:p>
            <a:pPr lvl="1">
              <a:lnSpc>
                <a:spcPct val="100000"/>
              </a:lnSpc>
            </a:pPr>
            <a:r>
              <a:rPr lang="zh-CN" altLang="en-US" dirty="0" smtClean="0"/>
              <a:t>静态白盒测试、对变量的测试主要采用静态方法进行测试，一般不需要设计测试用例</a:t>
            </a:r>
            <a:endParaRPr lang="en-US" altLang="zh-CN" dirty="0" smtClean="0"/>
          </a:p>
          <a:p>
            <a:pPr lvl="1">
              <a:lnSpc>
                <a:spcPct val="100000"/>
              </a:lnSpc>
            </a:pPr>
            <a:r>
              <a:rPr lang="zh-CN" altLang="en-US" dirty="0" smtClean="0"/>
              <a:t>对判定的测试、对路径的测试和对循环的测试主要是动态测试的方法，需要设计测试用例</a:t>
            </a:r>
            <a:endParaRPr lang="en-US" altLang="zh-CN" dirty="0" smtClean="0"/>
          </a:p>
          <a:p>
            <a:pPr lvl="1">
              <a:lnSpc>
                <a:spcPct val="100000"/>
              </a:lnSpc>
            </a:pPr>
            <a:r>
              <a:rPr lang="zh-CN" altLang="en-US" dirty="0" smtClean="0"/>
              <a:t>在对判定的测试中，需结合边界值的思想设计测试用例，而对路径的测试方法的思想可以用于对整个系统功能的业务流程进行测试</a:t>
            </a:r>
            <a:endParaRPr lang="zh-CN" altLang="en-US" dirty="0" smtClean="0"/>
          </a:p>
        </p:txBody>
      </p:sp>
    </p:spTree>
    <p:extLst>
      <p:ext uri="{BB962C8B-B14F-4D97-AF65-F5344CB8AC3E}">
        <p14:creationId xmlns:p14="http://schemas.microsoft.com/office/powerpoint/2010/main" val="30786657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a:t>第</a:t>
            </a:r>
            <a:r>
              <a:rPr lang="en-US" altLang="zh-CN" dirty="0"/>
              <a:t>5</a:t>
            </a:r>
            <a:r>
              <a:rPr lang="zh-CN" altLang="en-US" dirty="0"/>
              <a:t>章  白盒测试技术</a:t>
            </a:r>
          </a:p>
        </p:txBody>
      </p:sp>
      <p:sp>
        <p:nvSpPr>
          <p:cNvPr id="5124" name="Rectangle 3"/>
          <p:cNvSpPr>
            <a:spLocks noGrp="1" noChangeArrowheads="1"/>
          </p:cNvSpPr>
          <p:nvPr>
            <p:ph idx="1"/>
          </p:nvPr>
        </p:nvSpPr>
        <p:spPr/>
        <p:txBody>
          <a:bodyPr/>
          <a:lstStyle/>
          <a:p>
            <a:pPr marL="469900" lvl="1" indent="-469900">
              <a:buFont typeface="Wingdings" pitchFamily="2" charset="2"/>
              <a:buChar char="Ø"/>
            </a:pPr>
            <a:r>
              <a:rPr lang="zh-CN" altLang="en-US" sz="2800" dirty="0">
                <a:cs typeface="+mn-cs"/>
              </a:rPr>
              <a:t>静态白盒测试</a:t>
            </a:r>
          </a:p>
          <a:p>
            <a:pPr marL="469900" lvl="1" indent="-469900">
              <a:buFont typeface="Wingdings" pitchFamily="2" charset="2"/>
              <a:buChar char="Ø"/>
            </a:pPr>
            <a:r>
              <a:rPr lang="zh-CN" altLang="en-US" sz="2800" dirty="0">
                <a:cs typeface="+mn-cs"/>
              </a:rPr>
              <a:t>对判定测试</a:t>
            </a:r>
            <a:endParaRPr lang="en-US" altLang="zh-CN" sz="2800" dirty="0">
              <a:cs typeface="+mn-cs"/>
            </a:endParaRPr>
          </a:p>
          <a:p>
            <a:pPr marL="469900" lvl="1" indent="-469900">
              <a:buFont typeface="Wingdings" pitchFamily="2" charset="2"/>
              <a:buChar char="Ø"/>
            </a:pPr>
            <a:r>
              <a:rPr lang="zh-CN" altLang="en-US" sz="2800" dirty="0">
                <a:cs typeface="+mn-cs"/>
              </a:rPr>
              <a:t>对路径的测试</a:t>
            </a:r>
            <a:endParaRPr lang="en-US" altLang="zh-CN" sz="2800" dirty="0">
              <a:cs typeface="+mn-cs"/>
            </a:endParaRPr>
          </a:p>
          <a:p>
            <a:pPr marL="469900" lvl="1" indent="-469900">
              <a:buFont typeface="Wingdings" pitchFamily="2" charset="2"/>
              <a:buChar char="Ø"/>
            </a:pPr>
            <a:r>
              <a:rPr lang="zh-CN" altLang="en-US" sz="2800" dirty="0">
                <a:cs typeface="+mn-cs"/>
              </a:rPr>
              <a:t>对循环的测试</a:t>
            </a:r>
            <a:endParaRPr lang="en-US" altLang="zh-CN" sz="2800" dirty="0">
              <a:cs typeface="+mn-cs"/>
            </a:endParaRPr>
          </a:p>
          <a:p>
            <a:pPr marL="469900" lvl="1" indent="-469900">
              <a:buFont typeface="Wingdings" pitchFamily="2" charset="2"/>
              <a:buChar char="Ø"/>
            </a:pPr>
            <a:r>
              <a:rPr lang="zh-CN" altLang="en-US" sz="2800" dirty="0">
                <a:cs typeface="+mn-cs"/>
              </a:rPr>
              <a:t>对变量的测试</a:t>
            </a:r>
            <a:endParaRPr lang="zh-CN" altLang="en-US" sz="2800" dirty="0">
              <a:cs typeface="+mn-cs"/>
            </a:endParaRPr>
          </a:p>
        </p:txBody>
      </p:sp>
    </p:spTree>
    <p:extLst>
      <p:ext uri="{BB962C8B-B14F-4D97-AF65-F5344CB8AC3E}">
        <p14:creationId xmlns:p14="http://schemas.microsoft.com/office/powerpoint/2010/main" val="37785924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zh-CN" dirty="0"/>
              <a:t>5.1 </a:t>
            </a:r>
            <a:r>
              <a:rPr lang="zh-CN" altLang="en-US" dirty="0"/>
              <a:t>概述</a:t>
            </a:r>
          </a:p>
        </p:txBody>
      </p:sp>
      <p:sp>
        <p:nvSpPr>
          <p:cNvPr id="6148" name="Rectangle 3"/>
          <p:cNvSpPr>
            <a:spLocks noGrp="1" noChangeArrowheads="1"/>
          </p:cNvSpPr>
          <p:nvPr>
            <p:ph idx="1"/>
          </p:nvPr>
        </p:nvSpPr>
        <p:spPr/>
        <p:txBody>
          <a:bodyPr/>
          <a:lstStyle/>
          <a:p>
            <a:pPr algn="just" eaLnBrk="1" hangingPunct="1"/>
            <a:r>
              <a:rPr lang="zh-CN" altLang="en-US" sz="3200" b="1" dirty="0" smtClean="0"/>
              <a:t>基本原理</a:t>
            </a:r>
          </a:p>
        </p:txBody>
      </p:sp>
      <p:pic>
        <p:nvPicPr>
          <p:cNvPr id="6150" name="Picture 7" descr="5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9" y="2348884"/>
            <a:ext cx="5929312"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836" t="9801" r="3298" b="18059"/>
          <a:stretch/>
        </p:blipFill>
        <p:spPr bwMode="auto">
          <a:xfrm>
            <a:off x="2663497" y="2348881"/>
            <a:ext cx="2844608" cy="383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9243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a:t>5.1 </a:t>
            </a:r>
            <a:r>
              <a:rPr lang="zh-CN" altLang="en-US" dirty="0"/>
              <a:t>概述</a:t>
            </a:r>
          </a:p>
        </p:txBody>
      </p:sp>
      <p:sp>
        <p:nvSpPr>
          <p:cNvPr id="9220" name="Rectangle 3"/>
          <p:cNvSpPr>
            <a:spLocks noGrp="1" noChangeArrowheads="1"/>
          </p:cNvSpPr>
          <p:nvPr>
            <p:ph idx="1"/>
          </p:nvPr>
        </p:nvSpPr>
        <p:spPr>
          <a:xfrm>
            <a:off x="395536" y="1196752"/>
            <a:ext cx="8622450" cy="4267200"/>
          </a:xfrm>
        </p:spPr>
        <p:txBody>
          <a:bodyPr/>
          <a:lstStyle/>
          <a:p>
            <a:pPr algn="just" eaLnBrk="1" hangingPunct="1">
              <a:defRPr/>
            </a:pPr>
            <a:r>
              <a:rPr lang="zh-CN" altLang="en-US" sz="3200" b="1" dirty="0" smtClean="0"/>
              <a:t>白盒测试关注的对象</a:t>
            </a:r>
            <a:endParaRPr lang="en-US" altLang="zh-CN" sz="3200" b="1" dirty="0" smtClean="0"/>
          </a:p>
          <a:p>
            <a:pPr lvl="1" algn="just" eaLnBrk="1" hangingPunct="1">
              <a:defRPr/>
            </a:pPr>
            <a:r>
              <a:rPr lang="zh-CN" altLang="en-US" b="1" dirty="0" smtClean="0">
                <a:solidFill>
                  <a:srgbClr val="FF0000"/>
                </a:solidFill>
                <a:cs typeface="+mn-cs"/>
              </a:rPr>
              <a:t>源代码</a:t>
            </a:r>
            <a:r>
              <a:rPr lang="zh-CN" altLang="en-US" b="1" dirty="0" smtClean="0">
                <a:cs typeface="+mn-cs"/>
              </a:rPr>
              <a:t>：直接查看源代码，查看代码的</a:t>
            </a:r>
            <a:r>
              <a:rPr lang="zh-CN" altLang="en-US" b="1" dirty="0" smtClean="0">
                <a:solidFill>
                  <a:srgbClr val="FF0000"/>
                </a:solidFill>
                <a:cs typeface="+mn-cs"/>
              </a:rPr>
              <a:t>规范性</a:t>
            </a:r>
            <a:r>
              <a:rPr lang="zh-CN" altLang="en-US" b="1" dirty="0" smtClean="0">
                <a:cs typeface="+mn-cs"/>
              </a:rPr>
              <a:t>，并对照函数功能查找代码的逻辑缺陷、内存管理缺陷、数据定义和使用缺陷等</a:t>
            </a:r>
            <a:endParaRPr lang="en-US" altLang="zh-CN" b="1" dirty="0" smtClean="0">
              <a:cs typeface="+mn-cs"/>
            </a:endParaRPr>
          </a:p>
          <a:p>
            <a:pPr lvl="1" algn="just" eaLnBrk="1" hangingPunct="1">
              <a:defRPr/>
            </a:pPr>
            <a:r>
              <a:rPr lang="zh-CN" altLang="en-US" b="1" dirty="0" smtClean="0">
                <a:solidFill>
                  <a:srgbClr val="FF0000"/>
                </a:solidFill>
                <a:cs typeface="+mn-cs"/>
              </a:rPr>
              <a:t>程序结构</a:t>
            </a:r>
            <a:r>
              <a:rPr lang="zh-CN" altLang="en-US" b="1" dirty="0" smtClean="0">
                <a:cs typeface="+mn-cs"/>
              </a:rPr>
              <a:t>：通过函数调用图、算法流程图等反映程序设计的相关图表，找到程序设计的缺陷，或评价程序的执行效率，以利于程序的结构优化</a:t>
            </a:r>
            <a:endParaRPr lang="en-US" altLang="zh-CN" b="1" dirty="0" smtClean="0">
              <a:cs typeface="+mn-cs"/>
            </a:endParaRPr>
          </a:p>
        </p:txBody>
      </p:sp>
    </p:spTree>
    <p:extLst>
      <p:ext uri="{BB962C8B-B14F-4D97-AF65-F5344CB8AC3E}">
        <p14:creationId xmlns:p14="http://schemas.microsoft.com/office/powerpoint/2010/main" val="111688841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zh-CN" dirty="0"/>
              <a:t>5.1 </a:t>
            </a:r>
            <a:r>
              <a:rPr lang="zh-CN" altLang="en-US" dirty="0"/>
              <a:t>概述</a:t>
            </a:r>
          </a:p>
        </p:txBody>
      </p:sp>
      <p:sp>
        <p:nvSpPr>
          <p:cNvPr id="9220" name="Rectangle 3"/>
          <p:cNvSpPr>
            <a:spLocks noGrp="1" noChangeArrowheads="1"/>
          </p:cNvSpPr>
          <p:nvPr>
            <p:ph idx="1"/>
          </p:nvPr>
        </p:nvSpPr>
        <p:spPr/>
        <p:txBody>
          <a:bodyPr/>
          <a:lstStyle/>
          <a:p>
            <a:pPr algn="just" eaLnBrk="1" hangingPunct="1">
              <a:defRPr/>
            </a:pPr>
            <a:r>
              <a:rPr lang="zh-CN" altLang="en-US" sz="3200" b="1" dirty="0" smtClean="0"/>
              <a:t>优势</a:t>
            </a:r>
            <a:endParaRPr lang="en-US" altLang="zh-CN" sz="3200" b="1" dirty="0" smtClean="0"/>
          </a:p>
          <a:p>
            <a:pPr lvl="1" algn="just">
              <a:defRPr/>
            </a:pPr>
            <a:r>
              <a:rPr lang="zh-CN" altLang="en-US" b="1" dirty="0">
                <a:cs typeface="+mn-cs"/>
              </a:rPr>
              <a:t>针对性强，便于快速定位缺陷</a:t>
            </a:r>
            <a:endParaRPr lang="en-US" altLang="zh-CN" b="1" dirty="0">
              <a:cs typeface="+mn-cs"/>
            </a:endParaRPr>
          </a:p>
          <a:p>
            <a:pPr lvl="1" algn="just">
              <a:defRPr/>
            </a:pPr>
            <a:r>
              <a:rPr lang="zh-CN" altLang="en-US" b="1" dirty="0" smtClean="0">
                <a:cs typeface="+mn-cs"/>
              </a:rPr>
              <a:t>有助于</a:t>
            </a:r>
            <a:r>
              <a:rPr lang="zh-CN" altLang="en-US" b="1" dirty="0">
                <a:cs typeface="+mn-cs"/>
              </a:rPr>
              <a:t>代码优化和缺陷预防 </a:t>
            </a:r>
          </a:p>
          <a:p>
            <a:pPr lvl="1" algn="just" eaLnBrk="1" hangingPunct="1">
              <a:defRPr/>
            </a:pPr>
            <a:r>
              <a:rPr lang="zh-CN" altLang="en-US" b="1" dirty="0" smtClean="0">
                <a:cs typeface="+mn-cs"/>
              </a:rPr>
              <a:t>测试</a:t>
            </a:r>
            <a:r>
              <a:rPr lang="zh-CN" altLang="en-US" b="1" dirty="0">
                <a:cs typeface="+mn-cs"/>
              </a:rPr>
              <a:t>效率高，通过不同的白盒覆盖指标有助于</a:t>
            </a:r>
            <a:r>
              <a:rPr lang="zh-CN" altLang="en-US" b="1" dirty="0" smtClean="0">
                <a:cs typeface="+mn-cs"/>
              </a:rPr>
              <a:t>衡量对被测对象的测试覆盖程度</a:t>
            </a:r>
            <a:endParaRPr lang="en-US" altLang="zh-CN" b="1" dirty="0" smtClean="0">
              <a:cs typeface="+mn-cs"/>
            </a:endParaRPr>
          </a:p>
          <a:p>
            <a:pPr lvl="1" algn="just" eaLnBrk="1" hangingPunct="1">
              <a:defRPr/>
            </a:pPr>
            <a:r>
              <a:rPr lang="zh-CN" altLang="en-US" b="1" dirty="0" smtClean="0">
                <a:cs typeface="+mn-cs"/>
              </a:rPr>
              <a:t>在函数级别开始测试工作，缺陷修复的成本低</a:t>
            </a:r>
            <a:endParaRPr lang="en-US" altLang="zh-CN" b="1" dirty="0" smtClean="0">
              <a:cs typeface="+mn-cs"/>
            </a:endParaRPr>
          </a:p>
        </p:txBody>
      </p:sp>
    </p:spTree>
    <p:extLst>
      <p:ext uri="{BB962C8B-B14F-4D97-AF65-F5344CB8AC3E}">
        <p14:creationId xmlns:p14="http://schemas.microsoft.com/office/powerpoint/2010/main" val="14658580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zh-CN" dirty="0"/>
              <a:t>5.1 </a:t>
            </a:r>
            <a:r>
              <a:rPr lang="zh-CN" altLang="en-US" dirty="0"/>
              <a:t>概述</a:t>
            </a:r>
          </a:p>
        </p:txBody>
      </p:sp>
      <p:sp>
        <p:nvSpPr>
          <p:cNvPr id="9220" name="Rectangle 3"/>
          <p:cNvSpPr>
            <a:spLocks noGrp="1" noChangeArrowheads="1"/>
          </p:cNvSpPr>
          <p:nvPr>
            <p:ph idx="1"/>
          </p:nvPr>
        </p:nvSpPr>
        <p:spPr>
          <a:xfrm>
            <a:off x="521550" y="1196752"/>
            <a:ext cx="8370930" cy="4267200"/>
          </a:xfrm>
        </p:spPr>
        <p:txBody>
          <a:bodyPr/>
          <a:lstStyle/>
          <a:p>
            <a:pPr algn="just" eaLnBrk="1" hangingPunct="1">
              <a:defRPr/>
            </a:pPr>
            <a:r>
              <a:rPr lang="zh-CN" altLang="en-US" sz="3200" b="1" dirty="0" smtClean="0"/>
              <a:t>局限性</a:t>
            </a:r>
            <a:endParaRPr lang="en-US" altLang="zh-CN" sz="3200" b="1" dirty="0" smtClean="0"/>
          </a:p>
          <a:p>
            <a:pPr lvl="1" algn="just">
              <a:defRPr/>
            </a:pPr>
            <a:r>
              <a:rPr lang="zh-CN" altLang="en-US" b="1" dirty="0" smtClean="0"/>
              <a:t>对测试人员的技术要求高</a:t>
            </a:r>
            <a:r>
              <a:rPr lang="zh-CN" altLang="en-US" b="1" dirty="0"/>
              <a:t>，具有广博的</a:t>
            </a:r>
            <a:r>
              <a:rPr lang="zh-CN" altLang="en-US" b="1" dirty="0" smtClean="0"/>
              <a:t>知识面，没有一定</a:t>
            </a:r>
            <a:r>
              <a:rPr lang="zh-CN" altLang="en-US" b="1" dirty="0" smtClean="0">
                <a:solidFill>
                  <a:srgbClr val="FF0000"/>
                </a:solidFill>
              </a:rPr>
              <a:t>项目编程经验</a:t>
            </a:r>
            <a:r>
              <a:rPr lang="zh-CN" altLang="en-US" b="1" dirty="0" smtClean="0"/>
              <a:t>的人是无法做白盒测试的；</a:t>
            </a:r>
            <a:endParaRPr lang="en-US" altLang="zh-CN" b="1" dirty="0" smtClean="0"/>
          </a:p>
          <a:p>
            <a:pPr lvl="1" algn="just" eaLnBrk="1" hangingPunct="1">
              <a:defRPr/>
            </a:pPr>
            <a:r>
              <a:rPr lang="zh-CN" altLang="en-US" b="1" dirty="0" smtClean="0"/>
              <a:t>成本高</a:t>
            </a:r>
            <a:endParaRPr lang="en-US" altLang="zh-CN" b="1" dirty="0" smtClean="0"/>
          </a:p>
          <a:p>
            <a:pPr lvl="1" algn="just" eaLnBrk="1" hangingPunct="1">
              <a:defRPr/>
            </a:pPr>
            <a:r>
              <a:rPr lang="zh-CN" altLang="en-US" b="1" dirty="0" smtClean="0"/>
              <a:t>白盒测试准备时间较长</a:t>
            </a:r>
            <a:endParaRPr lang="en-US" altLang="zh-CN" b="1" dirty="0" smtClean="0"/>
          </a:p>
        </p:txBody>
      </p:sp>
    </p:spTree>
    <p:extLst>
      <p:ext uri="{BB962C8B-B14F-4D97-AF65-F5344CB8AC3E}">
        <p14:creationId xmlns:p14="http://schemas.microsoft.com/office/powerpoint/2010/main" val="27040194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a:t>5.1 </a:t>
            </a:r>
            <a:r>
              <a:rPr lang="zh-CN" altLang="en-US" dirty="0"/>
              <a:t>概述</a:t>
            </a:r>
          </a:p>
        </p:txBody>
      </p:sp>
      <p:sp>
        <p:nvSpPr>
          <p:cNvPr id="9220" name="Rectangle 3"/>
          <p:cNvSpPr>
            <a:spLocks noGrp="1" noChangeArrowheads="1"/>
          </p:cNvSpPr>
          <p:nvPr>
            <p:ph idx="1"/>
          </p:nvPr>
        </p:nvSpPr>
        <p:spPr>
          <a:xfrm>
            <a:off x="521550" y="1196752"/>
            <a:ext cx="8298922" cy="4267200"/>
          </a:xfrm>
        </p:spPr>
        <p:txBody>
          <a:bodyPr/>
          <a:lstStyle/>
          <a:p>
            <a:pPr algn="just" eaLnBrk="1" hangingPunct="1">
              <a:spcBef>
                <a:spcPts val="600"/>
              </a:spcBef>
            </a:pPr>
            <a:r>
              <a:rPr lang="zh-CN" altLang="en-US" b="1" dirty="0" smtClean="0"/>
              <a:t>适用阶段</a:t>
            </a:r>
            <a:endParaRPr lang="en-US" altLang="zh-CN" b="1" dirty="0" smtClean="0"/>
          </a:p>
          <a:p>
            <a:pPr algn="just" eaLnBrk="1" hangingPunct="1">
              <a:spcBef>
                <a:spcPts val="600"/>
              </a:spcBef>
            </a:pPr>
            <a:r>
              <a:rPr lang="zh-CN" altLang="en-US" b="1" dirty="0" smtClean="0"/>
              <a:t>当被测对象为函数时</a:t>
            </a:r>
            <a:endParaRPr lang="en-US" altLang="zh-CN" b="1" dirty="0" smtClean="0"/>
          </a:p>
          <a:p>
            <a:pPr lvl="1" algn="just" eaLnBrk="1" hangingPunct="1">
              <a:spcBef>
                <a:spcPts val="600"/>
              </a:spcBef>
            </a:pPr>
            <a:r>
              <a:rPr lang="zh-CN" altLang="en-US" sz="2400" b="1" dirty="0" smtClean="0"/>
              <a:t>完成对函数代码和结构的测试</a:t>
            </a:r>
            <a:endParaRPr lang="en-US" altLang="zh-CN" sz="2400" b="1" dirty="0" smtClean="0"/>
          </a:p>
          <a:p>
            <a:pPr lvl="1" algn="just" eaLnBrk="1" hangingPunct="1">
              <a:spcBef>
                <a:spcPts val="600"/>
              </a:spcBef>
            </a:pPr>
            <a:r>
              <a:rPr lang="zh-CN" altLang="en-US" sz="2400" b="1" dirty="0" smtClean="0"/>
              <a:t>主要关注的是</a:t>
            </a:r>
            <a:r>
              <a:rPr lang="zh-CN" altLang="en-US" sz="2400" b="1" dirty="0" smtClean="0">
                <a:solidFill>
                  <a:srgbClr val="FF0000"/>
                </a:solidFill>
              </a:rPr>
              <a:t>函数源代码的逻辑</a:t>
            </a:r>
            <a:r>
              <a:rPr lang="zh-CN" altLang="en-US" sz="2400" b="1" dirty="0" smtClean="0"/>
              <a:t>是否符合该函数的功能要求，查看源代码中是否存在典型的编程缺陷，或从设计优化的角度观察源代码结构是否合理、是否过于复杂等</a:t>
            </a:r>
            <a:endParaRPr lang="en-US" altLang="zh-CN" sz="2400" b="1" dirty="0" smtClean="0"/>
          </a:p>
          <a:p>
            <a:pPr lvl="1" algn="just" eaLnBrk="1" hangingPunct="1">
              <a:spcBef>
                <a:spcPts val="600"/>
              </a:spcBef>
            </a:pPr>
            <a:r>
              <a:rPr lang="zh-CN" altLang="en-US" sz="2400" b="1" dirty="0" smtClean="0"/>
              <a:t>对应的是单元测试阶段，主要由开发人员自己来完成测试工作</a:t>
            </a:r>
          </a:p>
        </p:txBody>
      </p:sp>
    </p:spTree>
    <p:extLst>
      <p:ext uri="{BB962C8B-B14F-4D97-AF65-F5344CB8AC3E}">
        <p14:creationId xmlns:p14="http://schemas.microsoft.com/office/powerpoint/2010/main" val="323985395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zh-CN" dirty="0"/>
              <a:t>5.1 </a:t>
            </a:r>
            <a:r>
              <a:rPr lang="zh-CN" altLang="en-US" dirty="0"/>
              <a:t>概述</a:t>
            </a:r>
          </a:p>
        </p:txBody>
      </p:sp>
      <p:sp>
        <p:nvSpPr>
          <p:cNvPr id="10244" name="Rectangle 3"/>
          <p:cNvSpPr>
            <a:spLocks noGrp="1" noChangeArrowheads="1"/>
          </p:cNvSpPr>
          <p:nvPr>
            <p:ph idx="1"/>
          </p:nvPr>
        </p:nvSpPr>
        <p:spPr/>
        <p:txBody>
          <a:bodyPr/>
          <a:lstStyle/>
          <a:p>
            <a:pPr algn="just" eaLnBrk="1" hangingPunct="1"/>
            <a:r>
              <a:rPr lang="zh-CN" altLang="en-US" sz="3400" b="1" dirty="0" smtClean="0"/>
              <a:t>适用阶段</a:t>
            </a:r>
            <a:endParaRPr lang="en-US" altLang="zh-CN" sz="3400" b="1" dirty="0" smtClean="0"/>
          </a:p>
          <a:p>
            <a:pPr algn="just" eaLnBrk="1" hangingPunct="1"/>
            <a:r>
              <a:rPr lang="zh-CN" altLang="en-US" sz="3400" b="1" dirty="0" smtClean="0"/>
              <a:t>当被测对象为功能时</a:t>
            </a:r>
            <a:endParaRPr lang="en-US" altLang="zh-CN" sz="3400" b="1" dirty="0" smtClean="0"/>
          </a:p>
          <a:p>
            <a:pPr lvl="1" algn="just" eaLnBrk="1" hangingPunct="1"/>
            <a:r>
              <a:rPr lang="zh-CN" altLang="en-US" b="1" dirty="0" smtClean="0"/>
              <a:t>白盒测试不再对源代码进行检查，此时更多的是</a:t>
            </a:r>
            <a:r>
              <a:rPr lang="zh-CN" altLang="en-US" b="1" dirty="0" smtClean="0">
                <a:solidFill>
                  <a:srgbClr val="FF0000"/>
                </a:solidFill>
              </a:rPr>
              <a:t>借鉴白盒测试方法</a:t>
            </a:r>
            <a:r>
              <a:rPr lang="zh-CN" altLang="en-US" b="1" dirty="0" smtClean="0"/>
              <a:t>的思想，完成对业务流程的覆盖测试</a:t>
            </a:r>
            <a:endParaRPr lang="en-US" altLang="zh-CN" b="1" dirty="0" smtClean="0"/>
          </a:p>
          <a:p>
            <a:pPr lvl="1" algn="just" eaLnBrk="1" hangingPunct="1"/>
            <a:r>
              <a:rPr lang="zh-CN" altLang="en-US" b="1" dirty="0" smtClean="0"/>
              <a:t>对应的是集成测试甚至系统测试阶段，主要由测试人员来完成测试工作</a:t>
            </a:r>
          </a:p>
        </p:txBody>
      </p:sp>
    </p:spTree>
    <p:extLst>
      <p:ext uri="{BB962C8B-B14F-4D97-AF65-F5344CB8AC3E}">
        <p14:creationId xmlns:p14="http://schemas.microsoft.com/office/powerpoint/2010/main" val="103139327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软件测试基础ppt模板 </Template>
  <TotalTime>966</TotalTime>
  <Words>794</Words>
  <Application>Microsoft Office PowerPoint</Application>
  <PresentationFormat>全屏显示(4:3)</PresentationFormat>
  <Paragraphs>65</Paragraphs>
  <Slides>11</Slides>
  <Notes>4</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Profile</vt:lpstr>
      <vt:lpstr>软件测试实用教程 ——方法与实践</vt:lpstr>
      <vt:lpstr>第5章  白盒测试技术</vt:lpstr>
      <vt:lpstr>第5章  白盒测试技术</vt:lpstr>
      <vt:lpstr>5.1 概述</vt:lpstr>
      <vt:lpstr>5.1 概述</vt:lpstr>
      <vt:lpstr>5.1 概述</vt:lpstr>
      <vt:lpstr>5.1 概述</vt:lpstr>
      <vt:lpstr>5.1 概述</vt:lpstr>
      <vt:lpstr>5.1 概述</vt:lpstr>
      <vt:lpstr>5.1 概述</vt:lpstr>
      <vt:lpstr>5.1 概述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软件测试实用教程 ——方法与实践</dc:title>
  <dc:creator>admin</dc:creator>
  <cp:lastModifiedBy>admin</cp:lastModifiedBy>
  <cp:revision>36</cp:revision>
  <dcterms:created xsi:type="dcterms:W3CDTF">2017-06-13T08:17:54Z</dcterms:created>
  <dcterms:modified xsi:type="dcterms:W3CDTF">2018-08-21T07:07:58Z</dcterms:modified>
</cp:coreProperties>
</file>