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38"/>
  </p:notesMasterIdLst>
  <p:handoutMasterIdLst>
    <p:handoutMasterId r:id="rId39"/>
  </p:handoutMasterIdLst>
  <p:sldIdLst>
    <p:sldId id="451" r:id="rId2"/>
    <p:sldId id="268" r:id="rId3"/>
    <p:sldId id="456" r:id="rId4"/>
    <p:sldId id="455" r:id="rId5"/>
    <p:sldId id="269" r:id="rId6"/>
    <p:sldId id="334" r:id="rId7"/>
    <p:sldId id="372" r:id="rId8"/>
    <p:sldId id="373" r:id="rId9"/>
    <p:sldId id="465" r:id="rId10"/>
    <p:sldId id="371" r:id="rId11"/>
    <p:sldId id="374" r:id="rId12"/>
    <p:sldId id="375" r:id="rId13"/>
    <p:sldId id="370" r:id="rId14"/>
    <p:sldId id="376" r:id="rId15"/>
    <p:sldId id="377" r:id="rId16"/>
    <p:sldId id="369" r:id="rId17"/>
    <p:sldId id="378" r:id="rId18"/>
    <p:sldId id="454" r:id="rId19"/>
    <p:sldId id="453" r:id="rId20"/>
    <p:sldId id="368" r:id="rId21"/>
    <p:sldId id="380" r:id="rId22"/>
    <p:sldId id="381" r:id="rId23"/>
    <p:sldId id="382" r:id="rId24"/>
    <p:sldId id="367" r:id="rId25"/>
    <p:sldId id="383" r:id="rId26"/>
    <p:sldId id="384" r:id="rId27"/>
    <p:sldId id="457" r:id="rId28"/>
    <p:sldId id="335" r:id="rId29"/>
    <p:sldId id="458" r:id="rId30"/>
    <p:sldId id="459" r:id="rId31"/>
    <p:sldId id="460" r:id="rId32"/>
    <p:sldId id="461" r:id="rId33"/>
    <p:sldId id="462" r:id="rId34"/>
    <p:sldId id="463" r:id="rId35"/>
    <p:sldId id="271" r:id="rId36"/>
    <p:sldId id="31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609" autoAdjust="0"/>
  </p:normalViewPr>
  <p:slideViewPr>
    <p:cSldViewPr>
      <p:cViewPr varScale="1">
        <p:scale>
          <a:sx n="71" d="100"/>
          <a:sy n="71" d="100"/>
        </p:scale>
        <p:origin x="-1104" y="-9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B3F7F22-1A5D-4FA3-AD10-6FC2FCBD9A5E}" type="slidenum">
              <a:rPr lang="en-US" altLang="zh-CN"/>
              <a:pPr>
                <a:defRPr/>
              </a:pPr>
              <a:t>‹#›</a:t>
            </a:fld>
            <a:endParaRPr lang="en-US" altLang="zh-CN"/>
          </a:p>
        </p:txBody>
      </p:sp>
    </p:spTree>
    <p:extLst>
      <p:ext uri="{BB962C8B-B14F-4D97-AF65-F5344CB8AC3E}">
        <p14:creationId xmlns:p14="http://schemas.microsoft.com/office/powerpoint/2010/main" val="905007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E42970A-FC28-470C-83E4-18FA0ED684C5}" type="slidenum">
              <a:rPr lang="en-US" altLang="zh-CN"/>
              <a:pPr>
                <a:defRPr/>
              </a:pPr>
              <a:t>‹#›</a:t>
            </a:fld>
            <a:endParaRPr lang="en-US" altLang="zh-CN"/>
          </a:p>
        </p:txBody>
      </p:sp>
    </p:spTree>
    <p:extLst>
      <p:ext uri="{BB962C8B-B14F-4D97-AF65-F5344CB8AC3E}">
        <p14:creationId xmlns:p14="http://schemas.microsoft.com/office/powerpoint/2010/main" val="185163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1143000" y="685800"/>
            <a:ext cx="4572000" cy="3429000"/>
          </a:xfrm>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8</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1143000" y="685800"/>
            <a:ext cx="4572000" cy="3429000"/>
          </a:xfrm>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A082D1F-9F31-44F1-AB82-695A3E5C8796}" type="slidenum">
              <a:rPr lang="en-US" altLang="zh-CN" smtClean="0">
                <a:latin typeface="Arial" charset="0"/>
              </a:rPr>
              <a:pPr eaLnBrk="1" hangingPunct="1"/>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484784"/>
            <a:ext cx="7772400" cy="1128192"/>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6444208" y="6093297"/>
            <a:ext cx="2407143"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AB333649-BBC9-4DEB-B5AB-876118C0AFA3}"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82CECB36-896E-416F-8D40-A0EF2FD0C15C}"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238E3C51-5806-48FA-B4A7-88594F0A11AD}"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2636912"/>
            <a:ext cx="7772400" cy="1128192"/>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82446251-6C84-4C43-B2BD-F21F3B499E3F}"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260648"/>
            <a:ext cx="8001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1196752"/>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980728"/>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594928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3568" y="1844824"/>
            <a:ext cx="7772400" cy="1128192"/>
          </a:xfrm>
        </p:spPr>
        <p:txBody>
          <a:bodyPr>
            <a:normAutofit fontScale="90000"/>
          </a:bodyPr>
          <a:lstStyle/>
          <a:p>
            <a:pPr algn="ctr" eaLnBrk="1" hangingPunct="1">
              <a:defRPr/>
            </a:pPr>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0244" name="Rectangle 3"/>
          <p:cNvSpPr>
            <a:spLocks noGrp="1" noChangeArrowheads="1"/>
          </p:cNvSpPr>
          <p:nvPr>
            <p:ph idx="1"/>
          </p:nvPr>
        </p:nvSpPr>
        <p:spPr/>
        <p:txBody>
          <a:bodyPr/>
          <a:lstStyle/>
          <a:p>
            <a:pPr algn="just" eaLnBrk="1" hangingPunct="1"/>
            <a:r>
              <a:rPr lang="zh-CN" altLang="en-US" sz="3400" b="1" smtClean="0"/>
              <a:t>测试用例设计</a:t>
            </a:r>
            <a:endParaRPr lang="en-US" altLang="zh-CN" sz="3400" b="1" smtClean="0"/>
          </a:p>
          <a:p>
            <a:pPr lvl="1" algn="just" eaLnBrk="1" hangingPunct="1"/>
            <a:r>
              <a:rPr lang="zh-CN" altLang="en-US" b="1" smtClean="0"/>
              <a:t>语句覆盖</a:t>
            </a:r>
            <a:endParaRPr lang="en-US" altLang="zh-CN" b="1" smtClean="0"/>
          </a:p>
          <a:p>
            <a:pPr lvl="1" algn="just" eaLnBrk="1" hangingPunct="1"/>
            <a:r>
              <a:rPr lang="zh-CN" altLang="en-US" b="1" smtClean="0">
                <a:solidFill>
                  <a:srgbClr val="0000FF"/>
                </a:solidFill>
              </a:rPr>
              <a:t>判定覆盖</a:t>
            </a:r>
            <a:endParaRPr lang="en-US" altLang="zh-CN" b="1" smtClean="0">
              <a:solidFill>
                <a:srgbClr val="0000FF"/>
              </a:solidFill>
            </a:endParaRPr>
          </a:p>
          <a:p>
            <a:pPr lvl="1" algn="just" eaLnBrk="1" hangingPunct="1"/>
            <a:r>
              <a:rPr lang="zh-CN" altLang="en-US" b="1" smtClean="0"/>
              <a:t>条件覆盖</a:t>
            </a:r>
            <a:endParaRPr lang="en-US" altLang="zh-CN" b="1" smtClean="0"/>
          </a:p>
          <a:p>
            <a:pPr lvl="1" algn="just" eaLnBrk="1" hangingPunct="1"/>
            <a:r>
              <a:rPr lang="zh-CN" altLang="en-US" b="1" smtClean="0"/>
              <a:t>判定</a:t>
            </a:r>
            <a:r>
              <a:rPr lang="en-US" altLang="zh-CN" b="1" smtClean="0"/>
              <a:t>/</a:t>
            </a:r>
            <a:r>
              <a:rPr lang="zh-CN" altLang="en-US" b="1" smtClean="0"/>
              <a:t>条件覆盖</a:t>
            </a:r>
            <a:endParaRPr lang="en-US" altLang="zh-CN" b="1" smtClean="0"/>
          </a:p>
          <a:p>
            <a:pPr lvl="1" algn="just" eaLnBrk="1" hangingPunct="1"/>
            <a:r>
              <a:rPr lang="zh-CN" altLang="en-US" b="1" smtClean="0"/>
              <a:t>条件组合覆盖</a:t>
            </a:r>
            <a:endParaRPr lang="en-US" altLang="zh-CN" b="1" smtClean="0"/>
          </a:p>
          <a:p>
            <a:pPr lvl="1" algn="just" eaLnBrk="1" hangingPunct="1"/>
            <a:r>
              <a:rPr lang="zh-CN" altLang="en-US" b="1" smtClean="0"/>
              <a:t>修正的判定</a:t>
            </a:r>
            <a:r>
              <a:rPr lang="en-US" altLang="zh-CN" b="1" smtClean="0"/>
              <a:t>/</a:t>
            </a:r>
            <a:r>
              <a:rPr lang="zh-CN" altLang="en-US" b="1" smtClean="0"/>
              <a:t>条件覆盖</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dirty="0"/>
              <a:t>5.3 </a:t>
            </a:r>
            <a:r>
              <a:rPr lang="zh-CN" altLang="en-US" dirty="0"/>
              <a:t>对判定的测试</a:t>
            </a:r>
          </a:p>
        </p:txBody>
      </p:sp>
      <p:sp>
        <p:nvSpPr>
          <p:cNvPr id="11268" name="Rectangle 3"/>
          <p:cNvSpPr>
            <a:spLocks noGrp="1" noChangeArrowheads="1"/>
          </p:cNvSpPr>
          <p:nvPr>
            <p:ph idx="1"/>
          </p:nvPr>
        </p:nvSpPr>
        <p:spPr/>
        <p:txBody>
          <a:bodyPr/>
          <a:lstStyle/>
          <a:p>
            <a:pPr algn="just" eaLnBrk="1" hangingPunct="1"/>
            <a:r>
              <a:rPr lang="zh-CN" altLang="en-US" b="1" dirty="0" smtClean="0">
                <a:latin typeface="楷体" panose="02010609060101010101" pitchFamily="49" charset="-122"/>
              </a:rPr>
              <a:t>判定覆盖</a:t>
            </a:r>
            <a:r>
              <a:rPr lang="zh-CN" altLang="en-US" sz="4000" b="1" dirty="0" smtClean="0">
                <a:latin typeface="楷体" panose="02010609060101010101" pitchFamily="49" charset="-122"/>
              </a:rPr>
              <a:t>（</a:t>
            </a:r>
            <a:r>
              <a:rPr lang="en-US" altLang="zh-CN" sz="2400" b="1" dirty="0" smtClean="0">
                <a:latin typeface="楷体" panose="02010609060101010101" pitchFamily="49" charset="-122"/>
              </a:rPr>
              <a:t>Decision </a:t>
            </a:r>
            <a:r>
              <a:rPr lang="en-US" altLang="zh-CN" sz="2400" b="1" dirty="0">
                <a:latin typeface="楷体" panose="02010609060101010101" pitchFamily="49" charset="-122"/>
              </a:rPr>
              <a:t>Coverage</a:t>
            </a:r>
            <a:r>
              <a:rPr lang="zh-CN" altLang="en-US" sz="4000" b="1" dirty="0">
                <a:latin typeface="楷体" panose="02010609060101010101" pitchFamily="49" charset="-122"/>
              </a:rPr>
              <a:t>）</a:t>
            </a:r>
            <a:endParaRPr lang="en-US" altLang="zh-CN" sz="4000" b="1" dirty="0">
              <a:latin typeface="楷体" panose="02010609060101010101" pitchFamily="49" charset="-122"/>
            </a:endParaRPr>
          </a:p>
          <a:p>
            <a:pPr lvl="1" algn="just" eaLnBrk="1" hangingPunct="1"/>
            <a:r>
              <a:rPr lang="zh-CN" altLang="en-US" sz="2800" b="1" dirty="0" smtClean="0">
                <a:latin typeface="楷体" panose="02010609060101010101" pitchFamily="49" charset="-122"/>
              </a:rPr>
              <a:t>设计</a:t>
            </a:r>
            <a:r>
              <a:rPr lang="zh-CN" altLang="en-US" sz="2800" b="1" dirty="0">
                <a:latin typeface="楷体" panose="02010609060101010101" pitchFamily="49" charset="-122"/>
              </a:rPr>
              <a:t>测试用例时应保证程序中</a:t>
            </a:r>
            <a:r>
              <a:rPr lang="zh-CN" altLang="en-US" sz="2800" b="1" dirty="0">
                <a:solidFill>
                  <a:srgbClr val="FF0000"/>
                </a:solidFill>
                <a:latin typeface="楷体" panose="02010609060101010101" pitchFamily="49" charset="-122"/>
              </a:rPr>
              <a:t>每个判定节点的取真和取假分支</a:t>
            </a:r>
            <a:r>
              <a:rPr lang="zh-CN" altLang="en-US" sz="2800" b="1" dirty="0">
                <a:latin typeface="楷体" panose="02010609060101010101" pitchFamily="49" charset="-122"/>
              </a:rPr>
              <a:t>至少执行一</a:t>
            </a:r>
            <a:r>
              <a:rPr lang="zh-CN" altLang="en-US" sz="2800" b="1" dirty="0" smtClean="0">
                <a:latin typeface="楷体" panose="02010609060101010101" pitchFamily="49" charset="-122"/>
              </a:rPr>
              <a:t>次</a:t>
            </a:r>
            <a:endParaRPr lang="en-US" altLang="zh-CN" sz="2800" b="1" dirty="0" smtClean="0">
              <a:latin typeface="楷体" panose="02010609060101010101" pitchFamily="49" charset="-122"/>
            </a:endParaRPr>
          </a:p>
          <a:p>
            <a:pPr lvl="1" algn="just" eaLnBrk="1" hangingPunct="1"/>
            <a:r>
              <a:rPr lang="zh-CN" altLang="en-US" sz="2800" b="1" dirty="0" smtClean="0">
                <a:latin typeface="楷体" panose="02010609060101010101" pitchFamily="49" charset="-122"/>
              </a:rPr>
              <a:t>边覆盖</a:t>
            </a:r>
            <a:endParaRPr lang="zh-CN" altLang="en-US" sz="2800" b="1" dirty="0">
              <a:latin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2292" name="Rectangle 3"/>
          <p:cNvSpPr>
            <a:spLocks noGrp="1" noChangeArrowheads="1"/>
          </p:cNvSpPr>
          <p:nvPr>
            <p:ph idx="1"/>
          </p:nvPr>
        </p:nvSpPr>
        <p:spPr/>
        <p:txBody>
          <a:bodyPr/>
          <a:lstStyle/>
          <a:p>
            <a:pPr algn="just" eaLnBrk="1" hangingPunct="1"/>
            <a:r>
              <a:rPr lang="zh-CN" altLang="en-US" b="1" dirty="0" smtClean="0">
                <a:latin typeface="楷体" panose="02010609060101010101" pitchFamily="49" charset="-122"/>
              </a:rPr>
              <a:t>判定覆盖</a:t>
            </a:r>
            <a:endParaRPr lang="en-US" altLang="zh-CN" b="1" dirty="0" smtClean="0">
              <a:latin typeface="楷体" panose="02010609060101010101" pitchFamily="49" charset="-122"/>
            </a:endParaRPr>
          </a:p>
          <a:p>
            <a:pPr algn="just" eaLnBrk="1" hangingPunct="1"/>
            <a:endParaRPr lang="en-US" altLang="zh-CN" sz="3400" b="1" dirty="0" smtClean="0"/>
          </a:p>
          <a:p>
            <a:pPr algn="just" eaLnBrk="1" hangingPunct="1"/>
            <a:endParaRPr lang="en-US" altLang="zh-CN" sz="3400" b="1" dirty="0" smtClean="0"/>
          </a:p>
          <a:p>
            <a:pPr algn="just"/>
            <a:r>
              <a:rPr lang="zh-CN" altLang="en-US" dirty="0" smtClean="0">
                <a:latin typeface="楷体" panose="02010609060101010101" pitchFamily="49" charset="-122"/>
              </a:rPr>
              <a:t>局限性</a:t>
            </a:r>
            <a:endParaRPr lang="en-US" altLang="zh-CN" dirty="0">
              <a:latin typeface="楷体" panose="02010609060101010101" pitchFamily="49" charset="-122"/>
            </a:endParaRPr>
          </a:p>
          <a:p>
            <a:pPr lvl="1" algn="just" eaLnBrk="1" hangingPunct="1"/>
            <a:r>
              <a:rPr lang="zh-CN" altLang="en-US" b="1" dirty="0"/>
              <a:t>未彻底分析每个简单判定条件的取值情况，仍然会导致遗漏部分缺陷</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8709025"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3316"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4340" name="Rectangle 3"/>
          <p:cNvSpPr>
            <a:spLocks noGrp="1" noChangeArrowheads="1"/>
          </p:cNvSpPr>
          <p:nvPr>
            <p:ph idx="1"/>
          </p:nvPr>
        </p:nvSpPr>
        <p:spPr/>
        <p:txBody>
          <a:bodyPr/>
          <a:lstStyle/>
          <a:p>
            <a:pPr algn="just" eaLnBrk="1" hangingPunct="1"/>
            <a:r>
              <a:rPr lang="zh-CN" altLang="en-US" sz="3400" b="1" dirty="0" smtClean="0"/>
              <a:t>条件覆盖</a:t>
            </a:r>
            <a:r>
              <a:rPr lang="en-US" altLang="zh-CN" sz="3400" b="1" dirty="0" smtClean="0"/>
              <a:t>(</a:t>
            </a:r>
            <a:r>
              <a:rPr lang="en-US" altLang="zh-CN" sz="2800" b="1" dirty="0" smtClean="0"/>
              <a:t>Condition Coverage</a:t>
            </a:r>
            <a:r>
              <a:rPr lang="en-US" altLang="zh-CN" sz="3400" b="1" dirty="0" smtClean="0"/>
              <a:t>)</a:t>
            </a:r>
          </a:p>
          <a:p>
            <a:pPr lvl="1" algn="just" eaLnBrk="1" hangingPunct="1"/>
            <a:r>
              <a:rPr lang="zh-CN" altLang="en-US" sz="3200" b="1" dirty="0"/>
              <a:t>设计测试用例时应保证程序中每个复合判定表达式中，每个简单判定条件的取真和取假情况至少执行一次</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5364" name="Rectangle 3"/>
          <p:cNvSpPr>
            <a:spLocks noGrp="1" noChangeArrowheads="1"/>
          </p:cNvSpPr>
          <p:nvPr>
            <p:ph idx="1"/>
          </p:nvPr>
        </p:nvSpPr>
        <p:spPr/>
        <p:txBody>
          <a:bodyPr/>
          <a:lstStyle/>
          <a:p>
            <a:pPr algn="just"/>
            <a:r>
              <a:rPr lang="zh-CN" altLang="en-US" sz="3400" dirty="0"/>
              <a:t>条件覆盖</a:t>
            </a:r>
            <a:endParaRPr lang="en-US" altLang="zh-CN" sz="3400" dirty="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a:t>条件覆盖不能保证</a:t>
            </a:r>
            <a:r>
              <a:rPr lang="en-US" altLang="zh-CN" b="1" dirty="0"/>
              <a:t>100%</a:t>
            </a:r>
            <a:r>
              <a:rPr lang="zh-CN" altLang="en-US" b="1" dirty="0"/>
              <a:t>的判定覆盖</a:t>
            </a:r>
          </a:p>
        </p:txBody>
      </p:sp>
      <p:pic>
        <p:nvPicPr>
          <p:cNvPr id="153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6951"/>
            <a:ext cx="9001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6388"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solidFill>
                  <a:srgbClr val="0000FF"/>
                </a:solidFill>
              </a:rPr>
              <a:t>判定</a:t>
            </a:r>
            <a:r>
              <a:rPr lang="en-US" altLang="zh-CN" b="1" dirty="0" smtClean="0">
                <a:solidFill>
                  <a:srgbClr val="0000FF"/>
                </a:solidFill>
              </a:rPr>
              <a:t>/</a:t>
            </a:r>
            <a:r>
              <a:rPr lang="zh-CN" altLang="en-US" b="1" dirty="0" smtClean="0">
                <a:solidFill>
                  <a:srgbClr val="0000FF"/>
                </a:solidFill>
              </a:rPr>
              <a:t>条件覆盖</a:t>
            </a:r>
            <a:endParaRPr lang="en-US" altLang="zh-CN" b="1" dirty="0" smtClean="0">
              <a:solidFill>
                <a:srgbClr val="0000FF"/>
              </a:solidFill>
            </a:endParaRPr>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7412" name="Rectangle 3"/>
          <p:cNvSpPr>
            <a:spLocks noGrp="1" noChangeArrowheads="1"/>
          </p:cNvSpPr>
          <p:nvPr>
            <p:ph idx="1"/>
          </p:nvPr>
        </p:nvSpPr>
        <p:spPr/>
        <p:txBody>
          <a:bodyPr/>
          <a:lstStyle/>
          <a:p>
            <a:pPr algn="just" eaLnBrk="1" hangingPunct="1"/>
            <a:r>
              <a:rPr lang="zh-CN" altLang="en-US" sz="2800" b="1" dirty="0" smtClean="0">
                <a:latin typeface="楷体" panose="02010609060101010101" pitchFamily="49" charset="-122"/>
              </a:rPr>
              <a:t>判定</a:t>
            </a:r>
            <a:r>
              <a:rPr lang="en-US" altLang="zh-CN" sz="2800" b="1" dirty="0" smtClean="0">
                <a:latin typeface="楷体" panose="02010609060101010101" pitchFamily="49" charset="-122"/>
              </a:rPr>
              <a:t>/</a:t>
            </a:r>
            <a:r>
              <a:rPr lang="zh-CN" altLang="en-US" sz="2800" b="1" dirty="0" smtClean="0">
                <a:latin typeface="楷体" panose="02010609060101010101" pitchFamily="49" charset="-122"/>
              </a:rPr>
              <a:t>条件覆盖</a:t>
            </a:r>
            <a:r>
              <a:rPr lang="en-US" altLang="zh-CN" sz="2800" b="1" dirty="0" smtClean="0">
                <a:latin typeface="楷体" panose="02010609060101010101" pitchFamily="49" charset="-122"/>
              </a:rPr>
              <a:t>(Decision/Condition </a:t>
            </a:r>
            <a:r>
              <a:rPr lang="en-US" altLang="zh-CN" sz="2800" b="1" dirty="0">
                <a:latin typeface="楷体" panose="02010609060101010101" pitchFamily="49" charset="-122"/>
              </a:rPr>
              <a:t>Coverage)</a:t>
            </a:r>
          </a:p>
          <a:p>
            <a:pPr marL="471487" lvl="1" indent="0" algn="just" eaLnBrk="1" hangingPunct="1">
              <a:buNone/>
            </a:pPr>
            <a:r>
              <a:rPr lang="zh-CN" altLang="en-US" sz="2800" b="1" dirty="0" smtClean="0">
                <a:latin typeface="楷体" panose="02010609060101010101" pitchFamily="49" charset="-122"/>
              </a:rPr>
              <a:t>测试用例</a:t>
            </a:r>
            <a:r>
              <a:rPr lang="zh-CN" altLang="en-US" sz="2800" b="1" dirty="0">
                <a:latin typeface="楷体" panose="02010609060101010101" pitchFamily="49" charset="-122"/>
              </a:rPr>
              <a:t>的设计应满足判定节点的取真和取假分支至少执行一次，且每个简单判定条件的取真和取假情况也应至少执行一次，即判定覆盖</a:t>
            </a:r>
            <a:r>
              <a:rPr lang="en-US" altLang="en-US" sz="2800" b="1" dirty="0">
                <a:latin typeface="楷体" panose="02010609060101010101" pitchFamily="49" charset="-122"/>
              </a:rPr>
              <a:t>+</a:t>
            </a:r>
            <a:r>
              <a:rPr lang="zh-CN" altLang="en-US" sz="2800" b="1" dirty="0">
                <a:latin typeface="楷体" panose="02010609060101010101" pitchFamily="49" charset="-122"/>
              </a:rPr>
              <a:t>条件覆盖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8436" name="Rectangle 3"/>
          <p:cNvSpPr>
            <a:spLocks noGrp="1" noChangeArrowheads="1"/>
          </p:cNvSpPr>
          <p:nvPr>
            <p:ph idx="1"/>
          </p:nvPr>
        </p:nvSpPr>
        <p:spPr/>
        <p:txBody>
          <a:bodyPr/>
          <a:lstStyle/>
          <a:p>
            <a:pPr algn="just" eaLnBrk="1" hangingPunct="1"/>
            <a:r>
              <a:rPr lang="zh-CN" altLang="en-US" sz="3400" b="1" dirty="0" smtClean="0"/>
              <a:t>判定</a:t>
            </a:r>
            <a:r>
              <a:rPr lang="en-US" altLang="zh-CN" sz="3400" b="1" dirty="0" smtClean="0"/>
              <a:t>/</a:t>
            </a:r>
            <a:r>
              <a:rPr lang="zh-CN" altLang="en-US" sz="3400" b="1" dirty="0" smtClean="0"/>
              <a:t>条件覆盖</a:t>
            </a:r>
          </a:p>
        </p:txBody>
      </p:sp>
      <p:pic>
        <p:nvPicPr>
          <p:cNvPr id="18438" name="Picture 2" descr="5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83356"/>
            <a:ext cx="600075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40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5364" name="Rectangle 3"/>
          <p:cNvSpPr>
            <a:spLocks noGrp="1" noChangeArrowheads="1"/>
          </p:cNvSpPr>
          <p:nvPr>
            <p:ph idx="1"/>
          </p:nvPr>
        </p:nvSpPr>
        <p:spPr>
          <a:xfrm>
            <a:off x="521550" y="1196752"/>
            <a:ext cx="8622450" cy="4267200"/>
          </a:xfrm>
        </p:spPr>
        <p:txBody>
          <a:bodyPr/>
          <a:lstStyle/>
          <a:p>
            <a:pPr algn="just" eaLnBrk="1" hangingPunct="1"/>
            <a:r>
              <a:rPr lang="zh-CN" altLang="en-US" sz="3200" b="1" dirty="0" smtClean="0">
                <a:latin typeface="楷体" panose="02010609060101010101" pitchFamily="49" charset="-122"/>
              </a:rPr>
              <a:t>判定</a:t>
            </a:r>
            <a:r>
              <a:rPr lang="en-US" altLang="zh-CN" sz="3200" b="1" dirty="0" smtClean="0">
                <a:latin typeface="楷体" panose="02010609060101010101" pitchFamily="49" charset="-122"/>
              </a:rPr>
              <a:t>/</a:t>
            </a:r>
            <a:r>
              <a:rPr lang="zh-CN" altLang="en-US" sz="3200" b="1" dirty="0" smtClean="0">
                <a:latin typeface="楷体" panose="02010609060101010101" pitchFamily="49" charset="-122"/>
              </a:rPr>
              <a:t>条件覆盖</a:t>
            </a:r>
            <a:endParaRPr lang="en-US" altLang="zh-CN" sz="3200" b="1" dirty="0" smtClean="0">
              <a:latin typeface="楷体" panose="02010609060101010101" pitchFamily="49" charset="-122"/>
            </a:endParaRPr>
          </a:p>
          <a:p>
            <a:pPr algn="just" eaLnBrk="1" hangingPunct="1"/>
            <a:endParaRPr lang="en-US" altLang="zh-CN" sz="3400" b="1" dirty="0" smtClean="0"/>
          </a:p>
          <a:p>
            <a:pPr algn="just" eaLnBrk="1" hangingPunct="1"/>
            <a:endParaRPr lang="en-US" altLang="zh-CN" sz="3400" b="1" dirty="0" smtClean="0"/>
          </a:p>
          <a:p>
            <a:pPr algn="just"/>
            <a:r>
              <a:rPr lang="zh-CN" altLang="en-US" sz="3200" dirty="0">
                <a:latin typeface="楷体" panose="02010609060101010101" pitchFamily="49" charset="-122"/>
              </a:rPr>
              <a:t>局限性</a:t>
            </a:r>
            <a:endParaRPr lang="en-US" altLang="zh-CN" sz="3200" dirty="0">
              <a:latin typeface="楷体" panose="02010609060101010101" pitchFamily="49" charset="-122"/>
            </a:endParaRPr>
          </a:p>
          <a:p>
            <a:pPr lvl="1" algn="just" eaLnBrk="1" hangingPunct="1"/>
            <a:r>
              <a:rPr lang="zh-CN" altLang="en-US" b="1" dirty="0"/>
              <a:t>考虑条件的组合</a:t>
            </a:r>
            <a:r>
              <a:rPr lang="zh-CN" altLang="en-US" b="1" dirty="0" smtClean="0"/>
              <a:t>情况</a:t>
            </a:r>
            <a:endParaRPr lang="en-US" altLang="zh-CN" b="1" dirty="0" smtClean="0"/>
          </a:p>
          <a:p>
            <a:pPr lvl="1" algn="just" eaLnBrk="1" hangingPunct="1"/>
            <a:r>
              <a:rPr lang="en-US" altLang="zh-CN" b="1" dirty="0" smtClean="0"/>
              <a:t>and</a:t>
            </a:r>
            <a:r>
              <a:rPr lang="zh-CN" altLang="en-US" b="1" dirty="0" smtClean="0"/>
              <a:t>错写为</a:t>
            </a:r>
            <a:r>
              <a:rPr lang="en-US" altLang="zh-CN" b="1" dirty="0" smtClean="0"/>
              <a:t>or</a:t>
            </a:r>
            <a:r>
              <a:rPr lang="zh-CN" altLang="en-US" b="1" dirty="0" smtClean="0"/>
              <a:t>，判定</a:t>
            </a:r>
            <a:r>
              <a:rPr lang="en-US" altLang="zh-CN" b="1" dirty="0" smtClean="0"/>
              <a:t>/</a:t>
            </a:r>
            <a:r>
              <a:rPr lang="zh-CN" altLang="en-US" b="1" dirty="0" smtClean="0"/>
              <a:t>条件覆盖是无法发现这种缺陷</a:t>
            </a:r>
            <a:endParaRPr lang="en-US" altLang="zh-CN" b="1" dirty="0"/>
          </a:p>
        </p:txBody>
      </p:sp>
      <p:pic>
        <p:nvPicPr>
          <p:cNvPr id="133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41" b="18649"/>
          <a:stretch/>
        </p:blipFill>
        <p:spPr bwMode="auto">
          <a:xfrm>
            <a:off x="78702" y="2334126"/>
            <a:ext cx="8525747" cy="135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91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0" hangingPunct="0"/>
            <a:r>
              <a:rPr lang="zh-CN" altLang="en-US" dirty="0"/>
              <a:t>控制流分析技术</a:t>
            </a:r>
          </a:p>
        </p:txBody>
      </p:sp>
      <p:sp>
        <p:nvSpPr>
          <p:cNvPr id="512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0C70013-46F8-43D8-9C50-7439422DB6AA}" type="slidenum">
              <a:rPr lang="en-US" altLang="zh-CN" smtClean="0"/>
              <a:pPr eaLnBrk="1" hangingPunct="1"/>
              <a:t>2</a:t>
            </a:fld>
            <a:endParaRPr lang="en-US" altLang="zh-CN" smtClean="0"/>
          </a:p>
        </p:txBody>
      </p:sp>
      <p:pic>
        <p:nvPicPr>
          <p:cNvPr id="5126"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3"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19460"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solidFill>
                  <a:srgbClr val="0000FF"/>
                </a:solidFill>
              </a:rPr>
              <a:t>条件组合覆盖</a:t>
            </a:r>
            <a:endParaRPr lang="en-US" altLang="zh-CN" b="1" dirty="0" smtClean="0">
              <a:solidFill>
                <a:srgbClr val="0000FF"/>
              </a:solidFill>
            </a:endParaRPr>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0484" name="Rectangle 3"/>
          <p:cNvSpPr>
            <a:spLocks noGrp="1" noChangeArrowheads="1"/>
          </p:cNvSpPr>
          <p:nvPr>
            <p:ph idx="1"/>
          </p:nvPr>
        </p:nvSpPr>
        <p:spPr/>
        <p:txBody>
          <a:bodyPr/>
          <a:lstStyle/>
          <a:p>
            <a:pPr algn="just" eaLnBrk="1" hangingPunct="1">
              <a:spcBef>
                <a:spcPts val="0"/>
              </a:spcBef>
            </a:pPr>
            <a:r>
              <a:rPr lang="zh-CN" altLang="en-US" sz="3200" b="1" dirty="0" smtClean="0">
                <a:latin typeface="楷体" panose="02010609060101010101" pitchFamily="49" charset="-122"/>
              </a:rPr>
              <a:t>条件组合覆盖</a:t>
            </a:r>
            <a:r>
              <a:rPr lang="en-US" altLang="zh-CN" sz="2400" b="1" dirty="0">
                <a:latin typeface="楷体" panose="02010609060101010101" pitchFamily="49" charset="-122"/>
              </a:rPr>
              <a:t>(</a:t>
            </a:r>
            <a:r>
              <a:rPr lang="en-US" altLang="zh-CN" sz="2000" b="1" dirty="0">
                <a:latin typeface="楷体" panose="02010609060101010101" pitchFamily="49" charset="-122"/>
              </a:rPr>
              <a:t>Condition </a:t>
            </a:r>
            <a:r>
              <a:rPr lang="en-US" altLang="zh-CN" sz="2000" b="1" dirty="0" smtClean="0">
                <a:latin typeface="楷体" panose="02010609060101010101" pitchFamily="49" charset="-122"/>
              </a:rPr>
              <a:t>Combination Coverage</a:t>
            </a:r>
            <a:r>
              <a:rPr lang="en-US" altLang="zh-CN" sz="2000" b="1" dirty="0">
                <a:latin typeface="楷体" panose="02010609060101010101" pitchFamily="49" charset="-122"/>
              </a:rPr>
              <a:t>)</a:t>
            </a:r>
          </a:p>
          <a:p>
            <a:pPr lvl="1" algn="just" eaLnBrk="1" hangingPunct="1">
              <a:spcBef>
                <a:spcPts val="0"/>
              </a:spcBef>
            </a:pPr>
            <a:r>
              <a:rPr lang="zh-CN" altLang="en-US" sz="2800" b="1" dirty="0" smtClean="0">
                <a:latin typeface="楷体" panose="02010609060101010101" pitchFamily="49" charset="-122"/>
              </a:rPr>
              <a:t>测试用例</a:t>
            </a:r>
            <a:r>
              <a:rPr lang="zh-CN" altLang="en-US" sz="2800" b="1" dirty="0">
                <a:latin typeface="楷体" panose="02010609060101010101" pitchFamily="49" charset="-122"/>
              </a:rPr>
              <a:t>的设计应满足每个判定节点中，所有简单判定条件的所有可能的取值组合情况应至少执行一次</a:t>
            </a:r>
            <a:endParaRPr lang="en-US" altLang="zh-CN" sz="2800" b="1" dirty="0">
              <a:latin typeface="楷体" panose="02010609060101010101" pitchFamily="49" charset="-122"/>
            </a:endParaRPr>
          </a:p>
          <a:p>
            <a:pPr lvl="1" algn="just" eaLnBrk="1" hangingPunct="1">
              <a:spcBef>
                <a:spcPts val="0"/>
              </a:spcBef>
            </a:pPr>
            <a:r>
              <a:rPr lang="zh-CN" altLang="en-US" sz="2800" b="1" dirty="0">
                <a:latin typeface="楷体" panose="02010609060101010101" pitchFamily="49" charset="-122"/>
              </a:rPr>
              <a:t>实质是通过列出</a:t>
            </a:r>
            <a:r>
              <a:rPr lang="zh-CN" altLang="en-US" sz="2800" b="1" dirty="0">
                <a:solidFill>
                  <a:srgbClr val="FF0000"/>
                </a:solidFill>
                <a:latin typeface="楷体" panose="02010609060101010101" pitchFamily="49" charset="-122"/>
              </a:rPr>
              <a:t>真值表</a:t>
            </a:r>
            <a:r>
              <a:rPr lang="zh-CN" altLang="en-US" sz="2800" b="1" dirty="0">
                <a:latin typeface="楷体" panose="02010609060101010101" pitchFamily="49" charset="-122"/>
              </a:rPr>
              <a:t>的方式来得到完全的覆盖，即以冗余换取方法的简单性</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1508" name="Rectangle 3"/>
          <p:cNvSpPr>
            <a:spLocks noGrp="1" noChangeArrowheads="1"/>
          </p:cNvSpPr>
          <p:nvPr>
            <p:ph idx="1"/>
          </p:nvPr>
        </p:nvSpPr>
        <p:spPr/>
        <p:txBody>
          <a:bodyPr/>
          <a:lstStyle/>
          <a:p>
            <a:pPr algn="just" eaLnBrk="1" hangingPunct="1"/>
            <a:r>
              <a:rPr lang="zh-CN" altLang="en-US" sz="3400" b="1" smtClean="0"/>
              <a:t>条件组合覆盖</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7201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2532" name="Rectangle 3"/>
          <p:cNvSpPr>
            <a:spLocks noGrp="1" noChangeArrowheads="1"/>
          </p:cNvSpPr>
          <p:nvPr>
            <p:ph idx="1"/>
          </p:nvPr>
        </p:nvSpPr>
        <p:spPr/>
        <p:txBody>
          <a:bodyPr/>
          <a:lstStyle/>
          <a:p>
            <a:pPr algn="just" eaLnBrk="1" hangingPunct="1"/>
            <a:r>
              <a:rPr lang="zh-CN" altLang="en-US" sz="3200" b="1" dirty="0" smtClean="0">
                <a:latin typeface="楷体" panose="02010609060101010101" pitchFamily="49" charset="-122"/>
              </a:rPr>
              <a:t>条件组合覆盖局限性</a:t>
            </a:r>
            <a:endParaRPr lang="en-US" altLang="zh-CN" sz="3200" b="1" dirty="0" smtClean="0">
              <a:latin typeface="楷体" panose="02010609060101010101" pitchFamily="49" charset="-122"/>
            </a:endParaRPr>
          </a:p>
          <a:p>
            <a:pPr lvl="1" algn="just" eaLnBrk="1" hangingPunct="1"/>
            <a:r>
              <a:rPr lang="zh-CN" altLang="en-US" sz="2800" b="1" dirty="0">
                <a:latin typeface="楷体" panose="02010609060101010101" pitchFamily="49" charset="-122"/>
              </a:rPr>
              <a:t>当判定表达式本身较为复杂、且存在多个判定节点串联时，条件组合覆盖的</a:t>
            </a:r>
            <a:r>
              <a:rPr lang="zh-CN" altLang="en-US" sz="2800" b="1" dirty="0">
                <a:solidFill>
                  <a:srgbClr val="FF0000"/>
                </a:solidFill>
                <a:latin typeface="楷体" panose="02010609060101010101" pitchFamily="49" charset="-122"/>
              </a:rPr>
              <a:t>测试用例规模</a:t>
            </a:r>
            <a:r>
              <a:rPr lang="zh-CN" altLang="en-US" sz="2800" b="1" dirty="0">
                <a:latin typeface="楷体" panose="02010609060101010101" pitchFamily="49" charset="-122"/>
              </a:rPr>
              <a:t>将大得惊人</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3556"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t>语句覆盖</a:t>
            </a:r>
            <a:endParaRPr lang="en-US" altLang="zh-CN" b="1" dirty="0" smtClean="0"/>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solidFill>
                  <a:srgbClr val="0000FF"/>
                </a:solidFill>
              </a:rPr>
              <a:t>修正的判定</a:t>
            </a:r>
            <a:r>
              <a:rPr lang="en-US" altLang="zh-CN" b="1" dirty="0" smtClean="0">
                <a:solidFill>
                  <a:srgbClr val="0000FF"/>
                </a:solidFill>
              </a:rPr>
              <a:t>/</a:t>
            </a:r>
            <a:r>
              <a:rPr lang="zh-CN" altLang="en-US" b="1" dirty="0" smtClean="0">
                <a:solidFill>
                  <a:srgbClr val="0000FF"/>
                </a:solidFill>
              </a:rPr>
              <a:t>条件覆盖</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4580" name="Rectangle 3"/>
          <p:cNvSpPr>
            <a:spLocks noGrp="1" noChangeArrowheads="1"/>
          </p:cNvSpPr>
          <p:nvPr>
            <p:ph idx="1"/>
          </p:nvPr>
        </p:nvSpPr>
        <p:spPr/>
        <p:txBody>
          <a:bodyPr/>
          <a:lstStyle/>
          <a:p>
            <a:pPr algn="just" eaLnBrk="1" hangingPunct="1"/>
            <a:r>
              <a:rPr lang="zh-CN" altLang="en-US" b="1" dirty="0" smtClean="0">
                <a:latin typeface="楷体" panose="02010609060101010101" pitchFamily="49" charset="-122"/>
              </a:rPr>
              <a:t>修正的判定</a:t>
            </a:r>
            <a:r>
              <a:rPr lang="en-US" altLang="zh-CN" b="1" dirty="0" smtClean="0">
                <a:latin typeface="楷体" panose="02010609060101010101" pitchFamily="49" charset="-122"/>
              </a:rPr>
              <a:t>/</a:t>
            </a:r>
            <a:r>
              <a:rPr lang="zh-CN" altLang="en-US" b="1" dirty="0" smtClean="0">
                <a:latin typeface="楷体" panose="02010609060101010101" pitchFamily="49" charset="-122"/>
              </a:rPr>
              <a:t>条件覆盖</a:t>
            </a:r>
            <a:r>
              <a:rPr lang="en-US" altLang="zh-CN" sz="2000" b="1" dirty="0" smtClean="0">
                <a:latin typeface="楷体" panose="02010609060101010101" pitchFamily="49" charset="-122"/>
              </a:rPr>
              <a:t>(Modified Decision/Condition </a:t>
            </a:r>
            <a:r>
              <a:rPr lang="en-US" altLang="zh-CN" sz="2000" b="1" dirty="0">
                <a:latin typeface="楷体" panose="02010609060101010101" pitchFamily="49" charset="-122"/>
              </a:rPr>
              <a:t>Coverage)</a:t>
            </a:r>
            <a:endParaRPr lang="en-US" altLang="zh-CN" sz="1800" b="1" dirty="0" smtClean="0">
              <a:latin typeface="楷体" panose="02010609060101010101" pitchFamily="49" charset="-122"/>
            </a:endParaRPr>
          </a:p>
          <a:p>
            <a:pPr marL="0" indent="0" algn="just" eaLnBrk="1" hangingPunct="1">
              <a:buNone/>
            </a:pPr>
            <a:r>
              <a:rPr lang="en-US" altLang="zh-CN" b="1" dirty="0" smtClean="0">
                <a:latin typeface="楷体" panose="02010609060101010101" pitchFamily="49" charset="-122"/>
              </a:rPr>
              <a:t>	</a:t>
            </a:r>
            <a:r>
              <a:rPr lang="zh-CN" altLang="en-US" b="1" dirty="0" smtClean="0">
                <a:latin typeface="楷体" panose="02010609060101010101" pitchFamily="49" charset="-122"/>
              </a:rPr>
              <a:t>在满足判定</a:t>
            </a:r>
            <a:r>
              <a:rPr lang="en-US" altLang="en-US" b="1" dirty="0" smtClean="0">
                <a:latin typeface="楷体" panose="02010609060101010101" pitchFamily="49" charset="-122"/>
              </a:rPr>
              <a:t>/</a:t>
            </a:r>
            <a:r>
              <a:rPr lang="zh-CN" altLang="en-US" b="1" dirty="0" smtClean="0">
                <a:latin typeface="楷体" panose="02010609060101010101" pitchFamily="49" charset="-122"/>
              </a:rPr>
              <a:t>条件覆盖的基础上，每个简单判定条件都应</a:t>
            </a:r>
            <a:r>
              <a:rPr lang="zh-CN" altLang="en-US" b="1" dirty="0" smtClean="0">
                <a:solidFill>
                  <a:srgbClr val="FF0000"/>
                </a:solidFill>
                <a:latin typeface="楷体" panose="02010609060101010101" pitchFamily="49" charset="-122"/>
              </a:rPr>
              <a:t>独立地影响</a:t>
            </a:r>
            <a:r>
              <a:rPr lang="zh-CN" altLang="en-US" b="1" dirty="0" smtClean="0">
                <a:latin typeface="楷体" panose="02010609060101010101" pitchFamily="49" charset="-122"/>
              </a:rPr>
              <a:t>到整个判定表达式的取值，实质是利用简单判定条件的独立影响性来消除测试用例的冗余。</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5604" name="Rectangle 3"/>
          <p:cNvSpPr>
            <a:spLocks noGrp="1" noChangeArrowheads="1"/>
          </p:cNvSpPr>
          <p:nvPr>
            <p:ph idx="1"/>
          </p:nvPr>
        </p:nvSpPr>
        <p:spPr>
          <a:xfrm>
            <a:off x="521550" y="908720"/>
            <a:ext cx="8001000" cy="4267200"/>
          </a:xfrm>
        </p:spPr>
        <p:txBody>
          <a:bodyPr/>
          <a:lstStyle/>
          <a:p>
            <a:pPr algn="just" eaLnBrk="1" hangingPunct="1">
              <a:spcBef>
                <a:spcPts val="0"/>
              </a:spcBef>
            </a:pPr>
            <a:r>
              <a:rPr lang="en-US" altLang="zh-CN" sz="3200" b="1" dirty="0" smtClean="0">
                <a:latin typeface="楷体" panose="02010609060101010101" pitchFamily="49" charset="-122"/>
              </a:rPr>
              <a:t>A</a:t>
            </a:r>
            <a:r>
              <a:rPr lang="zh-CN" altLang="en-US" sz="3200" b="1" dirty="0" smtClean="0">
                <a:latin typeface="楷体" panose="02010609060101010101" pitchFamily="49" charset="-122"/>
              </a:rPr>
              <a:t> </a:t>
            </a:r>
            <a:r>
              <a:rPr lang="en-US" altLang="zh-CN" sz="3200" b="1" dirty="0" smtClean="0">
                <a:latin typeface="楷体" panose="02010609060101010101" pitchFamily="49" charset="-122"/>
              </a:rPr>
              <a:t>AND B</a:t>
            </a:r>
          </a:p>
          <a:p>
            <a:pPr lvl="1" algn="just" eaLnBrk="1" hangingPunct="1">
              <a:spcBef>
                <a:spcPts val="0"/>
              </a:spcBef>
            </a:pPr>
            <a:r>
              <a:rPr lang="zh-CN" altLang="en-US" sz="2400" b="1" dirty="0" smtClean="0">
                <a:latin typeface="楷体" panose="02010609060101010101" pitchFamily="49" charset="-122"/>
              </a:rPr>
              <a:t>体现</a:t>
            </a:r>
            <a:r>
              <a:rPr lang="en-US" altLang="zh-CN" sz="2400" b="1" dirty="0" smtClean="0">
                <a:latin typeface="楷体" panose="02010609060101010101" pitchFamily="49" charset="-122"/>
              </a:rPr>
              <a:t>A</a:t>
            </a:r>
            <a:r>
              <a:rPr lang="zh-CN" altLang="en-US" sz="2400" b="1" dirty="0" smtClean="0">
                <a:latin typeface="楷体" panose="02010609060101010101" pitchFamily="49" charset="-122"/>
              </a:rPr>
              <a:t>对判定结果的独立影响性：</a:t>
            </a:r>
            <a:r>
              <a:rPr lang="en-US" altLang="zh-CN" sz="2400" b="1" dirty="0" smtClean="0">
                <a:latin typeface="楷体" panose="02010609060101010101" pitchFamily="49" charset="-122"/>
              </a:rPr>
              <a:t>T1</a:t>
            </a:r>
            <a:r>
              <a:rPr lang="zh-CN" altLang="en-US" sz="2400" b="1" dirty="0" smtClean="0">
                <a:latin typeface="楷体" panose="02010609060101010101" pitchFamily="49" charset="-122"/>
              </a:rPr>
              <a:t>，</a:t>
            </a:r>
            <a:r>
              <a:rPr lang="en-US" altLang="zh-CN" sz="2400" b="1" dirty="0" smtClean="0">
                <a:latin typeface="楷体" panose="02010609060101010101" pitchFamily="49" charset="-122"/>
              </a:rPr>
              <a:t>T3</a:t>
            </a:r>
          </a:p>
          <a:p>
            <a:pPr lvl="1" algn="just" eaLnBrk="1" hangingPunct="1">
              <a:spcBef>
                <a:spcPts val="0"/>
              </a:spcBef>
            </a:pPr>
            <a:r>
              <a:rPr lang="zh-CN" altLang="en-US" sz="2400" b="1" dirty="0" smtClean="0">
                <a:latin typeface="楷体" panose="02010609060101010101" pitchFamily="49" charset="-122"/>
              </a:rPr>
              <a:t>体现</a:t>
            </a:r>
            <a:r>
              <a:rPr lang="en-US" altLang="zh-CN" sz="2400" b="1" dirty="0" smtClean="0">
                <a:latin typeface="楷体" panose="02010609060101010101" pitchFamily="49" charset="-122"/>
              </a:rPr>
              <a:t>B</a:t>
            </a:r>
            <a:r>
              <a:rPr lang="zh-CN" altLang="en-US" sz="2400" b="1" dirty="0" smtClean="0">
                <a:latin typeface="楷体" panose="02010609060101010101" pitchFamily="49" charset="-122"/>
              </a:rPr>
              <a:t>对判定结果的独立影响性：</a:t>
            </a:r>
            <a:r>
              <a:rPr lang="en-US" altLang="zh-CN" sz="2400" b="1" dirty="0" smtClean="0">
                <a:latin typeface="楷体" panose="02010609060101010101" pitchFamily="49" charset="-122"/>
              </a:rPr>
              <a:t>T1</a:t>
            </a:r>
            <a:r>
              <a:rPr lang="zh-CN" altLang="en-US" sz="2400" b="1" dirty="0" smtClean="0">
                <a:latin typeface="楷体" panose="02010609060101010101" pitchFamily="49" charset="-122"/>
              </a:rPr>
              <a:t>，</a:t>
            </a:r>
            <a:r>
              <a:rPr lang="en-US" altLang="zh-CN" sz="2400" b="1" dirty="0" smtClean="0">
                <a:latin typeface="楷体" panose="02010609060101010101" pitchFamily="49" charset="-122"/>
              </a:rPr>
              <a:t>T2</a:t>
            </a:r>
          </a:p>
          <a:p>
            <a:pPr lvl="1" algn="just" eaLnBrk="1" hangingPunct="1">
              <a:spcBef>
                <a:spcPts val="0"/>
              </a:spcBef>
            </a:pPr>
            <a:r>
              <a:rPr lang="zh-CN" altLang="en-US" sz="2400" b="1" dirty="0" smtClean="0">
                <a:latin typeface="楷体" panose="02010609060101010101" pitchFamily="49" charset="-122"/>
              </a:rPr>
              <a:t>最终用例集合：</a:t>
            </a:r>
            <a:r>
              <a:rPr lang="en-US" altLang="zh-CN" sz="2400" b="1" dirty="0" smtClean="0">
                <a:latin typeface="楷体" panose="02010609060101010101" pitchFamily="49" charset="-122"/>
              </a:rPr>
              <a:t>T1~T3</a:t>
            </a:r>
          </a:p>
          <a:p>
            <a:pPr lvl="1" algn="just" eaLnBrk="1" hangingPunct="1">
              <a:spcBef>
                <a:spcPts val="0"/>
              </a:spcBef>
            </a:pPr>
            <a:endParaRPr lang="zh-CN" altLang="en-US" sz="2400" b="1" dirty="0" smtClean="0">
              <a:latin typeface="楷体" panose="02010609060101010101" pitchFamily="49" charset="-122"/>
            </a:endParaRPr>
          </a:p>
        </p:txBody>
      </p:sp>
      <p:graphicFrame>
        <p:nvGraphicFramePr>
          <p:cNvPr id="6" name="Group 4"/>
          <p:cNvGraphicFramePr>
            <a:graphicFrameLocks noGrp="1"/>
          </p:cNvGraphicFramePr>
          <p:nvPr>
            <p:extLst>
              <p:ext uri="{D42A27DB-BD31-4B8C-83A1-F6EECF244321}">
                <p14:modId xmlns:p14="http://schemas.microsoft.com/office/powerpoint/2010/main" val="1256548588"/>
              </p:ext>
            </p:extLst>
          </p:nvPr>
        </p:nvGraphicFramePr>
        <p:xfrm>
          <a:off x="1143000" y="3573016"/>
          <a:ext cx="6705600" cy="2286000"/>
        </p:xfrm>
        <a:graphic>
          <a:graphicData uri="http://schemas.openxmlformats.org/drawingml/2006/table">
            <a:tbl>
              <a:tblPr/>
              <a:tblGrid>
                <a:gridCol w="1341438"/>
                <a:gridCol w="1341437"/>
                <a:gridCol w="1339850"/>
                <a:gridCol w="1341438"/>
                <a:gridCol w="1341437"/>
              </a:tblGrid>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600" b="1" i="0" u="none" strike="noStrike" cap="none" normalizeH="0" baseline="0" dirty="0" smtClean="0">
                        <a:ln>
                          <a:noFill/>
                        </a:ln>
                        <a:solidFill>
                          <a:schemeClr val="tx1"/>
                        </a:solidFill>
                        <a:effectLst/>
                        <a:latin typeface="仿宋_GB2312" pitchFamily="49" charset="-122"/>
                        <a:ea typeface="仿宋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楷体_GB2312" pitchFamily="49" charset="-122"/>
                          <a:ea typeface="楷体_GB2312" pitchFamily="49" charset="-122"/>
                        </a:rPr>
                        <a:t>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A and 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dirty="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600" b="1" i="0" u="none" strike="noStrike" cap="none" normalizeH="0" baseline="0" dirty="0" smtClean="0">
                          <a:ln>
                            <a:noFill/>
                          </a:ln>
                          <a:solidFill>
                            <a:schemeClr val="tx1"/>
                          </a:solidFill>
                          <a:effectLst/>
                          <a:latin typeface="仿宋_GB2312" pitchFamily="49" charset="-122"/>
                          <a:ea typeface="仿宋_GB2312" pitchFamily="49" charset="-122"/>
                        </a:rPr>
                        <a:t>F</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3" name="内容占位符 2"/>
          <p:cNvSpPr>
            <a:spLocks noGrp="1"/>
          </p:cNvSpPr>
          <p:nvPr>
            <p:ph idx="1"/>
          </p:nvPr>
        </p:nvSpPr>
        <p:spPr/>
        <p:txBody>
          <a:bodyPr/>
          <a:lstStyle/>
          <a:p>
            <a:pPr marL="514350" indent="-514350">
              <a:spcBef>
                <a:spcPts val="0"/>
              </a:spcBef>
              <a:buFont typeface="+mj-lt"/>
              <a:buAutoNum type="arabicPeriod"/>
            </a:pPr>
            <a:r>
              <a:rPr lang="zh-CN" altLang="en-US" sz="2800" b="1" dirty="0"/>
              <a:t>列出所有简单判定条件；</a:t>
            </a:r>
          </a:p>
          <a:p>
            <a:pPr marL="514350" indent="-514350">
              <a:spcBef>
                <a:spcPts val="0"/>
              </a:spcBef>
              <a:buFont typeface="+mj-lt"/>
              <a:buAutoNum type="arabicPeriod"/>
            </a:pPr>
            <a:r>
              <a:rPr lang="zh-CN" altLang="en-US" sz="2800" b="1" dirty="0"/>
              <a:t>构建真值表；</a:t>
            </a:r>
          </a:p>
          <a:p>
            <a:pPr marL="514350" indent="-514350">
              <a:spcBef>
                <a:spcPts val="0"/>
              </a:spcBef>
              <a:buFont typeface="+mj-lt"/>
              <a:buAutoNum type="arabicPeriod"/>
            </a:pPr>
            <a:r>
              <a:rPr lang="zh-CN" altLang="en-US" sz="2800" b="1" dirty="0"/>
              <a:t>对每个简单判定条件，找到能对整个判定结果产生独立影响的测试用例集合（简称独立影响对），即在真值表中依次固定其他简单判定条件，找到该条件的独立影响对；</a:t>
            </a:r>
          </a:p>
          <a:p>
            <a:pPr marL="514350" indent="-514350">
              <a:spcBef>
                <a:spcPts val="0"/>
              </a:spcBef>
              <a:buFont typeface="+mj-lt"/>
              <a:buAutoNum type="arabicPeriod"/>
            </a:pPr>
            <a:r>
              <a:rPr lang="zh-CN" altLang="en-US" sz="2800" b="1" dirty="0"/>
              <a:t>抽取能体现所有简单判定条件独立影响性的最少独立影响对。 </a:t>
            </a:r>
          </a:p>
          <a:p>
            <a:endParaRPr lang="zh-CN" altLang="en-US" dirty="0"/>
          </a:p>
        </p:txBody>
      </p:sp>
    </p:spTree>
    <p:extLst>
      <p:ext uri="{BB962C8B-B14F-4D97-AF65-F5344CB8AC3E}">
        <p14:creationId xmlns:p14="http://schemas.microsoft.com/office/powerpoint/2010/main" val="2029488954"/>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26628" name="Rectangle 3"/>
          <p:cNvSpPr>
            <a:spLocks noGrp="1" noChangeArrowheads="1"/>
          </p:cNvSpPr>
          <p:nvPr>
            <p:ph idx="1"/>
          </p:nvPr>
        </p:nvSpPr>
        <p:spPr/>
        <p:txBody>
          <a:bodyPr/>
          <a:lstStyle/>
          <a:p>
            <a:pPr algn="just" eaLnBrk="1" hangingPunct="1"/>
            <a:r>
              <a:rPr lang="zh-CN" altLang="en-US" sz="3400" b="1" dirty="0" smtClean="0"/>
              <a:t>测试用例优化</a:t>
            </a:r>
            <a:endParaRPr lang="en-US" altLang="zh-CN" sz="3400" b="1" dirty="0" smtClean="0"/>
          </a:p>
          <a:p>
            <a:pPr lvl="1" algn="just" eaLnBrk="1" hangingPunct="1"/>
            <a:r>
              <a:rPr lang="zh-CN" altLang="en-US" b="1" dirty="0" smtClean="0"/>
              <a:t>尽量选择边界测试数据</a:t>
            </a:r>
            <a:endParaRPr lang="en-US" altLang="zh-CN" b="1" dirty="0" smtClean="0"/>
          </a:p>
          <a:p>
            <a:pPr lvl="1" algn="just" eaLnBrk="1" hangingPunct="1"/>
            <a:r>
              <a:rPr lang="zh-CN" altLang="en-US" b="1" dirty="0" smtClean="0"/>
              <a:t>应避免“与”、“或”关系的屏蔽现象</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CN" dirty="0"/>
              <a:t>5.3 </a:t>
            </a:r>
            <a:r>
              <a:rPr lang="zh-CN" altLang="en-US" dirty="0"/>
              <a:t>对判定的测试</a:t>
            </a:r>
          </a:p>
        </p:txBody>
      </p:sp>
      <p:sp>
        <p:nvSpPr>
          <p:cNvPr id="67588" name="Rectangle 3"/>
          <p:cNvSpPr>
            <a:spLocks noGrp="1" noChangeArrowheads="1"/>
          </p:cNvSpPr>
          <p:nvPr>
            <p:ph idx="1"/>
          </p:nvPr>
        </p:nvSpPr>
        <p:spPr/>
        <p:txBody>
          <a:bodyPr/>
          <a:lstStyle/>
          <a:p>
            <a:pPr eaLnBrk="1" hangingPunct="1"/>
            <a:r>
              <a:rPr lang="zh-CN" altLang="en-US" sz="3800" b="1" dirty="0" smtClean="0">
                <a:solidFill>
                  <a:srgbClr val="0000FF"/>
                </a:solidFill>
                <a:ea typeface="华文新魏" pitchFamily="2" charset="-122"/>
              </a:rPr>
              <a:t>捉虫实践</a:t>
            </a:r>
            <a:r>
              <a:rPr lang="en-US" altLang="zh-CN" sz="3800" b="1" dirty="0" smtClean="0">
                <a:solidFill>
                  <a:srgbClr val="0000FF"/>
                </a:solidFill>
                <a:ea typeface="华文新魏" pitchFamily="2" charset="-122"/>
              </a:rPr>
              <a:t>3</a:t>
            </a:r>
            <a:r>
              <a:rPr lang="zh-CN" altLang="en-US" sz="3800" b="1" dirty="0" smtClean="0">
                <a:solidFill>
                  <a:srgbClr val="0000FF"/>
                </a:solidFill>
                <a:ea typeface="华文新魏" pitchFamily="2" charset="-122"/>
              </a:rPr>
              <a:t>：第二日问题</a:t>
            </a:r>
          </a:p>
          <a:p>
            <a:pPr lvl="1" eaLnBrk="1" hangingPunct="1"/>
            <a:r>
              <a:rPr lang="zh-CN" altLang="en-US" sz="3400" b="1" dirty="0" smtClean="0">
                <a:solidFill>
                  <a:srgbClr val="0000FF"/>
                </a:solidFill>
                <a:ea typeface="华文新魏" pitchFamily="2" charset="-122"/>
              </a:rPr>
              <a:t>代码说明</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开始测试</a:t>
            </a:r>
            <a:endParaRPr lang="en-US" altLang="zh-CN" sz="3400" b="1" dirty="0" smtClean="0">
              <a:solidFill>
                <a:srgbClr val="0000FF"/>
              </a:solidFill>
              <a:ea typeface="华文新魏" pitchFamily="2" charset="-122"/>
            </a:endParaRPr>
          </a:p>
          <a:p>
            <a:pPr lvl="1" eaLnBrk="1" hangingPunct="1"/>
            <a:r>
              <a:rPr lang="zh-CN" altLang="en-US" sz="3400" b="1" dirty="0" smtClean="0">
                <a:solidFill>
                  <a:srgbClr val="0000FF"/>
                </a:solidFill>
                <a:ea typeface="华文新魏" pitchFamily="2" charset="-122"/>
              </a:rPr>
              <a:t>测试分析</a:t>
            </a:r>
            <a:endParaRPr lang="en-US" altLang="zh-CN" sz="3500" b="1" dirty="0" smtClean="0"/>
          </a:p>
        </p:txBody>
      </p:sp>
    </p:spTree>
    <p:extLst>
      <p:ext uri="{BB962C8B-B14F-4D97-AF65-F5344CB8AC3E}">
        <p14:creationId xmlns:p14="http://schemas.microsoft.com/office/powerpoint/2010/main" val="26726402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zh-CN" altLang="en-US" dirty="0"/>
              <a:t>控制流分析技术</a:t>
            </a:r>
          </a:p>
        </p:txBody>
      </p:sp>
      <p:sp>
        <p:nvSpPr>
          <p:cNvPr id="3" name="内容占位符 2"/>
          <p:cNvSpPr>
            <a:spLocks noGrp="1"/>
          </p:cNvSpPr>
          <p:nvPr>
            <p:ph idx="1"/>
          </p:nvPr>
        </p:nvSpPr>
        <p:spPr>
          <a:xfrm>
            <a:off x="539552" y="1340768"/>
            <a:ext cx="8685782" cy="4267200"/>
          </a:xfrm>
        </p:spPr>
        <p:txBody>
          <a:bodyPr/>
          <a:lstStyle/>
          <a:p>
            <a:pPr algn="just" eaLnBrk="1" hangingPunct="1">
              <a:lnSpc>
                <a:spcPct val="100000"/>
              </a:lnSpc>
              <a:spcBef>
                <a:spcPts val="400"/>
              </a:spcBef>
            </a:pPr>
            <a:r>
              <a:rPr lang="zh-CN" altLang="en-US" sz="2800" b="1" dirty="0" smtClean="0"/>
              <a:t>关注</a:t>
            </a:r>
            <a:r>
              <a:rPr lang="zh-CN" altLang="en-US" sz="2800" b="1" dirty="0"/>
              <a:t>判定节点固有的复杂性</a:t>
            </a:r>
          </a:p>
          <a:p>
            <a:pPr lvl="1" algn="just" eaLnBrk="1" hangingPunct="1">
              <a:lnSpc>
                <a:spcPct val="100000"/>
              </a:lnSpc>
              <a:spcBef>
                <a:spcPts val="400"/>
              </a:spcBef>
            </a:pPr>
            <a:r>
              <a:rPr lang="zh-CN" altLang="en-US" b="1" dirty="0">
                <a:solidFill>
                  <a:srgbClr val="FF0000"/>
                </a:solidFill>
              </a:rPr>
              <a:t>焦点：判定表达式</a:t>
            </a:r>
          </a:p>
          <a:p>
            <a:pPr lvl="1" algn="just" eaLnBrk="1" hangingPunct="1">
              <a:lnSpc>
                <a:spcPct val="100000"/>
              </a:lnSpc>
              <a:spcBef>
                <a:spcPts val="400"/>
              </a:spcBef>
            </a:pPr>
            <a:r>
              <a:rPr lang="zh-CN" altLang="en-US" b="1" dirty="0"/>
              <a:t>方法：逻辑覆盖测试</a:t>
            </a:r>
          </a:p>
          <a:p>
            <a:pPr algn="just" eaLnBrk="1" hangingPunct="1">
              <a:lnSpc>
                <a:spcPct val="100000"/>
              </a:lnSpc>
              <a:spcBef>
                <a:spcPts val="400"/>
              </a:spcBef>
            </a:pPr>
            <a:r>
              <a:rPr lang="zh-CN" altLang="en-US" sz="2800" b="1" dirty="0" smtClean="0"/>
              <a:t>关注</a:t>
            </a:r>
            <a:r>
              <a:rPr lang="zh-CN" altLang="en-US" sz="2800" b="1" dirty="0"/>
              <a:t>判定结构与循环结构对执行路径产生的影响</a:t>
            </a:r>
          </a:p>
          <a:p>
            <a:pPr lvl="1" algn="just" eaLnBrk="1" hangingPunct="1">
              <a:lnSpc>
                <a:spcPct val="100000"/>
              </a:lnSpc>
              <a:spcBef>
                <a:spcPts val="400"/>
              </a:spcBef>
            </a:pPr>
            <a:r>
              <a:rPr lang="zh-CN" altLang="en-US" b="1" dirty="0"/>
              <a:t>焦点：路径</a:t>
            </a:r>
          </a:p>
          <a:p>
            <a:pPr lvl="1" algn="just" eaLnBrk="1" hangingPunct="1">
              <a:lnSpc>
                <a:spcPct val="100000"/>
              </a:lnSpc>
              <a:spcBef>
                <a:spcPts val="400"/>
              </a:spcBef>
            </a:pPr>
            <a:r>
              <a:rPr lang="zh-CN" altLang="en-US" b="1" dirty="0"/>
              <a:t>方法：独立路径测试</a:t>
            </a:r>
          </a:p>
          <a:p>
            <a:pPr algn="just" eaLnBrk="1" hangingPunct="1">
              <a:lnSpc>
                <a:spcPct val="100000"/>
              </a:lnSpc>
              <a:spcBef>
                <a:spcPts val="400"/>
              </a:spcBef>
            </a:pPr>
            <a:r>
              <a:rPr lang="zh-CN" altLang="en-US" sz="2800" b="1" dirty="0" smtClean="0"/>
              <a:t>关注</a:t>
            </a:r>
            <a:r>
              <a:rPr lang="zh-CN" altLang="en-US" sz="2800" b="1" dirty="0"/>
              <a:t>循环结构本身的复杂性</a:t>
            </a:r>
          </a:p>
          <a:p>
            <a:pPr lvl="1" algn="just" eaLnBrk="1" hangingPunct="1">
              <a:lnSpc>
                <a:spcPct val="100000"/>
              </a:lnSpc>
              <a:spcBef>
                <a:spcPts val="400"/>
              </a:spcBef>
            </a:pPr>
            <a:r>
              <a:rPr lang="zh-CN" altLang="en-US" b="1" dirty="0"/>
              <a:t>焦点：循环体</a:t>
            </a:r>
          </a:p>
          <a:p>
            <a:pPr lvl="1" algn="just" eaLnBrk="1" hangingPunct="1">
              <a:lnSpc>
                <a:spcPct val="100000"/>
              </a:lnSpc>
              <a:spcBef>
                <a:spcPts val="400"/>
              </a:spcBef>
            </a:pPr>
            <a:r>
              <a:rPr lang="zh-CN" altLang="en-US" b="1" dirty="0"/>
              <a:t>方法：基于数据的静态分析 </a:t>
            </a:r>
          </a:p>
          <a:p>
            <a:pPr>
              <a:lnSpc>
                <a:spcPct val="100000"/>
              </a:lnSpc>
              <a:spcBef>
                <a:spcPts val="400"/>
              </a:spcBef>
            </a:pPr>
            <a:endParaRPr lang="zh-CN" altLang="en-US" dirty="0"/>
          </a:p>
          <a:p>
            <a:pPr marL="0" indent="0">
              <a:lnSpc>
                <a:spcPct val="100000"/>
              </a:lnSpc>
              <a:spcBef>
                <a:spcPts val="400"/>
              </a:spcBef>
              <a:buNone/>
            </a:pPr>
            <a:endParaRPr lang="zh-CN" altLang="en-US" dirty="0"/>
          </a:p>
        </p:txBody>
      </p:sp>
    </p:spTree>
    <p:extLst>
      <p:ext uri="{BB962C8B-B14F-4D97-AF65-F5344CB8AC3E}">
        <p14:creationId xmlns:p14="http://schemas.microsoft.com/office/powerpoint/2010/main" val="2941854595"/>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68612" name="Rectangle 3"/>
          <p:cNvSpPr>
            <a:spLocks noGrp="1" noChangeArrowheads="1"/>
          </p:cNvSpPr>
          <p:nvPr>
            <p:ph idx="1"/>
          </p:nvPr>
        </p:nvSpPr>
        <p:spPr/>
        <p:txBody>
          <a:bodyPr/>
          <a:lstStyle/>
          <a:p>
            <a:pPr>
              <a:lnSpc>
                <a:spcPts val="4560"/>
              </a:lnSpc>
              <a:spcBef>
                <a:spcPts val="0"/>
              </a:spcBef>
            </a:pPr>
            <a:r>
              <a:rPr lang="zh-CN" altLang="en-US" dirty="0">
                <a:solidFill>
                  <a:srgbClr val="0000FF"/>
                </a:solidFill>
                <a:ea typeface="华文新魏" pitchFamily="2" charset="-122"/>
              </a:rPr>
              <a:t>代码说明</a:t>
            </a:r>
            <a:endParaRPr lang="en-US" altLang="zh-CN" dirty="0">
              <a:solidFill>
                <a:srgbClr val="0000FF"/>
              </a:solidFill>
              <a:ea typeface="华文新魏" pitchFamily="2" charset="-122"/>
            </a:endParaRPr>
          </a:p>
          <a:p>
            <a:pPr>
              <a:lnSpc>
                <a:spcPts val="4560"/>
              </a:lnSpc>
              <a:spcBef>
                <a:spcPts val="0"/>
              </a:spcBef>
            </a:pPr>
            <a:r>
              <a:rPr lang="zh-CN" altLang="en-US" dirty="0">
                <a:solidFill>
                  <a:srgbClr val="0000FF"/>
                </a:solidFill>
                <a:ea typeface="华文新魏" pitchFamily="2" charset="-122"/>
              </a:rPr>
              <a:t>共包含</a:t>
            </a:r>
            <a:r>
              <a:rPr lang="en-US" altLang="en-US" dirty="0">
                <a:solidFill>
                  <a:srgbClr val="0000FF"/>
                </a:solidFill>
                <a:ea typeface="华文新魏" pitchFamily="2" charset="-122"/>
              </a:rPr>
              <a:t>5</a:t>
            </a:r>
            <a:r>
              <a:rPr lang="zh-CN" altLang="en-US" dirty="0">
                <a:solidFill>
                  <a:srgbClr val="0000FF"/>
                </a:solidFill>
                <a:ea typeface="华文新魏" pitchFamily="2" charset="-122"/>
              </a:rPr>
              <a:t>个判定节点，含</a:t>
            </a:r>
            <a:r>
              <a:rPr lang="en-US" altLang="en-US" dirty="0">
                <a:solidFill>
                  <a:srgbClr val="0000FF"/>
                </a:solidFill>
                <a:ea typeface="华文新魏" pitchFamily="2" charset="-122"/>
              </a:rPr>
              <a:t>13</a:t>
            </a:r>
            <a:r>
              <a:rPr lang="zh-CN" altLang="en-US" dirty="0">
                <a:solidFill>
                  <a:srgbClr val="0000FF"/>
                </a:solidFill>
                <a:ea typeface="华文新魏" pitchFamily="2" charset="-122"/>
              </a:rPr>
              <a:t>个简单逻辑判定条件</a:t>
            </a:r>
            <a:endParaRPr lang="en-US" altLang="zh-CN" dirty="0">
              <a:solidFill>
                <a:srgbClr val="0000FF"/>
              </a:solidFill>
              <a:ea typeface="华文新魏" pitchFamily="2" charset="-122"/>
            </a:endParaRPr>
          </a:p>
          <a:p>
            <a:pPr lvl="1">
              <a:lnSpc>
                <a:spcPts val="4560"/>
              </a:lnSpc>
              <a:spcBef>
                <a:spcPts val="0"/>
              </a:spcBef>
            </a:pPr>
            <a:r>
              <a:rPr lang="en-US" altLang="en-US" sz="2800" dirty="0">
                <a:solidFill>
                  <a:srgbClr val="0000FF"/>
                </a:solidFill>
                <a:ea typeface="华文新魏" pitchFamily="2" charset="-122"/>
                <a:cs typeface="+mn-cs"/>
              </a:rPr>
              <a:t>T1</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 2 == 1</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T2</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&lt; 8</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T3</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 2 == 0</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T4</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&gt;= 8</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T5</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 4 </a:t>
            </a:r>
            <a:endParaRPr lang="zh-CN" altLang="en-US" sz="2800" dirty="0">
              <a:solidFill>
                <a:srgbClr val="0000FF"/>
              </a:solidFill>
              <a:ea typeface="华文新魏" pitchFamily="2" charset="-122"/>
              <a:cs typeface="+mn-cs"/>
            </a:endParaRPr>
          </a:p>
          <a:p>
            <a:pPr lvl="1">
              <a:lnSpc>
                <a:spcPts val="4560"/>
              </a:lnSpc>
              <a:spcBef>
                <a:spcPts val="0"/>
              </a:spcBef>
            </a:pPr>
            <a:r>
              <a:rPr lang="en-US" altLang="en-US" sz="2800" dirty="0">
                <a:solidFill>
                  <a:srgbClr val="0000FF"/>
                </a:solidFill>
                <a:ea typeface="华文新魏" pitchFamily="2" charset="-122"/>
                <a:cs typeface="+mn-cs"/>
              </a:rPr>
              <a:t>T6</a:t>
            </a:r>
            <a:r>
              <a:rPr lang="zh-CN" altLang="en-US" sz="2800" dirty="0">
                <a:solidFill>
                  <a:srgbClr val="0000FF"/>
                </a:solidFill>
                <a:ea typeface="华文新魏" pitchFamily="2" charset="-122"/>
                <a:cs typeface="+mn-cs"/>
              </a:rPr>
              <a:t>：</a:t>
            </a:r>
            <a:r>
              <a:rPr lang="en-US" altLang="en-US" sz="2800" dirty="0" err="1">
                <a:solidFill>
                  <a:srgbClr val="0000FF"/>
                </a:solidFill>
                <a:ea typeface="华文新魏" pitchFamily="2" charset="-122"/>
                <a:cs typeface="+mn-cs"/>
              </a:rPr>
              <a:t>date.m_month</a:t>
            </a:r>
            <a:r>
              <a:rPr lang="en-US" altLang="en-US" sz="2800" dirty="0">
                <a:solidFill>
                  <a:srgbClr val="0000FF"/>
                </a:solidFill>
                <a:ea typeface="华文新魏" pitchFamily="2" charset="-122"/>
                <a:cs typeface="+mn-cs"/>
              </a:rPr>
              <a:t> == 6</a:t>
            </a:r>
            <a:endParaRPr lang="en-US" altLang="zh-CN" sz="2800" dirty="0">
              <a:solidFill>
                <a:srgbClr val="0000FF"/>
              </a:solidFill>
              <a:ea typeface="华文新魏" pitchFamily="2" charset="-122"/>
              <a:cs typeface="+mn-cs"/>
            </a:endParaRPr>
          </a:p>
        </p:txBody>
      </p:sp>
    </p:spTree>
    <p:extLst>
      <p:ext uri="{BB962C8B-B14F-4D97-AF65-F5344CB8AC3E}">
        <p14:creationId xmlns:p14="http://schemas.microsoft.com/office/powerpoint/2010/main" val="267316324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69636" name="Rectangle 3"/>
          <p:cNvSpPr>
            <a:spLocks noGrp="1" noChangeArrowheads="1"/>
          </p:cNvSpPr>
          <p:nvPr>
            <p:ph idx="1"/>
          </p:nvPr>
        </p:nvSpPr>
        <p:spPr/>
        <p:txBody>
          <a:bodyPr/>
          <a:lstStyle/>
          <a:p>
            <a:pPr eaLnBrk="1" hangingPunct="1">
              <a:lnSpc>
                <a:spcPts val="4080"/>
              </a:lnSpc>
              <a:spcBef>
                <a:spcPts val="0"/>
              </a:spcBef>
            </a:pPr>
            <a:r>
              <a:rPr lang="zh-CN" altLang="en-US" sz="3400" b="1" dirty="0" smtClean="0">
                <a:solidFill>
                  <a:srgbClr val="0000FF"/>
                </a:solidFill>
                <a:ea typeface="华文新魏" pitchFamily="2" charset="-122"/>
              </a:rPr>
              <a:t>代码说明（续）</a:t>
            </a:r>
            <a:endParaRPr lang="en-US" altLang="zh-CN" sz="3400"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T7</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date.m_month</a:t>
            </a:r>
            <a:r>
              <a:rPr lang="en-US" altLang="en-US" b="1" dirty="0" smtClean="0">
                <a:solidFill>
                  <a:srgbClr val="0000FF"/>
                </a:solidFill>
                <a:ea typeface="华文新魏" pitchFamily="2" charset="-122"/>
              </a:rPr>
              <a:t> == 9</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T8</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date.m_month</a:t>
            </a:r>
            <a:r>
              <a:rPr lang="en-US" altLang="en-US" b="1" dirty="0" smtClean="0">
                <a:solidFill>
                  <a:srgbClr val="0000FF"/>
                </a:solidFill>
                <a:ea typeface="华文新魏" pitchFamily="2" charset="-122"/>
              </a:rPr>
              <a:t> == 11</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T9</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date.m_year</a:t>
            </a:r>
            <a:r>
              <a:rPr lang="en-US" altLang="en-US" b="1" dirty="0" smtClean="0">
                <a:solidFill>
                  <a:srgbClr val="0000FF"/>
                </a:solidFill>
                <a:ea typeface="华文新魏" pitchFamily="2" charset="-122"/>
              </a:rPr>
              <a:t> % 4 == 0</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T10</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date.m_year</a:t>
            </a:r>
            <a:r>
              <a:rPr lang="en-US" altLang="en-US" b="1" dirty="0" smtClean="0">
                <a:solidFill>
                  <a:srgbClr val="0000FF"/>
                </a:solidFill>
                <a:ea typeface="华文新魏" pitchFamily="2" charset="-122"/>
              </a:rPr>
              <a:t> % 100 != 0</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T11</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date.m_year</a:t>
            </a:r>
            <a:r>
              <a:rPr lang="en-US" altLang="en-US" b="1" dirty="0" smtClean="0">
                <a:solidFill>
                  <a:srgbClr val="0000FF"/>
                </a:solidFill>
                <a:ea typeface="华文新魏" pitchFamily="2" charset="-122"/>
              </a:rPr>
              <a:t> % 400 == 0</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T12</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date.m_day</a:t>
            </a:r>
            <a:r>
              <a:rPr lang="en-US" altLang="en-US" b="1" dirty="0" smtClean="0">
                <a:solidFill>
                  <a:srgbClr val="0000FF"/>
                </a:solidFill>
                <a:ea typeface="华文新魏" pitchFamily="2" charset="-122"/>
              </a:rPr>
              <a:t> == </a:t>
            </a:r>
            <a:r>
              <a:rPr lang="en-US" altLang="en-US" b="1" dirty="0" err="1" smtClean="0">
                <a:solidFill>
                  <a:srgbClr val="0000FF"/>
                </a:solidFill>
                <a:ea typeface="华文新魏" pitchFamily="2" charset="-122"/>
              </a:rPr>
              <a:t>lastday</a:t>
            </a:r>
            <a:endParaRPr lang="zh-CN" altLang="en-US" b="1" dirty="0" smtClean="0">
              <a:solidFill>
                <a:srgbClr val="0000FF"/>
              </a:solidFill>
              <a:ea typeface="华文新魏" pitchFamily="2" charset="-122"/>
            </a:endParaRPr>
          </a:p>
          <a:p>
            <a:pPr lvl="1">
              <a:lnSpc>
                <a:spcPts val="4080"/>
              </a:lnSpc>
              <a:spcBef>
                <a:spcPts val="0"/>
              </a:spcBef>
            </a:pPr>
            <a:r>
              <a:rPr lang="en-US" altLang="en-US" b="1" dirty="0" smtClean="0">
                <a:solidFill>
                  <a:srgbClr val="0000FF"/>
                </a:solidFill>
                <a:ea typeface="华文新魏" pitchFamily="2" charset="-122"/>
              </a:rPr>
              <a:t>T13</a:t>
            </a:r>
            <a:r>
              <a:rPr lang="zh-CN" altLang="en-US" b="1" dirty="0" smtClean="0">
                <a:solidFill>
                  <a:srgbClr val="0000FF"/>
                </a:solidFill>
                <a:ea typeface="华文新魏" pitchFamily="2" charset="-122"/>
              </a:rPr>
              <a:t>：</a:t>
            </a:r>
            <a:r>
              <a:rPr lang="en-US" altLang="en-US" b="1" dirty="0" err="1" smtClean="0">
                <a:solidFill>
                  <a:srgbClr val="0000FF"/>
                </a:solidFill>
                <a:ea typeface="华文新魏" pitchFamily="2" charset="-122"/>
              </a:rPr>
              <a:t>date.m_month</a:t>
            </a:r>
            <a:r>
              <a:rPr lang="en-US" altLang="en-US" b="1" dirty="0" smtClean="0">
                <a:solidFill>
                  <a:srgbClr val="0000FF"/>
                </a:solidFill>
                <a:ea typeface="华文新魏" pitchFamily="2" charset="-122"/>
              </a:rPr>
              <a:t> == 12</a:t>
            </a:r>
            <a:endParaRPr lang="en-US" altLang="zh-CN" b="1" dirty="0" smtClean="0">
              <a:solidFill>
                <a:srgbClr val="0000FF"/>
              </a:solidFill>
              <a:ea typeface="华文新魏" pitchFamily="2" charset="-122"/>
            </a:endParaRPr>
          </a:p>
        </p:txBody>
      </p:sp>
    </p:spTree>
    <p:extLst>
      <p:ext uri="{BB962C8B-B14F-4D97-AF65-F5344CB8AC3E}">
        <p14:creationId xmlns:p14="http://schemas.microsoft.com/office/powerpoint/2010/main" val="569937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70660" name="Rectangle 3"/>
          <p:cNvSpPr>
            <a:spLocks noGrp="1" noChangeArrowheads="1"/>
          </p:cNvSpPr>
          <p:nvPr>
            <p:ph idx="1"/>
          </p:nvPr>
        </p:nvSpPr>
        <p:spPr/>
        <p:txBody>
          <a:bodyPr/>
          <a:lstStyle/>
          <a:p>
            <a:pPr eaLnBrk="1" hangingPunct="1">
              <a:spcBef>
                <a:spcPts val="0"/>
              </a:spcBef>
            </a:pPr>
            <a:r>
              <a:rPr lang="zh-CN" altLang="en-US" sz="3200" b="1" dirty="0" smtClean="0">
                <a:solidFill>
                  <a:srgbClr val="0000FF"/>
                </a:solidFill>
                <a:ea typeface="华文新魏" pitchFamily="2" charset="-122"/>
              </a:rPr>
              <a:t>开始测试</a:t>
            </a:r>
            <a:endParaRPr lang="en-US" altLang="zh-CN" sz="3200" b="1" dirty="0" smtClean="0">
              <a:solidFill>
                <a:srgbClr val="0000FF"/>
              </a:solidFill>
              <a:ea typeface="华文新魏" pitchFamily="2" charset="-122"/>
            </a:endParaRPr>
          </a:p>
          <a:p>
            <a:pPr eaLnBrk="1" hangingPunct="1">
              <a:spcBef>
                <a:spcPts val="0"/>
              </a:spcBef>
            </a:pPr>
            <a:r>
              <a:rPr lang="en-US" altLang="zh-CN" sz="3200" b="1" dirty="0" smtClean="0">
                <a:solidFill>
                  <a:srgbClr val="0000FF"/>
                </a:solidFill>
                <a:ea typeface="华文新魏" pitchFamily="2" charset="-122"/>
              </a:rPr>
              <a:t>1</a:t>
            </a:r>
            <a:r>
              <a:rPr lang="zh-CN" altLang="en-US" sz="3200" b="1" dirty="0" smtClean="0">
                <a:solidFill>
                  <a:srgbClr val="0000FF"/>
                </a:solidFill>
                <a:ea typeface="华文新魏" pitchFamily="2" charset="-122"/>
              </a:rPr>
              <a:t>、选择判定覆盖指标</a:t>
            </a:r>
            <a:endParaRPr lang="en-US" altLang="zh-CN" sz="3200" b="1" dirty="0" smtClean="0">
              <a:solidFill>
                <a:srgbClr val="0000FF"/>
              </a:solidFill>
              <a:ea typeface="华文新魏" pitchFamily="2" charset="-122"/>
            </a:endParaRPr>
          </a:p>
        </p:txBody>
      </p:sp>
      <p:pic>
        <p:nvPicPr>
          <p:cNvPr id="706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3286125"/>
            <a:ext cx="82534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0629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71684" name="Rectangle 3"/>
          <p:cNvSpPr>
            <a:spLocks noGrp="1" noChangeArrowheads="1"/>
          </p:cNvSpPr>
          <p:nvPr>
            <p:ph idx="1"/>
          </p:nvPr>
        </p:nvSpPr>
        <p:spPr/>
        <p:txBody>
          <a:bodyPr/>
          <a:lstStyle/>
          <a:p>
            <a:pPr>
              <a:spcBef>
                <a:spcPts val="0"/>
              </a:spcBef>
            </a:pPr>
            <a:r>
              <a:rPr lang="zh-CN" altLang="en-US" sz="3200" dirty="0">
                <a:solidFill>
                  <a:srgbClr val="0000FF"/>
                </a:solidFill>
                <a:ea typeface="华文新魏" pitchFamily="2" charset="-122"/>
              </a:rPr>
              <a:t>开始测试</a:t>
            </a:r>
            <a:endParaRPr lang="en-US" altLang="zh-CN" sz="3200" dirty="0">
              <a:solidFill>
                <a:srgbClr val="0000FF"/>
              </a:solidFill>
              <a:ea typeface="华文新魏" pitchFamily="2" charset="-122"/>
            </a:endParaRPr>
          </a:p>
          <a:p>
            <a:pPr>
              <a:spcBef>
                <a:spcPts val="0"/>
              </a:spcBef>
            </a:pPr>
            <a:r>
              <a:rPr lang="en-US" altLang="zh-CN" sz="3200" dirty="0">
                <a:solidFill>
                  <a:srgbClr val="0000FF"/>
                </a:solidFill>
                <a:ea typeface="华文新魏" pitchFamily="2" charset="-122"/>
              </a:rPr>
              <a:t>2</a:t>
            </a:r>
            <a:r>
              <a:rPr lang="zh-CN" altLang="en-US" sz="3200" dirty="0">
                <a:solidFill>
                  <a:srgbClr val="0000FF"/>
                </a:solidFill>
                <a:ea typeface="华文新魏" pitchFamily="2" charset="-122"/>
              </a:rPr>
              <a:t>、选择条件覆盖指标</a:t>
            </a:r>
            <a:endParaRPr lang="en-US" altLang="zh-CN" sz="3200" dirty="0">
              <a:solidFill>
                <a:srgbClr val="0000FF"/>
              </a:solidFill>
              <a:ea typeface="华文新魏" pitchFamily="2" charset="-122"/>
            </a:endParaRP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96952"/>
            <a:ext cx="8820472" cy="305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5573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72708" name="Rectangle 3"/>
          <p:cNvSpPr>
            <a:spLocks noGrp="1" noChangeArrowheads="1"/>
          </p:cNvSpPr>
          <p:nvPr>
            <p:ph idx="1"/>
          </p:nvPr>
        </p:nvSpPr>
        <p:spPr/>
        <p:txBody>
          <a:bodyPr/>
          <a:lstStyle/>
          <a:p>
            <a:pPr>
              <a:spcBef>
                <a:spcPts val="0"/>
              </a:spcBef>
            </a:pPr>
            <a:r>
              <a:rPr lang="zh-CN" altLang="en-US" dirty="0">
                <a:solidFill>
                  <a:srgbClr val="0000FF"/>
                </a:solidFill>
                <a:ea typeface="华文新魏" pitchFamily="2" charset="-122"/>
              </a:rPr>
              <a:t>测试分析</a:t>
            </a:r>
            <a:endParaRPr lang="en-US" altLang="zh-CN" dirty="0">
              <a:solidFill>
                <a:srgbClr val="0000FF"/>
              </a:solidFill>
              <a:ea typeface="华文新魏" pitchFamily="2" charset="-122"/>
            </a:endParaRPr>
          </a:p>
          <a:p>
            <a:pPr marL="866775" lvl="2" indent="-469900">
              <a:spcBef>
                <a:spcPts val="0"/>
              </a:spcBef>
              <a:buFont typeface="Wingdings" panose="05000000000000000000" pitchFamily="2" charset="2"/>
              <a:buChar char="l"/>
            </a:pPr>
            <a:r>
              <a:rPr lang="zh-CN" altLang="en-US" sz="2800" dirty="0">
                <a:solidFill>
                  <a:srgbClr val="0000FF"/>
                </a:solidFill>
                <a:ea typeface="华文新魏" pitchFamily="2" charset="-122"/>
                <a:cs typeface="+mn-cs"/>
              </a:rPr>
              <a:t>仅靠判定覆盖或条件覆盖指标只能保证测试到对应这些分支，但并不能深入理解各判定节点在实现函数功能方面所起到的关键作用</a:t>
            </a:r>
            <a:endParaRPr lang="en-US" altLang="zh-CN" sz="2800" dirty="0">
              <a:solidFill>
                <a:srgbClr val="0000FF"/>
              </a:solidFill>
              <a:ea typeface="华文新魏" pitchFamily="2" charset="-122"/>
              <a:cs typeface="+mn-cs"/>
            </a:endParaRPr>
          </a:p>
          <a:p>
            <a:pPr marL="866775" lvl="2" indent="-469900">
              <a:spcBef>
                <a:spcPts val="0"/>
              </a:spcBef>
              <a:buFont typeface="Wingdings" panose="05000000000000000000" pitchFamily="2" charset="2"/>
              <a:buChar char="l"/>
            </a:pPr>
            <a:r>
              <a:rPr lang="zh-CN" altLang="en-US" sz="2800" dirty="0">
                <a:solidFill>
                  <a:srgbClr val="0000FF"/>
                </a:solidFill>
                <a:ea typeface="华文新魏" pitchFamily="2" charset="-122"/>
                <a:cs typeface="+mn-cs"/>
              </a:rPr>
              <a:t>若引入条件组合覆盖，测试工作量往往又是测试人员所难以承受的</a:t>
            </a:r>
            <a:endParaRPr lang="en-US" altLang="zh-CN" sz="2800" dirty="0">
              <a:solidFill>
                <a:srgbClr val="0000FF"/>
              </a:solidFill>
              <a:ea typeface="华文新魏" pitchFamily="2" charset="-122"/>
              <a:cs typeface="+mn-cs"/>
            </a:endParaRPr>
          </a:p>
        </p:txBody>
      </p:sp>
    </p:spTree>
    <p:extLst>
      <p:ext uri="{BB962C8B-B14F-4D97-AF65-F5344CB8AC3E}">
        <p14:creationId xmlns:p14="http://schemas.microsoft.com/office/powerpoint/2010/main" val="22227787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33796" name="Rectangle 3"/>
          <p:cNvSpPr>
            <a:spLocks noGrp="1" noChangeArrowheads="1"/>
          </p:cNvSpPr>
          <p:nvPr>
            <p:ph idx="1"/>
          </p:nvPr>
        </p:nvSpPr>
        <p:spPr/>
        <p:txBody>
          <a:bodyPr/>
          <a:lstStyle/>
          <a:p>
            <a:pPr algn="just" eaLnBrk="1" hangingPunct="1"/>
            <a:r>
              <a:rPr lang="zh-CN" altLang="en-US" sz="3400" b="1" dirty="0" smtClean="0"/>
              <a:t>小结</a:t>
            </a:r>
            <a:endParaRPr lang="en-US" altLang="zh-CN" sz="3400" b="1" dirty="0" smtClean="0"/>
          </a:p>
          <a:p>
            <a:pPr lvl="1" algn="just" eaLnBrk="1" hangingPunct="1"/>
            <a:r>
              <a:rPr lang="zh-CN" altLang="en-US" b="1" dirty="0" smtClean="0"/>
              <a:t>主要是通过考察源代码中复合判定表达式或构成复合判定表达式的各简单判定条件的所有取值情况，来保证判定表达式的正确性</a:t>
            </a:r>
            <a:endParaRPr lang="en-US" altLang="zh-CN" b="1" dirty="0" smtClean="0"/>
          </a:p>
          <a:p>
            <a:pPr lvl="1"/>
            <a:r>
              <a:rPr lang="zh-CN" altLang="en-US" b="1" dirty="0" smtClean="0"/>
              <a:t>避免测试数据受到复合判定表达式中的“与”、“或”关系的屏蔽效应；</a:t>
            </a:r>
          </a:p>
          <a:p>
            <a:pPr lvl="1"/>
            <a:r>
              <a:rPr lang="zh-CN" altLang="en-US" b="1" dirty="0" smtClean="0"/>
              <a:t>尽量结合边界值选择测试数据</a:t>
            </a:r>
          </a:p>
        </p:txBody>
      </p:sp>
      <p:sp>
        <p:nvSpPr>
          <p:cNvPr id="33798" name="Rectangle 6"/>
          <p:cNvSpPr>
            <a:spLocks noChangeArrowheads="1"/>
          </p:cNvSpPr>
          <p:nvPr/>
        </p:nvSpPr>
        <p:spPr bwMode="auto">
          <a:xfrm>
            <a:off x="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683568" y="2780928"/>
            <a:ext cx="8001000" cy="1216025"/>
          </a:xfrm>
        </p:spPr>
        <p:txBody>
          <a:bodyPr/>
          <a:lstStyle/>
          <a:p>
            <a:pPr algn="ctr"/>
            <a:r>
              <a:rPr lang="zh-CN" altLang="en-US" b="1" dirty="0" smtClean="0">
                <a:latin typeface="黑体" pitchFamily="49" charset="-122"/>
                <a:ea typeface="黑体" pitchFamily="49" charset="-122"/>
              </a:rPr>
              <a:t>谢 谢</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eaLnBrk="0" hangingPunct="0"/>
            <a:r>
              <a:rPr lang="en-US" altLang="zh-CN" dirty="0"/>
              <a:t>5.3 </a:t>
            </a:r>
            <a:r>
              <a:rPr lang="zh-CN" altLang="en-US" dirty="0"/>
              <a:t>对判定的测试</a:t>
            </a:r>
          </a:p>
        </p:txBody>
      </p:sp>
      <p:sp>
        <p:nvSpPr>
          <p:cNvPr id="3" name="内容占位符 2"/>
          <p:cNvSpPr>
            <a:spLocks noGrp="1"/>
          </p:cNvSpPr>
          <p:nvPr>
            <p:ph idx="1"/>
          </p:nvPr>
        </p:nvSpPr>
        <p:spPr/>
        <p:txBody>
          <a:bodyPr/>
          <a:lstStyle/>
          <a:p>
            <a:pPr algn="just" eaLnBrk="1" hangingPunct="1"/>
            <a:r>
              <a:rPr lang="zh-CN" altLang="en-US" sz="3400" b="1" dirty="0"/>
              <a:t>逻辑覆盖：对判定的测试</a:t>
            </a:r>
          </a:p>
          <a:p>
            <a:pPr lvl="1" algn="just" eaLnBrk="1" hangingPunct="1"/>
            <a:r>
              <a:rPr lang="zh-CN" altLang="en-US" b="1" dirty="0"/>
              <a:t>关注点：判定表达式本身的复杂度</a:t>
            </a:r>
          </a:p>
          <a:p>
            <a:pPr lvl="1" algn="just" eaLnBrk="1" hangingPunct="1"/>
            <a:r>
              <a:rPr lang="zh-CN" altLang="en-US" b="1" dirty="0"/>
              <a:t>原理：通过对程序逻辑结构的遍历，来实现测试对程序的覆盖</a:t>
            </a:r>
          </a:p>
          <a:p>
            <a:pPr lvl="1" algn="just" eaLnBrk="1" hangingPunct="1"/>
            <a:r>
              <a:rPr lang="zh-CN" altLang="en-US" b="1" dirty="0"/>
              <a:t>原则：对程序代码中所有的逻辑值，都需要测试真值（</a:t>
            </a:r>
            <a:r>
              <a:rPr lang="en-US" altLang="zh-CN" b="1" dirty="0"/>
              <a:t>True</a:t>
            </a:r>
            <a:r>
              <a:rPr lang="zh-CN" altLang="en-US" b="1" dirty="0"/>
              <a:t>）和假值（</a:t>
            </a:r>
            <a:r>
              <a:rPr lang="en-US" altLang="zh-CN" b="1" dirty="0"/>
              <a:t>False</a:t>
            </a:r>
            <a:r>
              <a:rPr lang="zh-CN" altLang="en-US" b="1" dirty="0"/>
              <a:t>）的情况 </a:t>
            </a:r>
          </a:p>
          <a:p>
            <a:pPr marL="0" indent="0">
              <a:buNone/>
            </a:pPr>
            <a:endParaRPr lang="zh-CN" altLang="en-US" dirty="0"/>
          </a:p>
        </p:txBody>
      </p:sp>
    </p:spTree>
    <p:extLst>
      <p:ext uri="{BB962C8B-B14F-4D97-AF65-F5344CB8AC3E}">
        <p14:creationId xmlns:p14="http://schemas.microsoft.com/office/powerpoint/2010/main" val="18967937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0" hangingPunct="0"/>
            <a:r>
              <a:rPr lang="en-US" altLang="zh-CN" dirty="0"/>
              <a:t>5.3 </a:t>
            </a:r>
            <a:r>
              <a:rPr lang="zh-CN" altLang="en-US" dirty="0"/>
              <a:t>对判定的测试</a:t>
            </a:r>
          </a:p>
        </p:txBody>
      </p:sp>
      <p:sp>
        <p:nvSpPr>
          <p:cNvPr id="6148" name="Rectangle 3"/>
          <p:cNvSpPr>
            <a:spLocks noGrp="1" noChangeArrowheads="1"/>
          </p:cNvSpPr>
          <p:nvPr>
            <p:ph idx="1"/>
          </p:nvPr>
        </p:nvSpPr>
        <p:spPr/>
        <p:txBody>
          <a:bodyPr/>
          <a:lstStyle/>
          <a:p>
            <a:pPr algn="just" eaLnBrk="1" hangingPunct="1"/>
            <a:r>
              <a:rPr lang="zh-CN" altLang="en-US" sz="3400" b="1" dirty="0" smtClean="0"/>
              <a:t>案例描述</a:t>
            </a:r>
          </a:p>
        </p:txBody>
      </p:sp>
      <p:sp>
        <p:nvSpPr>
          <p:cNvPr id="614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BC462E3-4FE8-4D0C-BD8A-87643D1AF27C}" type="slidenum">
              <a:rPr lang="en-US" altLang="zh-CN" smtClean="0"/>
              <a:pPr eaLnBrk="1" hangingPunct="1"/>
              <a:t>5</a:t>
            </a:fld>
            <a:endParaRPr lang="en-US" altLang="zh-CN" smtClean="0"/>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4" y="2590802"/>
            <a:ext cx="5149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5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6" y="581025"/>
            <a:ext cx="38576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7172" name="Rectangle 3"/>
          <p:cNvSpPr>
            <a:spLocks noGrp="1" noChangeArrowheads="1"/>
          </p:cNvSpPr>
          <p:nvPr>
            <p:ph idx="1"/>
          </p:nvPr>
        </p:nvSpPr>
        <p:spPr/>
        <p:txBody>
          <a:bodyPr/>
          <a:lstStyle/>
          <a:p>
            <a:pPr algn="just" eaLnBrk="1" hangingPunct="1"/>
            <a:r>
              <a:rPr lang="zh-CN" altLang="en-US" sz="3400" b="1" dirty="0" smtClean="0"/>
              <a:t>测试用例设计</a:t>
            </a:r>
            <a:endParaRPr lang="en-US" altLang="zh-CN" sz="3400" b="1" dirty="0" smtClean="0"/>
          </a:p>
          <a:p>
            <a:pPr lvl="1" algn="just" eaLnBrk="1" hangingPunct="1"/>
            <a:r>
              <a:rPr lang="zh-CN" altLang="en-US" b="1" dirty="0" smtClean="0">
                <a:solidFill>
                  <a:srgbClr val="0000FF"/>
                </a:solidFill>
              </a:rPr>
              <a:t>语句覆盖</a:t>
            </a:r>
            <a:endParaRPr lang="en-US" altLang="zh-CN" b="1" dirty="0" smtClean="0">
              <a:solidFill>
                <a:srgbClr val="0000FF"/>
              </a:solidFill>
            </a:endParaRPr>
          </a:p>
          <a:p>
            <a:pPr lvl="1" algn="just" eaLnBrk="1" hangingPunct="1"/>
            <a:r>
              <a:rPr lang="zh-CN" altLang="en-US" b="1" dirty="0" smtClean="0"/>
              <a:t>判定覆盖</a:t>
            </a:r>
            <a:endParaRPr lang="en-US" altLang="zh-CN" b="1" dirty="0" smtClean="0"/>
          </a:p>
          <a:p>
            <a:pPr lvl="1" algn="just" eaLnBrk="1" hangingPunct="1"/>
            <a:r>
              <a:rPr lang="zh-CN" altLang="en-US" b="1" dirty="0" smtClean="0"/>
              <a:t>条件覆盖</a:t>
            </a:r>
            <a:endParaRPr lang="en-US" altLang="zh-CN" b="1" dirty="0" smtClean="0"/>
          </a:p>
          <a:p>
            <a:pPr lvl="1" algn="just" eaLnBrk="1" hangingPunct="1"/>
            <a:r>
              <a:rPr lang="zh-CN" altLang="en-US" b="1" dirty="0" smtClean="0"/>
              <a:t>判定</a:t>
            </a:r>
            <a:r>
              <a:rPr lang="en-US" altLang="zh-CN" b="1" dirty="0" smtClean="0"/>
              <a:t>/</a:t>
            </a:r>
            <a:r>
              <a:rPr lang="zh-CN" altLang="en-US" b="1" dirty="0" smtClean="0"/>
              <a:t>条件覆盖</a:t>
            </a:r>
            <a:endParaRPr lang="en-US" altLang="zh-CN" b="1" dirty="0" smtClean="0"/>
          </a:p>
          <a:p>
            <a:pPr lvl="1" algn="just" eaLnBrk="1" hangingPunct="1"/>
            <a:r>
              <a:rPr lang="zh-CN" altLang="en-US" b="1" dirty="0" smtClean="0"/>
              <a:t>条件组合覆盖</a:t>
            </a:r>
            <a:endParaRPr lang="en-US" altLang="zh-CN" b="1" dirty="0" smtClean="0"/>
          </a:p>
          <a:p>
            <a:pPr lvl="1" algn="just" eaLnBrk="1" hangingPunct="1"/>
            <a:r>
              <a:rPr lang="zh-CN" altLang="en-US" b="1" dirty="0" smtClean="0"/>
              <a:t>修正的判定</a:t>
            </a:r>
            <a:r>
              <a:rPr lang="en-US" altLang="zh-CN" b="1" dirty="0" smtClean="0"/>
              <a:t>/</a:t>
            </a:r>
            <a:r>
              <a:rPr lang="zh-CN" altLang="en-US" b="1" dirty="0" smtClean="0"/>
              <a:t>条件覆盖</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8196" name="Rectangle 3"/>
          <p:cNvSpPr>
            <a:spLocks noGrp="1" noChangeArrowheads="1"/>
          </p:cNvSpPr>
          <p:nvPr>
            <p:ph idx="1"/>
          </p:nvPr>
        </p:nvSpPr>
        <p:spPr/>
        <p:txBody>
          <a:bodyPr/>
          <a:lstStyle/>
          <a:p>
            <a:pPr algn="just" eaLnBrk="1" hangingPunct="1"/>
            <a:r>
              <a:rPr lang="zh-CN" altLang="en-US" sz="3400" b="1" dirty="0" smtClean="0"/>
              <a:t>语句覆盖（</a:t>
            </a:r>
            <a:r>
              <a:rPr lang="en-US" altLang="zh-CN" sz="2400" b="1" dirty="0" smtClean="0"/>
              <a:t>Statement Coverage</a:t>
            </a:r>
            <a:r>
              <a:rPr lang="zh-CN" altLang="en-US" sz="3400" b="1" dirty="0" smtClean="0"/>
              <a:t>）</a:t>
            </a:r>
            <a:endParaRPr lang="en-US" altLang="zh-CN" sz="3400" b="1" dirty="0" smtClean="0"/>
          </a:p>
          <a:p>
            <a:pPr lvl="1" algn="just" eaLnBrk="1" hangingPunct="1"/>
            <a:r>
              <a:rPr lang="zh-CN" altLang="en-US" sz="2800" b="1" dirty="0"/>
              <a:t>设计测试用例时应保证程序的每一条可执行语句至少执行一次</a:t>
            </a:r>
            <a:r>
              <a:rPr lang="zh-CN" altLang="en-US" sz="2800" b="1" dirty="0" smtClean="0"/>
              <a:t>。</a:t>
            </a:r>
            <a:endParaRPr lang="en-US" altLang="zh-CN" sz="2800" b="1" dirty="0" smtClean="0"/>
          </a:p>
          <a:p>
            <a:pPr lvl="1" algn="just" eaLnBrk="1" hangingPunct="1"/>
            <a:r>
              <a:rPr lang="zh-CN" altLang="en-US" sz="2800" b="1" dirty="0"/>
              <a:t>点覆盖</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9220" name="Rectangle 3"/>
          <p:cNvSpPr>
            <a:spLocks noGrp="1" noChangeArrowheads="1"/>
          </p:cNvSpPr>
          <p:nvPr>
            <p:ph idx="1"/>
          </p:nvPr>
        </p:nvSpPr>
        <p:spPr/>
        <p:txBody>
          <a:bodyPr/>
          <a:lstStyle/>
          <a:p>
            <a:pPr algn="just" eaLnBrk="1" hangingPunct="1"/>
            <a:r>
              <a:rPr lang="zh-CN" altLang="en-US" sz="3400" b="1" dirty="0" smtClean="0"/>
              <a:t>语句覆盖</a:t>
            </a:r>
            <a:endParaRPr lang="en-US" altLang="zh-CN" sz="3400" b="1" dirty="0" smtClean="0"/>
          </a:p>
          <a:p>
            <a:pPr algn="just" eaLnBrk="1" hangingPunct="1"/>
            <a:endParaRPr lang="en-US" altLang="zh-CN" sz="3400" b="1" dirty="0" smtClean="0"/>
          </a:p>
          <a:p>
            <a:pPr algn="just" eaLnBrk="1" hangingPunct="1"/>
            <a:endParaRPr lang="en-US" altLang="zh-CN" sz="3400" b="1" dirty="0" smtClean="0"/>
          </a:p>
          <a:p>
            <a:pPr algn="just" eaLnBrk="1" hangingPunct="1"/>
            <a:r>
              <a:rPr lang="zh-CN" altLang="en-US" sz="3400" b="1" dirty="0" smtClean="0"/>
              <a:t>局限性</a:t>
            </a:r>
            <a:endParaRPr lang="en-US" altLang="zh-CN" sz="3400" b="1" dirty="0" smtClean="0"/>
          </a:p>
          <a:p>
            <a:pPr lvl="1" algn="just" eaLnBrk="1" hangingPunct="1"/>
            <a:r>
              <a:rPr lang="zh-CN" altLang="en-US" b="1" dirty="0" smtClean="0"/>
              <a:t>关注语句而非判定表达式</a:t>
            </a:r>
            <a:endParaRPr lang="en-US" altLang="zh-CN" b="1" dirty="0" smtClean="0"/>
          </a:p>
          <a:p>
            <a:pPr lvl="1" algn="just" eaLnBrk="1" hangingPunct="1"/>
            <a:r>
              <a:rPr lang="zh-CN" altLang="en-US" b="1" dirty="0" smtClean="0"/>
              <a:t>对隐式分支无效</a:t>
            </a:r>
          </a:p>
        </p:txBody>
      </p:sp>
      <p:pic>
        <p:nvPicPr>
          <p:cNvPr id="92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132856"/>
            <a:ext cx="86153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a:t>5.3 </a:t>
            </a:r>
            <a:r>
              <a:rPr lang="zh-CN" altLang="en-US" dirty="0"/>
              <a:t>对判定的测试</a:t>
            </a:r>
          </a:p>
        </p:txBody>
      </p:sp>
      <p:sp>
        <p:nvSpPr>
          <p:cNvPr id="9220" name="Rectangle 3"/>
          <p:cNvSpPr>
            <a:spLocks noGrp="1" noChangeArrowheads="1"/>
          </p:cNvSpPr>
          <p:nvPr>
            <p:ph idx="1"/>
          </p:nvPr>
        </p:nvSpPr>
        <p:spPr>
          <a:xfrm>
            <a:off x="611560" y="980728"/>
            <a:ext cx="8001000" cy="6552728"/>
          </a:xfrm>
        </p:spPr>
        <p:txBody>
          <a:bodyPr/>
          <a:lstStyle/>
          <a:p>
            <a:pPr marL="0" indent="0" algn="just" eaLnBrk="1" hangingPunct="1">
              <a:spcBef>
                <a:spcPts val="0"/>
              </a:spcBef>
              <a:buNone/>
            </a:pPr>
            <a:r>
              <a:rPr lang="en-US" altLang="zh-CN" sz="2000" b="1" dirty="0" smtClean="0"/>
              <a:t>int SampleFunc2(</a:t>
            </a:r>
            <a:r>
              <a:rPr lang="en-US" altLang="zh-CN" sz="2000" b="1" dirty="0" err="1" smtClean="0"/>
              <a:t>bool</a:t>
            </a:r>
            <a:r>
              <a:rPr lang="en-US" altLang="zh-CN" sz="2000" b="1" dirty="0" smtClean="0"/>
              <a:t> </a:t>
            </a:r>
            <a:r>
              <a:rPr lang="en-US" altLang="zh-CN" sz="2000" b="1" dirty="0" err="1" smtClean="0"/>
              <a:t>bFlag</a:t>
            </a:r>
            <a:r>
              <a:rPr lang="en-US" altLang="zh-CN" sz="2000" b="1" dirty="0" smtClean="0"/>
              <a:t>)</a:t>
            </a:r>
          </a:p>
          <a:p>
            <a:pPr marL="0" indent="0" algn="just" eaLnBrk="1" hangingPunct="1">
              <a:spcBef>
                <a:spcPts val="0"/>
              </a:spcBef>
              <a:buNone/>
            </a:pPr>
            <a:r>
              <a:rPr lang="en-US" altLang="zh-CN" sz="2000" b="1" dirty="0" smtClean="0"/>
              <a:t>{</a:t>
            </a:r>
          </a:p>
          <a:p>
            <a:pPr marL="781050" lvl="1" indent="-342900" algn="just" eaLnBrk="1" hangingPunct="1">
              <a:spcBef>
                <a:spcPts val="0"/>
              </a:spcBef>
              <a:buFont typeface="+mj-lt"/>
              <a:buAutoNum type="arabicPeriod"/>
            </a:pPr>
            <a:r>
              <a:rPr lang="en-US" altLang="zh-CN" sz="1600" b="1" dirty="0" err="1" smtClean="0"/>
              <a:t>int</a:t>
            </a:r>
            <a:r>
              <a:rPr lang="en-US" altLang="zh-CN" sz="1600" b="1" dirty="0" smtClean="0"/>
              <a:t>  *</a:t>
            </a:r>
            <a:r>
              <a:rPr lang="en-US" altLang="zh-CN" sz="1600" b="1" dirty="0" err="1" smtClean="0"/>
              <a:t>pArray</a:t>
            </a:r>
            <a:r>
              <a:rPr lang="en-US" altLang="zh-CN" sz="1600" b="1" dirty="0" smtClean="0"/>
              <a:t> = NULL;</a:t>
            </a:r>
            <a:endParaRPr lang="en-US" altLang="zh-CN" sz="1600" b="1" dirty="0"/>
          </a:p>
          <a:p>
            <a:pPr marL="781050" lvl="1" indent="-342900" algn="just" eaLnBrk="1" hangingPunct="1">
              <a:spcBef>
                <a:spcPts val="0"/>
              </a:spcBef>
              <a:buFont typeface="+mj-lt"/>
              <a:buAutoNum type="arabicPeriod"/>
            </a:pPr>
            <a:r>
              <a:rPr lang="en-US" altLang="zh-CN" sz="1600" b="1" dirty="0" smtClean="0"/>
              <a:t>int sum = 0;</a:t>
            </a:r>
          </a:p>
          <a:p>
            <a:pPr marL="781050" lvl="1" indent="-342900" algn="just" eaLnBrk="1" hangingPunct="1">
              <a:spcBef>
                <a:spcPts val="0"/>
              </a:spcBef>
              <a:buFont typeface="+mj-lt"/>
              <a:buAutoNum type="arabicPeriod"/>
            </a:pPr>
            <a:r>
              <a:rPr lang="en-US" altLang="zh-CN" sz="1600" b="1" dirty="0" smtClean="0"/>
              <a:t>if(</a:t>
            </a:r>
            <a:r>
              <a:rPr lang="en-US" altLang="zh-CN" sz="1600" b="1" dirty="0" err="1"/>
              <a:t>bFlag</a:t>
            </a:r>
            <a:r>
              <a:rPr lang="en-US" altLang="zh-CN" sz="1600" b="1" dirty="0" smtClean="0"/>
              <a:t>)</a:t>
            </a:r>
          </a:p>
          <a:p>
            <a:pPr marL="781050" lvl="1" indent="-342900" algn="just" eaLnBrk="1" hangingPunct="1">
              <a:spcBef>
                <a:spcPts val="0"/>
              </a:spcBef>
              <a:buFont typeface="+mj-lt"/>
              <a:buAutoNum type="arabicPeriod"/>
            </a:pPr>
            <a:r>
              <a:rPr lang="en-US" altLang="zh-CN" sz="1600" b="1" dirty="0" smtClean="0"/>
              <a:t>      </a:t>
            </a:r>
            <a:r>
              <a:rPr lang="en-US" altLang="zh-CN" sz="1600" b="1" dirty="0" err="1" smtClean="0"/>
              <a:t>pArray</a:t>
            </a:r>
            <a:r>
              <a:rPr lang="en-US" altLang="zh-CN" sz="1600" b="1" dirty="0" smtClean="0"/>
              <a:t> = new int[5];</a:t>
            </a:r>
          </a:p>
          <a:p>
            <a:pPr marL="781050" lvl="1" indent="-342900" algn="just" eaLnBrk="1" hangingPunct="1">
              <a:spcBef>
                <a:spcPts val="0"/>
              </a:spcBef>
              <a:buFont typeface="+mj-lt"/>
              <a:buAutoNum type="arabicPeriod"/>
            </a:pPr>
            <a:r>
              <a:rPr lang="en-US" altLang="zh-CN" sz="1600" b="1" dirty="0" smtClean="0"/>
              <a:t>for(int i = 0;i &lt; 5 ;i++){</a:t>
            </a:r>
          </a:p>
          <a:p>
            <a:pPr marL="781050" lvl="1" indent="-342900" algn="just" eaLnBrk="1" hangingPunct="1">
              <a:spcBef>
                <a:spcPts val="0"/>
              </a:spcBef>
              <a:buFont typeface="+mj-lt"/>
              <a:buAutoNum type="arabicPeriod"/>
            </a:pPr>
            <a:r>
              <a:rPr lang="en-US" altLang="zh-CN" sz="1300" b="1" dirty="0" smtClean="0"/>
              <a:t>       </a:t>
            </a:r>
            <a:r>
              <a:rPr lang="en-US" altLang="zh-CN" sz="1300" b="1" dirty="0" err="1" smtClean="0"/>
              <a:t>pArray</a:t>
            </a:r>
            <a:r>
              <a:rPr lang="en-US" altLang="zh-CN" sz="1300" b="1" dirty="0" smtClean="0"/>
              <a:t> [i] = i</a:t>
            </a:r>
            <a:r>
              <a:rPr lang="zh-CN" altLang="en-US" sz="1300" b="1" dirty="0" smtClean="0"/>
              <a:t>；</a:t>
            </a:r>
            <a:endParaRPr lang="en-US" altLang="zh-CN" sz="1300" b="1" dirty="0"/>
          </a:p>
          <a:p>
            <a:pPr marL="781050" lvl="1" indent="-342900" algn="just" eaLnBrk="1" hangingPunct="1">
              <a:spcBef>
                <a:spcPts val="0"/>
              </a:spcBef>
              <a:buFont typeface="+mj-lt"/>
              <a:buAutoNum type="arabicPeriod"/>
            </a:pPr>
            <a:r>
              <a:rPr lang="en-US" altLang="zh-CN" sz="1300" b="1" dirty="0" smtClean="0"/>
              <a:t>       sum = </a:t>
            </a:r>
            <a:r>
              <a:rPr lang="en-US" altLang="zh-CN" sz="1300" b="1" dirty="0"/>
              <a:t>sum + </a:t>
            </a:r>
            <a:r>
              <a:rPr lang="en-US" altLang="zh-CN" sz="1300" b="1" dirty="0" err="1"/>
              <a:t>pArray</a:t>
            </a:r>
            <a:r>
              <a:rPr lang="en-US" altLang="zh-CN" sz="1300" b="1" dirty="0"/>
              <a:t> </a:t>
            </a:r>
            <a:r>
              <a:rPr lang="en-US" altLang="zh-CN" sz="1300" b="1" dirty="0" smtClean="0"/>
              <a:t>[i]*i;</a:t>
            </a:r>
          </a:p>
          <a:p>
            <a:pPr marL="781050" lvl="1" indent="-342900" algn="just" eaLnBrk="1" hangingPunct="1">
              <a:spcBef>
                <a:spcPts val="0"/>
              </a:spcBef>
              <a:buFont typeface="+mj-lt"/>
              <a:buAutoNum type="arabicPeriod"/>
            </a:pPr>
            <a:r>
              <a:rPr lang="en-US" altLang="zh-CN" sz="1600" b="1" dirty="0" smtClean="0"/>
              <a:t>}</a:t>
            </a:r>
          </a:p>
          <a:p>
            <a:pPr marL="781050" lvl="1" indent="-342900" algn="just" eaLnBrk="1" hangingPunct="1">
              <a:spcBef>
                <a:spcPts val="0"/>
              </a:spcBef>
              <a:buFont typeface="+mj-lt"/>
              <a:buAutoNum type="arabicPeriod"/>
            </a:pPr>
            <a:r>
              <a:rPr lang="en-US" altLang="zh-CN" sz="1600" b="1" dirty="0" smtClean="0"/>
              <a:t>if ( </a:t>
            </a:r>
            <a:r>
              <a:rPr lang="en-US" altLang="zh-CN" sz="1600" b="1" dirty="0" err="1"/>
              <a:t>pArray</a:t>
            </a:r>
            <a:r>
              <a:rPr lang="en-US" altLang="zh-CN" sz="1600" b="1" dirty="0"/>
              <a:t> </a:t>
            </a:r>
            <a:r>
              <a:rPr lang="en-US" altLang="zh-CN" sz="1600" b="1" dirty="0" smtClean="0"/>
              <a:t>){</a:t>
            </a:r>
          </a:p>
          <a:p>
            <a:pPr marL="781050" lvl="1" indent="-342900" algn="just" eaLnBrk="1" hangingPunct="1">
              <a:spcBef>
                <a:spcPts val="0"/>
              </a:spcBef>
              <a:buFont typeface="+mj-lt"/>
              <a:buAutoNum type="arabicPeriod"/>
            </a:pPr>
            <a:r>
              <a:rPr lang="en-US" altLang="zh-CN" sz="1600" b="1" dirty="0" smtClean="0"/>
              <a:t>    </a:t>
            </a:r>
            <a:r>
              <a:rPr lang="en-US" altLang="zh-CN" sz="1300" b="1" dirty="0" smtClean="0"/>
              <a:t>delete </a:t>
            </a:r>
            <a:r>
              <a:rPr lang="en-US" altLang="zh-CN" sz="1300" b="1" dirty="0" err="1"/>
              <a:t>pArray</a:t>
            </a:r>
            <a:r>
              <a:rPr lang="en-US" altLang="zh-CN" sz="1300" b="1" dirty="0"/>
              <a:t> </a:t>
            </a:r>
            <a:r>
              <a:rPr lang="en-US" altLang="zh-CN" sz="1300" b="1" dirty="0" smtClean="0"/>
              <a:t>;</a:t>
            </a:r>
          </a:p>
          <a:p>
            <a:pPr marL="781050" lvl="1" indent="-342900" algn="just" eaLnBrk="1" hangingPunct="1">
              <a:spcBef>
                <a:spcPts val="0"/>
              </a:spcBef>
              <a:buFont typeface="+mj-lt"/>
              <a:buAutoNum type="arabicPeriod"/>
            </a:pPr>
            <a:r>
              <a:rPr lang="en-US" altLang="zh-CN" sz="1300" b="1" dirty="0"/>
              <a:t> </a:t>
            </a:r>
            <a:r>
              <a:rPr lang="en-US" altLang="zh-CN" sz="1300" b="1" dirty="0" smtClean="0"/>
              <a:t>    </a:t>
            </a:r>
            <a:r>
              <a:rPr lang="en-US" altLang="zh-CN" sz="1300" b="1" dirty="0" err="1" smtClean="0"/>
              <a:t>pArray</a:t>
            </a:r>
            <a:r>
              <a:rPr lang="en-US" altLang="zh-CN" sz="1300" b="1" dirty="0" smtClean="0"/>
              <a:t>  = NULL;</a:t>
            </a:r>
          </a:p>
          <a:p>
            <a:pPr marL="781050" lvl="1" indent="-342900" algn="just" eaLnBrk="1" hangingPunct="1">
              <a:spcBef>
                <a:spcPts val="0"/>
              </a:spcBef>
              <a:buFont typeface="+mj-lt"/>
              <a:buAutoNum type="arabicPeriod"/>
            </a:pPr>
            <a:r>
              <a:rPr lang="en-US" altLang="zh-CN" sz="1600" b="1" dirty="0" smtClean="0"/>
              <a:t>}</a:t>
            </a:r>
          </a:p>
          <a:p>
            <a:pPr marL="781050" lvl="1" indent="-342900" algn="just" eaLnBrk="1" hangingPunct="1">
              <a:spcBef>
                <a:spcPts val="0"/>
              </a:spcBef>
              <a:buFont typeface="+mj-lt"/>
              <a:buAutoNum type="arabicPeriod"/>
            </a:pPr>
            <a:r>
              <a:rPr lang="en-US" altLang="zh-CN" sz="1600" b="1" dirty="0" smtClean="0"/>
              <a:t>return sum;</a:t>
            </a:r>
          </a:p>
          <a:p>
            <a:pPr marL="0" indent="0" algn="just" eaLnBrk="1" hangingPunct="1">
              <a:spcBef>
                <a:spcPts val="0"/>
              </a:spcBef>
              <a:buNone/>
            </a:pPr>
            <a:r>
              <a:rPr lang="en-US" altLang="zh-CN" sz="2000" b="1" dirty="0" smtClean="0"/>
              <a:t>}</a:t>
            </a:r>
          </a:p>
          <a:p>
            <a:pPr algn="just" eaLnBrk="1" hangingPunct="1">
              <a:spcBef>
                <a:spcPts val="0"/>
              </a:spcBef>
            </a:pPr>
            <a:endParaRPr lang="en-US" altLang="zh-CN" sz="3400" b="1" dirty="0" smtClean="0"/>
          </a:p>
          <a:p>
            <a:pPr marL="0" indent="0" algn="just" eaLnBrk="1" hangingPunct="1">
              <a:spcBef>
                <a:spcPts val="0"/>
              </a:spcBef>
              <a:buNone/>
            </a:pPr>
            <a:endParaRPr lang="en-US" altLang="zh-CN" sz="3400" b="1" dirty="0" smtClean="0"/>
          </a:p>
        </p:txBody>
      </p:sp>
      <p:sp>
        <p:nvSpPr>
          <p:cNvPr id="2" name="矩形 1"/>
          <p:cNvSpPr/>
          <p:nvPr/>
        </p:nvSpPr>
        <p:spPr>
          <a:xfrm>
            <a:off x="4379640" y="2276872"/>
            <a:ext cx="4055919" cy="400110"/>
          </a:xfrm>
          <a:prstGeom prst="rect">
            <a:avLst/>
          </a:prstGeom>
        </p:spPr>
        <p:txBody>
          <a:bodyPr wrap="none">
            <a:spAutoFit/>
          </a:bodyPr>
          <a:lstStyle/>
          <a:p>
            <a:pPr algn="just" eaLnBrk="1" hangingPunct="1"/>
            <a:r>
              <a:rPr lang="zh-CN" altLang="en-US" sz="2000" b="1" dirty="0">
                <a:latin typeface="楷体" panose="02010609060101010101" pitchFamily="49" charset="-122"/>
                <a:ea typeface="楷体" panose="02010609060101010101" pitchFamily="49" charset="-122"/>
              </a:rPr>
              <a:t>请</a:t>
            </a:r>
            <a:r>
              <a:rPr lang="zh-CN" altLang="en-US" sz="2000" b="1" dirty="0" smtClean="0">
                <a:latin typeface="楷体" panose="02010609060101010101" pitchFamily="49" charset="-122"/>
                <a:ea typeface="楷体" panose="02010609060101010101" pitchFamily="49" charset="-122"/>
              </a:rPr>
              <a:t>找出</a:t>
            </a:r>
            <a:r>
              <a:rPr lang="zh-CN" altLang="en-US" sz="2000" b="1" dirty="0">
                <a:latin typeface="楷体" panose="02010609060101010101" pitchFamily="49" charset="-122"/>
                <a:ea typeface="楷体" panose="02010609060101010101" pitchFamily="49" charset="-122"/>
              </a:rPr>
              <a:t>左边</a:t>
            </a:r>
            <a:r>
              <a:rPr lang="zh-CN" altLang="en-US" sz="2000" b="1" dirty="0" smtClean="0">
                <a:latin typeface="楷体" panose="02010609060101010101" pitchFamily="49" charset="-122"/>
                <a:ea typeface="楷体" panose="02010609060101010101" pitchFamily="49" charset="-122"/>
              </a:rPr>
              <a:t>代码</a:t>
            </a:r>
            <a:r>
              <a:rPr lang="zh-CN" altLang="en-US" sz="2000" b="1" dirty="0">
                <a:latin typeface="楷体" panose="02010609060101010101" pitchFamily="49" charset="-122"/>
                <a:ea typeface="楷体" panose="02010609060101010101" pitchFamily="49" charset="-122"/>
              </a:rPr>
              <a:t>中</a:t>
            </a:r>
            <a:r>
              <a:rPr lang="zh-CN" altLang="en-US" sz="2000" b="1" dirty="0">
                <a:solidFill>
                  <a:srgbClr val="FF0000"/>
                </a:solidFill>
                <a:latin typeface="楷体" panose="02010609060101010101" pitchFamily="49" charset="-122"/>
                <a:ea typeface="楷体" panose="02010609060101010101" pitchFamily="49" charset="-122"/>
              </a:rPr>
              <a:t>隐式分支</a:t>
            </a:r>
            <a:r>
              <a:rPr lang="zh-CN" altLang="en-US" sz="2000" b="1" dirty="0">
                <a:latin typeface="楷体" panose="02010609060101010101" pitchFamily="49" charset="-122"/>
                <a:ea typeface="楷体" panose="02010609060101010101" pitchFamily="49" charset="-122"/>
              </a:rPr>
              <a:t>的缺陷</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656615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1704</TotalTime>
  <Words>1171</Words>
  <Application>Microsoft Office PowerPoint</Application>
  <PresentationFormat>全屏显示(4:3)</PresentationFormat>
  <Paragraphs>216</Paragraphs>
  <Slides>36</Slides>
  <Notes>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Profile</vt:lpstr>
      <vt:lpstr>软件测试实用教程 ——方法与实践</vt:lpstr>
      <vt:lpstr>控制流分析技术</vt:lpstr>
      <vt:lpstr>控制流分析技术</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5.3 对判定的测试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161</cp:revision>
  <dcterms:created xsi:type="dcterms:W3CDTF">2008-07-27T05:17:11Z</dcterms:created>
  <dcterms:modified xsi:type="dcterms:W3CDTF">2018-08-21T08:05:17Z</dcterms:modified>
</cp:coreProperties>
</file>