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3"/>
  </p:notesMasterIdLst>
  <p:handoutMasterIdLst>
    <p:handoutMasterId r:id="rId44"/>
  </p:handoutMasterIdLst>
  <p:sldIdLst>
    <p:sldId id="451"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 id="316"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5" autoAdjust="0"/>
    <p:restoredTop sz="85609" autoAdjust="0"/>
  </p:normalViewPr>
  <p:slideViewPr>
    <p:cSldViewPr>
      <p:cViewPr>
        <p:scale>
          <a:sx n="66" d="100"/>
          <a:sy n="66" d="100"/>
        </p:scale>
        <p:origin x="-1236" y="-21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588224" y="6080574"/>
            <a:ext cx="2407143"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D0F5D057-4CA5-4C71-945C-B0F6E9A324FF}"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9160798F-FAF7-4F81-A2FA-365F9EF6E676}"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EEC425FB-2728-4677-9616-10A6E964E489}"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6E685A87-9188-4416-89C6-8D8E0D48AC59}"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11560" y="1916832"/>
            <a:ext cx="7772400" cy="1128192"/>
          </a:xfrm>
        </p:spPr>
        <p:txBody>
          <a:bodyPr>
            <a:normAutofit fontScale="90000"/>
          </a:bodyPr>
          <a:lstStyle/>
          <a:p>
            <a:pPr algn="ctr" eaLnBrk="1" hangingPunct="1">
              <a:defRPr/>
            </a:pPr>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7892" name="Rectangle 3"/>
          <p:cNvSpPr>
            <a:spLocks noGrp="1" noChangeArrowheads="1"/>
          </p:cNvSpPr>
          <p:nvPr>
            <p:ph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solidFill>
                  <a:srgbClr val="FF0000"/>
                </a:solidFill>
              </a:rPr>
              <a:t>环路复杂度不应超过</a:t>
            </a:r>
            <a:r>
              <a:rPr lang="en-US" altLang="zh-CN" b="1" dirty="0" smtClean="0">
                <a:solidFill>
                  <a:srgbClr val="FF0000"/>
                </a:solidFill>
              </a:rPr>
              <a:t>10</a:t>
            </a:r>
            <a:r>
              <a:rPr lang="zh-CN" altLang="en-US" b="1" dirty="0" smtClean="0">
                <a:solidFill>
                  <a:srgbClr val="FF0000"/>
                </a:solidFill>
              </a:rPr>
              <a:t>。</a:t>
            </a:r>
            <a:endParaRPr lang="en-US" altLang="zh-CN" b="1" dirty="0" smtClean="0">
              <a:solidFill>
                <a:srgbClr val="FF0000"/>
              </a:solidFill>
            </a:endParaRPr>
          </a:p>
        </p:txBody>
      </p:sp>
      <p:sp>
        <p:nvSpPr>
          <p:cNvPr id="3789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smtClean="0"/>
          </a:p>
        </p:txBody>
      </p:sp>
      <p:sp>
        <p:nvSpPr>
          <p:cNvPr id="3789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7892"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独立判定节点法：</a:t>
            </a:r>
            <a:r>
              <a:rPr lang="en-US" altLang="zh-CN" sz="3400" b="1" dirty="0" smtClean="0"/>
              <a:t>V(G)=P+1</a:t>
            </a:r>
          </a:p>
          <a:p>
            <a:pPr marL="0" indent="0" eaLnBrk="1" hangingPunct="1">
              <a:spcAft>
                <a:spcPts val="600"/>
              </a:spcAft>
              <a:buNone/>
            </a:pPr>
            <a:endParaRPr lang="en-US" altLang="zh-CN" sz="3400" b="1" dirty="0" smtClean="0"/>
          </a:p>
        </p:txBody>
      </p:sp>
      <p:sp>
        <p:nvSpPr>
          <p:cNvPr id="3789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smtClean="0"/>
          </a:p>
        </p:txBody>
      </p:sp>
      <p:sp>
        <p:nvSpPr>
          <p:cNvPr id="3789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8916"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smtClean="0"/>
          </a:p>
        </p:txBody>
      </p:sp>
      <p:sp>
        <p:nvSpPr>
          <p:cNvPr id="38918"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4"/>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13</a:t>
            </a:fld>
            <a:endParaRPr lang="en-US" altLang="zh-CN"/>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6" y="4293098"/>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80"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21"/>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7"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2" y="4304498"/>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1" y="4365180"/>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4"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3" y="2276874"/>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6"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5"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2"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5"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8" y="4221164"/>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7"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8" y="4284677"/>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6"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3"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8" y="423241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1"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9" y="220479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3"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1" y="4530896"/>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8"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5"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1" y="2955634"/>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9"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2"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243408"/>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sz="3600" b="1" dirty="0">
                <a:latin typeface="华文楷体" panose="02010600040101010101" pitchFamily="2" charset="-122"/>
                <a:ea typeface="楷体" panose="02010609060101010101" pitchFamily="49" charset="-122"/>
              </a:rPr>
              <a:t>5.4 </a:t>
            </a:r>
            <a:r>
              <a:rPr lang="zh-CN" altLang="en-US" sz="3600" b="1" dirty="0">
                <a:latin typeface="华文楷体" panose="02010600040101010101" pitchFamily="2" charset="-122"/>
                <a:ea typeface="楷体" panose="02010609060101010101"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15</a:t>
            </a:fld>
            <a:endParaRPr lang="en-US" altLang="zh-CN"/>
          </a:p>
        </p:txBody>
      </p:sp>
      <p:sp>
        <p:nvSpPr>
          <p:cNvPr id="5" name="AutoShape 48"/>
          <p:cNvSpPr>
            <a:spLocks noChangeArrowheads="1"/>
          </p:cNvSpPr>
          <p:nvPr/>
        </p:nvSpPr>
        <p:spPr bwMode="auto">
          <a:xfrm>
            <a:off x="567608" y="1914559"/>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1" y="3797946"/>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7"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1"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7"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0964"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
        <p:nvSpPr>
          <p:cNvPr id="4096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1988" name="Rectangle 3"/>
          <p:cNvSpPr>
            <a:spLocks noGrp="1" noChangeArrowheads="1"/>
          </p:cNvSpPr>
          <p:nvPr>
            <p:ph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
        <p:nvSpPr>
          <p:cNvPr id="4198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3012" name="Rectangle 3"/>
          <p:cNvSpPr>
            <a:spLocks noGrp="1" noChangeArrowheads="1"/>
          </p:cNvSpPr>
          <p:nvPr>
            <p:ph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
        <p:nvSpPr>
          <p:cNvPr id="4301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4036" name="Rectangle 3"/>
          <p:cNvSpPr>
            <a:spLocks noGrp="1" noChangeArrowheads="1"/>
          </p:cNvSpPr>
          <p:nvPr>
            <p:ph idx="1"/>
          </p:nvPr>
        </p:nvSpPr>
        <p:spPr/>
        <p:txBody>
          <a:bodyPr/>
          <a:lstStyle/>
          <a:p>
            <a:pPr eaLnBrk="1" hangingPunct="1"/>
            <a:r>
              <a:rPr lang="zh-CN" altLang="en-US" sz="3400" b="1" smtClean="0"/>
              <a:t>基本原理</a:t>
            </a:r>
            <a:endParaRPr lang="en-US" altLang="zh-CN" sz="3100" b="1" smtClean="0"/>
          </a:p>
        </p:txBody>
      </p:sp>
      <p:sp>
        <p:nvSpPr>
          <p:cNvPr id="4403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9"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0" hangingPunct="0"/>
            <a:r>
              <a:rPr lang="zh-CN" altLang="en-US" dirty="0"/>
              <a:t>第</a:t>
            </a:r>
            <a:r>
              <a:rPr lang="en-US" altLang="zh-CN" dirty="0"/>
              <a:t>3</a:t>
            </a:r>
            <a:r>
              <a:rPr lang="zh-CN" altLang="en-US" dirty="0"/>
              <a:t>章  黑盒测试技术</a:t>
            </a:r>
          </a:p>
        </p:txBody>
      </p:sp>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28676"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
        <p:nvSpPr>
          <p:cNvPr id="5529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smtClean="0"/>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404664"/>
            <a:ext cx="8001000" cy="4267200"/>
          </a:xfrm>
        </p:spPr>
        <p:txBody>
          <a:bodyPr/>
          <a:lstStyle/>
          <a:p>
            <a:pPr marL="0" indent="0">
              <a:spcBef>
                <a:spcPts val="0"/>
              </a:spcBef>
              <a:buNone/>
            </a:pPr>
            <a:r>
              <a:rPr lang="en-US" altLang="zh-CN" sz="2400" b="1" dirty="0" smtClean="0"/>
              <a:t>int SampleFunc1(int </a:t>
            </a:r>
            <a:r>
              <a:rPr lang="en-US" altLang="zh-CN" sz="2400" b="1" dirty="0" err="1"/>
              <a:t>i</a:t>
            </a:r>
            <a:r>
              <a:rPr lang="en-US" altLang="zh-CN" sz="2400" b="1" dirty="0" err="1" smtClean="0"/>
              <a:t>,int</a:t>
            </a:r>
            <a:r>
              <a:rPr lang="en-US" altLang="zh-CN" sz="2400" b="1" dirty="0" smtClean="0"/>
              <a:t> j)</a:t>
            </a:r>
          </a:p>
          <a:p>
            <a:pPr marL="0" indent="0">
              <a:spcBef>
                <a:spcPts val="0"/>
              </a:spcBef>
              <a:buNone/>
            </a:pPr>
            <a:r>
              <a:rPr lang="en-US" altLang="zh-CN" sz="2400" b="1" dirty="0" smtClean="0"/>
              <a:t>{</a:t>
            </a:r>
          </a:p>
          <a:p>
            <a:pPr marL="0" indent="0">
              <a:spcBef>
                <a:spcPts val="0"/>
              </a:spcBef>
              <a:buNone/>
            </a:pPr>
            <a:r>
              <a:rPr lang="en-US" altLang="zh-CN" sz="2400" b="1" dirty="0" smtClean="0"/>
              <a:t>int num1=0;</a:t>
            </a:r>
          </a:p>
          <a:p>
            <a:pPr marL="0" indent="0">
              <a:spcBef>
                <a:spcPts val="0"/>
              </a:spcBef>
              <a:buNone/>
            </a:pPr>
            <a:r>
              <a:rPr lang="en-US" altLang="zh-CN" sz="2400" b="1" dirty="0" smtClean="0"/>
              <a:t>int num2=0;</a:t>
            </a:r>
          </a:p>
          <a:p>
            <a:pPr marL="514350" indent="-514350">
              <a:spcBef>
                <a:spcPts val="0"/>
              </a:spcBef>
              <a:buAutoNum type="arabicPlain"/>
            </a:pPr>
            <a:r>
              <a:rPr lang="en-US" altLang="zh-CN" sz="2400" b="1" dirty="0" smtClean="0"/>
              <a:t>while(i&lt;10)</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a:t> </a:t>
            </a:r>
            <a:r>
              <a:rPr lang="en-US" altLang="zh-CN" sz="2400" b="1" dirty="0" smtClean="0"/>
              <a:t>    if(j==</a:t>
            </a:r>
            <a:r>
              <a:rPr lang="en-US" altLang="zh-CN" sz="2400" b="1" smtClean="0"/>
              <a:t>0 || </a:t>
            </a:r>
            <a:r>
              <a:rPr lang="en-US" altLang="zh-CN" sz="2400" b="1" dirty="0" smtClean="0"/>
              <a:t>j==2)</a:t>
            </a:r>
          </a:p>
          <a:p>
            <a:pPr marL="514350" indent="-514350">
              <a:spcBef>
                <a:spcPts val="0"/>
              </a:spcBef>
              <a:buAutoNum type="arabicPlain"/>
            </a:pPr>
            <a:r>
              <a:rPr lang="en-US" altLang="zh-CN" sz="2400" b="1" dirty="0"/>
              <a:t> </a:t>
            </a:r>
            <a:r>
              <a:rPr lang="en-US" altLang="zh-CN" sz="2400" b="1" dirty="0" smtClean="0"/>
              <a:t>   {</a:t>
            </a:r>
          </a:p>
          <a:p>
            <a:pPr marL="514350" indent="-514350">
              <a:spcBef>
                <a:spcPts val="0"/>
              </a:spcBef>
              <a:buAutoNum type="arabicPlain"/>
            </a:pPr>
            <a:r>
              <a:rPr lang="en-US" altLang="zh-CN" sz="2400" b="1" dirty="0"/>
              <a:t> </a:t>
            </a:r>
            <a:r>
              <a:rPr lang="en-US" altLang="zh-CN" sz="2400" b="1" dirty="0" smtClean="0"/>
              <a:t> 	</a:t>
            </a:r>
            <a:r>
              <a:rPr lang="en-US" altLang="zh-CN" sz="2400" b="1" dirty="0"/>
              <a:t> </a:t>
            </a:r>
            <a:r>
              <a:rPr lang="en-US" altLang="zh-CN" sz="2400" b="1" dirty="0" smtClean="0"/>
              <a:t>    num1++;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else if(j==1)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num2++;   </a:t>
            </a:r>
          </a:p>
          <a:p>
            <a:pPr marL="514350" indent="-514350">
              <a:spcBef>
                <a:spcPts val="0"/>
              </a:spcBef>
              <a:buAutoNum type="arabicPlain"/>
            </a:pPr>
            <a:r>
              <a:rPr lang="en-US" altLang="zh-CN" sz="2400" b="1" dirty="0" smtClean="0"/>
              <a:t>    } </a:t>
            </a:r>
          </a:p>
          <a:p>
            <a:pPr marL="514350" indent="-514350">
              <a:spcBef>
                <a:spcPts val="0"/>
              </a:spcBef>
              <a:buAutoNum type="arabicPlain"/>
            </a:pPr>
            <a:r>
              <a:rPr lang="en-US" altLang="zh-CN" sz="2400" b="1" dirty="0"/>
              <a:t> </a:t>
            </a:r>
            <a:r>
              <a:rPr lang="en-US" altLang="zh-CN" sz="2400" b="1" dirty="0" smtClean="0"/>
              <a:t>  i++;</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err="1" smtClean="0"/>
              <a:t>printf</a:t>
            </a:r>
            <a:r>
              <a:rPr lang="en-US" altLang="zh-CN" sz="2400" b="1" dirty="0" smtClean="0"/>
              <a:t>(“num1=%d,num2=%d”,num1,num2)</a:t>
            </a:r>
          </a:p>
          <a:p>
            <a:pPr marL="514350" indent="-514350">
              <a:buAutoNum type="arabicPlain"/>
            </a:pPr>
            <a:r>
              <a:rPr lang="en-US" altLang="zh-CN" sz="2000" b="1" dirty="0"/>
              <a:t>}</a:t>
            </a:r>
            <a:endParaRPr lang="en-US" altLang="zh-CN" sz="2000" b="1" dirty="0" smtClean="0"/>
          </a:p>
          <a:p>
            <a:pPr marL="0" indent="0">
              <a:buNone/>
            </a:pPr>
            <a:endParaRPr lang="en-US" altLang="zh-CN" sz="2000" b="1" dirty="0" smtClean="0"/>
          </a:p>
          <a:p>
            <a:pPr marL="0" indent="0">
              <a:buNone/>
            </a:pPr>
            <a:endParaRPr lang="zh-CN" altLang="en-US" sz="1800" dirty="0"/>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5060"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505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6084" name="Rectangle 3"/>
          <p:cNvSpPr>
            <a:spLocks noGrp="1" noChangeArrowheads="1"/>
          </p:cNvSpPr>
          <p:nvPr>
            <p:ph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
        <p:nvSpPr>
          <p:cNvPr id="4608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710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710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8132" name="Rectangle 3"/>
          <p:cNvSpPr>
            <a:spLocks noGrp="1" noChangeArrowheads="1"/>
          </p:cNvSpPr>
          <p:nvPr>
            <p:ph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
        <p:nvSpPr>
          <p:cNvPr id="4813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9156"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915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
        <p:nvSpPr>
          <p:cNvPr id="5017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sp>
        <p:nvSpPr>
          <p:cNvPr id="5120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5"/>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222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
        <p:nvSpPr>
          <p:cNvPr id="5222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zh-CN" altLang="en-US" dirty="0"/>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90828383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gridCol w="1600200"/>
                <a:gridCol w="1600200"/>
                <a:gridCol w="1600200"/>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输入</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预期输出</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执行路径</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b="0" dirty="0" smtClean="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TestCase2</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a:t>
                      </a:r>
                      <a:r>
                        <a:rPr lang="en-US" altLang="zh-CN" dirty="0" smtClean="0">
                          <a:solidFill>
                            <a:srgbClr val="FF0000"/>
                          </a:solidFill>
                        </a:rPr>
                        <a:t>1</a:t>
                      </a:r>
                      <a:r>
                        <a:rPr lang="en-US" altLang="zh-CN" dirty="0" smtClean="0">
                          <a:solidFill>
                            <a:schemeClr val="tx1"/>
                          </a:solidFill>
                        </a:rPr>
                        <a:t>,0,-3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a:t>
                      </a:r>
                      <a:r>
                        <a:rPr lang="en-US" altLang="zh-CN" dirty="0" smtClean="0">
                          <a:solidFill>
                            <a:srgbClr val="FF0000"/>
                          </a:solidFill>
                        </a:rPr>
                        <a:t>1</a:t>
                      </a:r>
                      <a:r>
                        <a:rPr lang="en-US" altLang="zh-CN" dirty="0" smtClean="0">
                          <a:solidFill>
                            <a:schemeClr val="tx1"/>
                          </a:solidFill>
                        </a:rPr>
                        <a:t>,0,-3</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3</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9" y="476673"/>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896581"/>
            <a:ext cx="6768752" cy="1569660"/>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a:t>
            </a:r>
            <a:r>
              <a:rPr lang="zh-CN" altLang="en-US" sz="2400" b="1" dirty="0" smtClean="0">
                <a:solidFill>
                  <a:srgbClr val="0000FF"/>
                </a:solidFill>
                <a:latin typeface="+mn-lt"/>
                <a:ea typeface="+mn-ea"/>
              </a:rPr>
              <a:t>不一定</a:t>
            </a:r>
            <a:r>
              <a:rPr lang="zh-CN" altLang="en-US" sz="2400" b="1" dirty="0" smtClean="0">
                <a:solidFill>
                  <a:srgbClr val="FF0000"/>
                </a:solidFill>
                <a:latin typeface="+mn-lt"/>
                <a:ea typeface="+mn-ea"/>
              </a:rPr>
              <a:t>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28676" name="Rectangle 3"/>
          <p:cNvSpPr>
            <a:spLocks noGrp="1" noChangeArrowheads="1"/>
          </p:cNvSpPr>
          <p:nvPr>
            <p:ph idx="1"/>
          </p:nvPr>
        </p:nvSpPr>
        <p:spPr/>
        <p:txBody>
          <a:bodyPr/>
          <a:lstStyle/>
          <a:p>
            <a:pPr marL="469900" lvl="1" indent="-469900" eaLnBrk="0" hangingPunct="0">
              <a:lnSpc>
                <a:spcPts val="4080"/>
              </a:lnSpc>
              <a:spcBef>
                <a:spcPts val="0"/>
              </a:spcBef>
              <a:buFont typeface="Wingdings" pitchFamily="2" charset="2"/>
              <a:buChar char="Ø"/>
              <a:defRPr/>
            </a:pPr>
            <a:r>
              <a:rPr lang="zh-CN" altLang="en-US" sz="3200" dirty="0">
                <a:latin typeface="楷体" panose="02010609060101010101" pitchFamily="49" charset="-122"/>
                <a:cs typeface="+mn-cs"/>
              </a:rPr>
              <a:t>不</a:t>
            </a:r>
            <a:r>
              <a:rPr lang="zh-CN" altLang="en-US" sz="3200" dirty="0">
                <a:latin typeface="楷体" panose="02010609060101010101" pitchFamily="49" charset="-122"/>
                <a:cs typeface="+mn-cs"/>
              </a:rPr>
              <a:t>可行路径的处理</a:t>
            </a:r>
            <a:endParaRPr lang="en-US" altLang="zh-CN" sz="3200" dirty="0">
              <a:latin typeface="楷体" panose="02010609060101010101" pitchFamily="49" charset="-122"/>
              <a:cs typeface="+mn-cs"/>
            </a:endParaRPr>
          </a:p>
          <a:p>
            <a:pPr marL="866775" lvl="2" indent="-469900" eaLnBrk="1" hangingPunct="1">
              <a:lnSpc>
                <a:spcPts val="4080"/>
              </a:lnSpc>
              <a:spcBef>
                <a:spcPts val="0"/>
              </a:spcBef>
              <a:buFont typeface="Wingdings" panose="05000000000000000000" pitchFamily="2" charset="2"/>
              <a:buChar char="l"/>
              <a:defRPr/>
            </a:pPr>
            <a:r>
              <a:rPr lang="zh-CN" altLang="en-US" sz="2800" b="1" dirty="0" smtClean="0">
                <a:latin typeface="楷体" panose="02010609060101010101" pitchFamily="49" charset="-122"/>
                <a:cs typeface="+mn-cs"/>
              </a:rPr>
              <a:t>程序的设计缺陷导致不可行路径</a:t>
            </a:r>
            <a:endParaRPr lang="en-US" altLang="zh-CN" sz="2800" b="1" dirty="0" smtClean="0">
              <a:latin typeface="楷体" panose="02010609060101010101" pitchFamily="49" charset="-122"/>
              <a:cs typeface="+mn-cs"/>
            </a:endParaRPr>
          </a:p>
          <a:p>
            <a:pPr marL="866775" lvl="2" indent="-469900" eaLnBrk="1" hangingPunct="1">
              <a:lnSpc>
                <a:spcPts val="4080"/>
              </a:lnSpc>
              <a:spcBef>
                <a:spcPts val="0"/>
              </a:spcBef>
              <a:buFont typeface="Wingdings" panose="05000000000000000000" pitchFamily="2" charset="2"/>
              <a:buChar char="l"/>
              <a:defRPr/>
            </a:pPr>
            <a:r>
              <a:rPr lang="zh-CN" altLang="en-US" sz="2800" b="1" dirty="0" smtClean="0">
                <a:latin typeface="楷体" panose="02010609060101010101" pitchFamily="49" charset="-122"/>
                <a:cs typeface="+mn-cs"/>
              </a:rPr>
              <a:t>原因在于：构成判定表达式的多个简单</a:t>
            </a:r>
            <a:r>
              <a:rPr lang="zh-CN" altLang="en-US" sz="2800" b="1" dirty="0" smtClean="0">
                <a:solidFill>
                  <a:srgbClr val="FF0000"/>
                </a:solidFill>
                <a:latin typeface="楷体" panose="02010609060101010101" pitchFamily="49" charset="-122"/>
                <a:cs typeface="+mn-cs"/>
              </a:rPr>
              <a:t>判定条件之间存在一定关联</a:t>
            </a:r>
            <a:r>
              <a:rPr lang="zh-CN" altLang="en-US" sz="2800" b="1" dirty="0" smtClean="0">
                <a:latin typeface="楷体" panose="02010609060101010101" pitchFamily="49" charset="-122"/>
                <a:cs typeface="+mn-cs"/>
              </a:rPr>
              <a:t>，体现在多个简单判定条件的取值相互约束，从而导致部分路径不可行。若完全根据程序图来设计测试用例，往往无法发现这些不可行路径，最终导致测试失败</a:t>
            </a:r>
            <a:endParaRPr lang="en-US" altLang="zh-CN" sz="2800" b="1" dirty="0" smtClean="0">
              <a:latin typeface="楷体" panose="02010609060101010101" pitchFamily="49" charset="-122"/>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4276"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2700" b="1" dirty="0" smtClean="0"/>
              <a:t>测试难点</a:t>
            </a:r>
            <a:endParaRPr lang="en-US" altLang="zh-CN" sz="2700" b="1" dirty="0" smtClean="0"/>
          </a:p>
          <a:p>
            <a:pPr lvl="1" eaLnBrk="1" hangingPunct="1"/>
            <a:r>
              <a:rPr lang="zh-CN" altLang="en-US" sz="2700" b="1" dirty="0" smtClean="0"/>
              <a:t>独立路径集合规模确定</a:t>
            </a:r>
            <a:endParaRPr lang="en-US" altLang="zh-CN" sz="2700" b="1" dirty="0" smtClean="0"/>
          </a:p>
          <a:p>
            <a:pPr lvl="1" eaLnBrk="1" hangingPunct="1"/>
            <a:r>
              <a:rPr lang="zh-CN" altLang="en-US" sz="2700" b="1" dirty="0" smtClean="0"/>
              <a:t>独立路径的抽取</a:t>
            </a:r>
            <a:endParaRPr lang="en-US" altLang="zh-CN" sz="2700" b="1" dirty="0" smtClean="0"/>
          </a:p>
          <a:p>
            <a:pPr lvl="1" eaLnBrk="1" hangingPunct="1"/>
            <a:r>
              <a:rPr lang="zh-CN" altLang="en-US" sz="2700" b="1" dirty="0" smtClean="0"/>
              <a:t>不可行路径的处理</a:t>
            </a:r>
            <a:endParaRPr lang="en-US" altLang="zh-CN" sz="2700" b="1" dirty="0" smtClean="0"/>
          </a:p>
          <a:p>
            <a:pPr lvl="1" eaLnBrk="1" hangingPunct="1"/>
            <a:r>
              <a:rPr lang="zh-CN" altLang="en-US" sz="2700" b="1" dirty="0" smtClean="0">
                <a:solidFill>
                  <a:srgbClr val="0000FF"/>
                </a:solidFill>
              </a:rPr>
              <a:t>测试用例的设计</a:t>
            </a:r>
            <a:endParaRPr lang="en-US" altLang="zh-CN" sz="2700" b="1" dirty="0"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6324"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7348"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9"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8372"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9396" name="Rectangle 3"/>
          <p:cNvSpPr>
            <a:spLocks noGrp="1" noChangeArrowheads="1"/>
          </p:cNvSpPr>
          <p:nvPr>
            <p:ph idx="1"/>
          </p:nvPr>
        </p:nvSpPr>
        <p:spPr/>
        <p:txBody>
          <a:bodyPr/>
          <a:lstStyle/>
          <a:p>
            <a:pPr eaLnBrk="1" hangingPunct="1"/>
            <a:r>
              <a:rPr lang="zh-CN" altLang="en-US" sz="3400" b="1" dirty="0" smtClean="0">
                <a:solidFill>
                  <a:srgbClr val="0000FF"/>
                </a:solidFill>
                <a:ea typeface="华文新魏" pitchFamily="2" charset="-122"/>
              </a:rPr>
              <a:t>不可行路径分析</a:t>
            </a:r>
            <a:endParaRPr lang="en-US" altLang="zh-CN" sz="3400" b="1" dirty="0" smtClean="0">
              <a:solidFill>
                <a:srgbClr val="0000FF"/>
              </a:solidFill>
              <a:ea typeface="华文新魏" pitchFamily="2" charset="-122"/>
            </a:endParaRPr>
          </a:p>
          <a:p>
            <a:pPr eaLnBrk="1" hangingPunct="1"/>
            <a:r>
              <a:rPr lang="en-US" altLang="en-US" sz="3400" b="1" dirty="0" smtClean="0">
                <a:solidFill>
                  <a:srgbClr val="0000FF"/>
                </a:solidFill>
                <a:ea typeface="华文新魏" pitchFamily="2" charset="-122"/>
              </a:rPr>
              <a:t>Path1</a:t>
            </a:r>
            <a:r>
              <a:rPr lang="zh-CN" altLang="en-US" sz="3400" b="1" dirty="0" smtClean="0">
                <a:solidFill>
                  <a:srgbClr val="0000FF"/>
                </a:solidFill>
                <a:ea typeface="华文新魏" pitchFamily="2" charset="-122"/>
              </a:rPr>
              <a:t>、</a:t>
            </a:r>
            <a:r>
              <a:rPr lang="en-US" altLang="en-US" sz="3400" b="1" dirty="0" smtClean="0">
                <a:solidFill>
                  <a:srgbClr val="0000FF"/>
                </a:solidFill>
                <a:ea typeface="华文新魏" pitchFamily="2" charset="-122"/>
              </a:rPr>
              <a:t>Path3</a:t>
            </a:r>
            <a:r>
              <a:rPr lang="zh-CN" altLang="en-US" sz="3400" b="1" dirty="0" smtClean="0">
                <a:solidFill>
                  <a:srgbClr val="0000FF"/>
                </a:solidFill>
                <a:ea typeface="华文新魏" pitchFamily="2" charset="-122"/>
              </a:rPr>
              <a:t>、</a:t>
            </a:r>
            <a:r>
              <a:rPr lang="en-US" altLang="en-US" sz="3400" b="1" dirty="0" smtClean="0">
                <a:solidFill>
                  <a:srgbClr val="0000FF"/>
                </a:solidFill>
                <a:ea typeface="华文新魏" pitchFamily="2" charset="-122"/>
              </a:rPr>
              <a:t>Path4</a:t>
            </a:r>
            <a:r>
              <a:rPr lang="zh-CN" altLang="en-US" sz="3400" b="1" dirty="0" smtClean="0">
                <a:solidFill>
                  <a:srgbClr val="0000FF"/>
                </a:solidFill>
                <a:ea typeface="华文新魏" pitchFamily="2" charset="-122"/>
              </a:rPr>
              <a:t>都是不可行路径</a:t>
            </a:r>
            <a:endParaRPr lang="en-US" altLang="zh-CN" sz="3400" b="1" dirty="0" smtClean="0">
              <a:solidFill>
                <a:srgbClr val="0000FF"/>
              </a:solidFill>
              <a:ea typeface="华文新魏" pitchFamily="2" charset="-122"/>
            </a:endParaRPr>
          </a:p>
          <a:p>
            <a:pPr eaLnBrk="1" hangingPunct="1"/>
            <a:r>
              <a:rPr lang="zh-CN" altLang="en-US" sz="3400" b="1" dirty="0" smtClean="0">
                <a:solidFill>
                  <a:srgbClr val="0000FF"/>
                </a:solidFill>
                <a:ea typeface="华文新魏" pitchFamily="2" charset="-122"/>
              </a:rPr>
              <a:t>原因：多个判定表达式中涉及的简单判定条件存在一定的约束关系</a:t>
            </a:r>
            <a:endParaRPr lang="en-US" altLang="zh-CN" sz="3400" b="1" dirty="0"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0420"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144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2500315"/>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2468" name="Rectangle 3"/>
          <p:cNvSpPr>
            <a:spLocks noGrp="1" noChangeArrowheads="1"/>
          </p:cNvSpPr>
          <p:nvPr>
            <p:ph idx="1"/>
          </p:nvPr>
        </p:nvSpPr>
        <p:spPr/>
        <p:txBody>
          <a:bodyPr/>
          <a:lstStyle/>
          <a:p>
            <a:pPr eaLnBrk="1" hangingPunct="1"/>
            <a:r>
              <a:rPr lang="zh-CN" altLang="en-US" sz="3400" b="1" dirty="0" smtClean="0">
                <a:solidFill>
                  <a:srgbClr val="0000FF"/>
                </a:solidFill>
                <a:ea typeface="华文新魏" pitchFamily="2" charset="-122"/>
              </a:rPr>
              <a:t>测试分析</a:t>
            </a:r>
            <a:endParaRPr lang="en-US" altLang="zh-CN" sz="3400"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独立路径测试的理论基础保证了测试的完备性和无冗余性</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基于独立路径的测试适用于多个判定节点串联和存在循环的情况</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避免引入不可行路径是程序优化的思想</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基于程序图和环复杂度的独立路径测试仅关注结构的测试覆盖</a:t>
            </a:r>
            <a:endParaRPr lang="en-US" altLang="zh-CN" b="1" dirty="0"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70660" name="Rectangle 3"/>
          <p:cNvSpPr>
            <a:spLocks noGrp="1" noChangeArrowheads="1"/>
          </p:cNvSpPr>
          <p:nvPr>
            <p:ph idx="1"/>
          </p:nvPr>
        </p:nvSpPr>
        <p:spPr/>
        <p:txBody>
          <a:bodyPr/>
          <a:lstStyle/>
          <a:p>
            <a:pPr eaLnBrk="1" hangingPunct="1"/>
            <a:r>
              <a:rPr lang="zh-CN" altLang="en-US" sz="3400" b="1" dirty="0" smtClean="0"/>
              <a:t>小结</a:t>
            </a:r>
            <a:endParaRPr lang="en-US" altLang="zh-CN" sz="3400" b="1" dirty="0" smtClean="0"/>
          </a:p>
          <a:p>
            <a:pPr eaLnBrk="1" hangingPunct="1"/>
            <a:r>
              <a:rPr lang="zh-CN" altLang="en-US" sz="3400" b="1" dirty="0" smtClean="0"/>
              <a:t>是最重要的白盒测试方法之一，其思想可用于任何动态模型中</a:t>
            </a:r>
            <a:endParaRPr lang="en-US" altLang="zh-CN" sz="3400" b="1" dirty="0" smtClean="0"/>
          </a:p>
          <a:p>
            <a:pPr lvl="1" eaLnBrk="1" hangingPunct="1"/>
            <a:r>
              <a:rPr lang="zh-CN" altLang="en-US" b="1" dirty="0" smtClean="0"/>
              <a:t>单元测试阶段，主要用于对程序源代码的执行测试</a:t>
            </a:r>
            <a:endParaRPr lang="en-US" altLang="zh-CN" b="1" dirty="0" smtClean="0"/>
          </a:p>
          <a:p>
            <a:pPr lvl="1" eaLnBrk="1" hangingPunct="1"/>
            <a:r>
              <a:rPr lang="zh-CN" altLang="en-US" b="1" dirty="0"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4820"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
        <p:nvSpPr>
          <p:cNvPr id="3481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en-US" altLang="zh-CN" kern="1200" dirty="0"/>
              <a:t>Z</a:t>
            </a:r>
            <a:r>
              <a:rPr lang="zh-CN" altLang="en-US" kern="1200" dirty="0"/>
              <a:t>路径覆盖</a:t>
            </a:r>
            <a:endParaRPr lang="zh-CN" altLang="en-US" kern="1200" dirty="0"/>
          </a:p>
        </p:txBody>
      </p:sp>
      <p:sp>
        <p:nvSpPr>
          <p:cNvPr id="3" name="内容占位符 2"/>
          <p:cNvSpPr>
            <a:spLocks noGrp="1"/>
          </p:cNvSpPr>
          <p:nvPr>
            <p:ph idx="1"/>
          </p:nvPr>
        </p:nvSpPr>
        <p:spPr/>
        <p:txBody>
          <a:bodyPr/>
          <a:lstStyle/>
          <a:p>
            <a:r>
              <a:rPr lang="zh-CN" altLang="en-US" sz="2400" b="1" dirty="0" smtClean="0">
                <a:solidFill>
                  <a:srgbClr val="FF0000"/>
                </a:solidFill>
                <a:latin typeface="楷体" panose="02010609060101010101" pitchFamily="49" charset="-122"/>
              </a:rPr>
              <a:t>简化循环</a:t>
            </a:r>
            <a:r>
              <a:rPr lang="zh-CN" altLang="en-US" sz="2400" b="1" dirty="0" smtClean="0">
                <a:latin typeface="楷体" panose="02010609060101010101" pitchFamily="49" charset="-122"/>
              </a:rPr>
              <a:t>方法的路径覆盖</a:t>
            </a:r>
            <a:endParaRPr lang="en-US" altLang="zh-CN" sz="2400" b="1" dirty="0" smtClean="0">
              <a:latin typeface="楷体" panose="02010609060101010101" pitchFamily="49" charset="-122"/>
            </a:endParaRPr>
          </a:p>
          <a:p>
            <a:pPr marL="0" indent="0">
              <a:buNone/>
            </a:pPr>
            <a:r>
              <a:rPr lang="zh-CN" altLang="en-US" sz="2400" b="1" dirty="0">
                <a:latin typeface="楷体" panose="02010609060101010101" pitchFamily="49" charset="-122"/>
              </a:rPr>
              <a:t>不</a:t>
            </a:r>
            <a:r>
              <a:rPr lang="zh-CN" altLang="en-US" sz="2400" b="1" dirty="0" smtClean="0">
                <a:latin typeface="楷体" panose="02010609060101010101" pitchFamily="49" charset="-122"/>
              </a:rPr>
              <a:t>考虑循环体的内容和复杂度，不考虑循环的次数，只考虑循环体</a:t>
            </a:r>
            <a:r>
              <a:rPr lang="zh-CN" altLang="en-US" sz="2400" b="1" dirty="0" smtClean="0">
                <a:solidFill>
                  <a:srgbClr val="FF0000"/>
                </a:solidFill>
                <a:latin typeface="楷体" panose="02010609060101010101" pitchFamily="49" charset="-122"/>
              </a:rPr>
              <a:t>零次</a:t>
            </a:r>
            <a:r>
              <a:rPr lang="zh-CN" altLang="en-US" sz="2400" b="1" dirty="0" smtClean="0">
                <a:latin typeface="楷体" panose="02010609060101010101" pitchFamily="49" charset="-122"/>
              </a:rPr>
              <a:t>和</a:t>
            </a:r>
            <a:r>
              <a:rPr lang="zh-CN" altLang="en-US" sz="2400" b="1" dirty="0" smtClean="0">
                <a:solidFill>
                  <a:srgbClr val="FF0000"/>
                </a:solidFill>
                <a:latin typeface="楷体" panose="02010609060101010101" pitchFamily="49" charset="-122"/>
              </a:rPr>
              <a:t>一次</a:t>
            </a:r>
            <a:r>
              <a:rPr lang="zh-CN" altLang="en-US" sz="2400" b="1" dirty="0" smtClean="0">
                <a:latin typeface="楷体" panose="02010609060101010101" pitchFamily="49" charset="-122"/>
              </a:rPr>
              <a:t>这两种情况。</a:t>
            </a:r>
            <a:endParaRPr lang="en-US" altLang="zh-CN" sz="2400" b="1" dirty="0" smtClean="0">
              <a:latin typeface="楷体" panose="02010609060101010101" pitchFamily="49" charset="-122"/>
            </a:endParaRPr>
          </a:p>
          <a:p>
            <a:pPr marL="0" indent="0">
              <a:buNone/>
            </a:pPr>
            <a:r>
              <a:rPr lang="zh-CN" altLang="en-US" sz="2400" b="1" dirty="0" smtClean="0">
                <a:latin typeface="楷体" panose="02010609060101010101" pitchFamily="49" charset="-122"/>
              </a:rPr>
              <a:t>把循环结构简化为选择结构，路径的数量大大减少，这样就可以实现路径覆盖测试了。</a:t>
            </a:r>
            <a:endParaRPr lang="zh-CN" altLang="en-US" sz="2400" b="1" dirty="0">
              <a:latin typeface="楷体" panose="02010609060101010101" pitchFamily="49" charset="-122"/>
            </a:endParaRPr>
          </a:p>
        </p:txBody>
      </p:sp>
      <p:sp>
        <p:nvSpPr>
          <p:cNvPr id="5" name="菱形 4"/>
          <p:cNvSpPr/>
          <p:nvPr/>
        </p:nvSpPr>
        <p:spPr>
          <a:xfrm>
            <a:off x="971600" y="4437113"/>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1"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1"/>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7"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1" y="4978530"/>
            <a:ext cx="36481"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91"/>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6"/>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4"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1"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3" y="4201202"/>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3"/>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9"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49"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4" y="5628333"/>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2636914"/>
            <a:ext cx="8001000" cy="1216025"/>
          </a:xfrm>
        </p:spPr>
        <p:txBody>
          <a:bodyPr/>
          <a:lstStyle/>
          <a:p>
            <a:pPr algn="ctr"/>
            <a:r>
              <a:rPr lang="zh-CN" altLang="en-US" b="1" dirty="0" smtClean="0">
                <a:latin typeface="黑体" pitchFamily="49" charset="-122"/>
                <a:ea typeface="黑体" pitchFamily="49" charset="-122"/>
              </a:rPr>
              <a:t>谢 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节点有带标号的圆圈表示，表示一个或无分支的源程序语句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5</a:t>
            </a:fld>
            <a:endParaRPr lang="en-US" altLang="zh-CN"/>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9940" name="Rectangle 3"/>
          <p:cNvSpPr>
            <a:spLocks noGrp="1" noChangeArrowheads="1"/>
          </p:cNvSpPr>
          <p:nvPr>
            <p:ph idx="1"/>
          </p:nvPr>
        </p:nvSpPr>
        <p:spPr/>
        <p:txBody>
          <a:bodyPr/>
          <a:lstStyle/>
          <a:p>
            <a:pPr eaLnBrk="1" hangingPunct="1"/>
            <a:r>
              <a:rPr lang="zh-CN" altLang="en-US" sz="3400" b="1" dirty="0" smtClean="0"/>
              <a:t>多出口的控制流图的改造</a:t>
            </a:r>
            <a:endParaRPr lang="en-US" altLang="zh-CN" sz="3400" b="1" dirty="0" smtClean="0"/>
          </a:p>
        </p:txBody>
      </p:sp>
      <p:sp>
        <p:nvSpPr>
          <p:cNvPr id="3993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smtClean="0"/>
          </a:p>
        </p:txBody>
      </p:sp>
      <p:sp>
        <p:nvSpPr>
          <p:cNvPr id="39942"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6"/>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7</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4"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5844" name="Rectangle 3"/>
          <p:cNvSpPr>
            <a:spLocks noGrp="1" noChangeArrowheads="1"/>
          </p:cNvSpPr>
          <p:nvPr>
            <p:ph idx="1"/>
          </p:nvPr>
        </p:nvSpPr>
        <p:spPr>
          <a:xfrm>
            <a:off x="611560" y="1844824"/>
            <a:ext cx="8001000" cy="42672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sp>
        <p:nvSpPr>
          <p:cNvPr id="3584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60648"/>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6868"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
        <p:nvSpPr>
          <p:cNvPr id="3686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软件测试基础ppt模板 </Template>
  <TotalTime>891</TotalTime>
  <Words>1853</Words>
  <Application>Microsoft Office PowerPoint</Application>
  <PresentationFormat>全屏显示(4:3)</PresentationFormat>
  <Paragraphs>293</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Profile</vt:lpstr>
      <vt:lpstr>软件测试实用教程 ——方法与实践</vt:lpstr>
      <vt:lpstr>第3章  黑盒测试技术</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153</cp:revision>
  <dcterms:created xsi:type="dcterms:W3CDTF">2008-07-27T05:17:11Z</dcterms:created>
  <dcterms:modified xsi:type="dcterms:W3CDTF">2018-08-21T08:03:20Z</dcterms:modified>
</cp:coreProperties>
</file>