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6"/>
  </p:notesMasterIdLst>
  <p:handoutMasterIdLst>
    <p:handoutMasterId r:id="rId47"/>
  </p:handoutMasterIdLst>
  <p:sldIdLst>
    <p:sldId id="552" r:id="rId2"/>
    <p:sldId id="553" r:id="rId3"/>
    <p:sldId id="554" r:id="rId4"/>
    <p:sldId id="555" r:id="rId5"/>
    <p:sldId id="610" r:id="rId6"/>
    <p:sldId id="556" r:id="rId7"/>
    <p:sldId id="557" r:id="rId8"/>
    <p:sldId id="604" r:id="rId9"/>
    <p:sldId id="611" r:id="rId10"/>
    <p:sldId id="558" r:id="rId11"/>
    <p:sldId id="559" r:id="rId12"/>
    <p:sldId id="612" r:id="rId13"/>
    <p:sldId id="605" r:id="rId14"/>
    <p:sldId id="606" r:id="rId15"/>
    <p:sldId id="607" r:id="rId16"/>
    <p:sldId id="608" r:id="rId17"/>
    <p:sldId id="613" r:id="rId18"/>
    <p:sldId id="609" r:id="rId19"/>
    <p:sldId id="614"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93" r:id="rId36"/>
    <p:sldId id="594" r:id="rId37"/>
    <p:sldId id="602" r:id="rId38"/>
    <p:sldId id="595" r:id="rId39"/>
    <p:sldId id="596" r:id="rId40"/>
    <p:sldId id="597" r:id="rId41"/>
    <p:sldId id="598" r:id="rId42"/>
    <p:sldId id="599" r:id="rId43"/>
    <p:sldId id="577" r:id="rId44"/>
    <p:sldId id="549"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67" d="100"/>
          <a:sy n="67" d="100"/>
        </p:scale>
        <p:origin x="-342" y="-10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测试阶段其他知识</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smtClean="0">
                <a:solidFill>
                  <a:srgbClr val="FF0000"/>
                </a:solidFill>
              </a:rPr>
              <a:t>定义</a:t>
            </a:r>
            <a:r>
              <a:rPr lang="zh-CN" altLang="en-US" dirty="0" smtClean="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冒烟测试</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做法</a:t>
            </a:r>
            <a:r>
              <a:rPr lang="zh-CN" altLang="en-US" dirty="0" smtClean="0"/>
              <a:t>：</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solidFill>
                  <a:srgbClr val="FF0000"/>
                </a:solidFill>
              </a:rPr>
              <a:t>使用场景</a:t>
            </a:r>
            <a:r>
              <a:rPr lang="zh-CN" altLang="en-US" dirty="0" smtClean="0"/>
              <a:t>：</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smtClean="0">
                <a:solidFill>
                  <a:srgbClr val="FF0000"/>
                </a:solidFill>
              </a:rPr>
              <a:t>测试需求</a:t>
            </a:r>
            <a:endParaRPr lang="en-US" altLang="zh-CN" dirty="0" smtClean="0">
              <a:solidFill>
                <a:srgbClr val="FF0000"/>
              </a:solidFill>
            </a:endParaRPr>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0042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anose="05000000000000000000" pitchFamily="2" charset="2"/>
              </a:rPr>
              <a:t></a:t>
            </a:r>
            <a:r>
              <a:rPr lang="zh-CN" altLang="en-US" b="1" smtClean="0"/>
              <a:t>测试需求</a:t>
            </a:r>
            <a:r>
              <a:rPr lang="en-US" altLang="zh-CN" b="1" smtClean="0">
                <a:sym typeface="Wingdings" panose="05000000000000000000" pitchFamily="2" charset="2"/>
              </a:rPr>
              <a:t></a:t>
            </a:r>
            <a:r>
              <a:rPr lang="zh-CN" altLang="en-US" b="1" smtClean="0"/>
              <a:t>细化的测试需求</a:t>
            </a:r>
            <a:r>
              <a:rPr lang="en-US" altLang="zh-CN" b="1" smtClean="0">
                <a:sym typeface="Wingdings" panose="05000000000000000000" pitchFamily="2" charset="2"/>
              </a:rPr>
              <a:t></a:t>
            </a:r>
            <a:r>
              <a:rPr lang="zh-CN" altLang="en-US" b="1" smtClean="0"/>
              <a:t>测试用例</a:t>
            </a:r>
          </a:p>
        </p:txBody>
      </p:sp>
    </p:spTree>
    <p:extLst>
      <p:ext uri="{BB962C8B-B14F-4D97-AF65-F5344CB8AC3E}">
        <p14:creationId xmlns:p14="http://schemas.microsoft.com/office/powerpoint/2010/main" val="17594044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sz="2400" b="1" dirty="0" smtClean="0">
                <a:latin typeface="楷体" panose="02010609060101010101" pitchFamily="49" charset="-122"/>
              </a:rPr>
              <a:t>ID</a:t>
            </a:r>
          </a:p>
          <a:p>
            <a:pPr lvl="1" algn="just" eaLnBrk="1" hangingPunct="1"/>
            <a:r>
              <a:rPr lang="zh-CN" altLang="en-US" sz="2400" b="1" dirty="0" smtClean="0">
                <a:latin typeface="楷体" panose="02010609060101010101" pitchFamily="49" charset="-122"/>
              </a:rPr>
              <a:t>所属功能模块</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评审状态</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重要性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稳定性</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工作量</a:t>
            </a:r>
            <a:endParaRPr lang="en-US" altLang="zh-CN" sz="2400" b="1" dirty="0" smtClean="0">
              <a:latin typeface="楷体" panose="02010609060101010101" pitchFamily="49" charset="-122"/>
            </a:endParaRPr>
          </a:p>
          <a:p>
            <a:pPr lvl="1" algn="just" eaLnBrk="1" hangingPunct="1"/>
            <a:r>
              <a:rPr lang="zh-CN" altLang="en-US" sz="2400" b="1" dirty="0" smtClean="0">
                <a:latin typeface="楷体" panose="02010609060101010101" pitchFamily="49" charset="-122"/>
              </a:rPr>
              <a:t>优先级</a:t>
            </a:r>
          </a:p>
        </p:txBody>
      </p:sp>
    </p:spTree>
    <p:extLst>
      <p:ext uri="{BB962C8B-B14F-4D97-AF65-F5344CB8AC3E}">
        <p14:creationId xmlns:p14="http://schemas.microsoft.com/office/powerpoint/2010/main" val="22888600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smtClean="0">
                <a:cs typeface="楷体" panose="02010609060101010101" charset="-122"/>
              </a:rPr>
              <a:t>测</a:t>
            </a:r>
            <a:r>
              <a:rPr lang="zh-CN" altLang="en-US" b="1" dirty="0" smtClean="0">
                <a:cs typeface="楷体" panose="02010609060101010101" charset="-122"/>
              </a:rPr>
              <a:t>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p>
        </p:txBody>
      </p:sp>
    </p:spTree>
    <p:extLst>
      <p:ext uri="{BB962C8B-B14F-4D97-AF65-F5344CB8AC3E}">
        <p14:creationId xmlns:p14="http://schemas.microsoft.com/office/powerpoint/2010/main" val="2048250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smtClean="0"/>
              <a:t>测试需求的分析</a:t>
            </a:r>
            <a:endParaRPr lang="en-US" altLang="zh-CN" sz="3400" b="1" dirty="0" smtClean="0"/>
          </a:p>
          <a:p>
            <a:pPr lvl="1" algn="just" eaLnBrk="1" hangingPunct="1"/>
            <a:r>
              <a:rPr lang="zh-CN" altLang="en-US" b="1" dirty="0" smtClean="0"/>
              <a:t>用户定义业务需求</a:t>
            </a:r>
            <a:endParaRPr lang="en-US" altLang="zh-CN" b="1" dirty="0" smtClean="0"/>
          </a:p>
          <a:p>
            <a:pPr lvl="1" algn="just" eaLnBrk="1" hangingPunct="1"/>
            <a:r>
              <a:rPr lang="zh-CN" altLang="en-US" b="1" dirty="0" smtClean="0"/>
              <a:t>系统分析师提取系统需求</a:t>
            </a:r>
            <a:endParaRPr lang="en-US" altLang="zh-CN" b="1" dirty="0" smtClean="0"/>
          </a:p>
          <a:p>
            <a:pPr lvl="1" algn="just" eaLnBrk="1" hangingPunct="1"/>
            <a:r>
              <a:rPr lang="zh-CN" altLang="en-US" b="1" dirty="0" smtClean="0"/>
              <a:t>测试人员提取测试需求</a:t>
            </a:r>
            <a:endParaRPr lang="en-US" altLang="zh-CN" b="1" dirty="0" smtClean="0"/>
          </a:p>
          <a:p>
            <a:pPr lvl="1" algn="just" eaLnBrk="1" hangingPunct="1"/>
            <a:r>
              <a:rPr lang="zh-CN" altLang="en-US" b="1" dirty="0" smtClean="0"/>
              <a:t>测试工程师设计测试用例</a:t>
            </a:r>
            <a:endParaRPr lang="zh-CN" altLang="en-US" sz="3400" b="1" dirty="0" smtClean="0"/>
          </a:p>
        </p:txBody>
      </p:sp>
    </p:spTree>
    <p:extLst>
      <p:ext uri="{BB962C8B-B14F-4D97-AF65-F5344CB8AC3E}">
        <p14:creationId xmlns:p14="http://schemas.microsoft.com/office/powerpoint/2010/main" val="200132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smtClean="0">
                <a:solidFill>
                  <a:srgbClr val="FF0000"/>
                </a:solidFill>
              </a:rPr>
              <a:t>持续性集成</a:t>
            </a:r>
            <a:endParaRPr lang="en-US" altLang="zh-CN" dirty="0">
              <a:solidFill>
                <a:srgbClr val="FF0000"/>
              </a:solidFill>
            </a:endParaRPr>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84871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2260821514"/>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smtClean="0">
                <a:solidFill>
                  <a:srgbClr val="FF0000"/>
                </a:solidFill>
              </a:rPr>
              <a:t>测试报告</a:t>
            </a:r>
            <a:r>
              <a:rPr lang="zh-CN" altLang="en-US" dirty="0">
                <a:solidFill>
                  <a:srgbClr val="FF0000"/>
                </a:solidFill>
              </a:rPr>
              <a:t>文档的书写</a:t>
            </a:r>
            <a:endParaRPr lang="en-US" altLang="zh-CN"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34146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solidFill>
                  <a:srgbClr val="FF0000"/>
                </a:solidFill>
              </a:rPr>
              <a:t>回归测试</a:t>
            </a:r>
            <a:endParaRPr lang="en-US" altLang="zh-CN" dirty="0">
              <a:solidFill>
                <a:srgbClr val="FF0000"/>
              </a:solidFill>
            </a:endParaRPr>
          </a:p>
          <a:p>
            <a:r>
              <a:rPr lang="zh-CN" altLang="en-US" dirty="0"/>
              <a:t>验收测试</a:t>
            </a:r>
            <a:endParaRPr lang="en-US" altLang="zh-CN" dirty="0"/>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a:t>
            </a:r>
            <a:r>
              <a:rPr lang="en-US" altLang="zh-CN" dirty="0" err="1" smtClean="0"/>
              <a:t>Englneering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a:t>
            </a:r>
            <a:r>
              <a:rPr lang="zh-CN" altLang="en-US" dirty="0"/>
              <a:t>标识符某种类型的唯一公司生成的编号，用于标识</a:t>
            </a:r>
            <a:r>
              <a:rPr lang="zh-CN" altLang="en-US" dirty="0" smtClean="0"/>
              <a:t>此</a:t>
            </a:r>
            <a:r>
              <a:rPr lang="zh-CN" altLang="en-US" dirty="0"/>
              <a:t>总结</a:t>
            </a:r>
            <a:r>
              <a:rPr lang="zh-CN" altLang="en-US" dirty="0" smtClean="0"/>
              <a:t>报告</a:t>
            </a:r>
            <a:r>
              <a:rPr lang="zh-CN" altLang="en-US" dirty="0"/>
              <a:t>，其级别以及与之相关的软件级别。 </a:t>
            </a:r>
            <a:r>
              <a:rPr lang="zh-CN" altLang="en-US" dirty="0" smtClean="0"/>
              <a:t>报告</a:t>
            </a:r>
            <a:r>
              <a:rPr lang="zh-CN" altLang="en-US" dirty="0"/>
              <a:t>级别与相关软件级别相同。 该数字还可以标识摘要报告是针对整个项目还是针对特定级别的测试。 这有助于协调配置管理中的软件和测试软件版本。</a:t>
            </a:r>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smtClean="0"/>
              <a:t>Summary (</a:t>
            </a:r>
            <a:r>
              <a:rPr lang="zh-CN" altLang="en-US" smtClean="0"/>
              <a:t>摘要</a:t>
            </a:r>
            <a:r>
              <a:rPr lang="en-US" altLang="zh-CN"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识别测试中使用的外部包的特定版本可能尤为重要，尤其是在测试周期期间发生新版本且未包含的情况下。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a:t>Test Items – This should match the item definitions from the appropriate level test </a:t>
            </a:r>
            <a:r>
              <a:rPr lang="en-US" altLang="zh-CN" dirty="0" smtClean="0"/>
              <a:t>plan that </a:t>
            </a:r>
            <a:r>
              <a:rPr lang="en-US" altLang="zh-CN" dirty="0"/>
              <a:t>this report is covering. Any variance from the items specified in the test plan </a:t>
            </a:r>
            <a:r>
              <a:rPr lang="en-US" altLang="zh-CN" dirty="0" smtClean="0"/>
              <a:t>should be </a:t>
            </a:r>
            <a:r>
              <a:rPr lang="en-US" altLang="zh-CN" dirty="0"/>
              <a:t>identified. Elements from the features sections of the test plan (both included </a:t>
            </a:r>
            <a:r>
              <a:rPr lang="en-US" altLang="zh-CN" dirty="0" smtClean="0"/>
              <a:t>and excluded</a:t>
            </a:r>
            <a:r>
              <a:rPr lang="en-US" altLang="zh-CN" dirty="0"/>
              <a:t>)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 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 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839416"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0" indent="0">
              <a:lnSpc>
                <a:spcPct val="150000"/>
              </a:lnSpc>
              <a:buNone/>
            </a:pPr>
            <a:r>
              <a:rPr lang="en-US" altLang="zh-CN" dirty="0"/>
              <a:t>·</a:t>
            </a:r>
            <a:r>
              <a:rPr lang="zh-CN" altLang="en-US" dirty="0"/>
              <a:t>偏差的原因</a:t>
            </a:r>
          </a:p>
          <a:p>
            <a:pPr marL="0" indent="0">
              <a:lnSpc>
                <a:spcPct val="150000"/>
              </a:lnSpc>
              <a:buNone/>
            </a:pPr>
            <a:r>
              <a:rPr lang="en-US" altLang="zh-CN" dirty="0"/>
              <a:t>·</a:t>
            </a:r>
            <a:r>
              <a:rPr lang="zh-CN" altLang="en-US" dirty="0"/>
              <a:t>支持材料和文件</a:t>
            </a:r>
          </a:p>
          <a:p>
            <a:pPr marL="0" indent="0">
              <a:lnSpc>
                <a:spcPct val="150000"/>
              </a:lnSpc>
              <a:buNone/>
            </a:pPr>
            <a:r>
              <a:rPr lang="en-US" altLang="zh-CN" dirty="0"/>
              <a:t>·</a:t>
            </a:r>
            <a:r>
              <a:rPr lang="zh-CN" altLang="en-US" dirty="0"/>
              <a:t>变更请求</a:t>
            </a:r>
          </a:p>
          <a:p>
            <a:pPr marL="0" indent="0">
              <a:lnSpc>
                <a:spcPct val="150000"/>
              </a:lnSpc>
              <a:buNone/>
            </a:pPr>
            <a:r>
              <a:rPr lang="en-US" altLang="zh-CN" dirty="0"/>
              <a:t>·</a:t>
            </a:r>
            <a:r>
              <a:rPr lang="zh-CN" altLang="en-US" dirty="0" smtClean="0"/>
              <a:t>增加请求</a:t>
            </a:r>
            <a:endParaRPr lang="zh-CN" altLang="en-US" dirty="0"/>
          </a:p>
          <a:p>
            <a:pPr marL="0"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定义</a:t>
            </a:r>
            <a:r>
              <a:rPr lang="zh-CN" altLang="en-US" dirty="0" smtClean="0"/>
              <a:t>：是软件测试的一种，旨在检验软件原有功能在修改后是否正确，并且其他功能有没有受到影响</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567608" y="242088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956916" y="1539598"/>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重点应放在趋势和模式上过程而不是特定的个人或团队。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0" indent="0">
              <a:lnSpc>
                <a:spcPct val="130000"/>
              </a:lnSpc>
              <a:buFont typeface="Wingdings" panose="05000000000000000000" pitchFamily="2" charset="2"/>
              <a:buNone/>
            </a:pPr>
            <a:r>
              <a:rPr lang="en-US" altLang="zh-CN" dirty="0" smtClean="0"/>
              <a:t>·</a:t>
            </a:r>
            <a:r>
              <a:rPr lang="zh-CN" altLang="en-US" dirty="0" smtClean="0"/>
              <a:t>事故总数</a:t>
            </a:r>
          </a:p>
          <a:p>
            <a:pPr marL="0" indent="0">
              <a:lnSpc>
                <a:spcPct val="130000"/>
              </a:lnSpc>
              <a:buFont typeface="Wingdings" panose="05000000000000000000" pitchFamily="2" charset="2"/>
              <a:buNone/>
            </a:pPr>
            <a:r>
              <a:rPr lang="en-US" altLang="zh-CN" dirty="0" smtClean="0"/>
              <a:t>·</a:t>
            </a:r>
            <a:r>
              <a:rPr lang="zh-CN" altLang="en-US" dirty="0" smtClean="0"/>
              <a:t>严重性和优先级</a:t>
            </a:r>
          </a:p>
          <a:p>
            <a:pPr marL="0"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0" indent="0">
              <a:lnSpc>
                <a:spcPct val="130000"/>
              </a:lnSpc>
              <a:buFont typeface="Wingdings" panose="05000000000000000000" pitchFamily="2" charset="2"/>
              <a:buNone/>
            </a:pPr>
            <a:r>
              <a:rPr lang="en-US" altLang="zh-CN" dirty="0" smtClean="0"/>
              <a:t>·</a:t>
            </a:r>
            <a:r>
              <a:rPr lang="zh-CN" altLang="en-US" dirty="0" smtClean="0"/>
              <a:t>缺陷模式</a:t>
            </a:r>
          </a:p>
          <a:p>
            <a:pPr marL="0"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fontScale="92500" lnSpcReduction="20000"/>
          </a:bodyPr>
          <a:lstStyle/>
          <a:p>
            <a:pPr marL="0" indent="0">
              <a:buNone/>
            </a:pPr>
            <a:r>
              <a:rPr lang="en-US" altLang="zh-CN" dirty="0" smtClean="0"/>
              <a:t>· </a:t>
            </a:r>
            <a:r>
              <a:rPr lang="en-US" altLang="zh-CN" dirty="0"/>
              <a:t>Incomplete or partial functions/features</a:t>
            </a:r>
          </a:p>
          <a:p>
            <a:pPr marL="0" indent="0">
              <a:buNone/>
            </a:pPr>
            <a:r>
              <a:rPr lang="en-US" altLang="zh-CN" dirty="0"/>
              <a:t>ã2001 - Software Quality Engineering - Version 7.0</a:t>
            </a:r>
          </a:p>
          <a:p>
            <a:pPr marL="0" indent="0">
              <a:buNone/>
            </a:pPr>
            <a:r>
              <a:rPr lang="en-US" altLang="zh-CN" dirty="0"/>
              <a:t>A - 29</a:t>
            </a:r>
          </a:p>
          <a:p>
            <a:pPr marL="0" indent="0">
              <a:buNone/>
            </a:pPr>
            <a:r>
              <a:rPr lang="en-US" altLang="zh-CN" dirty="0"/>
              <a:t>· Dropped features (due to requirements change 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7680176" y="1124744"/>
            <a:ext cx="5231848" cy="49307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ã2001 - </a:t>
            </a:r>
            <a:r>
              <a:rPr lang="zh-CN" altLang="en-US" dirty="0" smtClean="0"/>
              <a:t>软件质量工程 </a:t>
            </a:r>
            <a:r>
              <a:rPr lang="en-US" altLang="zh-CN" dirty="0" smtClean="0"/>
              <a:t>- 7.0</a:t>
            </a:r>
            <a:r>
              <a:rPr lang="zh-CN" altLang="en-US" dirty="0" smtClean="0"/>
              <a:t>版</a:t>
            </a:r>
          </a:p>
          <a:p>
            <a:pPr marL="0" indent="0">
              <a:buFont typeface="Wingdings" panose="05000000000000000000" pitchFamily="2" charset="2"/>
              <a:buNone/>
            </a:pPr>
            <a:r>
              <a:rPr lang="en-US" altLang="zh-CN" dirty="0" smtClean="0"/>
              <a:t>A - 29</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0"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0"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0"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0"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0"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smtClean="0"/>
              <a:t>识别出软件中</a:t>
            </a:r>
            <a:r>
              <a:rPr lang="zh-CN" altLang="en-US" dirty="0" smtClean="0">
                <a:solidFill>
                  <a:srgbClr val="FF0000"/>
                </a:solidFill>
              </a:rPr>
              <a:t>被修改</a:t>
            </a:r>
            <a:r>
              <a:rPr lang="zh-CN" altLang="en-US" dirty="0" smtClean="0"/>
              <a:t>的部分</a:t>
            </a:r>
            <a:endParaRPr lang="en-US" altLang="zh-CN" dirty="0" smtClean="0"/>
          </a:p>
          <a:p>
            <a:pPr marL="514350" indent="-514350">
              <a:lnSpc>
                <a:spcPct val="130000"/>
              </a:lnSpc>
              <a:buFont typeface="+mj-lt"/>
              <a:buAutoNum type="arabicPeriod"/>
            </a:pPr>
            <a:r>
              <a:rPr lang="zh-CN" altLang="en-US" dirty="0" smtClean="0"/>
              <a:t>识别由于此修改对软件</a:t>
            </a:r>
            <a:r>
              <a:rPr lang="zh-CN" altLang="en-US" dirty="0" smtClean="0">
                <a:solidFill>
                  <a:srgbClr val="FF0000"/>
                </a:solidFill>
              </a:rPr>
              <a:t>造成哪些影响</a:t>
            </a:r>
          </a:p>
          <a:p>
            <a:pPr marL="514350" indent="-514350">
              <a:lnSpc>
                <a:spcPct val="130000"/>
              </a:lnSpc>
              <a:buFont typeface="+mj-lt"/>
              <a:buAutoNum type="arabicPeriod"/>
            </a:pPr>
            <a:r>
              <a:rPr lang="zh-CN" altLang="en-US" dirty="0" smtClean="0"/>
              <a:t>从原基线测试用例库“</a:t>
            </a:r>
            <a:r>
              <a:rPr lang="en-US" altLang="zh-CN" dirty="0" smtClean="0"/>
              <a:t>T”</a:t>
            </a:r>
            <a:r>
              <a:rPr lang="zh-CN" altLang="en-US" dirty="0" smtClean="0"/>
              <a:t>中，找出能够验证此次修改模块的测试用例，创建新的基线测试用例库“</a:t>
            </a:r>
            <a:r>
              <a:rPr lang="en-US" altLang="zh-CN" dirty="0" smtClean="0"/>
              <a:t>TN”</a:t>
            </a:r>
            <a:r>
              <a:rPr lang="zh-CN" altLang="en-US" dirty="0" smtClean="0"/>
              <a:t>（需要增加或修改必要的测试用例）</a:t>
            </a:r>
            <a:endParaRPr lang="en-US" altLang="zh-CN" dirty="0" smtClean="0"/>
          </a:p>
          <a:p>
            <a:pPr marL="514350" indent="-514350">
              <a:lnSpc>
                <a:spcPct val="130000"/>
              </a:lnSpc>
              <a:buFont typeface="+mj-lt"/>
              <a:buAutoNum type="arabicPeriod"/>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smtClean="0"/>
          </a:p>
          <a:p>
            <a:pPr marL="514350" indent="-514350">
              <a:lnSpc>
                <a:spcPct val="130000"/>
              </a:lnSpc>
              <a:buFont typeface="+mj-lt"/>
              <a:buAutoNum type="arabicPeriod"/>
            </a:pPr>
            <a:r>
              <a:rPr lang="zh-CN" altLang="en-US" dirty="0" smtClean="0"/>
              <a:t>回归测试涉及的修改模块比较多时，则执行全部用例</a:t>
            </a: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lstStyle/>
          <a:p>
            <a:r>
              <a:rPr lang="zh-CN" altLang="en-US" smtClean="0"/>
              <a:t>怎样写测试报告（实例）</a:t>
            </a:r>
            <a:endParaRPr lang="en-US" altLang="zh-CN"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007768"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r>
              <a:rPr lang="zh-CN" altLang="en-US" dirty="0">
                <a:solidFill>
                  <a:srgbClr val="FF0000"/>
                </a:solidFill>
              </a:rPr>
              <a:t>验收测试</a:t>
            </a:r>
            <a:endParaRPr lang="en-US" altLang="zh-CN" dirty="0">
              <a:solidFill>
                <a:srgbClr val="FF0000"/>
              </a:solidFill>
            </a:endParaRPr>
          </a:p>
          <a:p>
            <a:pPr>
              <a:defRPr/>
            </a:pPr>
            <a:r>
              <a:rPr lang="zh-CN" altLang="en-US" dirty="0" smtClean="0"/>
              <a:t>冒烟测试</a:t>
            </a:r>
            <a:endParaRPr lang="en-US" altLang="zh-CN" dirty="0" smtClean="0"/>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44735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smtClean="0">
                <a:solidFill>
                  <a:srgbClr val="FF0000"/>
                </a:solidFill>
              </a:rPr>
              <a:t>验收测试</a:t>
            </a:r>
            <a:r>
              <a:rPr lang="zh-CN" altLang="en-US" dirty="0" smtClean="0"/>
              <a:t>：按照项目任务书或合同、供需双方约定的验收依据文档进行的对整个系统的测试与评审，决定是否接收或拒收系统。</a:t>
            </a:r>
            <a:r>
              <a:rPr lang="zh-CN" altLang="en-US" dirty="0"/>
              <a:t>分为</a:t>
            </a:r>
            <a:r>
              <a:rPr lang="en-US" altLang="zh-CN" dirty="0">
                <a:solidFill>
                  <a:srgbClr val="FF0000"/>
                </a:solidFill>
              </a:rPr>
              <a:t>α</a:t>
            </a:r>
            <a:r>
              <a:rPr lang="zh-CN" altLang="en-US" dirty="0">
                <a:solidFill>
                  <a:srgbClr val="FF0000"/>
                </a:solidFill>
              </a:rPr>
              <a:t>测试和</a:t>
            </a:r>
            <a:r>
              <a:rPr lang="en-US" altLang="zh-CN" dirty="0">
                <a:solidFill>
                  <a:srgbClr val="FF0000"/>
                </a:solidFill>
              </a:rPr>
              <a:t>β</a:t>
            </a:r>
            <a:r>
              <a:rPr lang="zh-CN" altLang="en-US" dirty="0">
                <a:solidFill>
                  <a:srgbClr val="FF0000"/>
                </a:solidFill>
              </a:rPr>
              <a:t>测试</a:t>
            </a:r>
            <a:endParaRPr lang="en-US" altLang="zh-CN" dirty="0">
              <a:solidFill>
                <a:srgbClr val="FF0000"/>
              </a:solidFill>
            </a:endParaRPr>
          </a:p>
          <a:p>
            <a:r>
              <a:rPr lang="zh-CN" altLang="en-US" dirty="0" smtClean="0">
                <a:solidFill>
                  <a:srgbClr val="FF0000"/>
                </a:solidFill>
              </a:rPr>
              <a:t>参与</a:t>
            </a:r>
            <a:r>
              <a:rPr lang="zh-CN" altLang="en-US" dirty="0" smtClean="0">
                <a:solidFill>
                  <a:srgbClr val="FF0000"/>
                </a:solidFill>
              </a:rPr>
              <a:t>人员</a:t>
            </a:r>
            <a:r>
              <a:rPr lang="zh-CN" altLang="en-US" dirty="0" smtClean="0"/>
              <a:t>：</a:t>
            </a:r>
            <a:r>
              <a:rPr lang="zh-CN" altLang="en-US" dirty="0" smtClean="0">
                <a:solidFill>
                  <a:srgbClr val="FF0000"/>
                </a:solidFill>
              </a:rPr>
              <a:t>用户</a:t>
            </a:r>
            <a:r>
              <a:rPr lang="zh-CN" altLang="en-US" dirty="0" smtClean="0"/>
              <a:t>、测试人员（质量保证人员）、开发人员等</a:t>
            </a:r>
            <a:endParaRPr lang="en-US" altLang="zh-CN" dirty="0" smtClean="0"/>
          </a:p>
          <a:p>
            <a:endParaRPr lang="en-US" altLang="zh-CN" dirty="0" smtClean="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89040"/>
            <a:ext cx="1563147" cy="23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9145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α</a:t>
            </a:r>
            <a:r>
              <a:rPr lang="zh-CN" altLang="en-US" dirty="0" smtClean="0">
                <a:solidFill>
                  <a:srgbClr val="FF0000"/>
                </a:solidFill>
              </a:rPr>
              <a:t>测试</a:t>
            </a:r>
            <a:r>
              <a:rPr lang="zh-CN" altLang="en-US" dirty="0" smtClean="0"/>
              <a:t>：</a:t>
            </a:r>
            <a:r>
              <a:rPr lang="zh-CN" altLang="en-US" dirty="0" smtClean="0"/>
              <a:t>是</a:t>
            </a:r>
            <a:r>
              <a:rPr lang="zh-CN" altLang="en-US" dirty="0"/>
              <a:t>由用户在开发环境下进行的测试，也可以是开发机构内部的用户在模拟实际操作环境下进行的测试。开发者坐在用户旁边，这是在开发者</a:t>
            </a:r>
            <a:r>
              <a:rPr lang="zh-CN" altLang="en-US" dirty="0">
                <a:solidFill>
                  <a:srgbClr val="FF0000"/>
                </a:solidFill>
              </a:rPr>
              <a:t>受控</a:t>
            </a:r>
            <a:r>
              <a:rPr lang="zh-CN" altLang="en-US" dirty="0"/>
              <a:t>的环境下进行的测试。由开发者随时记录下错误情况和使用中的问题</a:t>
            </a:r>
            <a:r>
              <a:rPr lang="zh-CN" altLang="en-US" dirty="0" smtClean="0"/>
              <a:t>。</a:t>
            </a:r>
            <a:endParaRPr lang="en-US" altLang="zh-CN" dirty="0" smtClean="0"/>
          </a:p>
          <a:p>
            <a:pPr marL="0" indent="0" algn="ctr">
              <a:buNone/>
            </a:pPr>
            <a:endParaRPr lang="zh-CN" altLang="en-US" dirty="0"/>
          </a:p>
        </p:txBody>
      </p:sp>
    </p:spTree>
    <p:extLst>
      <p:ext uri="{BB962C8B-B14F-4D97-AF65-F5344CB8AC3E}">
        <p14:creationId xmlns:p14="http://schemas.microsoft.com/office/powerpoint/2010/main" val="3105554143"/>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smtClean="0">
                <a:solidFill>
                  <a:srgbClr val="FF0000"/>
                </a:solidFill>
              </a:rPr>
              <a:t>β</a:t>
            </a:r>
            <a:r>
              <a:rPr lang="zh-CN" altLang="en-US" dirty="0" smtClean="0">
                <a:solidFill>
                  <a:srgbClr val="FF0000"/>
                </a:solidFill>
              </a:rPr>
              <a:t>测试</a:t>
            </a:r>
            <a:r>
              <a:rPr lang="zh-CN" altLang="en-US" dirty="0" smtClean="0"/>
              <a:t>：</a:t>
            </a:r>
            <a:r>
              <a:rPr lang="zh-CN" altLang="en-US" dirty="0"/>
              <a:t>是由软件的多个用户在一个或多个用户的实际使用环境下进行的测试。开发者通常不在测试现场，这是在开发者</a:t>
            </a:r>
            <a:r>
              <a:rPr lang="zh-CN" altLang="en-US" dirty="0">
                <a:solidFill>
                  <a:srgbClr val="FF0000"/>
                </a:solidFill>
              </a:rPr>
              <a:t>无法控制</a:t>
            </a:r>
            <a:r>
              <a:rPr lang="zh-CN" altLang="en-US" dirty="0"/>
              <a:t>的环境下进行的测试。由用户记录下遇到的所有问题，定期向开发者</a:t>
            </a:r>
            <a:r>
              <a:rPr lang="zh-CN" altLang="en-US" dirty="0" smtClean="0"/>
              <a:t>报告。</a:t>
            </a:r>
            <a:r>
              <a:rPr lang="en-US" altLang="zh-CN" dirty="0" smtClean="0">
                <a:solidFill>
                  <a:srgbClr val="FF0000"/>
                </a:solidFill>
              </a:rPr>
              <a:t>β</a:t>
            </a:r>
            <a:r>
              <a:rPr lang="zh-CN" altLang="en-US" dirty="0">
                <a:solidFill>
                  <a:srgbClr val="FF0000"/>
                </a:solidFill>
              </a:rPr>
              <a:t>测试</a:t>
            </a:r>
            <a:r>
              <a:rPr lang="zh-CN" altLang="en-US" dirty="0" smtClean="0"/>
              <a:t>是一种模拟</a:t>
            </a:r>
            <a:r>
              <a:rPr lang="zh-CN" altLang="en-US" dirty="0"/>
              <a:t>真实的使用环境从而发现缺陷的一种测试</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2841978" y="4869159"/>
            <a:ext cx="7975240" cy="19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77787"/>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smtClean="0">
                <a:solidFill>
                  <a:srgbClr val="FF0000"/>
                </a:solidFill>
              </a:rPr>
              <a:t>冒烟测试</a:t>
            </a:r>
            <a:endParaRPr lang="en-US" altLang="zh-CN" dirty="0" smtClean="0">
              <a:solidFill>
                <a:srgbClr val="FF0000"/>
              </a:solidFill>
            </a:endParaRPr>
          </a:p>
          <a:p>
            <a:pPr>
              <a:defRPr/>
            </a:pPr>
            <a:r>
              <a:rPr lang="zh-CN" altLang="en-US" dirty="0" smtClean="0"/>
              <a:t>测试需求</a:t>
            </a:r>
            <a:endParaRPr lang="en-US" altLang="zh-CN" dirty="0" smtClean="0"/>
          </a:p>
          <a:p>
            <a:pPr>
              <a:defRPr/>
            </a:pPr>
            <a:r>
              <a:rPr lang="zh-CN" altLang="en-US" dirty="0" smtClean="0"/>
              <a:t>持续性集成</a:t>
            </a:r>
            <a:endParaRPr lang="en-US" altLang="zh-CN" dirty="0"/>
          </a:p>
          <a:p>
            <a:pPr>
              <a:defRPr/>
            </a:pPr>
            <a:r>
              <a:rPr lang="zh-CN" altLang="en-US" dirty="0" smtClean="0"/>
              <a:t>测试报告</a:t>
            </a:r>
            <a:r>
              <a:rPr lang="zh-CN" altLang="en-US" dirty="0"/>
              <a:t>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8751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17905</TotalTime>
  <Words>2541</Words>
  <Application>Microsoft Office PowerPoint</Application>
  <PresentationFormat>自定义</PresentationFormat>
  <Paragraphs>241</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Profile</vt:lpstr>
      <vt:lpstr>软件测试实用教程 ——方法与实践</vt:lpstr>
      <vt:lpstr>目   录</vt:lpstr>
      <vt:lpstr>回归测试</vt:lpstr>
      <vt:lpstr>回归测试过程</vt:lpstr>
      <vt:lpstr>目   录</vt:lpstr>
      <vt:lpstr>验收测试</vt:lpstr>
      <vt:lpstr>关于测试过程中其他概念</vt:lpstr>
      <vt:lpstr>关于测试过程中其他概念</vt:lpstr>
      <vt:lpstr>目   录</vt:lpstr>
      <vt:lpstr>冒烟测试</vt:lpstr>
      <vt:lpstr>冒烟测试</vt:lpstr>
      <vt:lpstr>目   录</vt:lpstr>
      <vt:lpstr>测试需求分析</vt:lpstr>
      <vt:lpstr>测试需求分析</vt:lpstr>
      <vt:lpstr>测试需求分析</vt:lpstr>
      <vt:lpstr>测试需求分析</vt:lpstr>
      <vt:lpstr>目   录</vt:lpstr>
      <vt:lpstr>持续性集成</vt:lpstr>
      <vt:lpstr>目   录</vt:lpstr>
      <vt:lpstr>测试报告</vt:lpstr>
      <vt:lpstr>IEEE 测试报告</vt:lpstr>
      <vt:lpstr>Test Summary Report Identifier (测试总结报告标识符)</vt:lpstr>
      <vt:lpstr>Summary (摘要)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358</cp:revision>
  <dcterms:created xsi:type="dcterms:W3CDTF">2008-07-27T05:17:11Z</dcterms:created>
  <dcterms:modified xsi:type="dcterms:W3CDTF">2019-08-28T00:53:03Z</dcterms:modified>
</cp:coreProperties>
</file>