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13"/>
  </p:notesMasterIdLst>
  <p:handoutMasterIdLst>
    <p:handoutMasterId r:id="rId114"/>
  </p:handoutMasterIdLst>
  <p:sldIdLst>
    <p:sldId id="256" r:id="rId2"/>
    <p:sldId id="318" r:id="rId3"/>
    <p:sldId id="319" r:id="rId4"/>
    <p:sldId id="320" r:id="rId5"/>
    <p:sldId id="321" r:id="rId6"/>
    <p:sldId id="322" r:id="rId7"/>
    <p:sldId id="323" r:id="rId8"/>
    <p:sldId id="324" r:id="rId9"/>
    <p:sldId id="325" r:id="rId10"/>
    <p:sldId id="326" r:id="rId11"/>
    <p:sldId id="257" r:id="rId12"/>
    <p:sldId id="327" r:id="rId13"/>
    <p:sldId id="328" r:id="rId14"/>
    <p:sldId id="329" r:id="rId15"/>
    <p:sldId id="285" r:id="rId16"/>
    <p:sldId id="258" r:id="rId17"/>
    <p:sldId id="317" r:id="rId18"/>
    <p:sldId id="25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363" r:id="rId53"/>
    <p:sldId id="364" r:id="rId54"/>
    <p:sldId id="365" r:id="rId55"/>
    <p:sldId id="366" r:id="rId56"/>
    <p:sldId id="367" r:id="rId57"/>
    <p:sldId id="368" r:id="rId58"/>
    <p:sldId id="369" r:id="rId59"/>
    <p:sldId id="370" r:id="rId60"/>
    <p:sldId id="371" r:id="rId61"/>
    <p:sldId id="372" r:id="rId62"/>
    <p:sldId id="260" r:id="rId63"/>
    <p:sldId id="373" r:id="rId64"/>
    <p:sldId id="374" r:id="rId65"/>
    <p:sldId id="375" r:id="rId66"/>
    <p:sldId id="376" r:id="rId67"/>
    <p:sldId id="377" r:id="rId68"/>
    <p:sldId id="378" r:id="rId69"/>
    <p:sldId id="379" r:id="rId70"/>
    <p:sldId id="380" r:id="rId71"/>
    <p:sldId id="381" r:id="rId72"/>
    <p:sldId id="382" r:id="rId73"/>
    <p:sldId id="383" r:id="rId74"/>
    <p:sldId id="384" r:id="rId75"/>
    <p:sldId id="385" r:id="rId76"/>
    <p:sldId id="386" r:id="rId77"/>
    <p:sldId id="387" r:id="rId78"/>
    <p:sldId id="388" r:id="rId79"/>
    <p:sldId id="389" r:id="rId80"/>
    <p:sldId id="390" r:id="rId81"/>
    <p:sldId id="391" r:id="rId82"/>
    <p:sldId id="392" r:id="rId83"/>
    <p:sldId id="393" r:id="rId84"/>
    <p:sldId id="394" r:id="rId85"/>
    <p:sldId id="395" r:id="rId86"/>
    <p:sldId id="396" r:id="rId87"/>
    <p:sldId id="397" r:id="rId88"/>
    <p:sldId id="398" r:id="rId89"/>
    <p:sldId id="399" r:id="rId90"/>
    <p:sldId id="400" r:id="rId91"/>
    <p:sldId id="401" r:id="rId92"/>
    <p:sldId id="402" r:id="rId93"/>
    <p:sldId id="403" r:id="rId94"/>
    <p:sldId id="404" r:id="rId95"/>
    <p:sldId id="405" r:id="rId96"/>
    <p:sldId id="406" r:id="rId97"/>
    <p:sldId id="407" r:id="rId98"/>
    <p:sldId id="408" r:id="rId99"/>
    <p:sldId id="409" r:id="rId100"/>
    <p:sldId id="410" r:id="rId101"/>
    <p:sldId id="411" r:id="rId102"/>
    <p:sldId id="412" r:id="rId103"/>
    <p:sldId id="413" r:id="rId104"/>
    <p:sldId id="414" r:id="rId105"/>
    <p:sldId id="415" r:id="rId106"/>
    <p:sldId id="416" r:id="rId107"/>
    <p:sldId id="417" r:id="rId108"/>
    <p:sldId id="418" r:id="rId109"/>
    <p:sldId id="419" r:id="rId110"/>
    <p:sldId id="420" r:id="rId111"/>
    <p:sldId id="316" r:id="rId1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210"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B678E1-24A3-4C5A-B467-934EF9E96EC4}" type="doc">
      <dgm:prSet loTypeId="urn:microsoft.com/office/officeart/2005/8/layout/equation1"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7800000"/>
          </a:lightRig>
        </a:scene3d>
      </dgm:spPr>
    </dgm:pt>
    <dgm:pt modelId="{0D9D1539-8DC3-4C57-B45D-2B38755343AA}">
      <dgm:prSet phldrT="[文本]" custT="1"/>
      <dgm:spPr>
        <a:solidFill>
          <a:srgbClr val="FFCC99"/>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15BF19BE-B576-4998-8CF6-6A54FD230CC0}" type="parTrans" cxnId="{315398C5-D489-42D1-B923-9B8347447593}">
      <dgm:prSet/>
      <dgm:spPr/>
      <dgm:t>
        <a:bodyPr/>
        <a:lstStyle/>
        <a:p>
          <a:endParaRPr lang="zh-CN" altLang="en-US" sz="2600" b="1">
            <a:latin typeface="楷体" panose="02010609060101010101" pitchFamily="49" charset="-122"/>
            <a:ea typeface="楷体" panose="02010609060101010101" pitchFamily="49" charset="-122"/>
          </a:endParaRPr>
        </a:p>
      </dgm:t>
    </dgm:pt>
    <dgm:pt modelId="{235DC6CA-0180-42F6-8FCE-400EC7A00D58}" type="sibTrans" cxnId="{315398C5-D489-42D1-B923-9B8347447593}">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6194913-45E8-40AB-917B-0CA6FE78B5C8}">
      <dgm:prSet phldrT="[文本]" custT="1"/>
      <dgm:spPr>
        <a:solidFill>
          <a:schemeClr val="bg1">
            <a:lumMod val="85000"/>
          </a:schemeClr>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79A1E6A6-94F3-42FD-913D-F6844FBAA90A}" type="parTrans" cxnId="{0CE9C168-AF0E-4F69-B7CF-9C09B7E29D21}">
      <dgm:prSet/>
      <dgm:spPr/>
      <dgm:t>
        <a:bodyPr/>
        <a:lstStyle/>
        <a:p>
          <a:endParaRPr lang="zh-CN" altLang="en-US" sz="2600" b="1">
            <a:latin typeface="楷体" panose="02010609060101010101" pitchFamily="49" charset="-122"/>
            <a:ea typeface="楷体" panose="02010609060101010101" pitchFamily="49" charset="-122"/>
          </a:endParaRPr>
        </a:p>
      </dgm:t>
    </dgm:pt>
    <dgm:pt modelId="{1694C720-EDE8-46EA-B49F-0FB01FAC250E}" type="sibTrans" cxnId="{0CE9C168-AF0E-4F69-B7CF-9C09B7E29D21}">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4D47232-F1CE-43B0-9F30-7402E3355079}">
      <dgm:prSet phldrT="[文本]" custT="1"/>
      <dgm:spPr>
        <a:solidFill>
          <a:srgbClr val="53B5FF"/>
        </a:solidFill>
        <a:ln>
          <a:solidFill>
            <a:srgbClr val="8FCCF5"/>
          </a:solid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latin typeface="楷体" panose="02010609060101010101" pitchFamily="49" charset="-122"/>
              <a:ea typeface="楷体" panose="02010609060101010101" pitchFamily="49" charset="-122"/>
            </a:rPr>
            <a:t>等价类</a:t>
          </a:r>
          <a:endParaRPr lang="zh-CN" altLang="en-US" sz="2600" b="1" dirty="0">
            <a:latin typeface="楷体" panose="02010609060101010101" pitchFamily="49" charset="-122"/>
            <a:ea typeface="楷体" panose="02010609060101010101" pitchFamily="49" charset="-122"/>
          </a:endParaRPr>
        </a:p>
      </dgm:t>
    </dgm:pt>
    <dgm:pt modelId="{67862CA1-A8F8-4F60-BDDC-1E30E263D3FD}" type="par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DD3052E2-6D3E-4A28-B087-166D0534B513}" type="sib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F35564D5-E7DE-4B10-95F0-1A935FB239D2}" type="pres">
      <dgm:prSet presAssocID="{BAB678E1-24A3-4C5A-B467-934EF9E96EC4}" presName="linearFlow" presStyleCnt="0">
        <dgm:presLayoutVars>
          <dgm:dir/>
          <dgm:resizeHandles val="exact"/>
        </dgm:presLayoutVars>
      </dgm:prSet>
      <dgm:spPr/>
    </dgm:pt>
    <dgm:pt modelId="{1F1A7A4D-DBE0-4016-B9BC-A37D4C8B97E8}" type="pres">
      <dgm:prSet presAssocID="{0D9D1539-8DC3-4C57-B45D-2B38755343AA}" presName="node" presStyleLbl="node1" presStyleIdx="0" presStyleCnt="3" custLinFactX="176061" custLinFactNeighborX="200000" custLinFactNeighborY="-88">
        <dgm:presLayoutVars>
          <dgm:bulletEnabled val="1"/>
        </dgm:presLayoutVars>
      </dgm:prSet>
      <dgm:spPr/>
      <dgm:t>
        <a:bodyPr/>
        <a:lstStyle/>
        <a:p>
          <a:endParaRPr lang="zh-CN" altLang="en-US"/>
        </a:p>
      </dgm:t>
    </dgm:pt>
    <dgm:pt modelId="{561AF8A9-9758-428B-95AE-24260D2E65FF}" type="pres">
      <dgm:prSet presAssocID="{235DC6CA-0180-42F6-8FCE-400EC7A00D58}" presName="spacerL" presStyleCnt="0"/>
      <dgm:spPr>
        <a:ln>
          <a:noFill/>
        </a:ln>
        <a:effectLst/>
        <a:scene3d>
          <a:camera prst="orthographicFront">
            <a:rot lat="0" lon="0" rev="0"/>
          </a:camera>
          <a:lightRig rig="contrasting" dir="t">
            <a:rot lat="0" lon="0" rev="7800000"/>
          </a:lightRig>
        </a:scene3d>
        <a:sp3d>
          <a:bevelT w="139700" h="139700"/>
        </a:sp3d>
      </dgm:spPr>
    </dgm:pt>
    <dgm:pt modelId="{095D660B-3CCC-41DD-8447-AC9A246958B9}" type="pres">
      <dgm:prSet presAssocID="{235DC6CA-0180-42F6-8FCE-400EC7A00D58}" presName="sibTrans" presStyleLbl="sibTrans2D1" presStyleIdx="0" presStyleCnt="2" custLinFactX="280121" custLinFactNeighborX="300000" custLinFactNeighborY="10673"/>
      <dgm:spPr/>
      <dgm:t>
        <a:bodyPr/>
        <a:lstStyle/>
        <a:p>
          <a:endParaRPr lang="zh-CN" altLang="en-US"/>
        </a:p>
      </dgm:t>
    </dgm:pt>
    <dgm:pt modelId="{E13F54DA-75DA-45D3-B8B3-3049CB0E4F3A}" type="pres">
      <dgm:prSet presAssocID="{235DC6CA-0180-42F6-8FCE-400EC7A00D58}" presName="spacerR" presStyleCnt="0"/>
      <dgm:spPr>
        <a:ln>
          <a:noFill/>
        </a:ln>
        <a:effectLst/>
        <a:scene3d>
          <a:camera prst="orthographicFront">
            <a:rot lat="0" lon="0" rev="0"/>
          </a:camera>
          <a:lightRig rig="contrasting" dir="t">
            <a:rot lat="0" lon="0" rev="7800000"/>
          </a:lightRig>
        </a:scene3d>
        <a:sp3d>
          <a:bevelT w="139700" h="139700"/>
        </a:sp3d>
      </dgm:spPr>
    </dgm:pt>
    <dgm:pt modelId="{711E1C4C-D0A0-4ED2-B1B3-479D102A6289}" type="pres">
      <dgm:prSet presAssocID="{26194913-45E8-40AB-917B-0CA6FE78B5C8}" presName="node" presStyleLbl="node1" presStyleIdx="1" presStyleCnt="3" custLinFactX="160038" custLinFactNeighborX="200000" custLinFactNeighborY="6936">
        <dgm:presLayoutVars>
          <dgm:bulletEnabled val="1"/>
        </dgm:presLayoutVars>
      </dgm:prSet>
      <dgm:spPr/>
      <dgm:t>
        <a:bodyPr/>
        <a:lstStyle/>
        <a:p>
          <a:endParaRPr lang="zh-CN" altLang="en-US"/>
        </a:p>
      </dgm:t>
    </dgm:pt>
    <dgm:pt modelId="{5903D3D0-E979-4584-9FD5-24C8095FF5D4}" type="pres">
      <dgm:prSet presAssocID="{1694C720-EDE8-46EA-B49F-0FB01FAC250E}" presName="spacerL" presStyleCnt="0"/>
      <dgm:spPr>
        <a:ln>
          <a:noFill/>
        </a:ln>
        <a:effectLst/>
        <a:scene3d>
          <a:camera prst="orthographicFront">
            <a:rot lat="0" lon="0" rev="0"/>
          </a:camera>
          <a:lightRig rig="contrasting" dir="t">
            <a:rot lat="0" lon="0" rev="7800000"/>
          </a:lightRig>
        </a:scene3d>
        <a:sp3d>
          <a:bevelT w="139700" h="139700"/>
        </a:sp3d>
      </dgm:spPr>
    </dgm:pt>
    <dgm:pt modelId="{7314A908-0E3E-439D-A97A-0F3A1976901A}" type="pres">
      <dgm:prSet presAssocID="{1694C720-EDE8-46EA-B49F-0FB01FAC250E}" presName="sibTrans" presStyleLbl="sibTrans2D1" presStyleIdx="1" presStyleCnt="2" custLinFactX="-239132" custLinFactNeighborX="-300000" custLinFactNeighborY="12440"/>
      <dgm:spPr/>
      <dgm:t>
        <a:bodyPr/>
        <a:lstStyle/>
        <a:p>
          <a:endParaRPr lang="zh-CN" altLang="en-US"/>
        </a:p>
      </dgm:t>
    </dgm:pt>
    <dgm:pt modelId="{0F5E12B7-2F2E-415A-9B3A-5FF49F5E334A}" type="pres">
      <dgm:prSet presAssocID="{1694C720-EDE8-46EA-B49F-0FB01FAC250E}" presName="spacerR" presStyleCnt="0"/>
      <dgm:spPr>
        <a:ln>
          <a:noFill/>
        </a:ln>
        <a:effectLst/>
        <a:scene3d>
          <a:camera prst="orthographicFront">
            <a:rot lat="0" lon="0" rev="0"/>
          </a:camera>
          <a:lightRig rig="contrasting" dir="t">
            <a:rot lat="0" lon="0" rev="7800000"/>
          </a:lightRig>
        </a:scene3d>
        <a:sp3d>
          <a:bevelT w="139700" h="139700"/>
        </a:sp3d>
      </dgm:spPr>
    </dgm:pt>
    <dgm:pt modelId="{EB272918-D129-446B-9822-E89A703038E2}" type="pres">
      <dgm:prSet presAssocID="{24D47232-F1CE-43B0-9F30-7402E3355079}" presName="node" presStyleLbl="node1" presStyleIdx="2" presStyleCnt="3" custLinFactX="-302382" custLinFactNeighborX="-400000" custLinFactNeighborY="-202">
        <dgm:presLayoutVars>
          <dgm:bulletEnabled val="1"/>
        </dgm:presLayoutVars>
      </dgm:prSet>
      <dgm:spPr/>
      <dgm:t>
        <a:bodyPr/>
        <a:lstStyle/>
        <a:p>
          <a:endParaRPr lang="zh-CN" altLang="en-US"/>
        </a:p>
      </dgm:t>
    </dgm:pt>
  </dgm:ptLst>
  <dgm:cxnLst>
    <dgm:cxn modelId="{315398C5-D489-42D1-B923-9B8347447593}" srcId="{BAB678E1-24A3-4C5A-B467-934EF9E96EC4}" destId="{0D9D1539-8DC3-4C57-B45D-2B38755343AA}" srcOrd="0" destOrd="0" parTransId="{15BF19BE-B576-4998-8CF6-6A54FD230CC0}" sibTransId="{235DC6CA-0180-42F6-8FCE-400EC7A00D58}"/>
    <dgm:cxn modelId="{DCF70190-868D-4AF9-8011-CFEC805F3639}" srcId="{BAB678E1-24A3-4C5A-B467-934EF9E96EC4}" destId="{24D47232-F1CE-43B0-9F30-7402E3355079}" srcOrd="2" destOrd="0" parTransId="{67862CA1-A8F8-4F60-BDDC-1E30E263D3FD}" sibTransId="{DD3052E2-6D3E-4A28-B087-166D0534B513}"/>
    <dgm:cxn modelId="{5818775E-8384-475F-8489-DAB1EF5AF339}" type="presOf" srcId="{BAB678E1-24A3-4C5A-B467-934EF9E96EC4}" destId="{F35564D5-E7DE-4B10-95F0-1A935FB239D2}" srcOrd="0" destOrd="0" presId="urn:microsoft.com/office/officeart/2005/8/layout/equation1"/>
    <dgm:cxn modelId="{64005256-6BD3-4A52-8277-09236BFB429F}" type="presOf" srcId="{0D9D1539-8DC3-4C57-B45D-2B38755343AA}" destId="{1F1A7A4D-DBE0-4016-B9BC-A37D4C8B97E8}" srcOrd="0" destOrd="0" presId="urn:microsoft.com/office/officeart/2005/8/layout/equation1"/>
    <dgm:cxn modelId="{210A0EEE-4B2F-4586-8093-F7AD006D1137}" type="presOf" srcId="{235DC6CA-0180-42F6-8FCE-400EC7A00D58}" destId="{095D660B-3CCC-41DD-8447-AC9A246958B9}" srcOrd="0" destOrd="0" presId="urn:microsoft.com/office/officeart/2005/8/layout/equation1"/>
    <dgm:cxn modelId="{0CE9C168-AF0E-4F69-B7CF-9C09B7E29D21}" srcId="{BAB678E1-24A3-4C5A-B467-934EF9E96EC4}" destId="{26194913-45E8-40AB-917B-0CA6FE78B5C8}" srcOrd="1" destOrd="0" parTransId="{79A1E6A6-94F3-42FD-913D-F6844FBAA90A}" sibTransId="{1694C720-EDE8-46EA-B49F-0FB01FAC250E}"/>
    <dgm:cxn modelId="{0F683D7C-D536-4731-A6EF-9452B120E017}" type="presOf" srcId="{24D47232-F1CE-43B0-9F30-7402E3355079}" destId="{EB272918-D129-446B-9822-E89A703038E2}" srcOrd="0" destOrd="0" presId="urn:microsoft.com/office/officeart/2005/8/layout/equation1"/>
    <dgm:cxn modelId="{B0D1B7F7-6BE0-4A8D-B313-8D98423C7398}" type="presOf" srcId="{26194913-45E8-40AB-917B-0CA6FE78B5C8}" destId="{711E1C4C-D0A0-4ED2-B1B3-479D102A6289}" srcOrd="0" destOrd="0" presId="urn:microsoft.com/office/officeart/2005/8/layout/equation1"/>
    <dgm:cxn modelId="{497D455C-1994-478B-8340-6B9E7C923DE2}" type="presOf" srcId="{1694C720-EDE8-46EA-B49F-0FB01FAC250E}" destId="{7314A908-0E3E-439D-A97A-0F3A1976901A}" srcOrd="0" destOrd="0" presId="urn:microsoft.com/office/officeart/2005/8/layout/equation1"/>
    <dgm:cxn modelId="{ED1FAC84-F72F-4EEB-9A49-9F3AD605D24C}" type="presParOf" srcId="{F35564D5-E7DE-4B10-95F0-1A935FB239D2}" destId="{1F1A7A4D-DBE0-4016-B9BC-A37D4C8B97E8}" srcOrd="0" destOrd="0" presId="urn:microsoft.com/office/officeart/2005/8/layout/equation1"/>
    <dgm:cxn modelId="{DBBDFC16-F569-4473-9E15-B8267F1BF5E7}" type="presParOf" srcId="{F35564D5-E7DE-4B10-95F0-1A935FB239D2}" destId="{561AF8A9-9758-428B-95AE-24260D2E65FF}" srcOrd="1" destOrd="0" presId="urn:microsoft.com/office/officeart/2005/8/layout/equation1"/>
    <dgm:cxn modelId="{AC561D0C-672D-4D19-9B95-9FFE54798499}" type="presParOf" srcId="{F35564D5-E7DE-4B10-95F0-1A935FB239D2}" destId="{095D660B-3CCC-41DD-8447-AC9A246958B9}" srcOrd="2" destOrd="0" presId="urn:microsoft.com/office/officeart/2005/8/layout/equation1"/>
    <dgm:cxn modelId="{36617FE9-CA3D-4595-9939-D0018BEAB259}" type="presParOf" srcId="{F35564D5-E7DE-4B10-95F0-1A935FB239D2}" destId="{E13F54DA-75DA-45D3-B8B3-3049CB0E4F3A}" srcOrd="3" destOrd="0" presId="urn:microsoft.com/office/officeart/2005/8/layout/equation1"/>
    <dgm:cxn modelId="{2329420F-9B3B-498E-9E5B-DAD42AF55D40}" type="presParOf" srcId="{F35564D5-E7DE-4B10-95F0-1A935FB239D2}" destId="{711E1C4C-D0A0-4ED2-B1B3-479D102A6289}" srcOrd="4" destOrd="0" presId="urn:microsoft.com/office/officeart/2005/8/layout/equation1"/>
    <dgm:cxn modelId="{21311CAB-1F6A-4563-9860-C7D970CF24DE}" type="presParOf" srcId="{F35564D5-E7DE-4B10-95F0-1A935FB239D2}" destId="{5903D3D0-E979-4584-9FD5-24C8095FF5D4}" srcOrd="5" destOrd="0" presId="urn:microsoft.com/office/officeart/2005/8/layout/equation1"/>
    <dgm:cxn modelId="{C6798A7A-B9B0-49BD-A275-86EC978A8641}" type="presParOf" srcId="{F35564D5-E7DE-4B10-95F0-1A935FB239D2}" destId="{7314A908-0E3E-439D-A97A-0F3A1976901A}" srcOrd="6" destOrd="0" presId="urn:microsoft.com/office/officeart/2005/8/layout/equation1"/>
    <dgm:cxn modelId="{9AC2B2A2-2EEE-4464-9F5F-9D09C1A3ECDB}" type="presParOf" srcId="{F35564D5-E7DE-4B10-95F0-1A935FB239D2}" destId="{0F5E12B7-2F2E-415A-9B3A-5FF49F5E334A}" srcOrd="7" destOrd="0" presId="urn:microsoft.com/office/officeart/2005/8/layout/equation1"/>
    <dgm:cxn modelId="{31633B82-8489-4AFD-835A-96A0314F6E40}" type="presParOf" srcId="{F35564D5-E7DE-4B10-95F0-1A935FB239D2}" destId="{EB272918-D129-446B-9822-E89A703038E2}"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B678E1-24A3-4C5A-B467-934EF9E96EC4}" type="doc">
      <dgm:prSet loTypeId="urn:microsoft.com/office/officeart/2005/8/layout/equation1"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7800000"/>
          </a:lightRig>
        </a:scene3d>
      </dgm:spPr>
    </dgm:pt>
    <dgm:pt modelId="{0D9D1539-8DC3-4C57-B45D-2B38755343AA}">
      <dgm:prSet phldrT="[文本]" custT="1"/>
      <dgm:spPr>
        <a:solidFill>
          <a:srgbClr val="FFCC99"/>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15BF19BE-B576-4998-8CF6-6A54FD230CC0}" type="parTrans" cxnId="{315398C5-D489-42D1-B923-9B8347447593}">
      <dgm:prSet/>
      <dgm:spPr/>
      <dgm:t>
        <a:bodyPr/>
        <a:lstStyle/>
        <a:p>
          <a:endParaRPr lang="zh-CN" altLang="en-US" sz="2600" b="1">
            <a:latin typeface="楷体" panose="02010609060101010101" pitchFamily="49" charset="-122"/>
            <a:ea typeface="楷体" panose="02010609060101010101" pitchFamily="49" charset="-122"/>
          </a:endParaRPr>
        </a:p>
      </dgm:t>
    </dgm:pt>
    <dgm:pt modelId="{235DC6CA-0180-42F6-8FCE-400EC7A00D58}" type="sibTrans" cxnId="{315398C5-D489-42D1-B923-9B8347447593}">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6194913-45E8-40AB-917B-0CA6FE78B5C8}">
      <dgm:prSet phldrT="[文本]" custT="1"/>
      <dgm:spPr>
        <a:solidFill>
          <a:schemeClr val="bg1">
            <a:lumMod val="85000"/>
          </a:schemeClr>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79A1E6A6-94F3-42FD-913D-F6844FBAA90A}" type="parTrans" cxnId="{0CE9C168-AF0E-4F69-B7CF-9C09B7E29D21}">
      <dgm:prSet/>
      <dgm:spPr/>
      <dgm:t>
        <a:bodyPr/>
        <a:lstStyle/>
        <a:p>
          <a:endParaRPr lang="zh-CN" altLang="en-US" sz="2600" b="1">
            <a:latin typeface="楷体" panose="02010609060101010101" pitchFamily="49" charset="-122"/>
            <a:ea typeface="楷体" panose="02010609060101010101" pitchFamily="49" charset="-122"/>
          </a:endParaRPr>
        </a:p>
      </dgm:t>
    </dgm:pt>
    <dgm:pt modelId="{1694C720-EDE8-46EA-B49F-0FB01FAC250E}" type="sibTrans" cxnId="{0CE9C168-AF0E-4F69-B7CF-9C09B7E29D21}">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4D47232-F1CE-43B0-9F30-7402E3355079}">
      <dgm:prSet phldrT="[文本]" custT="1"/>
      <dgm:spPr>
        <a:solidFill>
          <a:srgbClr val="53B5FF"/>
        </a:solidFill>
        <a:ln>
          <a:solidFill>
            <a:srgbClr val="8FCCF5"/>
          </a:solid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latin typeface="楷体" panose="02010609060101010101" pitchFamily="49" charset="-122"/>
              <a:ea typeface="楷体" panose="02010609060101010101" pitchFamily="49" charset="-122"/>
            </a:rPr>
            <a:t>等价类</a:t>
          </a:r>
          <a:endParaRPr lang="zh-CN" altLang="en-US" sz="2600" b="1" dirty="0">
            <a:latin typeface="楷体" panose="02010609060101010101" pitchFamily="49" charset="-122"/>
            <a:ea typeface="楷体" panose="02010609060101010101" pitchFamily="49" charset="-122"/>
          </a:endParaRPr>
        </a:p>
      </dgm:t>
    </dgm:pt>
    <dgm:pt modelId="{67862CA1-A8F8-4F60-BDDC-1E30E263D3FD}" type="par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DD3052E2-6D3E-4A28-B087-166D0534B513}" type="sib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F35564D5-E7DE-4B10-95F0-1A935FB239D2}" type="pres">
      <dgm:prSet presAssocID="{BAB678E1-24A3-4C5A-B467-934EF9E96EC4}" presName="linearFlow" presStyleCnt="0">
        <dgm:presLayoutVars>
          <dgm:dir/>
          <dgm:resizeHandles val="exact"/>
        </dgm:presLayoutVars>
      </dgm:prSet>
      <dgm:spPr/>
    </dgm:pt>
    <dgm:pt modelId="{1F1A7A4D-DBE0-4016-B9BC-A37D4C8B97E8}" type="pres">
      <dgm:prSet presAssocID="{0D9D1539-8DC3-4C57-B45D-2B38755343AA}" presName="node" presStyleLbl="node1" presStyleIdx="0" presStyleCnt="3" custLinFactX="176061" custLinFactNeighborX="200000" custLinFactNeighborY="-88">
        <dgm:presLayoutVars>
          <dgm:bulletEnabled val="1"/>
        </dgm:presLayoutVars>
      </dgm:prSet>
      <dgm:spPr/>
      <dgm:t>
        <a:bodyPr/>
        <a:lstStyle/>
        <a:p>
          <a:endParaRPr lang="zh-CN" altLang="en-US"/>
        </a:p>
      </dgm:t>
    </dgm:pt>
    <dgm:pt modelId="{561AF8A9-9758-428B-95AE-24260D2E65FF}" type="pres">
      <dgm:prSet presAssocID="{235DC6CA-0180-42F6-8FCE-400EC7A00D58}" presName="spacerL" presStyleCnt="0"/>
      <dgm:spPr>
        <a:ln>
          <a:noFill/>
        </a:ln>
        <a:effectLst/>
        <a:scene3d>
          <a:camera prst="orthographicFront">
            <a:rot lat="0" lon="0" rev="0"/>
          </a:camera>
          <a:lightRig rig="contrasting" dir="t">
            <a:rot lat="0" lon="0" rev="7800000"/>
          </a:lightRig>
        </a:scene3d>
        <a:sp3d>
          <a:bevelT w="139700" h="139700"/>
        </a:sp3d>
      </dgm:spPr>
    </dgm:pt>
    <dgm:pt modelId="{095D660B-3CCC-41DD-8447-AC9A246958B9}" type="pres">
      <dgm:prSet presAssocID="{235DC6CA-0180-42F6-8FCE-400EC7A00D58}" presName="sibTrans" presStyleLbl="sibTrans2D1" presStyleIdx="0" presStyleCnt="2" custLinFactX="280121" custLinFactNeighborX="300000" custLinFactNeighborY="10673"/>
      <dgm:spPr/>
      <dgm:t>
        <a:bodyPr/>
        <a:lstStyle/>
        <a:p>
          <a:endParaRPr lang="zh-CN" altLang="en-US"/>
        </a:p>
      </dgm:t>
    </dgm:pt>
    <dgm:pt modelId="{E13F54DA-75DA-45D3-B8B3-3049CB0E4F3A}" type="pres">
      <dgm:prSet presAssocID="{235DC6CA-0180-42F6-8FCE-400EC7A00D58}" presName="spacerR" presStyleCnt="0"/>
      <dgm:spPr>
        <a:ln>
          <a:noFill/>
        </a:ln>
        <a:effectLst/>
        <a:scene3d>
          <a:camera prst="orthographicFront">
            <a:rot lat="0" lon="0" rev="0"/>
          </a:camera>
          <a:lightRig rig="contrasting" dir="t">
            <a:rot lat="0" lon="0" rev="7800000"/>
          </a:lightRig>
        </a:scene3d>
        <a:sp3d>
          <a:bevelT w="139700" h="139700"/>
        </a:sp3d>
      </dgm:spPr>
    </dgm:pt>
    <dgm:pt modelId="{711E1C4C-D0A0-4ED2-B1B3-479D102A6289}" type="pres">
      <dgm:prSet presAssocID="{26194913-45E8-40AB-917B-0CA6FE78B5C8}" presName="node" presStyleLbl="node1" presStyleIdx="1" presStyleCnt="3" custLinFactX="160038" custLinFactNeighborX="200000" custLinFactNeighborY="6936">
        <dgm:presLayoutVars>
          <dgm:bulletEnabled val="1"/>
        </dgm:presLayoutVars>
      </dgm:prSet>
      <dgm:spPr/>
      <dgm:t>
        <a:bodyPr/>
        <a:lstStyle/>
        <a:p>
          <a:endParaRPr lang="zh-CN" altLang="en-US"/>
        </a:p>
      </dgm:t>
    </dgm:pt>
    <dgm:pt modelId="{5903D3D0-E979-4584-9FD5-24C8095FF5D4}" type="pres">
      <dgm:prSet presAssocID="{1694C720-EDE8-46EA-B49F-0FB01FAC250E}" presName="spacerL" presStyleCnt="0"/>
      <dgm:spPr>
        <a:ln>
          <a:noFill/>
        </a:ln>
        <a:effectLst/>
        <a:scene3d>
          <a:camera prst="orthographicFront">
            <a:rot lat="0" lon="0" rev="0"/>
          </a:camera>
          <a:lightRig rig="contrasting" dir="t">
            <a:rot lat="0" lon="0" rev="7800000"/>
          </a:lightRig>
        </a:scene3d>
        <a:sp3d>
          <a:bevelT w="139700" h="139700"/>
        </a:sp3d>
      </dgm:spPr>
    </dgm:pt>
    <dgm:pt modelId="{7314A908-0E3E-439D-A97A-0F3A1976901A}" type="pres">
      <dgm:prSet presAssocID="{1694C720-EDE8-46EA-B49F-0FB01FAC250E}" presName="sibTrans" presStyleLbl="sibTrans2D1" presStyleIdx="1" presStyleCnt="2" custLinFactX="-239132" custLinFactNeighborX="-300000" custLinFactNeighborY="12440"/>
      <dgm:spPr/>
      <dgm:t>
        <a:bodyPr/>
        <a:lstStyle/>
        <a:p>
          <a:endParaRPr lang="zh-CN" altLang="en-US"/>
        </a:p>
      </dgm:t>
    </dgm:pt>
    <dgm:pt modelId="{0F5E12B7-2F2E-415A-9B3A-5FF49F5E334A}" type="pres">
      <dgm:prSet presAssocID="{1694C720-EDE8-46EA-B49F-0FB01FAC250E}" presName="spacerR" presStyleCnt="0"/>
      <dgm:spPr>
        <a:ln>
          <a:noFill/>
        </a:ln>
        <a:effectLst/>
        <a:scene3d>
          <a:camera prst="orthographicFront">
            <a:rot lat="0" lon="0" rev="0"/>
          </a:camera>
          <a:lightRig rig="contrasting" dir="t">
            <a:rot lat="0" lon="0" rev="7800000"/>
          </a:lightRig>
        </a:scene3d>
        <a:sp3d>
          <a:bevelT w="139700" h="139700"/>
        </a:sp3d>
      </dgm:spPr>
    </dgm:pt>
    <dgm:pt modelId="{EB272918-D129-446B-9822-E89A703038E2}" type="pres">
      <dgm:prSet presAssocID="{24D47232-F1CE-43B0-9F30-7402E3355079}" presName="node" presStyleLbl="node1" presStyleIdx="2" presStyleCnt="3" custLinFactX="-302382" custLinFactNeighborX="-400000" custLinFactNeighborY="-202">
        <dgm:presLayoutVars>
          <dgm:bulletEnabled val="1"/>
        </dgm:presLayoutVars>
      </dgm:prSet>
      <dgm:spPr/>
      <dgm:t>
        <a:bodyPr/>
        <a:lstStyle/>
        <a:p>
          <a:endParaRPr lang="zh-CN" altLang="en-US"/>
        </a:p>
      </dgm:t>
    </dgm:pt>
  </dgm:ptLst>
  <dgm:cxnLst>
    <dgm:cxn modelId="{7EE00659-D6C9-49BC-9DE3-DE74C330E752}" type="presOf" srcId="{1694C720-EDE8-46EA-B49F-0FB01FAC250E}" destId="{7314A908-0E3E-439D-A97A-0F3A1976901A}" srcOrd="0" destOrd="0" presId="urn:microsoft.com/office/officeart/2005/8/layout/equation1"/>
    <dgm:cxn modelId="{D1F7F1C0-33D7-4C36-8796-D0CE33DECADF}" type="presOf" srcId="{26194913-45E8-40AB-917B-0CA6FE78B5C8}" destId="{711E1C4C-D0A0-4ED2-B1B3-479D102A6289}" srcOrd="0" destOrd="0" presId="urn:microsoft.com/office/officeart/2005/8/layout/equation1"/>
    <dgm:cxn modelId="{C04D2F86-F328-4819-92DC-A75DB455DA31}" type="presOf" srcId="{24D47232-F1CE-43B0-9F30-7402E3355079}" destId="{EB272918-D129-446B-9822-E89A703038E2}" srcOrd="0" destOrd="0" presId="urn:microsoft.com/office/officeart/2005/8/layout/equation1"/>
    <dgm:cxn modelId="{DCF70190-868D-4AF9-8011-CFEC805F3639}" srcId="{BAB678E1-24A3-4C5A-B467-934EF9E96EC4}" destId="{24D47232-F1CE-43B0-9F30-7402E3355079}" srcOrd="2" destOrd="0" parTransId="{67862CA1-A8F8-4F60-BDDC-1E30E263D3FD}" sibTransId="{DD3052E2-6D3E-4A28-B087-166D0534B513}"/>
    <dgm:cxn modelId="{0CE9C168-AF0E-4F69-B7CF-9C09B7E29D21}" srcId="{BAB678E1-24A3-4C5A-B467-934EF9E96EC4}" destId="{26194913-45E8-40AB-917B-0CA6FE78B5C8}" srcOrd="1" destOrd="0" parTransId="{79A1E6A6-94F3-42FD-913D-F6844FBAA90A}" sibTransId="{1694C720-EDE8-46EA-B49F-0FB01FAC250E}"/>
    <dgm:cxn modelId="{E6679DBF-D1EB-4AD7-836B-2F3B42F1E560}" type="presOf" srcId="{0D9D1539-8DC3-4C57-B45D-2B38755343AA}" destId="{1F1A7A4D-DBE0-4016-B9BC-A37D4C8B97E8}" srcOrd="0" destOrd="0" presId="urn:microsoft.com/office/officeart/2005/8/layout/equation1"/>
    <dgm:cxn modelId="{315398C5-D489-42D1-B923-9B8347447593}" srcId="{BAB678E1-24A3-4C5A-B467-934EF9E96EC4}" destId="{0D9D1539-8DC3-4C57-B45D-2B38755343AA}" srcOrd="0" destOrd="0" parTransId="{15BF19BE-B576-4998-8CF6-6A54FD230CC0}" sibTransId="{235DC6CA-0180-42F6-8FCE-400EC7A00D58}"/>
    <dgm:cxn modelId="{B661178B-0FFF-4C36-9DDD-532480CF60F3}" type="presOf" srcId="{235DC6CA-0180-42F6-8FCE-400EC7A00D58}" destId="{095D660B-3CCC-41DD-8447-AC9A246958B9}" srcOrd="0" destOrd="0" presId="urn:microsoft.com/office/officeart/2005/8/layout/equation1"/>
    <dgm:cxn modelId="{CA26C5AA-A792-427A-AE26-4224E4B021D7}" type="presOf" srcId="{BAB678E1-24A3-4C5A-B467-934EF9E96EC4}" destId="{F35564D5-E7DE-4B10-95F0-1A935FB239D2}" srcOrd="0" destOrd="0" presId="urn:microsoft.com/office/officeart/2005/8/layout/equation1"/>
    <dgm:cxn modelId="{BEDDB749-7F08-4C62-A0FE-24E1497CCEAB}" type="presParOf" srcId="{F35564D5-E7DE-4B10-95F0-1A935FB239D2}" destId="{1F1A7A4D-DBE0-4016-B9BC-A37D4C8B97E8}" srcOrd="0" destOrd="0" presId="urn:microsoft.com/office/officeart/2005/8/layout/equation1"/>
    <dgm:cxn modelId="{22E69DFF-2AE1-4902-A767-46A31E56ED8A}" type="presParOf" srcId="{F35564D5-E7DE-4B10-95F0-1A935FB239D2}" destId="{561AF8A9-9758-428B-95AE-24260D2E65FF}" srcOrd="1" destOrd="0" presId="urn:microsoft.com/office/officeart/2005/8/layout/equation1"/>
    <dgm:cxn modelId="{EC7F26B2-B3AE-4B35-AC84-16BA69F0BBCE}" type="presParOf" srcId="{F35564D5-E7DE-4B10-95F0-1A935FB239D2}" destId="{095D660B-3CCC-41DD-8447-AC9A246958B9}" srcOrd="2" destOrd="0" presId="urn:microsoft.com/office/officeart/2005/8/layout/equation1"/>
    <dgm:cxn modelId="{7DF9F086-F0DA-4F40-94DC-629C50F3F3E8}" type="presParOf" srcId="{F35564D5-E7DE-4B10-95F0-1A935FB239D2}" destId="{E13F54DA-75DA-45D3-B8B3-3049CB0E4F3A}" srcOrd="3" destOrd="0" presId="urn:microsoft.com/office/officeart/2005/8/layout/equation1"/>
    <dgm:cxn modelId="{71C3C0BE-124D-4589-B4F6-BA8C0D91C5DB}" type="presParOf" srcId="{F35564D5-E7DE-4B10-95F0-1A935FB239D2}" destId="{711E1C4C-D0A0-4ED2-B1B3-479D102A6289}" srcOrd="4" destOrd="0" presId="urn:microsoft.com/office/officeart/2005/8/layout/equation1"/>
    <dgm:cxn modelId="{681321E5-2FAE-436D-80EC-AB2787C284F1}" type="presParOf" srcId="{F35564D5-E7DE-4B10-95F0-1A935FB239D2}" destId="{5903D3D0-E979-4584-9FD5-24C8095FF5D4}" srcOrd="5" destOrd="0" presId="urn:microsoft.com/office/officeart/2005/8/layout/equation1"/>
    <dgm:cxn modelId="{E71E4D97-4796-4377-A8C0-4D8FDE6702CC}" type="presParOf" srcId="{F35564D5-E7DE-4B10-95F0-1A935FB239D2}" destId="{7314A908-0E3E-439D-A97A-0F3A1976901A}" srcOrd="6" destOrd="0" presId="urn:microsoft.com/office/officeart/2005/8/layout/equation1"/>
    <dgm:cxn modelId="{242349A8-5C42-4551-A902-8ED5EA2C7C35}" type="presParOf" srcId="{F35564D5-E7DE-4B10-95F0-1A935FB239D2}" destId="{0F5E12B7-2F2E-415A-9B3A-5FF49F5E334A}" srcOrd="7" destOrd="0" presId="urn:microsoft.com/office/officeart/2005/8/layout/equation1"/>
    <dgm:cxn modelId="{C6F8FCF1-2AA4-4626-A76D-D135587DCE56}" type="presParOf" srcId="{F35564D5-E7DE-4B10-95F0-1A935FB239D2}" destId="{EB272918-D129-446B-9822-E89A703038E2}"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A7A4D-DBE0-4016-B9BC-A37D4C8B97E8}">
      <dsp:nvSpPr>
        <dsp:cNvPr id="0" name=""/>
        <dsp:cNvSpPr/>
      </dsp:nvSpPr>
      <dsp:spPr>
        <a:xfrm>
          <a:off x="2182212" y="538351"/>
          <a:ext cx="1134345" cy="1134345"/>
        </a:xfrm>
        <a:prstGeom prst="ellipse">
          <a:avLst/>
        </a:prstGeom>
        <a:solidFill>
          <a:srgbClr val="FFCC99"/>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2348333" y="704472"/>
        <a:ext cx="802103" cy="802103"/>
      </dsp:txXfrm>
    </dsp:sp>
    <dsp:sp modelId="{095D660B-3CCC-41DD-8447-AC9A246958B9}">
      <dsp:nvSpPr>
        <dsp:cNvPr id="0" name=""/>
        <dsp:cNvSpPr/>
      </dsp:nvSpPr>
      <dsp:spPr>
        <a:xfrm>
          <a:off x="3346609" y="847781"/>
          <a:ext cx="657920" cy="657920"/>
        </a:xfrm>
        <a:prstGeom prst="mathPlus">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3433816" y="1099370"/>
        <a:ext cx="483506" cy="154742"/>
      </dsp:txXfrm>
    </dsp:sp>
    <dsp:sp modelId="{711E1C4C-D0A0-4ED2-B1B3-479D102A6289}">
      <dsp:nvSpPr>
        <dsp:cNvPr id="0" name=""/>
        <dsp:cNvSpPr/>
      </dsp:nvSpPr>
      <dsp:spPr>
        <a:xfrm>
          <a:off x="3954677" y="618027"/>
          <a:ext cx="1134345" cy="1134345"/>
        </a:xfrm>
        <a:prstGeom prst="ellipse">
          <a:avLst/>
        </a:prstGeom>
        <a:solidFill>
          <a:schemeClr val="bg1">
            <a:lumMod val="85000"/>
          </a:schemeClr>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4120798" y="784148"/>
        <a:ext cx="802103" cy="802103"/>
      </dsp:txXfrm>
    </dsp:sp>
    <dsp:sp modelId="{7314A908-0E3E-439D-A97A-0F3A1976901A}">
      <dsp:nvSpPr>
        <dsp:cNvPr id="0" name=""/>
        <dsp:cNvSpPr/>
      </dsp:nvSpPr>
      <dsp:spPr>
        <a:xfrm>
          <a:off x="1354168" y="859407"/>
          <a:ext cx="657920" cy="657920"/>
        </a:xfrm>
        <a:prstGeom prst="mathEqual">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1441375" y="994939"/>
        <a:ext cx="483506" cy="386856"/>
      </dsp:txXfrm>
    </dsp:sp>
    <dsp:sp modelId="{EB272918-D129-446B-9822-E89A703038E2}">
      <dsp:nvSpPr>
        <dsp:cNvPr id="0" name=""/>
        <dsp:cNvSpPr/>
      </dsp:nvSpPr>
      <dsp:spPr>
        <a:xfrm>
          <a:off x="155330" y="537058"/>
          <a:ext cx="1134345" cy="1134345"/>
        </a:xfrm>
        <a:prstGeom prst="ellipse">
          <a:avLst/>
        </a:prstGeom>
        <a:solidFill>
          <a:srgbClr val="53B5FF"/>
        </a:solidFill>
        <a:ln w="25400" cap="flat" cmpd="sng" algn="ctr">
          <a:solidFill>
            <a:srgbClr val="8FCCF5"/>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楷体" panose="02010609060101010101" pitchFamily="49" charset="-122"/>
              <a:ea typeface="楷体" panose="02010609060101010101" pitchFamily="49" charset="-122"/>
            </a:rPr>
            <a:t>等价类</a:t>
          </a:r>
          <a:endParaRPr lang="zh-CN" altLang="en-US" sz="2600" b="1" kern="1200" dirty="0">
            <a:latin typeface="楷体" panose="02010609060101010101" pitchFamily="49" charset="-122"/>
            <a:ea typeface="楷体" panose="02010609060101010101" pitchFamily="49" charset="-122"/>
          </a:endParaRPr>
        </a:p>
      </dsp:txBody>
      <dsp:txXfrm>
        <a:off x="321451" y="703179"/>
        <a:ext cx="802103" cy="8021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A7A4D-DBE0-4016-B9BC-A37D4C8B97E8}">
      <dsp:nvSpPr>
        <dsp:cNvPr id="0" name=""/>
        <dsp:cNvSpPr/>
      </dsp:nvSpPr>
      <dsp:spPr>
        <a:xfrm>
          <a:off x="2182212" y="538351"/>
          <a:ext cx="1134345" cy="1134345"/>
        </a:xfrm>
        <a:prstGeom prst="ellipse">
          <a:avLst/>
        </a:prstGeom>
        <a:solidFill>
          <a:srgbClr val="FFCC99"/>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2348333" y="704472"/>
        <a:ext cx="802103" cy="802103"/>
      </dsp:txXfrm>
    </dsp:sp>
    <dsp:sp modelId="{095D660B-3CCC-41DD-8447-AC9A246958B9}">
      <dsp:nvSpPr>
        <dsp:cNvPr id="0" name=""/>
        <dsp:cNvSpPr/>
      </dsp:nvSpPr>
      <dsp:spPr>
        <a:xfrm>
          <a:off x="3346609" y="847781"/>
          <a:ext cx="657920" cy="657920"/>
        </a:xfrm>
        <a:prstGeom prst="mathPlus">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3433816" y="1099370"/>
        <a:ext cx="483506" cy="154742"/>
      </dsp:txXfrm>
    </dsp:sp>
    <dsp:sp modelId="{711E1C4C-D0A0-4ED2-B1B3-479D102A6289}">
      <dsp:nvSpPr>
        <dsp:cNvPr id="0" name=""/>
        <dsp:cNvSpPr/>
      </dsp:nvSpPr>
      <dsp:spPr>
        <a:xfrm>
          <a:off x="3954677" y="618027"/>
          <a:ext cx="1134345" cy="1134345"/>
        </a:xfrm>
        <a:prstGeom prst="ellipse">
          <a:avLst/>
        </a:prstGeom>
        <a:solidFill>
          <a:schemeClr val="bg1">
            <a:lumMod val="85000"/>
          </a:schemeClr>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4120798" y="784148"/>
        <a:ext cx="802103" cy="802103"/>
      </dsp:txXfrm>
    </dsp:sp>
    <dsp:sp modelId="{7314A908-0E3E-439D-A97A-0F3A1976901A}">
      <dsp:nvSpPr>
        <dsp:cNvPr id="0" name=""/>
        <dsp:cNvSpPr/>
      </dsp:nvSpPr>
      <dsp:spPr>
        <a:xfrm>
          <a:off x="1354168" y="859407"/>
          <a:ext cx="657920" cy="657920"/>
        </a:xfrm>
        <a:prstGeom prst="mathEqual">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1441375" y="994939"/>
        <a:ext cx="483506" cy="386856"/>
      </dsp:txXfrm>
    </dsp:sp>
    <dsp:sp modelId="{EB272918-D129-446B-9822-E89A703038E2}">
      <dsp:nvSpPr>
        <dsp:cNvPr id="0" name=""/>
        <dsp:cNvSpPr/>
      </dsp:nvSpPr>
      <dsp:spPr>
        <a:xfrm>
          <a:off x="155330" y="537058"/>
          <a:ext cx="1134345" cy="1134345"/>
        </a:xfrm>
        <a:prstGeom prst="ellipse">
          <a:avLst/>
        </a:prstGeom>
        <a:solidFill>
          <a:srgbClr val="53B5FF"/>
        </a:solidFill>
        <a:ln w="25400" cap="flat" cmpd="sng" algn="ctr">
          <a:solidFill>
            <a:srgbClr val="8FCCF5"/>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楷体" panose="02010609060101010101" pitchFamily="49" charset="-122"/>
              <a:ea typeface="楷体" panose="02010609060101010101" pitchFamily="49" charset="-122"/>
            </a:rPr>
            <a:t>等价类</a:t>
          </a:r>
          <a:endParaRPr lang="zh-CN" altLang="en-US" sz="2600" b="1" kern="1200" dirty="0">
            <a:latin typeface="楷体" panose="02010609060101010101" pitchFamily="49" charset="-122"/>
            <a:ea typeface="楷体" panose="02010609060101010101" pitchFamily="49" charset="-122"/>
          </a:endParaRPr>
        </a:p>
      </dsp:txBody>
      <dsp:txXfrm>
        <a:off x="321451" y="703179"/>
        <a:ext cx="802103" cy="8021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6</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1184586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这句话的意思也不太理解</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，一个备选流可能从基本流开始，在某个特定条件下执行，然后重新加入基本流中（如备选流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）；也可能起源于另一个备选流（如备选流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），或者终止用例而不再重新加入到某个流（如备选流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92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随机测试可以发现一些隐蔽的错误，但是也有很多缺点，例如测试不系统、无法统计代码覆盖率和需求覆盖率、发现的问题难以重现等。一般是放在测试的最后执行。其实，随机测试更专业的升级版叫探索性测试 。</a:t>
            </a: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105</a:t>
            </a:fld>
            <a:endParaRPr lang="zh-CN" altLang="en-US"/>
          </a:p>
        </p:txBody>
      </p:sp>
    </p:spTree>
    <p:extLst>
      <p:ext uri="{BB962C8B-B14F-4D97-AF65-F5344CB8AC3E}">
        <p14:creationId xmlns:p14="http://schemas.microsoft.com/office/powerpoint/2010/main" val="167929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7</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330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9</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118458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10</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330765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20</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1184586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21</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3307659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刚才是根据数据范围划分的有效等价类和无效等价类，那么大家根据加数去区分，是不是可以分为数值和非数值。</a:t>
            </a:r>
            <a:endParaRPr lang="en-US" altLang="zh-CN" baseline="0" dirty="0" smtClean="0"/>
          </a:p>
          <a:p>
            <a:r>
              <a:rPr lang="zh-CN" altLang="en-US" baseline="0" dirty="0" smtClean="0"/>
              <a:t>那么数值又分为什么？整数和小数；</a:t>
            </a:r>
            <a:endParaRPr lang="en-US" altLang="zh-CN" baseline="0" dirty="0" smtClean="0"/>
          </a:p>
          <a:p>
            <a:r>
              <a:rPr lang="zh-CN" altLang="en-US" baseline="0" dirty="0" smtClean="0"/>
              <a:t>非数值分为字母，特殊字符，空格，空白等。</a:t>
            </a:r>
            <a:endParaRPr lang="en-US" altLang="zh-CN" baseline="0" dirty="0" smtClean="0"/>
          </a:p>
          <a:p>
            <a:r>
              <a:rPr lang="zh-CN" altLang="en-US" baseline="0" dirty="0" smtClean="0"/>
              <a:t>那么我们再看看这条需求里面有没有一个可以提取的地方？比如 两个，两个怎么划分？两个加数，一个加数或者三个加数，对不对？</a:t>
            </a:r>
            <a:endParaRPr lang="en-US" altLang="zh-CN" baseline="0" dirty="0" smtClean="0"/>
          </a:p>
          <a:p>
            <a:r>
              <a:rPr lang="zh-CN" altLang="en-US" baseline="0" dirty="0" smtClean="0"/>
              <a:t>我们根据数字范围划分，根据加数的对象划分，根据几个数相加划分，都已经划分好了，那么我们接下来做的工作就是，提取每个等价类里面的数据，组合成用例，如何抽取，给大家</a:t>
            </a:r>
            <a:r>
              <a:rPr lang="en-US" altLang="zh-CN" baseline="0" dirty="0" smtClean="0"/>
              <a:t>2</a:t>
            </a:r>
            <a:r>
              <a:rPr lang="zh-CN" altLang="en-US" baseline="0" dirty="0" smtClean="0"/>
              <a:t>分钟时间先自己在自己的稿纸上，抽取一遍，之后，我们一起来看，看看大家有没有做正确。</a:t>
            </a:r>
            <a:endParaRPr lang="en-US" altLang="zh-CN" baseline="0" dirty="0" smtClean="0"/>
          </a:p>
          <a:p>
            <a:endParaRPr lang="en-US" altLang="zh-CN" baseline="0" dirty="0" smtClean="0"/>
          </a:p>
          <a:p>
            <a:r>
              <a:rPr lang="zh-CN" altLang="en-US" baseline="0" dirty="0" smtClean="0"/>
              <a:t>细心的同学可能会看到我们在这个图上有一个编号，这个编号做什么？就是设计用例的编号，一一对应着写。</a:t>
            </a:r>
            <a:endParaRPr lang="en-US" altLang="zh-CN" baseline="0" dirty="0" smtClean="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29</a:t>
            </a:fld>
            <a:endParaRPr lang="en-US" altLang="zh-CN"/>
          </a:p>
        </p:txBody>
      </p:sp>
    </p:spTree>
    <p:extLst>
      <p:ext uri="{BB962C8B-B14F-4D97-AF65-F5344CB8AC3E}">
        <p14:creationId xmlns:p14="http://schemas.microsoft.com/office/powerpoint/2010/main" val="216137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这一页的规则有些不能理解，这和三个原则冲突吗？</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49"/>
            <a:ext cx="7772400" cy="109539"/>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42"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2"/>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188534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89203" y="903741"/>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156754"/>
            <a:ext cx="6226175" cy="65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307769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31236" y="-1905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68396" y="1"/>
            <a:ext cx="6096000" cy="5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59812" y="890678"/>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84331"/>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029977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650831" y="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40218" y="916805"/>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43691"/>
            <a:ext cx="6226175"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9732197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319253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19219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823369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3065453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7253100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468032" y="116957"/>
            <a:ext cx="7849743"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87626" y="895982"/>
            <a:ext cx="7879134"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t>‹#›</a:t>
            </a:fld>
            <a:endParaRPr lang="zh-CN" altLang="zh-CN" b="0"/>
          </a:p>
        </p:txBody>
      </p:sp>
    </p:spTree>
  </p:cSld>
  <p:clrMapOvr>
    <a:masterClrMapping/>
  </p:clrMapOvr>
  <p:transition>
    <p:blinds dir="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
        <p:nvSpPr>
          <p:cNvPr id="2" name="Title 1"/>
          <p:cNvSpPr>
            <a:spLocks noGrp="1"/>
          </p:cNvSpPr>
          <p:nvPr>
            <p:ph type="title"/>
          </p:nvPr>
        </p:nvSpPr>
        <p:spPr>
          <a:xfrm>
            <a:off x="572691" y="1"/>
            <a:ext cx="78867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568426" y="853127"/>
            <a:ext cx="7906834"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比较">
    <p:spTree>
      <p:nvGrpSpPr>
        <p:cNvPr id="1" name=""/>
        <p:cNvGrpSpPr/>
        <p:nvPr/>
      </p:nvGrpSpPr>
      <p:grpSpPr>
        <a:xfrm>
          <a:off x="0" y="0"/>
          <a:ext cx="0" cy="0"/>
          <a:chOff x="0" y="0"/>
          <a:chExt cx="0" cy="0"/>
        </a:xfrm>
      </p:grpSpPr>
      <p:sp>
        <p:nvSpPr>
          <p:cNvPr id="2" name="Title 1"/>
          <p:cNvSpPr>
            <a:spLocks noGrp="1"/>
          </p:cNvSpPr>
          <p:nvPr>
            <p:ph type="title"/>
          </p:nvPr>
        </p:nvSpPr>
        <p:spPr>
          <a:xfrm>
            <a:off x="572691" y="1"/>
            <a:ext cx="78867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568426" y="853127"/>
            <a:ext cx="7906834"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比较">
    <p:spTree>
      <p:nvGrpSpPr>
        <p:cNvPr id="1" name=""/>
        <p:cNvGrpSpPr/>
        <p:nvPr/>
      </p:nvGrpSpPr>
      <p:grpSpPr>
        <a:xfrm>
          <a:off x="0" y="0"/>
          <a:ext cx="0" cy="0"/>
          <a:chOff x="0" y="0"/>
          <a:chExt cx="0" cy="0"/>
        </a:xfrm>
      </p:grpSpPr>
      <p:sp>
        <p:nvSpPr>
          <p:cNvPr id="2" name="Title 1"/>
          <p:cNvSpPr>
            <a:spLocks noGrp="1"/>
          </p:cNvSpPr>
          <p:nvPr>
            <p:ph type="title"/>
          </p:nvPr>
        </p:nvSpPr>
        <p:spPr>
          <a:xfrm>
            <a:off x="572691" y="1"/>
            <a:ext cx="78867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568426" y="853127"/>
            <a:ext cx="7906834"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52349522"/>
      </p:ext>
    </p:extLst>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2" name="Title 1"/>
          <p:cNvSpPr>
            <a:spLocks noGrp="1"/>
          </p:cNvSpPr>
          <p:nvPr>
            <p:ph type="title"/>
          </p:nvPr>
        </p:nvSpPr>
        <p:spPr>
          <a:xfrm>
            <a:off x="572691" y="1"/>
            <a:ext cx="78867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568426" y="853127"/>
            <a:ext cx="7906834"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Title 1"/>
          <p:cNvSpPr>
            <a:spLocks noGrp="1"/>
          </p:cNvSpPr>
          <p:nvPr>
            <p:ph type="title"/>
          </p:nvPr>
        </p:nvSpPr>
        <p:spPr>
          <a:xfrm>
            <a:off x="572691" y="1"/>
            <a:ext cx="78867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568426" y="853127"/>
            <a:ext cx="7906834"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9_比较">
    <p:spTree>
      <p:nvGrpSpPr>
        <p:cNvPr id="1" name=""/>
        <p:cNvGrpSpPr/>
        <p:nvPr/>
      </p:nvGrpSpPr>
      <p:grpSpPr>
        <a:xfrm>
          <a:off x="0" y="0"/>
          <a:ext cx="0" cy="0"/>
          <a:chOff x="0" y="0"/>
          <a:chExt cx="0" cy="0"/>
        </a:xfrm>
      </p:grpSpPr>
      <p:sp>
        <p:nvSpPr>
          <p:cNvPr id="2" name="Title 1"/>
          <p:cNvSpPr>
            <a:spLocks noGrp="1"/>
          </p:cNvSpPr>
          <p:nvPr>
            <p:ph type="title"/>
          </p:nvPr>
        </p:nvSpPr>
        <p:spPr>
          <a:xfrm>
            <a:off x="572691" y="1"/>
            <a:ext cx="78867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568426" y="853127"/>
            <a:ext cx="7906834"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6056642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6"/>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9" r:id="rId13"/>
    <p:sldLayoutId id="2147483920" r:id="rId14"/>
    <p:sldLayoutId id="2147483921" r:id="rId15"/>
    <p:sldLayoutId id="2147483922" r:id="rId16"/>
    <p:sldLayoutId id="2147483923" r:id="rId17"/>
    <p:sldLayoutId id="2147483924" r:id="rId18"/>
    <p:sldLayoutId id="2147483925" r:id="rId19"/>
    <p:sldLayoutId id="2147483926" r:id="rId20"/>
    <p:sldLayoutId id="2147483927" r:id="rId21"/>
    <p:sldLayoutId id="2147483928" r:id="rId22"/>
    <p:sldLayoutId id="2147483929" r:id="rId23"/>
    <p:sldLayoutId id="2147483930" r:id="rId24"/>
    <p:sldLayoutId id="2147483931" r:id="rId25"/>
    <p:sldLayoutId id="2147483932" r:id="rId26"/>
    <p:sldLayoutId id="2147483933" r:id="rId27"/>
    <p:sldLayoutId id="2147483934" r:id="rId28"/>
    <p:sldLayoutId id="2147483935" r:id="rId29"/>
    <p:sldLayoutId id="2147483936" r:id="rId30"/>
    <p:sldLayoutId id="2147483937" r:id="rId31"/>
    <p:sldLayoutId id="2147483938" r:id="rId32"/>
    <p:sldLayoutId id="2147483939" r:id="rId33"/>
    <p:sldLayoutId id="2147483940" r:id="rId34"/>
    <p:sldLayoutId id="2147483941" r:id="rId35"/>
    <p:sldLayoutId id="2147483942" r:id="rId36"/>
    <p:sldLayoutId id="2147483943" r:id="rId37"/>
    <p:sldLayoutId id="2147483944" r:id="rId38"/>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3F84FD-A9EF-411A-AD41-005FD50D6B7A}"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cstate="print"/>
          <a:stretch>
            <a:fillRect/>
          </a:stretch>
        </p:blipFill>
        <p:spPr>
          <a:xfrm>
            <a:off x="1576386" y="4965485"/>
            <a:ext cx="1169894" cy="1559859"/>
          </a:xfrm>
          <a:prstGeom prst="ellipse">
            <a:avLst/>
          </a:prstGeom>
          <a:ln>
            <a:noFill/>
          </a:ln>
          <a:effectLst>
            <a:softEdge rad="112500"/>
          </a:effectLst>
        </p:spPr>
      </p:pic>
      <p:sp>
        <p:nvSpPr>
          <p:cNvPr id="16" name="椭圆形标注 15"/>
          <p:cNvSpPr/>
          <p:nvPr/>
        </p:nvSpPr>
        <p:spPr>
          <a:xfrm>
            <a:off x="1600177" y="2314697"/>
            <a:ext cx="5893635" cy="3071834"/>
          </a:xfrm>
          <a:prstGeom prst="wedgeEllipseCallout">
            <a:avLst>
              <a:gd name="adj1" fmla="val -27200"/>
              <a:gd name="adj2" fmla="val 64185"/>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743816" y="2653960"/>
            <a:ext cx="5103589" cy="2123658"/>
          </a:xfrm>
          <a:prstGeom prst="rect">
            <a:avLst/>
          </a:prstGeom>
          <a:noFill/>
        </p:spPr>
        <p:txBody>
          <a:bodyPr wrap="square" rtlCol="0">
            <a:spAutoFit/>
          </a:bodyPr>
          <a:lstStyle/>
          <a:p>
            <a:r>
              <a:rPr lang="en-US" altLang="zh-CN" sz="1600" b="1" dirty="0"/>
              <a:t>0+1    1+1    1+2    1+3   1+4   1+5   ……+99</a:t>
            </a:r>
          </a:p>
          <a:p>
            <a:r>
              <a:rPr lang="en-US" altLang="zh-CN" sz="1600" b="1" dirty="0"/>
              <a:t>2+1    2+2    2+3   2+4   2+5   ……</a:t>
            </a:r>
          </a:p>
          <a:p>
            <a:r>
              <a:rPr lang="en-US" altLang="zh-CN" sz="1600" b="1" dirty="0"/>
              <a:t>3+1    3+2    3+3   3+4   3+5   ……</a:t>
            </a:r>
          </a:p>
          <a:p>
            <a:r>
              <a:rPr lang="en-US" altLang="zh-CN" sz="1600" b="1" dirty="0"/>
              <a:t>4+1    4+2    4+3   4+4   4+5   ……</a:t>
            </a:r>
          </a:p>
          <a:p>
            <a:r>
              <a:rPr lang="en-US" altLang="zh-CN" sz="1600" b="1" dirty="0"/>
              <a:t>5+1    5+2    5+3   5+4   5+5   ……</a:t>
            </a:r>
          </a:p>
          <a:p>
            <a:r>
              <a:rPr lang="en-US" altLang="zh-CN" sz="1600" b="1" dirty="0"/>
              <a:t>……     …….   ……    ……   ……</a:t>
            </a:r>
          </a:p>
          <a:p>
            <a:r>
              <a:rPr lang="en-US" altLang="zh-CN" sz="1600" b="1" dirty="0"/>
              <a:t>99+……</a:t>
            </a:r>
            <a:endParaRPr lang="zh-CN" altLang="en-US" sz="1600" b="1" dirty="0"/>
          </a:p>
        </p:txBody>
      </p:sp>
      <p:sp>
        <p:nvSpPr>
          <p:cNvPr id="2" name="矩形 1"/>
          <p:cNvSpPr/>
          <p:nvPr/>
        </p:nvSpPr>
        <p:spPr>
          <a:xfrm>
            <a:off x="611560" y="836712"/>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等价类测试</a:t>
            </a:r>
          </a:p>
        </p:txBody>
      </p:sp>
      <p:sp>
        <p:nvSpPr>
          <p:cNvPr id="3" name="矩形 2"/>
          <p:cNvSpPr/>
          <p:nvPr/>
        </p:nvSpPr>
        <p:spPr>
          <a:xfrm>
            <a:off x="158712" y="1844824"/>
            <a:ext cx="4515980" cy="646331"/>
          </a:xfrm>
          <a:prstGeom prst="rect">
            <a:avLst/>
          </a:prstGeom>
        </p:spPr>
        <p:txBody>
          <a:bodyPr wrap="none">
            <a:spAutoFit/>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spTree>
    <p:extLst>
      <p:ext uri="{BB962C8B-B14F-4D97-AF65-F5344CB8AC3E}">
        <p14:creationId xmlns:p14="http://schemas.microsoft.com/office/powerpoint/2010/main" val="3695624393"/>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3.6 </a:t>
            </a:r>
            <a:r>
              <a:rPr lang="zh-CN" altLang="en-US" b="1" dirty="0" smtClean="0">
                <a:latin typeface="黑体" pitchFamily="2" charset="-122"/>
                <a:ea typeface="黑体" pitchFamily="2" charset="-122"/>
              </a:rPr>
              <a:t>基于场景的测试</a:t>
            </a:r>
          </a:p>
        </p:txBody>
      </p:sp>
      <p:sp>
        <p:nvSpPr>
          <p:cNvPr id="141316" name="Rectangle 3"/>
          <p:cNvSpPr>
            <a:spLocks noGrp="1" noChangeArrowheads="1"/>
          </p:cNvSpPr>
          <p:nvPr>
            <p:ph type="body" idx="1"/>
          </p:nvPr>
        </p:nvSpPr>
        <p:spPr/>
        <p:txBody>
          <a:bodyPr/>
          <a:lstStyle/>
          <a:p>
            <a:pPr algn="just" eaLnBrk="1" hangingPunct="1"/>
            <a:r>
              <a:rPr lang="zh-CN" altLang="en-US" sz="3400" b="1" dirty="0"/>
              <a:t>测试用例设计</a:t>
            </a:r>
            <a:endParaRPr lang="en-US" altLang="zh-CN" sz="3400" b="1" dirty="0"/>
          </a:p>
        </p:txBody>
      </p:sp>
      <p:graphicFrame>
        <p:nvGraphicFramePr>
          <p:cNvPr id="2" name="表格 1"/>
          <p:cNvGraphicFramePr>
            <a:graphicFrameLocks noGrp="1"/>
          </p:cNvGraphicFramePr>
          <p:nvPr>
            <p:extLst>
              <p:ext uri="{D42A27DB-BD31-4B8C-83A1-F6EECF244321}">
                <p14:modId xmlns:p14="http://schemas.microsoft.com/office/powerpoint/2010/main" val="1377032896"/>
              </p:ext>
            </p:extLst>
          </p:nvPr>
        </p:nvGraphicFramePr>
        <p:xfrm>
          <a:off x="539552" y="476672"/>
          <a:ext cx="7848872" cy="6284208"/>
        </p:xfrm>
        <a:graphic>
          <a:graphicData uri="http://schemas.openxmlformats.org/drawingml/2006/table">
            <a:tbl>
              <a:tblPr firstRow="1" bandRow="1">
                <a:tableStyleId>{5C22544A-7EE6-4342-B048-85BDC9FD1C3A}</a:tableStyleId>
              </a:tblPr>
              <a:tblGrid>
                <a:gridCol w="1080116"/>
                <a:gridCol w="720080"/>
                <a:gridCol w="792092"/>
                <a:gridCol w="1008112"/>
                <a:gridCol w="936104"/>
                <a:gridCol w="936104"/>
                <a:gridCol w="2376264"/>
              </a:tblGrid>
              <a:tr h="432048">
                <a:tc rowSpan="2">
                  <a:txBody>
                    <a:bodyPr/>
                    <a:lstStyle/>
                    <a:p>
                      <a:r>
                        <a:rPr lang="en-US" altLang="zh-CN" dirty="0" smtClean="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dirty="0" smtClean="0">
                          <a:solidFill>
                            <a:schemeClr val="tx1"/>
                          </a:solidFill>
                        </a:rPr>
                        <a:t>场景</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4">
                  <a:txBody>
                    <a:bodyPr/>
                    <a:lstStyle/>
                    <a:p>
                      <a:pPr algn="ctr"/>
                      <a:r>
                        <a:rPr lang="zh-CN" altLang="en-US" dirty="0" smtClean="0">
                          <a:solidFill>
                            <a:schemeClr val="tx1"/>
                          </a:solidFill>
                        </a:rPr>
                        <a:t>输入</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zh-CN" altLang="en-US" dirty="0" smtClean="0">
                          <a:solidFill>
                            <a:schemeClr val="tx1"/>
                          </a:solidFill>
                        </a:rPr>
                        <a:t>预期输出</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账户</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dirty="0" smtClean="0">
                          <a:solidFill>
                            <a:schemeClr val="tx1"/>
                          </a:solidFill>
                        </a:rPr>
                        <a:t>密码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dirty="0" smtClean="0">
                          <a:solidFill>
                            <a:schemeClr val="tx1"/>
                          </a:solidFill>
                        </a:rPr>
                        <a:t>取款金额</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dirty="0" smtClean="0">
                          <a:solidFill>
                            <a:schemeClr val="tx1"/>
                          </a:solidFill>
                        </a:rPr>
                        <a:t>是否打印交易凭条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8984">
                <a:tc>
                  <a:txBody>
                    <a:bodyPr/>
                    <a:lstStyle/>
                    <a:p>
                      <a:r>
                        <a:rPr lang="en-US" altLang="zh-CN" sz="1800" b="0" dirty="0" smtClean="0">
                          <a:solidFill>
                            <a:schemeClr val="tx1"/>
                          </a:solidFill>
                          <a:latin typeface="+mn-ea"/>
                          <a:ea typeface="+mn-ea"/>
                        </a:rPr>
                        <a:t>ATM-ST-001</a:t>
                      </a:r>
                      <a:endParaRPr lang="zh-CN" altLang="en-US" sz="18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1</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4201</a:t>
                      </a:r>
                      <a:endParaRPr lang="zh-CN" altLang="en-US" sz="1800" b="0" kern="1200" dirty="0" smtClean="0">
                        <a:solidFill>
                          <a:schemeClr val="tx1"/>
                        </a:solidFill>
                        <a:latin typeface="+mn-ea"/>
                        <a:ea typeface="+mn-ea"/>
                        <a:cs typeface="+mn-cs"/>
                      </a:endParaRPr>
                    </a:p>
                    <a:p>
                      <a:pPr marL="0" algn="l" defTabSz="914400" rtl="0" eaLnBrk="1" latinLnBrk="0" hangingPunct="1"/>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888888</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1000</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zh-CN" altLang="en-US" sz="1800" b="0" kern="1200" dirty="0" smtClean="0">
                          <a:solidFill>
                            <a:schemeClr val="tx1"/>
                          </a:solidFill>
                          <a:latin typeface="+mn-ea"/>
                          <a:ea typeface="+mn-ea"/>
                          <a:cs typeface="+mn-cs"/>
                        </a:rPr>
                        <a:t>是</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zh-CN" altLang="en-US" sz="1800" b="0" kern="1200" dirty="0" smtClean="0">
                          <a:solidFill>
                            <a:schemeClr val="tx1"/>
                          </a:solidFill>
                          <a:latin typeface="+mn-ea"/>
                          <a:ea typeface="+mn-ea"/>
                          <a:cs typeface="+mn-cs"/>
                        </a:rPr>
                        <a:t>取款成功，并打印交易凭条，账户余额更新为</a:t>
                      </a:r>
                      <a:r>
                        <a:rPr lang="en-US" altLang="zh-CN" sz="1800" b="0" kern="1200" dirty="0" smtClean="0">
                          <a:solidFill>
                            <a:schemeClr val="tx1"/>
                          </a:solidFill>
                          <a:latin typeface="+mn-ea"/>
                          <a:ea typeface="+mn-ea"/>
                          <a:cs typeface="+mn-cs"/>
                        </a:rPr>
                        <a:t>9000</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70840">
                <a:tc>
                  <a:txBody>
                    <a:bodyPr/>
                    <a:lstStyle/>
                    <a:p>
                      <a:r>
                        <a:rPr lang="en-US" altLang="zh-CN" sz="1800" b="0" dirty="0" smtClean="0">
                          <a:solidFill>
                            <a:schemeClr val="tx1"/>
                          </a:solidFill>
                          <a:latin typeface="+mn-ea"/>
                          <a:ea typeface="+mn-ea"/>
                        </a:rPr>
                        <a:t>ATM-ST-002</a:t>
                      </a:r>
                      <a:endParaRPr lang="zh-CN" altLang="en-US" sz="18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2</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6789</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N/A</a:t>
                      </a:r>
                      <a:endParaRPr lang="zh-CN" altLang="en-US" sz="1800" b="0" kern="1200" dirty="0" smtClean="0">
                        <a:solidFill>
                          <a:schemeClr val="tx1"/>
                        </a:solidFill>
                        <a:latin typeface="+mn-ea"/>
                        <a:ea typeface="+mn-ea"/>
                        <a:cs typeface="+mn-cs"/>
                      </a:endParaRPr>
                    </a:p>
                    <a:p>
                      <a:pPr marL="0" algn="l" defTabSz="914400" rtl="0" eaLnBrk="1" latinLnBrk="0" hangingPunct="1"/>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N/A</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N/A</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zh-CN" altLang="en-US" sz="1800" b="0" kern="1200" dirty="0" smtClean="0">
                          <a:solidFill>
                            <a:schemeClr val="tx1"/>
                          </a:solidFill>
                          <a:latin typeface="+mn-ea"/>
                          <a:ea typeface="+mn-ea"/>
                          <a:cs typeface="+mn-cs"/>
                        </a:rPr>
                        <a:t>消息提示，退卡</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ATM-ST-003</a:t>
                      </a:r>
                      <a:endParaRPr lang="zh-CN" altLang="en-US" sz="1800" b="0" kern="1200" dirty="0" smtClean="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3</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4201</a:t>
                      </a:r>
                      <a:endParaRPr lang="zh-CN" altLang="en-US" sz="1800" b="0" kern="1200" dirty="0" smtClean="0">
                        <a:solidFill>
                          <a:schemeClr val="tx1"/>
                        </a:solidFill>
                        <a:latin typeface="+mn-ea"/>
                        <a:ea typeface="+mn-ea"/>
                        <a:cs typeface="+mn-cs"/>
                      </a:endParaRPr>
                    </a:p>
                    <a:p>
                      <a:pPr marL="0" algn="l" defTabSz="914400" rtl="0" eaLnBrk="1" latinLnBrk="0" hangingPunct="1"/>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777777</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N/A</a:t>
                      </a:r>
                      <a:endParaRPr lang="zh-CN" altLang="en-US" sz="1800" b="0" kern="1200" dirty="0" smtClean="0">
                        <a:solidFill>
                          <a:schemeClr val="tx1"/>
                        </a:solidFill>
                        <a:latin typeface="+mn-ea"/>
                        <a:ea typeface="+mn-ea"/>
                        <a:cs typeface="+mn-cs"/>
                      </a:endParaRPr>
                    </a:p>
                    <a:p>
                      <a:pPr marL="0" algn="l" defTabSz="914400" rtl="0" eaLnBrk="1" latinLnBrk="0" hangingPunct="1"/>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N/A</a:t>
                      </a:r>
                      <a:endParaRPr lang="zh-CN" altLang="en-US" sz="1800" b="0" kern="1200" dirty="0" smtClean="0">
                        <a:solidFill>
                          <a:schemeClr val="tx1"/>
                        </a:solidFill>
                        <a:latin typeface="+mn-ea"/>
                        <a:ea typeface="+mn-ea"/>
                        <a:cs typeface="+mn-cs"/>
                      </a:endParaRPr>
                    </a:p>
                    <a:p>
                      <a:pPr marL="0" algn="l" defTabSz="914400" rtl="0" eaLnBrk="1" latinLnBrk="0" hangingPunct="1"/>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zh-CN" altLang="en-US" sz="1800" b="0" kern="1200" dirty="0" smtClean="0">
                          <a:solidFill>
                            <a:schemeClr val="tx1"/>
                          </a:solidFill>
                          <a:latin typeface="+mn-ea"/>
                          <a:ea typeface="+mn-ea"/>
                          <a:cs typeface="+mn-cs"/>
                        </a:rPr>
                        <a:t>消息提示，返回基本流</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ATM-ST-004</a:t>
                      </a:r>
                      <a:endParaRPr lang="zh-CN" altLang="en-US" sz="1800" b="0" kern="1200" dirty="0" smtClean="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4</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4201</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777777</a:t>
                      </a:r>
                      <a:r>
                        <a:rPr lang="zh-CN" altLang="en-US" sz="1800" b="0" kern="1200" dirty="0" smtClean="0">
                          <a:solidFill>
                            <a:schemeClr val="tx1"/>
                          </a:solidFill>
                          <a:latin typeface="+mn-ea"/>
                          <a:ea typeface="+mn-ea"/>
                          <a:cs typeface="+mn-cs"/>
                        </a:rPr>
                        <a:t>，</a:t>
                      </a:r>
                      <a:r>
                        <a:rPr lang="en-US" altLang="zh-CN" sz="1800" b="0" kern="1200" dirty="0" smtClean="0">
                          <a:solidFill>
                            <a:schemeClr val="tx1"/>
                          </a:solidFill>
                          <a:latin typeface="+mn-ea"/>
                          <a:ea typeface="+mn-ea"/>
                          <a:cs typeface="+mn-cs"/>
                        </a:rPr>
                        <a:t>777778</a:t>
                      </a:r>
                      <a:r>
                        <a:rPr lang="zh-CN" altLang="en-US" sz="1800" b="0" kern="1200" dirty="0" smtClean="0">
                          <a:solidFill>
                            <a:schemeClr val="tx1"/>
                          </a:solidFill>
                          <a:latin typeface="+mn-ea"/>
                          <a:ea typeface="+mn-ea"/>
                          <a:cs typeface="+mn-cs"/>
                        </a:rPr>
                        <a:t>，</a:t>
                      </a:r>
                      <a:endParaRPr lang="en-US" altLang="zh-CN" sz="1800" b="0" kern="1200" dirty="0" smtClean="0">
                        <a:solidFill>
                          <a:schemeClr val="tx1"/>
                        </a:solidFill>
                        <a:latin typeface="+mn-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777779</a:t>
                      </a:r>
                      <a:endParaRPr lang="zh-CN" altLang="en-US" sz="1800" b="0" kern="1200" dirty="0" smtClean="0">
                        <a:solidFill>
                          <a:schemeClr val="tx1"/>
                        </a:solidFill>
                        <a:latin typeface="+mn-ea"/>
                        <a:ea typeface="+mn-ea"/>
                        <a:cs typeface="+mn-cs"/>
                      </a:endParaRPr>
                    </a:p>
                    <a:p>
                      <a:pPr marL="0" algn="l" defTabSz="914400" rtl="0" eaLnBrk="1" latinLnBrk="0" hangingPunct="1"/>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N/A</a:t>
                      </a:r>
                      <a:endParaRPr lang="zh-CN" altLang="en-US" sz="1800" b="0" kern="1200" dirty="0" smtClean="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N/A</a:t>
                      </a:r>
                      <a:endParaRPr lang="zh-CN" altLang="en-US" sz="1800" b="0" kern="1200" dirty="0" smtClean="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smtClean="0">
                          <a:solidFill>
                            <a:schemeClr val="tx1"/>
                          </a:solidFill>
                          <a:latin typeface="+mn-ea"/>
                          <a:ea typeface="+mn-ea"/>
                          <a:cs typeface="+mn-cs"/>
                        </a:rPr>
                        <a:t>消息提示，退卡</a:t>
                      </a:r>
                    </a:p>
                    <a:p>
                      <a:pPr marL="0" algn="l" defTabSz="914400" rtl="0" eaLnBrk="1" latinLnBrk="0" hangingPunct="1"/>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ATM-ST-005</a:t>
                      </a:r>
                      <a:endParaRPr lang="zh-CN" altLang="en-US" sz="1800" b="0" kern="1200" dirty="0" smtClean="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5</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4201</a:t>
                      </a:r>
                      <a:endParaRPr lang="zh-CN" altLang="en-US" sz="1800" b="0" kern="1200" dirty="0" smtClean="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888888</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950</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N/A</a:t>
                      </a:r>
                      <a:endParaRPr lang="zh-CN" altLang="en-US" sz="1800" b="0" kern="1200" dirty="0" smtClean="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smtClean="0">
                          <a:solidFill>
                            <a:schemeClr val="tx1"/>
                          </a:solidFill>
                          <a:latin typeface="+mn-ea"/>
                          <a:ea typeface="+mn-ea"/>
                          <a:cs typeface="+mn-cs"/>
                        </a:rPr>
                        <a:t>消息提示，返回基本流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ATM-ST-006</a:t>
                      </a:r>
                      <a:endParaRPr lang="zh-CN" altLang="en-US" sz="1800" b="0" kern="1200" dirty="0" smtClean="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6</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ea"/>
                          <a:ea typeface="+mn-ea"/>
                          <a:cs typeface="+mn-cs"/>
                        </a:rPr>
                        <a:t>4201</a:t>
                      </a:r>
                      <a:endParaRPr lang="zh-CN" altLang="en-US" sz="1800" b="0" kern="1200" dirty="0" smtClean="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888888</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en-US" altLang="zh-CN" sz="1800" b="0" kern="1200" dirty="0" smtClean="0">
                          <a:solidFill>
                            <a:schemeClr val="tx1"/>
                          </a:solidFill>
                          <a:latin typeface="+mn-ea"/>
                          <a:ea typeface="+mn-ea"/>
                          <a:cs typeface="+mn-cs"/>
                        </a:rPr>
                        <a:t>2000</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kern="1200" dirty="0" smtClean="0">
                          <a:solidFill>
                            <a:schemeClr val="tx1"/>
                          </a:solidFill>
                          <a:latin typeface="+mn-ea"/>
                          <a:ea typeface="+mn-ea"/>
                          <a:cs typeface="+mn-cs"/>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l" defTabSz="914400" rtl="0" eaLnBrk="1" latinLnBrk="0" hangingPunct="1"/>
                      <a:r>
                        <a:rPr lang="zh-CN" altLang="en-US" sz="1800" b="0" kern="1200" dirty="0" smtClean="0">
                          <a:solidFill>
                            <a:schemeClr val="tx1"/>
                          </a:solidFill>
                          <a:latin typeface="+mn-ea"/>
                          <a:ea typeface="+mn-ea"/>
                          <a:cs typeface="+mn-cs"/>
                        </a:rPr>
                        <a:t>取款成功，不打印交易凭条，账户余额更新为</a:t>
                      </a:r>
                      <a:r>
                        <a:rPr lang="en-US" altLang="zh-CN" sz="1800" b="0" kern="1200" dirty="0" smtClean="0">
                          <a:solidFill>
                            <a:schemeClr val="tx1"/>
                          </a:solidFill>
                          <a:latin typeface="+mn-ea"/>
                          <a:ea typeface="+mn-ea"/>
                          <a:cs typeface="+mn-cs"/>
                        </a:rPr>
                        <a:t>7000</a:t>
                      </a:r>
                      <a:endParaRPr lang="zh-CN" altLang="en-US" sz="1800" b="0"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4243060519"/>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772816"/>
            <a:ext cx="7886700" cy="677863"/>
          </a:xfrm>
        </p:spPr>
        <p:txBody>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cs typeface="+mn-cs"/>
              </a:rPr>
              <a:t>内容总结</a:t>
            </a:r>
          </a:p>
        </p:txBody>
      </p:sp>
      <p:sp>
        <p:nvSpPr>
          <p:cNvPr id="3" name="内容占位符 2"/>
          <p:cNvSpPr>
            <a:spLocks noGrp="1"/>
          </p:cNvSpPr>
          <p:nvPr>
            <p:ph sz="half" idx="2"/>
          </p:nvPr>
        </p:nvSpPr>
        <p:spPr>
          <a:xfrm>
            <a:off x="683260" y="2493010"/>
            <a:ext cx="7907020" cy="4075430"/>
          </a:xfrm>
        </p:spPr>
        <p:txBody>
          <a:bodyPr/>
          <a:lstStyle/>
          <a:p>
            <a:pPr lvl="1" algn="just" eaLnBrk="1" hangingPunct="1"/>
            <a:r>
              <a:rPr lang="zh-CN" altLang="en-US" b="1" dirty="0"/>
              <a:t>场景</a:t>
            </a:r>
            <a:r>
              <a:rPr lang="zh-CN" altLang="en-US" b="1" dirty="0" smtClean="0"/>
              <a:t>法思想</a:t>
            </a:r>
            <a:endParaRPr lang="en-US" altLang="zh-CN" b="1" dirty="0" smtClean="0"/>
          </a:p>
          <a:p>
            <a:pPr lvl="1" algn="just" eaLnBrk="1" hangingPunct="1"/>
            <a:r>
              <a:rPr lang="zh-CN" altLang="en-US" b="1" dirty="0" smtClean="0"/>
              <a:t>场景</a:t>
            </a:r>
            <a:r>
              <a:rPr lang="zh-CN" altLang="en-US" b="1" dirty="0"/>
              <a:t>法使用步骤</a:t>
            </a:r>
            <a:endParaRPr lang="en-US" altLang="zh-CN" b="1" dirty="0"/>
          </a:p>
          <a:p>
            <a:pPr lvl="1" algn="just" eaLnBrk="1" hangingPunct="1"/>
            <a:r>
              <a:rPr lang="zh-CN" altLang="en-US" b="1" dirty="0"/>
              <a:t>场景法适用场合</a:t>
            </a:r>
            <a:endParaRPr lang="en-US" altLang="zh-CN" b="1" dirty="0"/>
          </a:p>
          <a:p>
            <a:pPr lvl="1" algn="just" eaLnBrk="1" hangingPunct="1"/>
            <a:r>
              <a:rPr lang="zh-CN" altLang="en-US" b="1" dirty="0"/>
              <a:t>场景法使用注意事项</a:t>
            </a:r>
            <a:endParaRPr lang="en-US" altLang="zh-CN" b="1" dirty="0"/>
          </a:p>
          <a:p>
            <a:endParaRPr lang="en-US" altLang="zh-CN" dirty="0" smtClean="0"/>
          </a:p>
          <a:p>
            <a:pPr lvl="1"/>
            <a:endParaRPr lang="zh-CN" altLang="en-US" dirty="0"/>
          </a:p>
        </p:txBody>
      </p:sp>
      <p:sp>
        <p:nvSpPr>
          <p:cNvPr id="4" name="Rectangle 2"/>
          <p:cNvSpPr txBox="1">
            <a:spLocks noChangeArrowheads="1"/>
          </p:cNvSpPr>
          <p:nvPr/>
        </p:nvSpPr>
        <p:spPr bwMode="auto">
          <a:xfrm>
            <a:off x="611560" y="304799"/>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3.6 </a:t>
            </a:r>
            <a:r>
              <a:rPr lang="zh-CN" altLang="en-US" b="1" dirty="0" smtClean="0">
                <a:latin typeface="黑体" panose="02010609060101010101" pitchFamily="2" charset="-122"/>
                <a:ea typeface="黑体" panose="02010609060101010101" pitchFamily="2" charset="-122"/>
              </a:rPr>
              <a:t>基于场景的</a:t>
            </a:r>
            <a:r>
              <a:rPr lang="zh-CN" altLang="en-US" b="1" dirty="0">
                <a:latin typeface="黑体" panose="02010609060101010101" pitchFamily="2" charset="-122"/>
                <a:ea typeface="黑体" panose="02010609060101010101" pitchFamily="2" charset="-122"/>
              </a:rPr>
              <a:t>测试</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5000"/>
              </a:lnSpc>
            </a:pPr>
            <a:r>
              <a:rPr lang="zh-CN" altLang="en-US" sz="3200" b="1" dirty="0">
                <a:ea typeface="宋体" charset="-122"/>
              </a:rPr>
              <a:t>错误推测法的</a:t>
            </a:r>
            <a:r>
              <a:rPr lang="zh-CN" altLang="en-US" sz="3200" b="1" dirty="0" smtClean="0">
                <a:ea typeface="宋体" charset="-122"/>
              </a:rPr>
              <a:t>概念</a:t>
            </a:r>
            <a:endParaRPr lang="en-US" altLang="zh-CN" sz="3200" b="1" dirty="0" smtClean="0">
              <a:ea typeface="宋体" charset="-122"/>
            </a:endParaRPr>
          </a:p>
          <a:p>
            <a:pPr marL="0" indent="0">
              <a:lnSpc>
                <a:spcPct val="105000"/>
              </a:lnSpc>
              <a:buNone/>
            </a:pPr>
            <a:r>
              <a:rPr lang="en-US" altLang="zh-CN" sz="3200" b="1" dirty="0">
                <a:ea typeface="宋体" charset="-122"/>
              </a:rPr>
              <a:t>	</a:t>
            </a:r>
            <a:r>
              <a:rPr lang="zh-CN" altLang="en-US" sz="3200" b="1" dirty="0" smtClean="0">
                <a:ea typeface="宋体" charset="-122"/>
              </a:rPr>
              <a:t>基于</a:t>
            </a:r>
            <a:r>
              <a:rPr lang="zh-CN" altLang="en-US" sz="3200" b="1" dirty="0">
                <a:solidFill>
                  <a:srgbClr val="FF0000"/>
                </a:solidFill>
                <a:ea typeface="宋体" charset="-122"/>
              </a:rPr>
              <a:t>经验和直觉</a:t>
            </a:r>
            <a:r>
              <a:rPr lang="zh-CN" altLang="en-US" sz="3200" b="1" dirty="0">
                <a:ea typeface="宋体" charset="-122"/>
              </a:rPr>
              <a:t>推测程序中所有可能存在的各种错误，从而有针对性的设计测试用例的方法</a:t>
            </a:r>
            <a:r>
              <a:rPr lang="zh-CN" altLang="en-US" sz="3200" b="1" dirty="0" smtClean="0">
                <a:ea typeface="宋体" charset="-122"/>
              </a:rPr>
              <a:t>。</a:t>
            </a:r>
            <a:endParaRPr lang="zh-CN" altLang="en-US" sz="3200" b="1" dirty="0">
              <a:ea typeface="宋体" charset="-122"/>
            </a:endParaRPr>
          </a:p>
        </p:txBody>
      </p:sp>
      <p:sp>
        <p:nvSpPr>
          <p:cNvPr id="6" name="Rectangle 2"/>
          <p:cNvSpPr txBox="1">
            <a:spLocks noChangeArrowheads="1"/>
          </p:cNvSpPr>
          <p:nvPr/>
        </p:nvSpPr>
        <p:spPr bwMode="auto">
          <a:xfrm>
            <a:off x="68356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3.10 </a:t>
            </a:r>
            <a:r>
              <a:rPr lang="zh-CN" altLang="en-US" sz="3800" b="1" dirty="0" smtClean="0">
                <a:solidFill>
                  <a:schemeClr val="tx2"/>
                </a:solidFill>
                <a:latin typeface="黑体" pitchFamily="2" charset="-122"/>
                <a:ea typeface="黑体" pitchFamily="2" charset="-122"/>
                <a:cs typeface="+mj-cs"/>
              </a:rPr>
              <a:t>错误推测法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436782705"/>
      </p:ext>
    </p:extLst>
  </p:cSld>
  <p:clrMapOvr>
    <a:masterClrMapping/>
  </p:clrMapOvr>
  <p:transition>
    <p:blinds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5000"/>
              </a:lnSpc>
            </a:pPr>
            <a:r>
              <a:rPr lang="zh-CN" altLang="en-US" sz="2800" b="1" dirty="0">
                <a:ea typeface="宋体" charset="-122"/>
              </a:rPr>
              <a:t>错误推测方法的基本思想：列举出程序中所有可能有的错误和容易发生错误的特殊情况，根据它们选择测试用例。例如：</a:t>
            </a:r>
          </a:p>
          <a:p>
            <a:pPr>
              <a:lnSpc>
                <a:spcPct val="105000"/>
              </a:lnSpc>
              <a:buFont typeface="Wingdings" pitchFamily="2" charset="2"/>
              <a:buChar char="Ø"/>
            </a:pPr>
            <a:r>
              <a:rPr lang="zh-CN" altLang="en-US" sz="2800" b="1" dirty="0">
                <a:ea typeface="宋体" charset="-122"/>
              </a:rPr>
              <a:t>在单元测试时曾列出的许多在模块中常见的错误、</a:t>
            </a:r>
            <a:r>
              <a:rPr lang="zh-CN" altLang="en-US" sz="2800" b="1" dirty="0">
                <a:solidFill>
                  <a:srgbClr val="FF0000"/>
                </a:solidFill>
                <a:ea typeface="宋体" charset="-122"/>
              </a:rPr>
              <a:t>以前产品测试中曾经发现的错误</a:t>
            </a:r>
            <a:r>
              <a:rPr lang="zh-CN" altLang="en-US" sz="2800" b="1" dirty="0">
                <a:ea typeface="宋体" charset="-122"/>
              </a:rPr>
              <a:t>等，这些就是经验的总结。</a:t>
            </a:r>
          </a:p>
          <a:p>
            <a:pPr>
              <a:lnSpc>
                <a:spcPct val="105000"/>
              </a:lnSpc>
              <a:buFont typeface="Wingdings" pitchFamily="2" charset="2"/>
              <a:buChar char="Ø"/>
            </a:pPr>
            <a:r>
              <a:rPr lang="zh-CN" altLang="en-US" sz="2800" b="1" dirty="0" smtClean="0">
                <a:solidFill>
                  <a:srgbClr val="FF0000"/>
                </a:solidFill>
                <a:ea typeface="宋体" charset="-122"/>
              </a:rPr>
              <a:t>输入数据</a:t>
            </a:r>
            <a:r>
              <a:rPr lang="zh-CN" altLang="en-US" sz="2800" b="1" dirty="0">
                <a:solidFill>
                  <a:srgbClr val="FF0000"/>
                </a:solidFill>
                <a:ea typeface="宋体" charset="-122"/>
              </a:rPr>
              <a:t>和输出数据为</a:t>
            </a:r>
            <a:r>
              <a:rPr lang="en-US" altLang="zh-CN" sz="2800" b="1" dirty="0">
                <a:solidFill>
                  <a:srgbClr val="FF0000"/>
                </a:solidFill>
                <a:ea typeface="宋体" charset="-122"/>
              </a:rPr>
              <a:t>0</a:t>
            </a:r>
            <a:r>
              <a:rPr lang="zh-CN" altLang="en-US" sz="2800" b="1" dirty="0">
                <a:solidFill>
                  <a:srgbClr val="FF0000"/>
                </a:solidFill>
                <a:ea typeface="宋体" charset="-122"/>
              </a:rPr>
              <a:t>的情况</a:t>
            </a:r>
            <a:r>
              <a:rPr lang="zh-CN" altLang="en-US" sz="2800" b="1" dirty="0">
                <a:ea typeface="宋体" charset="-122"/>
              </a:rPr>
              <a:t>、输入表格为空格或</a:t>
            </a:r>
            <a:r>
              <a:rPr lang="zh-CN" altLang="en-US" sz="2800" b="1" dirty="0">
                <a:solidFill>
                  <a:srgbClr val="FF0000"/>
                </a:solidFill>
                <a:ea typeface="宋体" charset="-122"/>
              </a:rPr>
              <a:t>输入表格只有一行</a:t>
            </a:r>
            <a:r>
              <a:rPr lang="zh-CN" altLang="en-US" sz="2800" b="1" dirty="0">
                <a:ea typeface="宋体" charset="-122"/>
              </a:rPr>
              <a:t>等。这些都是容易发生错误的情况，可选择这些情况下的例子作为测试用例</a:t>
            </a:r>
            <a:r>
              <a:rPr lang="zh-CN" altLang="en-US" sz="2800" b="1" dirty="0" smtClean="0">
                <a:ea typeface="宋体" charset="-122"/>
              </a:rPr>
              <a:t>。</a:t>
            </a:r>
            <a:endParaRPr lang="zh-CN" altLang="en-US" sz="2800" b="1" dirty="0">
              <a:ea typeface="宋体" charset="-122"/>
            </a:endParaRPr>
          </a:p>
        </p:txBody>
      </p:sp>
      <p:sp>
        <p:nvSpPr>
          <p:cNvPr id="5" name="Rectangle 2"/>
          <p:cNvSpPr txBox="1">
            <a:spLocks noChangeArrowheads="1"/>
          </p:cNvSpPr>
          <p:nvPr/>
        </p:nvSpPr>
        <p:spPr bwMode="auto">
          <a:xfrm>
            <a:off x="68356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3.10 </a:t>
            </a:r>
            <a:r>
              <a:rPr lang="zh-CN" altLang="en-US" sz="3800" b="1" dirty="0" smtClean="0">
                <a:solidFill>
                  <a:schemeClr val="tx2"/>
                </a:solidFill>
                <a:latin typeface="黑体" pitchFamily="2" charset="-122"/>
                <a:ea typeface="黑体" pitchFamily="2" charset="-122"/>
                <a:cs typeface="+mj-cs"/>
              </a:rPr>
              <a:t>错误推测法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960975496"/>
      </p:ext>
    </p:extLst>
  </p:cSld>
  <p:clrMapOvr>
    <a:masterClrMapping/>
  </p:clrMapOvr>
  <p:transition>
    <p:blinds dir="ver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51520" y="1844824"/>
            <a:ext cx="8670248" cy="5730875"/>
          </a:xfrm>
        </p:spPr>
        <p:txBody>
          <a:bodyPr/>
          <a:lstStyle/>
          <a:p>
            <a:r>
              <a:rPr lang="zh-CN" altLang="en-US" sz="3100" b="1" dirty="0"/>
              <a:t>举例</a:t>
            </a:r>
            <a:endParaRPr lang="en-US" altLang="zh-CN" sz="3100" b="1" dirty="0"/>
          </a:p>
          <a:p>
            <a:pPr lvl="1"/>
            <a:r>
              <a:rPr lang="zh-CN" altLang="en-US" sz="2700" b="1" dirty="0"/>
              <a:t>输入字符的文本框输入空格是否过滤</a:t>
            </a:r>
            <a:endParaRPr lang="en-US" altLang="zh-CN" sz="2700" b="1" dirty="0"/>
          </a:p>
          <a:p>
            <a:pPr lvl="1"/>
            <a:r>
              <a:rPr lang="zh-CN" altLang="en-US" sz="2700" b="1" dirty="0"/>
              <a:t>输入空格时，分别输入全角、半角空格</a:t>
            </a:r>
            <a:endParaRPr lang="en-US" altLang="zh-CN" sz="2700" b="1" dirty="0"/>
          </a:p>
          <a:p>
            <a:pPr lvl="1"/>
            <a:r>
              <a:rPr lang="zh-CN" altLang="en-US" sz="2700" b="1" dirty="0"/>
              <a:t>输入字符的文本框中输入</a:t>
            </a:r>
            <a:r>
              <a:rPr lang="en-US" altLang="zh-CN" sz="2700" b="1" dirty="0"/>
              <a:t>html</a:t>
            </a:r>
            <a:r>
              <a:rPr lang="zh-CN" altLang="en-US" sz="2700" b="1" dirty="0"/>
              <a:t>标签是否会转换</a:t>
            </a:r>
            <a:endParaRPr lang="en-US" altLang="zh-CN" sz="2700" b="1" dirty="0"/>
          </a:p>
          <a:p>
            <a:pPr lvl="1"/>
            <a:r>
              <a:rPr lang="zh-CN" altLang="en-US" sz="2700" b="1" dirty="0"/>
              <a:t>需要二次密码验证的地方使用粘贴的方式</a:t>
            </a:r>
            <a:endParaRPr lang="en-US" altLang="zh-CN" sz="2700" b="1" dirty="0"/>
          </a:p>
          <a:p>
            <a:pPr lvl="1"/>
            <a:r>
              <a:rPr lang="zh-CN" altLang="en-US" sz="2700" b="1" dirty="0"/>
              <a:t>密码是否能够加密</a:t>
            </a:r>
            <a:r>
              <a:rPr lang="zh-CN" altLang="en-US" sz="2700" b="1" dirty="0" smtClean="0"/>
              <a:t>显示</a:t>
            </a:r>
            <a:endParaRPr lang="en-US" altLang="zh-CN" sz="2700" b="1" dirty="0" smtClean="0"/>
          </a:p>
          <a:p>
            <a:pPr lvl="1"/>
            <a:r>
              <a:rPr lang="zh-CN" altLang="en-US" sz="2700" b="1" dirty="0" smtClean="0"/>
              <a:t>一些问题的范围和边界</a:t>
            </a:r>
            <a:endParaRPr lang="en-US" altLang="zh-CN" sz="2700" b="1" dirty="0"/>
          </a:p>
          <a:p>
            <a:pPr lvl="1"/>
            <a:r>
              <a:rPr lang="zh-CN" altLang="en-US" sz="2700" b="1" dirty="0"/>
              <a:t>数据库中插入相同的记录，查看其是否有相应提示</a:t>
            </a:r>
            <a:endParaRPr lang="en-US" altLang="zh-CN" sz="2700" b="1" dirty="0"/>
          </a:p>
          <a:p>
            <a:endParaRPr lang="zh-CN" altLang="en-US" dirty="0"/>
          </a:p>
        </p:txBody>
      </p:sp>
      <p:sp>
        <p:nvSpPr>
          <p:cNvPr id="5" name="Rectangle 2"/>
          <p:cNvSpPr txBox="1">
            <a:spLocks noChangeArrowheads="1"/>
          </p:cNvSpPr>
          <p:nvPr/>
        </p:nvSpPr>
        <p:spPr bwMode="auto">
          <a:xfrm>
            <a:off x="683568" y="268759"/>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3.10 </a:t>
            </a:r>
            <a:r>
              <a:rPr lang="zh-CN" altLang="en-US" sz="3800" b="1" dirty="0" smtClean="0">
                <a:solidFill>
                  <a:schemeClr val="tx2"/>
                </a:solidFill>
                <a:latin typeface="黑体" pitchFamily="2" charset="-122"/>
                <a:ea typeface="黑体" pitchFamily="2" charset="-122"/>
                <a:cs typeface="+mj-cs"/>
              </a:rPr>
              <a:t>错误推测法</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405986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sz="3100" b="1" dirty="0" smtClean="0"/>
              <a:t>	</a:t>
            </a:r>
            <a:r>
              <a:rPr lang="zh-CN" altLang="en-US" sz="3100" b="1" dirty="0" smtClean="0"/>
              <a:t>测试</a:t>
            </a:r>
            <a:r>
              <a:rPr lang="zh-CN" altLang="en-US" sz="3100" b="1" dirty="0"/>
              <a:t>中的所有输入数据都是随机生成的，其目的是模拟用户的真实操作，并发现一些边缘性的错误。</a:t>
            </a:r>
            <a:endParaRPr lang="en-US" altLang="zh-CN" sz="3100" b="1" dirty="0"/>
          </a:p>
          <a:p>
            <a:pPr marL="0" indent="0">
              <a:buNone/>
            </a:pPr>
            <a:endParaRPr lang="zh-CN" altLang="en-US" sz="3100" b="1" dirty="0"/>
          </a:p>
        </p:txBody>
      </p:sp>
      <p:sp>
        <p:nvSpPr>
          <p:cNvPr id="4" name="标题 3"/>
          <p:cNvSpPr>
            <a:spLocks noGrp="1"/>
          </p:cNvSpPr>
          <p:nvPr>
            <p:ph type="title"/>
          </p:nvPr>
        </p:nvSpPr>
        <p:spPr/>
        <p:txBody>
          <a:bodyPr/>
          <a:lstStyle/>
          <a:p>
            <a:pPr eaLnBrk="1" hangingPunct="1"/>
            <a:r>
              <a:rPr lang="zh-CN" altLang="en-US" b="1" kern="1200" dirty="0">
                <a:latin typeface="黑体" pitchFamily="2" charset="-122"/>
                <a:ea typeface="黑体" pitchFamily="2" charset="-122"/>
              </a:rPr>
              <a:t>随机测试</a:t>
            </a:r>
          </a:p>
        </p:txBody>
      </p:sp>
    </p:spTree>
    <p:extLst>
      <p:ext uri="{BB962C8B-B14F-4D97-AF65-F5344CB8AC3E}">
        <p14:creationId xmlns:p14="http://schemas.microsoft.com/office/powerpoint/2010/main" val="1017663817"/>
      </p:ext>
    </p:extLst>
  </p:cSld>
  <p:clrMapOvr>
    <a:masterClrMapping/>
  </p:clrMapOvr>
  <p:transition>
    <p:blinds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kern="1200" dirty="0">
                <a:latin typeface="黑体" pitchFamily="2" charset="-122"/>
                <a:ea typeface="黑体" pitchFamily="2" charset="-122"/>
              </a:rPr>
              <a:t>探索性测试</a:t>
            </a:r>
          </a:p>
        </p:txBody>
      </p:sp>
      <p:sp>
        <p:nvSpPr>
          <p:cNvPr id="3" name="内容占位符 2"/>
          <p:cNvSpPr>
            <a:spLocks noGrp="1"/>
          </p:cNvSpPr>
          <p:nvPr>
            <p:ph idx="1"/>
          </p:nvPr>
        </p:nvSpPr>
        <p:spPr/>
        <p:txBody>
          <a:bodyPr/>
          <a:lstStyle/>
          <a:p>
            <a:pPr marL="0" indent="0">
              <a:buNone/>
            </a:pPr>
            <a:r>
              <a:rPr lang="en-US" altLang="zh-CN" sz="3100" b="1" dirty="0" smtClean="0"/>
              <a:t>	</a:t>
            </a:r>
            <a:r>
              <a:rPr lang="zh-CN" altLang="en-US" sz="3100" b="1" dirty="0" smtClean="0"/>
              <a:t>一</a:t>
            </a:r>
            <a:r>
              <a:rPr lang="zh-CN" altLang="en-US" sz="3100" b="1" dirty="0"/>
              <a:t>种测试思维技术，它没有很多实际的测试方法、技术和工具，但是却是所有测试人员都应该掌握的一种测试思维方式。探索性测试强调测试人员的主</a:t>
            </a:r>
            <a:r>
              <a:rPr lang="zh-CN" altLang="en-US" sz="3100" b="1" dirty="0">
                <a:solidFill>
                  <a:srgbClr val="FF0000"/>
                </a:solidFill>
              </a:rPr>
              <a:t>观能动性</a:t>
            </a:r>
            <a:r>
              <a:rPr lang="zh-CN" altLang="en-US" sz="3100" b="1" dirty="0"/>
              <a:t>，抛弃繁杂的测试计划和测试用例设计过程，强调在碰到问题时及时改变测试策略。</a:t>
            </a:r>
          </a:p>
          <a:p>
            <a:endParaRPr lang="zh-CN" altLang="en-US" dirty="0"/>
          </a:p>
        </p:txBody>
      </p:sp>
    </p:spTree>
    <p:extLst>
      <p:ext uri="{BB962C8B-B14F-4D97-AF65-F5344CB8AC3E}">
        <p14:creationId xmlns:p14="http://schemas.microsoft.com/office/powerpoint/2010/main" val="4020303107"/>
      </p:ext>
    </p:extLst>
  </p:cSld>
  <p:clrMapOvr>
    <a:masterClrMapping/>
  </p:clrMapOvr>
  <p:transition>
    <p:blinds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7886700" cy="752475"/>
          </a:xfrm>
        </p:spPr>
        <p:txBody>
          <a:bodyPr/>
          <a:lstStyle/>
          <a:p>
            <a:r>
              <a:rPr lang="zh-CN" altLang="en-US" b="1" kern="1200" dirty="0" smtClean="0">
                <a:latin typeface="黑体" pitchFamily="2" charset="-122"/>
                <a:ea typeface="黑体" pitchFamily="2" charset="-122"/>
              </a:rPr>
              <a:t>黑盒测试方法的选择</a:t>
            </a:r>
            <a:endParaRPr lang="zh-CN" altLang="en-US" b="1" kern="1200" dirty="0">
              <a:latin typeface="黑体" pitchFamily="2" charset="-122"/>
              <a:ea typeface="黑体" pitchFamily="2" charset="-122"/>
            </a:endParaRPr>
          </a:p>
        </p:txBody>
      </p:sp>
      <p:sp>
        <p:nvSpPr>
          <p:cNvPr id="3" name="内容占位符 2"/>
          <p:cNvSpPr>
            <a:spLocks noGrp="1"/>
          </p:cNvSpPr>
          <p:nvPr>
            <p:ph sz="half" idx="1"/>
          </p:nvPr>
        </p:nvSpPr>
        <p:spPr>
          <a:xfrm>
            <a:off x="467544" y="1772816"/>
            <a:ext cx="7972425" cy="5730875"/>
          </a:xfrm>
        </p:spPr>
        <p:txBody>
          <a:bodyPr>
            <a:normAutofit/>
          </a:bodyPr>
          <a:lstStyle/>
          <a:p>
            <a:pPr marL="469900" lvl="1" indent="-469900">
              <a:buFont typeface="Wingdings" pitchFamily="2" charset="2"/>
              <a:buChar char="o"/>
            </a:pPr>
            <a:r>
              <a:rPr lang="zh-CN" altLang="en-US" sz="2400" b="1" dirty="0">
                <a:cs typeface="+mn-cs"/>
              </a:rPr>
              <a:t>任何情况都需要使用等价类测试，可对输入域或输出域，等价划分，尽量保证测试的完备性和无冗余性</a:t>
            </a:r>
            <a:endParaRPr lang="en-US" altLang="zh-CN" sz="2400" b="1" dirty="0">
              <a:cs typeface="+mn-cs"/>
            </a:endParaRPr>
          </a:p>
          <a:p>
            <a:pPr marL="469900" lvl="1" indent="-469900">
              <a:buFont typeface="Wingdings" pitchFamily="2" charset="2"/>
              <a:buChar char="o"/>
            </a:pPr>
            <a:r>
              <a:rPr lang="zh-CN" altLang="en-US" sz="2400" b="1" dirty="0">
                <a:cs typeface="+mn-cs"/>
              </a:rPr>
              <a:t>边界值测试是等价类测试的有效补充</a:t>
            </a:r>
            <a:endParaRPr lang="en-US" altLang="zh-CN" sz="2400" b="1" dirty="0">
              <a:cs typeface="+mn-cs"/>
            </a:endParaRPr>
          </a:p>
          <a:p>
            <a:r>
              <a:rPr lang="zh-CN" altLang="en-US" sz="2400" b="1" dirty="0" smtClean="0"/>
              <a:t>业务流程清晰的系统，可采用场景法</a:t>
            </a:r>
            <a:endParaRPr lang="en-US" altLang="zh-CN" sz="2400" b="1" dirty="0" smtClean="0"/>
          </a:p>
          <a:p>
            <a:pPr marL="469900" lvl="1" indent="-469900">
              <a:buFont typeface="Wingdings" pitchFamily="2" charset="2"/>
              <a:buChar char="o"/>
            </a:pPr>
            <a:r>
              <a:rPr lang="zh-CN" altLang="en-US" sz="2400" b="1" dirty="0">
                <a:cs typeface="+mn-cs"/>
              </a:rPr>
              <a:t>参数配置，</a:t>
            </a:r>
            <a:r>
              <a:rPr lang="zh-CN" altLang="zh-CN" sz="2400" b="1" dirty="0">
                <a:cs typeface="+mn-cs"/>
              </a:rPr>
              <a:t>配置性测试</a:t>
            </a:r>
            <a:r>
              <a:rPr lang="zh-CN" altLang="en-US" sz="2400" b="1" dirty="0">
                <a:cs typeface="+mn-cs"/>
              </a:rPr>
              <a:t>，</a:t>
            </a:r>
            <a:r>
              <a:rPr lang="zh-CN" altLang="zh-CN" sz="2400" b="1" dirty="0">
                <a:cs typeface="+mn-cs"/>
              </a:rPr>
              <a:t>兼容性</a:t>
            </a:r>
            <a:r>
              <a:rPr lang="zh-CN" altLang="zh-CN" sz="2400" b="1" dirty="0" smtClean="0">
                <a:cs typeface="+mn-cs"/>
              </a:rPr>
              <a:t>测试</a:t>
            </a:r>
            <a:r>
              <a:rPr lang="zh-CN" altLang="en-US" sz="2400" b="1" dirty="0" smtClean="0">
                <a:cs typeface="+mn-cs"/>
              </a:rPr>
              <a:t>，输入条件过多的情况，可采正交试验法，保证测试的均布性</a:t>
            </a:r>
            <a:endParaRPr lang="zh-CN" altLang="zh-CN" sz="2400" b="1" dirty="0">
              <a:cs typeface="+mn-cs"/>
            </a:endParaRPr>
          </a:p>
          <a:p>
            <a:r>
              <a:rPr lang="zh-CN" altLang="en-US" sz="2400" b="1" dirty="0" smtClean="0"/>
              <a:t>输入输出条件组合的情况，采取</a:t>
            </a:r>
            <a:r>
              <a:rPr lang="zh-CN" altLang="en-US" sz="2400" b="1" dirty="0" smtClean="0">
                <a:solidFill>
                  <a:srgbClr val="FF0000"/>
                </a:solidFill>
              </a:rPr>
              <a:t>因果图</a:t>
            </a:r>
            <a:r>
              <a:rPr lang="zh-CN" altLang="en-US" sz="2400" b="1" dirty="0" smtClean="0"/>
              <a:t>和决策表</a:t>
            </a:r>
            <a:endParaRPr lang="en-US" altLang="zh-CN" sz="2400" b="1" dirty="0" smtClean="0"/>
          </a:p>
          <a:p>
            <a:r>
              <a:rPr lang="zh-CN" altLang="en-US" sz="2400" b="1" dirty="0"/>
              <a:t>多</a:t>
            </a:r>
            <a:r>
              <a:rPr lang="zh-CN" altLang="en-US" sz="2400" b="1" dirty="0" smtClean="0"/>
              <a:t>状态变化的情况，采取状态迁移法，如电商系统</a:t>
            </a:r>
            <a:endParaRPr lang="en-US" altLang="zh-CN" sz="2400" b="1" dirty="0" smtClean="0"/>
          </a:p>
          <a:p>
            <a:r>
              <a:rPr lang="zh-CN" altLang="en-US" sz="2400" b="1" dirty="0" smtClean="0"/>
              <a:t>采用</a:t>
            </a:r>
            <a:r>
              <a:rPr lang="zh-CN" altLang="en-US" sz="2400" b="1" dirty="0"/>
              <a:t>错误推断法再追加</a:t>
            </a:r>
            <a:r>
              <a:rPr lang="zh-CN" altLang="en-US" sz="2400" b="1" dirty="0" smtClean="0"/>
              <a:t>测试用例</a:t>
            </a:r>
            <a:endParaRPr lang="zh-CN" altLang="en-US" sz="2400" b="1" dirty="0"/>
          </a:p>
        </p:txBody>
      </p:sp>
    </p:spTree>
    <p:extLst>
      <p:ext uri="{BB962C8B-B14F-4D97-AF65-F5344CB8AC3E}">
        <p14:creationId xmlns:p14="http://schemas.microsoft.com/office/powerpoint/2010/main" val="397213748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kern="1200" dirty="0">
                <a:latin typeface="黑体" pitchFamily="2" charset="-122"/>
                <a:ea typeface="黑体" pitchFamily="2" charset="-122"/>
              </a:rPr>
              <a:t>综合应用</a:t>
            </a:r>
          </a:p>
        </p:txBody>
      </p:sp>
      <p:sp>
        <p:nvSpPr>
          <p:cNvPr id="3" name="内容占位符 2"/>
          <p:cNvSpPr>
            <a:spLocks noGrp="1"/>
          </p:cNvSpPr>
          <p:nvPr>
            <p:ph idx="1"/>
          </p:nvPr>
        </p:nvSpPr>
        <p:spPr/>
        <p:txBody>
          <a:bodyPr/>
          <a:lstStyle/>
          <a:p>
            <a:r>
              <a:rPr lang="zh-CN" altLang="en-US" sz="2400" b="1" dirty="0"/>
              <a:t>针对第二日的问题采用</a:t>
            </a:r>
            <a:r>
              <a:rPr lang="zh-CN" altLang="en-US" sz="2400" b="1" dirty="0" smtClean="0"/>
              <a:t>等价类设计测试用例</a:t>
            </a:r>
            <a:endParaRPr lang="en-US" altLang="zh-CN" sz="2400" b="1" dirty="0" smtClean="0"/>
          </a:p>
          <a:p>
            <a:pPr marL="0" indent="0">
              <a:buNone/>
            </a:pPr>
            <a:endParaRPr lang="zh-CN" altLang="en-US" sz="2400" b="1" dirty="0"/>
          </a:p>
        </p:txBody>
      </p:sp>
      <p:graphicFrame>
        <p:nvGraphicFramePr>
          <p:cNvPr id="5" name="表格 4"/>
          <p:cNvGraphicFramePr>
            <a:graphicFrameLocks noGrp="1"/>
          </p:cNvGraphicFramePr>
          <p:nvPr>
            <p:extLst>
              <p:ext uri="{D42A27DB-BD31-4B8C-83A1-F6EECF244321}">
                <p14:modId xmlns:p14="http://schemas.microsoft.com/office/powerpoint/2010/main" val="4221556961"/>
              </p:ext>
            </p:extLst>
          </p:nvPr>
        </p:nvGraphicFramePr>
        <p:xfrm>
          <a:off x="1835696" y="2492768"/>
          <a:ext cx="6768752" cy="4170680"/>
        </p:xfrm>
        <a:graphic>
          <a:graphicData uri="http://schemas.openxmlformats.org/drawingml/2006/table">
            <a:tbl>
              <a:tblPr firstRow="1" bandRow="1">
                <a:tableStyleId>{5C22544A-7EE6-4342-B048-85BDC9FD1C3A}</a:tableStyleId>
              </a:tblPr>
              <a:tblGrid>
                <a:gridCol w="1080120"/>
                <a:gridCol w="1800200"/>
                <a:gridCol w="1656184"/>
                <a:gridCol w="2232248"/>
              </a:tblGrid>
              <a:tr h="370840">
                <a:tc>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smtClean="0">
                          <a:solidFill>
                            <a:schemeClr val="tx1"/>
                          </a:solidFill>
                        </a:rPr>
                        <a:t>年</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dirty="0" smtClean="0">
                          <a:solidFill>
                            <a:schemeClr val="tx1"/>
                          </a:solidFill>
                        </a:rPr>
                        <a:t>月</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600" dirty="0" smtClean="0">
                          <a:solidFill>
                            <a:schemeClr val="tx1"/>
                          </a:solidFill>
                        </a:rPr>
                        <a:t>日</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有效等价类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Y1:[1800,2050]</a:t>
                      </a:r>
                    </a:p>
                    <a:p>
                      <a:r>
                        <a:rPr lang="zh-CN" altLang="en-US" sz="1600" dirty="0" smtClean="0"/>
                        <a:t>闰年</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M1:1,3,5,7,8,10,12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D1:[1,27]</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Y2:[1800,2050]</a:t>
                      </a:r>
                      <a:r>
                        <a:rPr lang="zh-CN" altLang="en-US" sz="1600" dirty="0" smtClean="0"/>
                        <a:t>，非闰年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M2:4,6,9,11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D2:28</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M3:2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D3:29</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M4:12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D4:30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D5:31</a:t>
                      </a:r>
                      <a:endParaRPr lang="zh-CN" alt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1600" dirty="0" smtClean="0"/>
                        <a:t>无效等价类</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YY3:&lt;1800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MM1:&lt;1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DD1:&lt;1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YY4:&gt;2050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MM2:&gt;12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DD2:&gt;31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YY5:</a:t>
                      </a:r>
                      <a:r>
                        <a:rPr lang="zh-CN" altLang="en-US" sz="1600" dirty="0" smtClean="0"/>
                        <a:t>其他非数字字符</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MM3:</a:t>
                      </a:r>
                      <a:r>
                        <a:rPr lang="zh-CN" altLang="en-US" sz="1600" dirty="0" smtClean="0"/>
                        <a:t>其他非数字字符</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t>DD3:</a:t>
                      </a:r>
                      <a:r>
                        <a:rPr lang="zh-CN" altLang="en-US" sz="1600" dirty="0" smtClean="0"/>
                        <a:t>其他非数字字符</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075474202"/>
      </p:ext>
    </p:extLst>
  </p:cSld>
  <p:clrMapOvr>
    <a:masterClrMapping/>
  </p:clrMapOvr>
  <p:transition>
    <p:blinds dir="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kern="1200" dirty="0">
                <a:latin typeface="黑体" pitchFamily="2" charset="-122"/>
                <a:ea typeface="黑体" pitchFamily="2" charset="-122"/>
              </a:rPr>
              <a:t>综合应用</a:t>
            </a:r>
            <a:endParaRPr lang="zh-CN" altLang="en-US" dirty="0"/>
          </a:p>
        </p:txBody>
      </p:sp>
      <p:sp>
        <p:nvSpPr>
          <p:cNvPr id="3" name="内容占位符 2"/>
          <p:cNvSpPr>
            <a:spLocks noGrp="1"/>
          </p:cNvSpPr>
          <p:nvPr>
            <p:ph idx="1"/>
          </p:nvPr>
        </p:nvSpPr>
        <p:spPr/>
        <p:txBody>
          <a:bodyPr/>
          <a:lstStyle/>
          <a:p>
            <a:r>
              <a:rPr lang="zh-CN" altLang="en-US" sz="3200" b="1" dirty="0"/>
              <a:t>针对第二日的问题</a:t>
            </a:r>
            <a:r>
              <a:rPr lang="zh-CN" altLang="en-US" sz="3200" b="1" dirty="0" smtClean="0"/>
              <a:t>采用边界值设计</a:t>
            </a:r>
            <a:r>
              <a:rPr lang="zh-CN" altLang="en-US" sz="3200" b="1" dirty="0"/>
              <a:t>测试用例</a:t>
            </a:r>
            <a:endParaRPr lang="en-US" altLang="zh-CN" sz="3200" b="1"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1457110111"/>
              </p:ext>
            </p:extLst>
          </p:nvPr>
        </p:nvGraphicFramePr>
        <p:xfrm>
          <a:off x="899592" y="2868920"/>
          <a:ext cx="6096000" cy="2648312"/>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dirty="0" smtClean="0">
                          <a:solidFill>
                            <a:schemeClr val="tx1"/>
                          </a:solidFill>
                        </a:rPr>
                        <a:t>输入条件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边界点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测试数据</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7312">
                <a:tc>
                  <a:txBody>
                    <a:bodyPr/>
                    <a:lstStyle/>
                    <a:p>
                      <a:r>
                        <a:rPr lang="zh-CN" altLang="en-US" dirty="0" smtClean="0"/>
                        <a:t>年</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1800</a:t>
                      </a:r>
                      <a:r>
                        <a:rPr lang="zh-CN" altLang="en-US" dirty="0" smtClean="0"/>
                        <a:t>，</a:t>
                      </a:r>
                      <a:r>
                        <a:rPr lang="en-US" altLang="zh-CN" dirty="0" smtClean="0"/>
                        <a:t>2050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1799</a:t>
                      </a:r>
                      <a:r>
                        <a:rPr lang="zh-CN" altLang="en-US" dirty="0" smtClean="0"/>
                        <a:t>，</a:t>
                      </a:r>
                      <a:r>
                        <a:rPr lang="en-US" altLang="zh-CN" dirty="0" smtClean="0"/>
                        <a:t>1800</a:t>
                      </a:r>
                      <a:r>
                        <a:rPr lang="zh-CN" altLang="en-US" dirty="0" smtClean="0"/>
                        <a:t>，</a:t>
                      </a:r>
                      <a:r>
                        <a:rPr lang="en-US" altLang="zh-CN" dirty="0" smtClean="0"/>
                        <a:t>1801</a:t>
                      </a:r>
                      <a:r>
                        <a:rPr lang="zh-CN" altLang="en-US" dirty="0" smtClean="0"/>
                        <a:t>，</a:t>
                      </a:r>
                      <a:r>
                        <a:rPr lang="en-US" altLang="zh-CN" dirty="0" smtClean="0"/>
                        <a:t>2049</a:t>
                      </a:r>
                      <a:r>
                        <a:rPr lang="zh-CN" altLang="en-US" dirty="0" smtClean="0"/>
                        <a:t>，</a:t>
                      </a:r>
                      <a:r>
                        <a:rPr lang="en-US" altLang="zh-CN" dirty="0" smtClean="0"/>
                        <a:t>2050</a:t>
                      </a:r>
                      <a:r>
                        <a:rPr lang="zh-CN" altLang="en-US" dirty="0" smtClean="0"/>
                        <a:t>，</a:t>
                      </a:r>
                      <a:r>
                        <a:rPr lang="en-US" altLang="zh-CN" dirty="0" smtClean="0"/>
                        <a:t>2051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t>月</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a:t>
                      </a:r>
                      <a:r>
                        <a:rPr lang="en-US" altLang="zh-CN" dirty="0" smtClean="0"/>
                        <a:t>12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11</a:t>
                      </a:r>
                      <a:r>
                        <a:rPr lang="zh-CN" altLang="en-US" dirty="0" smtClean="0"/>
                        <a:t>，</a:t>
                      </a:r>
                      <a:r>
                        <a:rPr lang="en-US" altLang="zh-CN" dirty="0" smtClean="0"/>
                        <a:t>12</a:t>
                      </a:r>
                      <a:r>
                        <a:rPr lang="zh-CN" altLang="en-US" dirty="0" smtClean="0"/>
                        <a:t>，</a:t>
                      </a:r>
                      <a:r>
                        <a:rPr lang="en-US" altLang="zh-CN" dirty="0" smtClean="0"/>
                        <a:t>13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dirty="0" smtClean="0"/>
                        <a:t>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r>
                        <a:rPr lang="zh-CN" altLang="en-US" dirty="0" smtClean="0"/>
                        <a:t>，</a:t>
                      </a:r>
                      <a:r>
                        <a:rPr lang="en-US" altLang="zh-CN" dirty="0" smtClean="0"/>
                        <a:t>31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30</a:t>
                      </a:r>
                      <a:r>
                        <a:rPr lang="zh-CN" altLang="en-US" dirty="0" smtClean="0"/>
                        <a:t>，</a:t>
                      </a:r>
                      <a:r>
                        <a:rPr lang="en-US" altLang="zh-CN" dirty="0" smtClean="0"/>
                        <a:t>31</a:t>
                      </a:r>
                      <a:r>
                        <a:rPr lang="zh-CN" altLang="en-US" dirty="0" smtClean="0"/>
                        <a:t>，</a:t>
                      </a:r>
                      <a:r>
                        <a:rPr lang="en-US" altLang="zh-CN" dirty="0" smtClean="0"/>
                        <a:t>32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491481769"/>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11</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r>
              <a:rPr lang="zh-CN" altLang="en-US" b="1" dirty="0" smtClean="0"/>
              <a:t>介绍黑盒测试基本原理，围绕最重要的</a:t>
            </a:r>
            <a:r>
              <a:rPr lang="en-US" altLang="en-US" b="1" dirty="0" smtClean="0"/>
              <a:t>5</a:t>
            </a:r>
            <a:r>
              <a:rPr lang="zh-CN" altLang="en-US" b="1" dirty="0" smtClean="0"/>
              <a:t>种测试方法展开讨论</a:t>
            </a:r>
            <a:endParaRPr lang="en-US" altLang="zh-CN" b="1" dirty="0" smtClean="0"/>
          </a:p>
          <a:p>
            <a:pPr lvl="1" eaLnBrk="1" hangingPunct="1"/>
            <a:r>
              <a:rPr lang="zh-CN" altLang="en-US" b="1" dirty="0" smtClean="0"/>
              <a:t>边界值测试、等价类测试、基于决策表的测试和基于正交表的测试主要从数据优选的角度展开测试，适用于单元测试阶段，用于对函数或类的方法进行测试</a:t>
            </a:r>
            <a:endParaRPr lang="en-US" altLang="zh-CN" b="1" dirty="0" smtClean="0"/>
          </a:p>
          <a:p>
            <a:pPr lvl="1" eaLnBrk="1" hangingPunct="1"/>
            <a:r>
              <a:rPr lang="zh-CN" altLang="en-US" b="1" dirty="0" smtClean="0"/>
              <a:t>基于场景的测试是从业务流程优选的角度展开测试，适用于系统测试阶段，用于对功能、界面等进行测试</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kern="1200" dirty="0">
                <a:latin typeface="黑体" pitchFamily="2" charset="-122"/>
                <a:ea typeface="黑体" pitchFamily="2" charset="-122"/>
              </a:rPr>
              <a:t>综合应用</a:t>
            </a:r>
            <a:endParaRPr lang="zh-CN" altLang="en-US" dirty="0"/>
          </a:p>
        </p:txBody>
      </p:sp>
      <p:sp>
        <p:nvSpPr>
          <p:cNvPr id="3" name="内容占位符 2"/>
          <p:cNvSpPr>
            <a:spLocks noGrp="1"/>
          </p:cNvSpPr>
          <p:nvPr>
            <p:ph idx="1"/>
          </p:nvPr>
        </p:nvSpPr>
        <p:spPr/>
        <p:txBody>
          <a:bodyPr/>
          <a:lstStyle/>
          <a:p>
            <a:r>
              <a:rPr lang="zh-CN" altLang="en-US" sz="2800" b="1" dirty="0"/>
              <a:t>针对第二日的问题采用因果表设计测试用例</a:t>
            </a:r>
            <a:endParaRPr lang="en-US" altLang="zh-CN" sz="2800" b="1" dirty="0"/>
          </a:p>
        </p:txBody>
      </p:sp>
      <p:graphicFrame>
        <p:nvGraphicFramePr>
          <p:cNvPr id="5" name="表格 4"/>
          <p:cNvGraphicFramePr>
            <a:graphicFrameLocks noGrp="1"/>
          </p:cNvGraphicFramePr>
          <p:nvPr>
            <p:extLst>
              <p:ext uri="{D42A27DB-BD31-4B8C-83A1-F6EECF244321}">
                <p14:modId xmlns:p14="http://schemas.microsoft.com/office/powerpoint/2010/main" val="3879541209"/>
              </p:ext>
            </p:extLst>
          </p:nvPr>
        </p:nvGraphicFramePr>
        <p:xfrm>
          <a:off x="899592" y="2348880"/>
          <a:ext cx="6048672" cy="3108960"/>
        </p:xfrm>
        <a:graphic>
          <a:graphicData uri="http://schemas.openxmlformats.org/drawingml/2006/table">
            <a:tbl>
              <a:tblPr firstRow="1" bandRow="1">
                <a:tableStyleId>{5C22544A-7EE6-4342-B048-85BDC9FD1C3A}</a:tableStyleId>
              </a:tblPr>
              <a:tblGrid>
                <a:gridCol w="2088232"/>
                <a:gridCol w="396044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kern="1200" dirty="0" smtClean="0">
                          <a:solidFill>
                            <a:schemeClr val="tx1"/>
                          </a:solidFill>
                          <a:latin typeface="+mn-lt"/>
                          <a:ea typeface="+mn-ea"/>
                          <a:cs typeface="+mn-cs"/>
                        </a:rPr>
                        <a:t>结果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1" kern="1200" dirty="0" smtClean="0">
                          <a:solidFill>
                            <a:schemeClr val="tx1"/>
                          </a:solidFill>
                          <a:latin typeface="+mn-lt"/>
                          <a:ea typeface="+mn-ea"/>
                          <a:cs typeface="+mn-cs"/>
                        </a:rPr>
                        <a:t>S1:</a:t>
                      </a:r>
                      <a:r>
                        <a:rPr lang="zh-CN" altLang="en-US" sz="2800" b="1" kern="1200" dirty="0" smtClean="0">
                          <a:solidFill>
                            <a:schemeClr val="tx1"/>
                          </a:solidFill>
                          <a:latin typeface="+mn-lt"/>
                          <a:ea typeface="+mn-ea"/>
                          <a:cs typeface="+mn-cs"/>
                        </a:rPr>
                        <a:t>日期加</a:t>
                      </a:r>
                      <a:r>
                        <a:rPr lang="en-US" altLang="zh-CN" sz="2800" b="1" kern="1200" dirty="0" smtClean="0">
                          <a:solidFill>
                            <a:schemeClr val="tx1"/>
                          </a:solidFill>
                          <a:latin typeface="+mn-lt"/>
                          <a:ea typeface="+mn-ea"/>
                          <a:cs typeface="+mn-cs"/>
                        </a:rPr>
                        <a:t>1</a:t>
                      </a:r>
                      <a:endParaRPr lang="zh-CN" altLang="en-US"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chemeClr val="tx1"/>
                          </a:solidFill>
                          <a:latin typeface="+mn-lt"/>
                          <a:ea typeface="+mn-ea"/>
                          <a:cs typeface="+mn-cs"/>
                        </a:rPr>
                        <a:t>S2:</a:t>
                      </a:r>
                      <a:r>
                        <a:rPr lang="zh-CN" altLang="en-US" sz="2800" b="1" kern="1200" smtClean="0">
                          <a:solidFill>
                            <a:schemeClr val="tx1"/>
                          </a:solidFill>
                          <a:latin typeface="+mn-lt"/>
                          <a:ea typeface="+mn-ea"/>
                          <a:cs typeface="+mn-cs"/>
                        </a:rPr>
                        <a:t>日期为</a:t>
                      </a:r>
                      <a:r>
                        <a:rPr lang="en-US" altLang="zh-CN" sz="2800" b="1" kern="1200" smtClean="0">
                          <a:solidFill>
                            <a:schemeClr val="tx1"/>
                          </a:solidFill>
                          <a:latin typeface="+mn-lt"/>
                          <a:ea typeface="+mn-ea"/>
                          <a:cs typeface="+mn-cs"/>
                        </a:rPr>
                        <a:t>1</a:t>
                      </a:r>
                      <a:endParaRPr lang="en-US" altLang="zh-CN" sz="2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2800" b="1"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1" kern="1200" dirty="0" smtClean="0">
                          <a:solidFill>
                            <a:schemeClr val="tx1"/>
                          </a:solidFill>
                          <a:latin typeface="+mn-lt"/>
                          <a:ea typeface="+mn-ea"/>
                          <a:cs typeface="+mn-cs"/>
                        </a:rPr>
                        <a:t>S3:</a:t>
                      </a:r>
                      <a:r>
                        <a:rPr lang="zh-CN" altLang="en-US" sz="2800" b="1" kern="1200" dirty="0" smtClean="0">
                          <a:solidFill>
                            <a:schemeClr val="tx1"/>
                          </a:solidFill>
                          <a:latin typeface="+mn-lt"/>
                          <a:ea typeface="+mn-ea"/>
                          <a:cs typeface="+mn-cs"/>
                        </a:rPr>
                        <a:t>月份加</a:t>
                      </a:r>
                      <a:r>
                        <a:rPr lang="en-US" altLang="zh-CN" sz="2800" b="1" kern="1200" dirty="0" smtClean="0">
                          <a:solidFill>
                            <a:schemeClr val="tx1"/>
                          </a:solidFill>
                          <a:latin typeface="+mn-lt"/>
                          <a:ea typeface="+mn-ea"/>
                          <a:cs typeface="+mn-cs"/>
                        </a:rPr>
                        <a:t>1</a:t>
                      </a:r>
                      <a:endParaRPr lang="zh-CN" altLang="en-US"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1" kern="1200" dirty="0" smtClean="0">
                          <a:solidFill>
                            <a:schemeClr val="tx1"/>
                          </a:solidFill>
                          <a:latin typeface="+mn-lt"/>
                          <a:ea typeface="+mn-ea"/>
                          <a:cs typeface="+mn-cs"/>
                        </a:rPr>
                        <a:t>S4:</a:t>
                      </a:r>
                      <a:r>
                        <a:rPr lang="zh-CN" altLang="en-US" sz="2800" b="1" kern="1200" dirty="0" smtClean="0">
                          <a:solidFill>
                            <a:schemeClr val="tx1"/>
                          </a:solidFill>
                          <a:latin typeface="+mn-lt"/>
                          <a:ea typeface="+mn-ea"/>
                          <a:cs typeface="+mn-cs"/>
                        </a:rPr>
                        <a:t>月份为</a:t>
                      </a:r>
                      <a:r>
                        <a:rPr lang="en-US" altLang="zh-CN" sz="2800" b="1" kern="1200" dirty="0" smtClean="0">
                          <a:solidFill>
                            <a:schemeClr val="tx1"/>
                          </a:solidFill>
                          <a:latin typeface="+mn-lt"/>
                          <a:ea typeface="+mn-ea"/>
                          <a:cs typeface="+mn-cs"/>
                        </a:rPr>
                        <a:t>1</a:t>
                      </a:r>
                      <a:endParaRPr lang="zh-CN" altLang="en-US"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1" kern="1200" dirty="0" smtClean="0">
                          <a:solidFill>
                            <a:schemeClr val="tx1"/>
                          </a:solidFill>
                          <a:latin typeface="+mn-lt"/>
                          <a:ea typeface="+mn-ea"/>
                          <a:cs typeface="+mn-cs"/>
                        </a:rPr>
                        <a:t>S5:</a:t>
                      </a:r>
                      <a:r>
                        <a:rPr lang="zh-CN" altLang="en-US" sz="2800" b="1" kern="1200" dirty="0" smtClean="0">
                          <a:solidFill>
                            <a:schemeClr val="tx1"/>
                          </a:solidFill>
                          <a:latin typeface="+mn-lt"/>
                          <a:ea typeface="+mn-ea"/>
                          <a:cs typeface="+mn-cs"/>
                        </a:rPr>
                        <a:t>年份加</a:t>
                      </a:r>
                      <a:r>
                        <a:rPr lang="en-US" altLang="zh-CN" sz="2800" b="1" kern="1200" dirty="0" smtClean="0">
                          <a:solidFill>
                            <a:schemeClr val="tx1"/>
                          </a:solidFill>
                          <a:latin typeface="+mn-lt"/>
                          <a:ea typeface="+mn-ea"/>
                          <a:cs typeface="+mn-cs"/>
                        </a:rPr>
                        <a:t>1</a:t>
                      </a:r>
                      <a:endParaRPr lang="zh-CN" altLang="en-US"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zh-CN" altLang="en-US"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1" kern="1200" dirty="0" smtClean="0">
                          <a:solidFill>
                            <a:schemeClr val="tx1"/>
                          </a:solidFill>
                          <a:latin typeface="+mn-lt"/>
                          <a:ea typeface="+mn-ea"/>
                          <a:cs typeface="+mn-cs"/>
                        </a:rPr>
                        <a:t>S6:</a:t>
                      </a:r>
                      <a:r>
                        <a:rPr lang="zh-CN" altLang="en-US" sz="2800" b="1" kern="1200" dirty="0" smtClean="0">
                          <a:solidFill>
                            <a:schemeClr val="tx1"/>
                          </a:solidFill>
                          <a:latin typeface="+mn-lt"/>
                          <a:ea typeface="+mn-ea"/>
                          <a:cs typeface="+mn-cs"/>
                        </a:rPr>
                        <a:t>日期不存在</a:t>
                      </a:r>
                      <a:endParaRPr lang="zh-CN" altLang="en-US" sz="2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72768096"/>
      </p:ext>
    </p:extLst>
  </p:cSld>
  <p:clrMapOvr>
    <a:masterClrMapping/>
  </p:clrMapOvr>
  <p:transition>
    <p:blinds dir="ver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323528" y="2564905"/>
            <a:ext cx="8001000" cy="1216025"/>
          </a:xfrm>
        </p:spPr>
        <p:txBody>
          <a:bodyPr/>
          <a:lstStyle/>
          <a:p>
            <a:pPr algn="ctr"/>
            <a:r>
              <a:rPr lang="zh-CN" altLang="en-US" b="1" dirty="0" smtClean="0">
                <a:latin typeface="黑体" pitchFamily="2" charset="-122"/>
                <a:ea typeface="黑体" pitchFamily="2" charset="-122"/>
              </a:rPr>
              <a:t>谢 谢</a:t>
            </a:r>
          </a:p>
        </p:txBody>
      </p:sp>
      <p:sp>
        <p:nvSpPr>
          <p:cNvPr id="147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67E3E2C-221F-4D7E-91A8-AF486AD69B14}" type="slidenum">
              <a:rPr lang="en-US" altLang="zh-CN" smtClean="0"/>
              <a:pPr eaLnBrk="1" hangingPunct="1"/>
              <a:t>111</a:t>
            </a:fld>
            <a:endParaRPr lang="en-US" altLang="zh-CN"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993C422-5C1A-4741-A841-95E2C597F899}" type="slidenum">
              <a:rPr lang="zh-CN" altLang="zh-CN" smtClean="0"/>
              <a:pPr>
                <a:defRPr/>
              </a:pPr>
              <a:t>12</a:t>
            </a:fld>
            <a:endParaRPr lang="zh-CN" altLang="zh-CN" sz="3200" b="0"/>
          </a:p>
        </p:txBody>
      </p:sp>
      <p:sp>
        <p:nvSpPr>
          <p:cNvPr id="3" name="内容占位符 2"/>
          <p:cNvSpPr>
            <a:spLocks noGrp="1"/>
          </p:cNvSpPr>
          <p:nvPr>
            <p:ph idx="1"/>
          </p:nvPr>
        </p:nvSpPr>
        <p:spPr>
          <a:xfrm>
            <a:off x="395536" y="1811486"/>
            <a:ext cx="7666037" cy="4641850"/>
          </a:xfrm>
        </p:spPr>
        <p:txBody>
          <a:bodyPr/>
          <a:lstStyle/>
          <a:p>
            <a:pPr marL="471170" lvl="1" indent="0" eaLnBrk="1" hangingPunct="1">
              <a:buNone/>
              <a:defRPr/>
            </a:pPr>
            <a:r>
              <a:rPr lang="en-US" altLang="zh-CN" sz="2325" b="1" kern="1200" dirty="0" smtClean="0"/>
              <a:t>(3)</a:t>
            </a:r>
            <a:r>
              <a:rPr lang="zh-CN" altLang="zh-CN" sz="2325" b="1" kern="1200" dirty="0" smtClean="0"/>
              <a:t>若</a:t>
            </a:r>
            <a:r>
              <a:rPr lang="zh-CN" altLang="zh-CN" sz="2325" b="1" kern="1200" dirty="0"/>
              <a:t>输入条件是一个布尔量，则取真值的数据构成一个有效等价类，取假值的数据构成一个无效等价类；</a:t>
            </a:r>
          </a:p>
          <a:p>
            <a:pPr marL="471170" lvl="1" indent="0" eaLnBrk="1" hangingPunct="1">
              <a:buNone/>
              <a:defRPr/>
            </a:pPr>
            <a:r>
              <a:rPr lang="en-US" altLang="zh-CN" sz="2325" b="1" kern="1200" dirty="0"/>
              <a:t>(4)</a:t>
            </a:r>
            <a:r>
              <a:rPr lang="zh-CN" altLang="zh-CN" sz="2325" b="1" kern="1200" dirty="0"/>
              <a:t>若输入条件是一个逻辑量，即规定了输入数据的一组值，且系统要对每个输入值分别进行处理，则可为每一个输入值确立一个有效等价类，此外还要针对这组值确立一个无效等价类，它是所有不允许的输入值的集合</a:t>
            </a:r>
            <a:endParaRPr lang="en-US" altLang="zh-CN" sz="2325" b="1" kern="1200" dirty="0"/>
          </a:p>
          <a:p>
            <a:pPr marL="471170" lvl="1" indent="0" eaLnBrk="1" hangingPunct="1">
              <a:buNone/>
              <a:defRPr/>
            </a:pPr>
            <a:r>
              <a:rPr lang="zh-CN" altLang="en-US" sz="2325" b="1" kern="1200" dirty="0"/>
              <a:t>（</a:t>
            </a:r>
            <a:r>
              <a:rPr lang="en-US" altLang="zh-CN" sz="2325" b="1" kern="1200" dirty="0"/>
              <a:t>5</a:t>
            </a:r>
            <a:r>
              <a:rPr lang="zh-CN" altLang="en-US" sz="2325" b="1" kern="1200" dirty="0"/>
              <a:t>）</a:t>
            </a:r>
            <a:r>
              <a:rPr lang="zh-CN" altLang="zh-CN" sz="2325" b="1" kern="1200" dirty="0"/>
              <a:t>用户需求规定必须遵守某种规则时，可规定一个有效等价类及若干个不同角度违反规则的无效等价类</a:t>
            </a:r>
            <a:endParaRPr lang="zh-CN" altLang="en-US" sz="2325" b="1" kern="1200" dirty="0"/>
          </a:p>
          <a:p>
            <a:pPr lvl="1" indent="-436880" algn="just" eaLnBrk="1" hangingPunct="1">
              <a:defRPr/>
            </a:pPr>
            <a:endParaRPr lang="zh-CN" altLang="en-US" sz="2325" b="1" kern="1200" dirty="0"/>
          </a:p>
          <a:p>
            <a:pPr lvl="1" indent="-436880" algn="just" eaLnBrk="1" hangingPunct="1">
              <a:defRPr/>
            </a:pPr>
            <a:endParaRPr lang="zh-CN" altLang="en-US" sz="2325" b="1" kern="1200" dirty="0"/>
          </a:p>
          <a:p>
            <a:endParaRPr lang="zh-CN" altLang="en-US" dirty="0"/>
          </a:p>
        </p:txBody>
      </p:sp>
      <p:sp>
        <p:nvSpPr>
          <p:cNvPr id="4" name="标题 3"/>
          <p:cNvSpPr>
            <a:spLocks noGrp="1"/>
          </p:cNvSpPr>
          <p:nvPr>
            <p:ph type="title" idx="4294967295"/>
          </p:nvPr>
        </p:nvSpPr>
        <p:spPr>
          <a:xfrm>
            <a:off x="683568" y="764704"/>
            <a:ext cx="6226175"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Tree>
    <p:extLst>
      <p:ext uri="{BB962C8B-B14F-4D97-AF65-F5344CB8AC3E}">
        <p14:creationId xmlns:p14="http://schemas.microsoft.com/office/powerpoint/2010/main" val="3532029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11560" y="781268"/>
            <a:ext cx="8856984"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设计测试用例的步骤</a:t>
            </a:r>
            <a:endParaRPr lang="zh-CN" altLang="en-US" dirty="0"/>
          </a:p>
        </p:txBody>
      </p:sp>
      <p:sp>
        <p:nvSpPr>
          <p:cNvPr id="5" name="AutoShape 4"/>
          <p:cNvSpPr>
            <a:spLocks noChangeArrowheads="1"/>
          </p:cNvSpPr>
          <p:nvPr/>
        </p:nvSpPr>
        <p:spPr bwMode="auto">
          <a:xfrm>
            <a:off x="323528" y="4096080"/>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pPr>
              <a:lnSpc>
                <a:spcPct val="150000"/>
              </a:lnSpc>
            </a:pPr>
            <a:r>
              <a:rPr lang="zh-CN" altLang="en-US" sz="2000" dirty="0" smtClean="0">
                <a:latin typeface="微软雅黑" pitchFamily="34" charset="-122"/>
                <a:ea typeface="微软雅黑" pitchFamily="34" charset="-122"/>
              </a:rPr>
              <a:t>为等价类表中的每一个等价类分别规定一个</a:t>
            </a:r>
            <a:r>
              <a:rPr lang="zh-CN" altLang="en-US" sz="2000" b="1" dirty="0" smtClean="0">
                <a:solidFill>
                  <a:srgbClr val="FF0000"/>
                </a:solidFill>
                <a:latin typeface="微软雅黑" pitchFamily="34" charset="-122"/>
                <a:ea typeface="微软雅黑" pitchFamily="34" charset="-122"/>
              </a:rPr>
              <a:t>唯一</a:t>
            </a:r>
            <a:r>
              <a:rPr lang="zh-CN" altLang="en-US" sz="2000" dirty="0" smtClean="0">
                <a:latin typeface="微软雅黑" pitchFamily="34" charset="-122"/>
                <a:ea typeface="微软雅黑" pitchFamily="34" charset="-122"/>
              </a:rPr>
              <a:t>的编号</a:t>
            </a:r>
            <a:endParaRPr lang="en-US" altLang="ja-JP" sz="2000" dirty="0">
              <a:latin typeface="微软雅黑" pitchFamily="34" charset="-122"/>
              <a:ea typeface="微软雅黑" pitchFamily="34" charset="-122"/>
            </a:endParaRPr>
          </a:p>
        </p:txBody>
      </p:sp>
      <p:sp>
        <p:nvSpPr>
          <p:cNvPr id="6" name="AutoShape 5"/>
          <p:cNvSpPr>
            <a:spLocks noChangeArrowheads="1"/>
          </p:cNvSpPr>
          <p:nvPr/>
        </p:nvSpPr>
        <p:spPr bwMode="auto">
          <a:xfrm>
            <a:off x="925321" y="3145793"/>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000" dirty="0" smtClean="0">
                <a:latin typeface="微软雅黑" pitchFamily="34" charset="-122"/>
                <a:ea typeface="微软雅黑" pitchFamily="34" charset="-122"/>
              </a:rPr>
              <a:t>设计</a:t>
            </a:r>
            <a:r>
              <a:rPr lang="zh-CN" altLang="en-US" sz="2000" b="1" dirty="0" smtClean="0">
                <a:solidFill>
                  <a:srgbClr val="FF0000"/>
                </a:solidFill>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新用例，使它能够</a:t>
            </a:r>
            <a:r>
              <a:rPr lang="zh-CN" altLang="en-US" sz="2000" b="1" dirty="0" smtClean="0">
                <a:solidFill>
                  <a:srgbClr val="FF0000"/>
                </a:solidFill>
                <a:latin typeface="微软雅黑" pitchFamily="34" charset="-122"/>
                <a:ea typeface="微软雅黑" pitchFamily="34" charset="-122"/>
              </a:rPr>
              <a:t>尽量多覆盖</a:t>
            </a:r>
            <a:r>
              <a:rPr lang="zh-CN" altLang="en-US" sz="2000" dirty="0" smtClean="0">
                <a:latin typeface="微软雅黑" pitchFamily="34" charset="-122"/>
                <a:ea typeface="微软雅黑" pitchFamily="34" charset="-122"/>
              </a:rPr>
              <a:t>尚未覆盖的有效等价类。</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重复该步骤，直到所有</a:t>
            </a:r>
            <a:r>
              <a:rPr lang="zh-CN" altLang="en-US" sz="2000" b="1" dirty="0" smtClean="0">
                <a:solidFill>
                  <a:srgbClr val="FF0000"/>
                </a:solidFill>
                <a:latin typeface="微软雅黑" pitchFamily="34" charset="-122"/>
                <a:ea typeface="微软雅黑" pitchFamily="34" charset="-122"/>
              </a:rPr>
              <a:t>有效等价类</a:t>
            </a:r>
            <a:r>
              <a:rPr lang="zh-CN" altLang="en-US" sz="2000" dirty="0" smtClean="0">
                <a:latin typeface="微软雅黑" pitchFamily="34" charset="-122"/>
                <a:ea typeface="微软雅黑" pitchFamily="34" charset="-122"/>
              </a:rPr>
              <a:t>均被用例所覆盖</a:t>
            </a:r>
            <a:endParaRPr lang="en-US" altLang="ja-JP" sz="2000" dirty="0" smtClean="0">
              <a:latin typeface="微软雅黑" pitchFamily="34" charset="-122"/>
              <a:ea typeface="微软雅黑" pitchFamily="34" charset="-122"/>
            </a:endParaRPr>
          </a:p>
        </p:txBody>
      </p:sp>
      <p:sp>
        <p:nvSpPr>
          <p:cNvPr id="7" name="AutoShape 6"/>
          <p:cNvSpPr>
            <a:spLocks noChangeArrowheads="1"/>
          </p:cNvSpPr>
          <p:nvPr/>
        </p:nvSpPr>
        <p:spPr bwMode="auto">
          <a:xfrm>
            <a:off x="1674595" y="2156375"/>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000" dirty="0" smtClean="0">
                <a:latin typeface="微软雅黑" pitchFamily="34" charset="-122"/>
                <a:ea typeface="微软雅黑" pitchFamily="34" charset="-122"/>
              </a:rPr>
              <a:t>设计</a:t>
            </a:r>
            <a:r>
              <a:rPr lang="zh-CN" altLang="en-US" sz="2000" b="1" dirty="0" smtClean="0">
                <a:solidFill>
                  <a:srgbClr val="FF0000"/>
                </a:solidFill>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新用例，使它</a:t>
            </a:r>
            <a:r>
              <a:rPr lang="zh-CN" altLang="en-US" sz="2000" b="1" dirty="0" smtClean="0">
                <a:solidFill>
                  <a:srgbClr val="FF0000"/>
                </a:solidFill>
                <a:latin typeface="微软雅黑" pitchFamily="34" charset="-122"/>
                <a:ea typeface="微软雅黑" pitchFamily="34" charset="-122"/>
              </a:rPr>
              <a:t>仅覆盖</a:t>
            </a:r>
            <a:r>
              <a:rPr lang="zh-CN" altLang="en-US" sz="2000" dirty="0" smtClean="0">
                <a:latin typeface="微软雅黑" pitchFamily="34" charset="-122"/>
                <a:ea typeface="微软雅黑" pitchFamily="34" charset="-122"/>
              </a:rPr>
              <a:t>一个尚未覆盖的无效等价类。</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重复该步骤，直到所有的</a:t>
            </a:r>
            <a:r>
              <a:rPr lang="zh-CN" altLang="en-US" sz="2000" b="1" dirty="0" smtClean="0">
                <a:solidFill>
                  <a:srgbClr val="FF0000"/>
                </a:solidFill>
                <a:latin typeface="微软雅黑" pitchFamily="34" charset="-122"/>
                <a:ea typeface="微软雅黑" pitchFamily="34" charset="-122"/>
              </a:rPr>
              <a:t>无效等价类</a:t>
            </a:r>
            <a:r>
              <a:rPr lang="zh-CN" altLang="en-US" sz="2000" dirty="0" smtClean="0">
                <a:latin typeface="微软雅黑" pitchFamily="34" charset="-122"/>
                <a:ea typeface="微软雅黑" pitchFamily="34" charset="-122"/>
              </a:rPr>
              <a:t>均被用例所覆盖</a:t>
            </a:r>
            <a:endParaRPr lang="en-US" altLang="ja-JP" sz="2000" dirty="0">
              <a:latin typeface="微软雅黑" pitchFamily="34" charset="-122"/>
              <a:ea typeface="微软雅黑" pitchFamily="34" charset="-122"/>
            </a:endParaRPr>
          </a:p>
        </p:txBody>
      </p:sp>
      <p:sp>
        <p:nvSpPr>
          <p:cNvPr id="8" name="AutoShape 7"/>
          <p:cNvSpPr>
            <a:spLocks noChangeArrowheads="1"/>
          </p:cNvSpPr>
          <p:nvPr/>
        </p:nvSpPr>
        <p:spPr bwMode="auto">
          <a:xfrm>
            <a:off x="391109" y="3550369"/>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itchFamily="34" charset="-122"/>
              <a:ea typeface="微软雅黑" pitchFamily="34" charset="-122"/>
            </a:endParaRPr>
          </a:p>
        </p:txBody>
      </p:sp>
      <p:sp>
        <p:nvSpPr>
          <p:cNvPr id="9" name="AutoShape 8"/>
          <p:cNvSpPr>
            <a:spLocks noChangeArrowheads="1"/>
          </p:cNvSpPr>
          <p:nvPr/>
        </p:nvSpPr>
        <p:spPr bwMode="auto">
          <a:xfrm>
            <a:off x="1081881" y="2622906"/>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itchFamily="34" charset="-122"/>
              <a:ea typeface="微软雅黑" pitchFamily="34" charset="-122"/>
            </a:endParaRPr>
          </a:p>
        </p:txBody>
      </p:sp>
      <p:sp>
        <p:nvSpPr>
          <p:cNvPr id="10" name="圆角矩形 9"/>
          <p:cNvSpPr/>
          <p:nvPr/>
        </p:nvSpPr>
        <p:spPr bwMode="auto">
          <a:xfrm>
            <a:off x="2754445" y="5226296"/>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19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2000" b="1" dirty="0" smtClean="0">
                <a:solidFill>
                  <a:schemeClr val="tx1">
                    <a:lumMod val="10000"/>
                  </a:schemeClr>
                </a:solidFill>
                <a:latin typeface="微软雅黑" pitchFamily="34" charset="-122"/>
                <a:ea typeface="微软雅黑" pitchFamily="34" charset="-122"/>
              </a:rPr>
              <a:t>依据常用方法划分等价类</a:t>
            </a:r>
            <a:endParaRPr kumimoji="0" lang="zh-CN" altLang="en-US" sz="2000" b="1" i="0" u="none" strike="noStrike" cap="none" normalizeH="0" baseline="0" dirty="0" smtClean="0">
              <a:ln>
                <a:noFill/>
              </a:ln>
              <a:solidFill>
                <a:schemeClr val="tx1">
                  <a:lumMod val="10000"/>
                </a:schemeClr>
              </a:solidFill>
              <a:effectLst/>
              <a:latin typeface="微软雅黑" pitchFamily="34" charset="-122"/>
              <a:ea typeface="微软雅黑" pitchFamily="34" charset="-122"/>
            </a:endParaRPr>
          </a:p>
        </p:txBody>
      </p:sp>
      <p:sp>
        <p:nvSpPr>
          <p:cNvPr id="11" name="上箭头 10"/>
          <p:cNvSpPr/>
          <p:nvPr/>
        </p:nvSpPr>
        <p:spPr bwMode="auto">
          <a:xfrm>
            <a:off x="4727622" y="4728992"/>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03512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11560" y="908720"/>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graphicFrame>
        <p:nvGraphicFramePr>
          <p:cNvPr id="5" name="内容占位符 4"/>
          <p:cNvGraphicFramePr>
            <a:graphicFrameLocks/>
          </p:cNvGraphicFramePr>
          <p:nvPr>
            <p:extLst>
              <p:ext uri="{D42A27DB-BD31-4B8C-83A1-F6EECF244321}">
                <p14:modId xmlns:p14="http://schemas.microsoft.com/office/powerpoint/2010/main" val="243540605"/>
              </p:ext>
            </p:extLst>
          </p:nvPr>
        </p:nvGraphicFramePr>
        <p:xfrm>
          <a:off x="1474023" y="2060848"/>
          <a:ext cx="5089023" cy="221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p:nvPr/>
        </p:nvCxnSpPr>
        <p:spPr bwMode="auto">
          <a:xfrm flipV="1">
            <a:off x="1705990" y="4627784"/>
            <a:ext cx="4487780"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7" name="直接连接符 6"/>
          <p:cNvCxnSpPr/>
          <p:nvPr/>
        </p:nvCxnSpPr>
        <p:spPr bwMode="auto">
          <a:xfrm rot="16200000" flipH="1">
            <a:off x="2670521" y="4816533"/>
            <a:ext cx="609602" cy="1203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8" name="直接连接符 7"/>
          <p:cNvCxnSpPr/>
          <p:nvPr/>
        </p:nvCxnSpPr>
        <p:spPr bwMode="auto">
          <a:xfrm rot="16200000" flipH="1">
            <a:off x="4642697" y="4786952"/>
            <a:ext cx="617619" cy="601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箭头连接符 8"/>
          <p:cNvCxnSpPr/>
          <p:nvPr/>
        </p:nvCxnSpPr>
        <p:spPr bwMode="auto">
          <a:xfrm>
            <a:off x="1778180" y="4913032"/>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10" name="直接箭头连接符 9"/>
          <p:cNvCxnSpPr/>
          <p:nvPr/>
        </p:nvCxnSpPr>
        <p:spPr bwMode="auto">
          <a:xfrm flipV="1">
            <a:off x="3023447" y="4896994"/>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11" name="直接箭头连接符 10"/>
          <p:cNvCxnSpPr/>
          <p:nvPr/>
        </p:nvCxnSpPr>
        <p:spPr bwMode="auto">
          <a:xfrm>
            <a:off x="4984595" y="4876435"/>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12" name="TextBox 11"/>
          <p:cNvSpPr txBox="1"/>
          <p:nvPr/>
        </p:nvSpPr>
        <p:spPr>
          <a:xfrm>
            <a:off x="1657863" y="4982798"/>
            <a:ext cx="1263317"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3" name="TextBox 12"/>
          <p:cNvSpPr txBox="1"/>
          <p:nvPr/>
        </p:nvSpPr>
        <p:spPr>
          <a:xfrm>
            <a:off x="5032721" y="4971269"/>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4" name="TextBox 13"/>
          <p:cNvSpPr txBox="1"/>
          <p:nvPr/>
        </p:nvSpPr>
        <p:spPr>
          <a:xfrm>
            <a:off x="3162181" y="5003353"/>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5" name="矩形 14"/>
          <p:cNvSpPr/>
          <p:nvPr/>
        </p:nvSpPr>
        <p:spPr>
          <a:xfrm>
            <a:off x="1786201" y="4000359"/>
            <a:ext cx="4374917" cy="492443"/>
          </a:xfrm>
          <a:prstGeom prst="rect">
            <a:avLst/>
          </a:prstGeom>
          <a:noFill/>
        </p:spPr>
        <p:txBody>
          <a:bodyPr wrap="none" lIns="91440" tIns="45720" rIns="91440" bIns="45720">
            <a:spAutoFit/>
          </a:bodyPr>
          <a:lstStyle/>
          <a:p>
            <a:pPr algn="ct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计算两个</a:t>
            </a:r>
            <a:r>
              <a:rPr lang="en-US" altLang="zh-CN"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0—99</a:t>
            </a: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之间整数的和</a:t>
            </a:r>
          </a:p>
        </p:txBody>
      </p:sp>
    </p:spTree>
    <p:extLst>
      <p:ext uri="{BB962C8B-B14F-4D97-AF65-F5344CB8AC3E}">
        <p14:creationId xmlns:p14="http://schemas.microsoft.com/office/powerpoint/2010/main" val="1136063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E8BACDE-E654-4466-98E5-31D74ABF36CB}" type="slidenum">
              <a:rPr lang="en-US" altLang="zh-CN" smtClean="0"/>
              <a:pPr eaLnBrk="1" hangingPunct="1"/>
              <a:t>15</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5124" name="Rectangle 3"/>
          <p:cNvSpPr>
            <a:spLocks noGrp="1" noChangeArrowheads="1"/>
          </p:cNvSpPr>
          <p:nvPr>
            <p:ph type="body" idx="1"/>
          </p:nvPr>
        </p:nvSpPr>
        <p:spPr/>
        <p:txBody>
          <a:bodyPr/>
          <a:lstStyle/>
          <a:p>
            <a:pPr eaLnBrk="1" hangingPunct="1"/>
            <a:r>
              <a:rPr lang="zh-CN" altLang="en-US" sz="3400" b="1" smtClean="0"/>
              <a:t>本章重点</a:t>
            </a:r>
          </a:p>
          <a:p>
            <a:pPr lvl="1" eaLnBrk="1" hangingPunct="1"/>
            <a:r>
              <a:rPr lang="zh-CN" altLang="en-US" sz="3100" b="1" smtClean="0"/>
              <a:t>边界值测试</a:t>
            </a:r>
          </a:p>
          <a:p>
            <a:pPr lvl="1" eaLnBrk="1" hangingPunct="1"/>
            <a:r>
              <a:rPr lang="zh-CN" altLang="en-US" sz="3100" b="1" smtClean="0"/>
              <a:t>等价类测试</a:t>
            </a:r>
            <a:endParaRPr lang="en-US" altLang="zh-CN" sz="3100" b="1" smtClean="0"/>
          </a:p>
          <a:p>
            <a:pPr lvl="1" eaLnBrk="1" hangingPunct="1"/>
            <a:r>
              <a:rPr lang="zh-CN" altLang="en-US" sz="3100" b="1" smtClean="0"/>
              <a:t>因果图测试</a:t>
            </a:r>
            <a:endParaRPr lang="en-US" altLang="zh-CN" sz="3100" b="1" smtClean="0"/>
          </a:p>
          <a:p>
            <a:pPr lvl="1" eaLnBrk="1" hangingPunct="1"/>
            <a:r>
              <a:rPr lang="zh-CN" altLang="en-US" sz="3100" b="1" smtClean="0"/>
              <a:t>基于决策表的测试</a:t>
            </a:r>
            <a:endParaRPr lang="en-US" altLang="zh-CN" sz="3100" b="1" smtClean="0"/>
          </a:p>
          <a:p>
            <a:pPr lvl="1" eaLnBrk="1" hangingPunct="1"/>
            <a:r>
              <a:rPr lang="zh-CN" altLang="en-US" sz="3100" b="1" smtClean="0"/>
              <a:t>基于正交表的测试</a:t>
            </a:r>
            <a:endParaRPr lang="en-US" altLang="zh-CN" sz="3100" b="1" smtClean="0"/>
          </a:p>
          <a:p>
            <a:pPr lvl="1" eaLnBrk="1" hangingPunct="1"/>
            <a:r>
              <a:rPr lang="zh-CN" altLang="en-US" sz="3100" b="1" smtClean="0"/>
              <a:t>基于状态转换法的测试</a:t>
            </a:r>
            <a:endParaRPr lang="en-US" altLang="zh-CN" sz="3100" b="1" smtClean="0"/>
          </a:p>
          <a:p>
            <a:pPr lvl="1" eaLnBrk="1" hangingPunct="1"/>
            <a:r>
              <a:rPr lang="zh-CN" altLang="en-US" sz="3100" b="1" smtClean="0"/>
              <a:t>基于场景的测试</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5E15BE4-EDEA-41A9-8090-56D866BB6F5D}" type="slidenum">
              <a:rPr lang="en-US" altLang="zh-CN" smtClean="0"/>
              <a:pPr eaLnBrk="1" hangingPunct="1"/>
              <a:t>16</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smtClean="0"/>
              <a:t>基本原理</a:t>
            </a:r>
          </a:p>
        </p:txBody>
      </p:sp>
      <p:pic>
        <p:nvPicPr>
          <p:cNvPr id="6150" name="Picture 7" descr="3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571751"/>
            <a:ext cx="88820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639DD8A-C205-4F2C-8CBC-8B3C5B389C34}" type="slidenum">
              <a:rPr lang="en-US" altLang="zh-CN" smtClean="0"/>
              <a:pPr eaLnBrk="1" hangingPunct="1"/>
              <a:t>17</a:t>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9220" name="Rectangle 3"/>
          <p:cNvSpPr>
            <a:spLocks noGrp="1" noChangeArrowheads="1"/>
          </p:cNvSpPr>
          <p:nvPr>
            <p:ph type="body" idx="1"/>
          </p:nvPr>
        </p:nvSpPr>
        <p:spPr/>
        <p:txBody>
          <a:bodyPr/>
          <a:lstStyle/>
          <a:p>
            <a:pPr algn="just" eaLnBrk="1" hangingPunct="1">
              <a:defRPr/>
            </a:pPr>
            <a:r>
              <a:rPr lang="zh-CN" altLang="en-US" sz="3400" b="1" dirty="0" smtClean="0"/>
              <a:t>优势</a:t>
            </a:r>
            <a:endParaRPr lang="en-US" altLang="zh-CN" sz="3400" b="1" dirty="0" smtClean="0"/>
          </a:p>
          <a:p>
            <a:pPr lvl="1" algn="just" eaLnBrk="1" hangingPunct="1">
              <a:defRPr/>
            </a:pPr>
            <a:r>
              <a:rPr lang="zh-CN" b="1" dirty="0" smtClean="0">
                <a:cs typeface="+mn-cs"/>
              </a:rPr>
              <a:t>黑盒测试方法对测试人员的技术要求相对较低</a:t>
            </a:r>
            <a:endParaRPr lang="en-US" altLang="zh-CN" b="1" dirty="0" smtClean="0">
              <a:cs typeface="+mn-cs"/>
            </a:endParaRPr>
          </a:p>
          <a:p>
            <a:pPr lvl="1" algn="just" eaLnBrk="1" hangingPunct="1">
              <a:defRPr/>
            </a:pPr>
            <a:r>
              <a:rPr lang="zh-CN" b="1" dirty="0" smtClean="0">
                <a:cs typeface="+mn-cs"/>
              </a:rPr>
              <a:t>黑盒测试不需要了解程序实现的细节，测试团队与开发团队可以并行完成各自的任务</a:t>
            </a:r>
            <a:endParaRPr lang="en-US" altLang="zh-CN" b="1" dirty="0" smtClean="0">
              <a:cs typeface="+mn-cs"/>
            </a:endParaRPr>
          </a:p>
          <a:p>
            <a:pPr algn="just" eaLnBrk="1" hangingPunct="1">
              <a:defRPr/>
            </a:pPr>
            <a:r>
              <a:rPr lang="zh-CN" altLang="en-US" sz="3400" b="1" dirty="0" smtClean="0"/>
              <a:t>局限性</a:t>
            </a:r>
            <a:endParaRPr lang="en-US" altLang="zh-CN" sz="3400" b="1" dirty="0" smtClean="0"/>
          </a:p>
          <a:p>
            <a:pPr lvl="1" algn="just" eaLnBrk="1" hangingPunct="1">
              <a:defRPr/>
            </a:pPr>
            <a:r>
              <a:rPr lang="zh-CN" altLang="en-US" b="1" dirty="0" smtClean="0"/>
              <a:t>测试结果的覆盖度不容易度量，测试的潜在风险较高</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8B423D-FDA0-43EE-A094-E7A2114E399B}" type="slidenum">
              <a:rPr lang="en-US" altLang="zh-CN" smtClean="0"/>
              <a:pPr eaLnBrk="1" hangingPunct="1"/>
              <a:t>18</a:t>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8196" name="Rectangle 3"/>
          <p:cNvSpPr>
            <a:spLocks noGrp="1" noChangeArrowheads="1"/>
          </p:cNvSpPr>
          <p:nvPr>
            <p:ph type="body" idx="1"/>
          </p:nvPr>
        </p:nvSpPr>
        <p:spPr/>
        <p:txBody>
          <a:bodyPr/>
          <a:lstStyle/>
          <a:p>
            <a:pPr algn="just" eaLnBrk="1" hangingPunct="1"/>
            <a:r>
              <a:rPr lang="zh-CN" altLang="en-US" sz="3400" b="1" smtClean="0"/>
              <a:t>适用阶段</a:t>
            </a:r>
            <a:endParaRPr lang="en-US" altLang="zh-CN" sz="3400" b="1" smtClean="0"/>
          </a:p>
          <a:p>
            <a:pPr algn="just" eaLnBrk="1" hangingPunct="1"/>
            <a:r>
              <a:rPr lang="zh-CN" altLang="en-US" sz="3400" b="1" smtClean="0"/>
              <a:t>当被测对象为函数时</a:t>
            </a:r>
            <a:endParaRPr lang="en-US" altLang="zh-CN" sz="3400" b="1" smtClean="0"/>
          </a:p>
          <a:p>
            <a:pPr lvl="1" algn="just" eaLnBrk="1" hangingPunct="1"/>
            <a:r>
              <a:rPr lang="zh-CN" altLang="en-US" sz="2400" b="1" smtClean="0"/>
              <a:t>完成对函数功能的测试</a:t>
            </a:r>
            <a:endParaRPr lang="en-US" altLang="zh-CN" sz="2400" b="1" smtClean="0"/>
          </a:p>
          <a:p>
            <a:pPr lvl="1" algn="just" eaLnBrk="1" hangingPunct="1"/>
            <a:r>
              <a:rPr lang="zh-CN" altLang="en-US" sz="2400" b="1" smtClean="0"/>
              <a:t>无需看函数代码，只需了解函数接口和返回值</a:t>
            </a:r>
            <a:endParaRPr lang="en-US" altLang="zh-CN" sz="2400" b="1" smtClean="0"/>
          </a:p>
          <a:p>
            <a:pPr lvl="1" algn="just" eaLnBrk="1" hangingPunct="1"/>
            <a:r>
              <a:rPr lang="zh-CN" altLang="en-US" sz="2400" b="1" smtClean="0"/>
              <a:t>对应单元测试阶段</a:t>
            </a:r>
            <a:endParaRPr lang="en-US" altLang="zh-CN" sz="2400" b="1" smtClean="0"/>
          </a:p>
          <a:p>
            <a:pPr algn="just" eaLnBrk="1" hangingPunct="1"/>
            <a:r>
              <a:rPr lang="zh-CN" altLang="en-US" sz="3400" b="1" smtClean="0"/>
              <a:t>当被测对象为功能时</a:t>
            </a:r>
            <a:endParaRPr lang="en-US" altLang="zh-CN" sz="3400" b="1" smtClean="0"/>
          </a:p>
          <a:p>
            <a:pPr lvl="1" algn="just" eaLnBrk="1" hangingPunct="1"/>
            <a:r>
              <a:rPr lang="zh-CN" altLang="en-US" sz="2400" b="1" smtClean="0"/>
              <a:t>完成对整个软件系统功能和易用性等的测试</a:t>
            </a:r>
            <a:endParaRPr lang="en-US" altLang="zh-CN" sz="2400" b="1" smtClean="0"/>
          </a:p>
          <a:p>
            <a:pPr lvl="1" algn="just" eaLnBrk="1" hangingPunct="1"/>
            <a:r>
              <a:rPr lang="zh-CN" altLang="en-US" sz="2400" b="1" smtClean="0"/>
              <a:t>无需看各功能点如何编程实现，只需要了解</a:t>
            </a:r>
            <a:r>
              <a:rPr lang="en-US" altLang="en-US" sz="2400" b="1" smtClean="0"/>
              <a:t>SRS</a:t>
            </a:r>
            <a:r>
              <a:rPr lang="zh-CN" altLang="en-US" sz="2400" b="1" smtClean="0"/>
              <a:t>中关于输入和输出的规定</a:t>
            </a:r>
            <a:endParaRPr lang="en-US" altLang="zh-CN" sz="2400" b="1" smtClean="0"/>
          </a:p>
          <a:p>
            <a:pPr lvl="1" algn="just" eaLnBrk="1" hangingPunct="1"/>
            <a:r>
              <a:rPr lang="zh-CN" altLang="en-US" sz="2400" b="1" smtClean="0"/>
              <a:t>对应系统测试，或有用户共同参与的验收测试阶段</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3</a:t>
            </a:r>
            <a:r>
              <a:rPr lang="zh-CN" altLang="en-US" b="1" dirty="0"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sz="2400" b="1" dirty="0">
                <a:solidFill>
                  <a:schemeClr val="tx1">
                    <a:lumMod val="95000"/>
                    <a:lumOff val="5000"/>
                  </a:schemeClr>
                </a:solidFill>
                <a:latin typeface="+mn-ea"/>
              </a:rPr>
              <a:t>为什么引入等价类划分法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smtClean="0">
                <a:solidFill>
                  <a:schemeClr val="tx1">
                    <a:lumMod val="95000"/>
                    <a:lumOff val="5000"/>
                  </a:schemeClr>
                </a:solidFill>
                <a:latin typeface="+mn-ea"/>
              </a:rPr>
              <a:t>什么</a:t>
            </a:r>
            <a:r>
              <a:rPr lang="zh-CN" altLang="en-US" sz="2400" b="1" dirty="0">
                <a:solidFill>
                  <a:schemeClr val="tx1">
                    <a:lumMod val="95000"/>
                    <a:lumOff val="5000"/>
                  </a:schemeClr>
                </a:solidFill>
                <a:latin typeface="+mn-ea"/>
              </a:rPr>
              <a:t>是等价类划分法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如何使用等价类划分法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等价类划分法步骤总结</a:t>
            </a:r>
            <a:endParaRPr lang="en-US" altLang="zh-CN" sz="2400" b="1" dirty="0">
              <a:solidFill>
                <a:schemeClr val="tx1">
                  <a:lumMod val="95000"/>
                  <a:lumOff val="5000"/>
                </a:schemeClr>
              </a:solidFill>
              <a:latin typeface="+mn-ea"/>
            </a:endParaRPr>
          </a:p>
          <a:p>
            <a:pPr marL="471487" lvl="1" indent="0" eaLnBrk="1" hangingPunct="1">
              <a:lnSpc>
                <a:spcPct val="150000"/>
              </a:lnSpc>
              <a:buNone/>
              <a:defRPr/>
            </a:pPr>
            <a:endParaRPr lang="en-US" altLang="zh-CN" sz="24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8175434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pPr>
                <a:defRPr/>
              </a:pPr>
              <a:t>2</a:t>
            </a:fld>
            <a:endParaRPr lang="en-US" altLang="zh-CN"/>
          </a:p>
        </p:txBody>
      </p:sp>
    </p:spTree>
    <p:extLst>
      <p:ext uri="{BB962C8B-B14F-4D97-AF65-F5344CB8AC3E}">
        <p14:creationId xmlns:p14="http://schemas.microsoft.com/office/powerpoint/2010/main" val="3377718255"/>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67544" y="2060848"/>
            <a:ext cx="7848871" cy="565820"/>
          </a:xfrm>
        </p:spPr>
        <p:txBody>
          <a:bodyPr>
            <a:noAutofit/>
          </a:bodyPr>
          <a:lstStyle/>
          <a:p>
            <a:pPr marL="469900" indent="-469900" algn="just"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为什么引入等价类划分法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穷举测试</a:t>
            </a:r>
          </a:p>
        </p:txBody>
      </p:sp>
      <p:sp>
        <p:nvSpPr>
          <p:cNvPr id="14" name="内容占位符 13"/>
          <p:cNvSpPr>
            <a:spLocks noGrp="1"/>
          </p:cNvSpPr>
          <p:nvPr>
            <p:ph idx="4294967295"/>
          </p:nvPr>
        </p:nvSpPr>
        <p:spPr>
          <a:xfrm>
            <a:off x="323528" y="2780928"/>
            <a:ext cx="3456384" cy="4641850"/>
          </a:xfrm>
        </p:spPr>
        <p:txBody>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887" y="2708920"/>
            <a:ext cx="3282513" cy="327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37573850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cstate="print"/>
          <a:stretch>
            <a:fillRect/>
          </a:stretch>
        </p:blipFill>
        <p:spPr>
          <a:xfrm>
            <a:off x="1576386" y="4965485"/>
            <a:ext cx="1169894" cy="1559859"/>
          </a:xfrm>
          <a:prstGeom prst="ellipse">
            <a:avLst/>
          </a:prstGeom>
          <a:ln>
            <a:noFill/>
          </a:ln>
          <a:effectLst>
            <a:softEdge rad="112500"/>
          </a:effectLst>
        </p:spPr>
      </p:pic>
      <p:sp>
        <p:nvSpPr>
          <p:cNvPr id="16" name="椭圆形标注 15"/>
          <p:cNvSpPr/>
          <p:nvPr/>
        </p:nvSpPr>
        <p:spPr>
          <a:xfrm>
            <a:off x="1600177" y="2314697"/>
            <a:ext cx="5893635" cy="3071834"/>
          </a:xfrm>
          <a:prstGeom prst="wedgeEllipseCallout">
            <a:avLst>
              <a:gd name="adj1" fmla="val -27200"/>
              <a:gd name="adj2" fmla="val 64185"/>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743816" y="2653960"/>
            <a:ext cx="5103589" cy="2123658"/>
          </a:xfrm>
          <a:prstGeom prst="rect">
            <a:avLst/>
          </a:prstGeom>
          <a:noFill/>
        </p:spPr>
        <p:txBody>
          <a:bodyPr wrap="square" rtlCol="0">
            <a:spAutoFit/>
          </a:bodyPr>
          <a:lstStyle/>
          <a:p>
            <a:r>
              <a:rPr lang="en-US" altLang="zh-CN" sz="1600" b="1" dirty="0"/>
              <a:t>0+1    1+1    1+2    1+3   1+4   1+5   ……+99</a:t>
            </a:r>
          </a:p>
          <a:p>
            <a:r>
              <a:rPr lang="en-US" altLang="zh-CN" sz="1600" b="1" dirty="0"/>
              <a:t>2+1    2+2    2+3   2+4   2+5   ……</a:t>
            </a:r>
          </a:p>
          <a:p>
            <a:r>
              <a:rPr lang="en-US" altLang="zh-CN" sz="1600" b="1" dirty="0"/>
              <a:t>3+1    3+2    3+3   3+4   3+5   ……</a:t>
            </a:r>
          </a:p>
          <a:p>
            <a:r>
              <a:rPr lang="en-US" altLang="zh-CN" sz="1600" b="1" dirty="0"/>
              <a:t>4+1    4+2    4+3   4+4   4+5   ……</a:t>
            </a:r>
          </a:p>
          <a:p>
            <a:r>
              <a:rPr lang="en-US" altLang="zh-CN" sz="1600" b="1" dirty="0"/>
              <a:t>5+1    5+2    5+3   5+4   5+5   ……</a:t>
            </a:r>
          </a:p>
          <a:p>
            <a:r>
              <a:rPr lang="en-US" altLang="zh-CN" sz="1600" b="1" dirty="0"/>
              <a:t>……     …….   ……    ……   ……</a:t>
            </a:r>
          </a:p>
          <a:p>
            <a:r>
              <a:rPr lang="en-US" altLang="zh-CN" sz="1600" b="1" dirty="0"/>
              <a:t>99+……</a:t>
            </a:r>
            <a:endParaRPr lang="zh-CN" altLang="en-US" sz="1600" b="1" dirty="0"/>
          </a:p>
        </p:txBody>
      </p:sp>
      <p:sp>
        <p:nvSpPr>
          <p:cNvPr id="2" name="矩形 1"/>
          <p:cNvSpPr/>
          <p:nvPr/>
        </p:nvSpPr>
        <p:spPr>
          <a:xfrm>
            <a:off x="611560" y="836712"/>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等价类测试</a:t>
            </a:r>
          </a:p>
        </p:txBody>
      </p:sp>
      <p:sp>
        <p:nvSpPr>
          <p:cNvPr id="3" name="矩形 2"/>
          <p:cNvSpPr/>
          <p:nvPr/>
        </p:nvSpPr>
        <p:spPr>
          <a:xfrm>
            <a:off x="158712" y="1844824"/>
            <a:ext cx="4515980" cy="646331"/>
          </a:xfrm>
          <a:prstGeom prst="rect">
            <a:avLst/>
          </a:prstGeom>
        </p:spPr>
        <p:txBody>
          <a:bodyPr wrap="none">
            <a:spAutoFit/>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spTree>
    <p:extLst>
      <p:ext uri="{BB962C8B-B14F-4D97-AF65-F5344CB8AC3E}">
        <p14:creationId xmlns:p14="http://schemas.microsoft.com/office/powerpoint/2010/main" val="369562439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
        <p:nvSpPr>
          <p:cNvPr id="3" name="内容占位符 2"/>
          <p:cNvSpPr>
            <a:spLocks noGrp="1"/>
          </p:cNvSpPr>
          <p:nvPr>
            <p:ph idx="1"/>
          </p:nvPr>
        </p:nvSpPr>
        <p:spPr/>
        <p:txBody>
          <a:bodyPr/>
          <a:lstStyle/>
          <a:p>
            <a:pPr marL="469900" lvl="1" indent="-469900" algn="just" eaLnBrk="1" hangingPunct="1">
              <a:buFont typeface="Wingdings" panose="05000000000000000000" pitchFamily="2" charset="2"/>
              <a:buChar char="o"/>
              <a:defRPr/>
            </a:pPr>
            <a:r>
              <a:rPr lang="zh-CN" altLang="en-US" sz="2550" b="1" kern="1200" dirty="0">
                <a:cs typeface="+mn-cs"/>
              </a:rPr>
              <a:t>产生的原因</a:t>
            </a:r>
            <a:endParaRPr lang="en-US" altLang="zh-CN" sz="2550" b="1" kern="1200" dirty="0">
              <a:cs typeface="+mn-cs"/>
            </a:endParaRPr>
          </a:p>
          <a:p>
            <a:pPr lvl="1" indent="-436880" algn="just" eaLnBrk="1" hangingPunct="1">
              <a:defRPr/>
            </a:pPr>
            <a:r>
              <a:rPr lang="zh-CN" altLang="en-US" sz="2325" b="1" kern="1200" dirty="0">
                <a:cs typeface="+mn-cs"/>
              </a:rPr>
              <a:t>对系统进行穷尽测试是</a:t>
            </a:r>
            <a:r>
              <a:rPr lang="zh-CN" altLang="en-US" sz="2325" b="1" kern="1200" dirty="0">
                <a:solidFill>
                  <a:srgbClr val="FF0000"/>
                </a:solidFill>
                <a:cs typeface="+mn-cs"/>
              </a:rPr>
              <a:t>不可能的</a:t>
            </a:r>
          </a:p>
          <a:p>
            <a:pPr lvl="1" indent="-436880" algn="just" eaLnBrk="1" hangingPunct="1">
              <a:defRPr/>
            </a:pPr>
            <a:r>
              <a:rPr lang="zh-CN" altLang="en-US" sz="2325" b="1" kern="1200" dirty="0" smtClean="0">
                <a:cs typeface="+mn-cs"/>
              </a:rPr>
              <a:t>使用</a:t>
            </a:r>
            <a:r>
              <a:rPr lang="zh-CN" altLang="en-US" sz="2325" b="1" kern="1200" dirty="0">
                <a:cs typeface="+mn-cs"/>
              </a:rPr>
              <a:t>有限的数据对系统进行测试是</a:t>
            </a:r>
            <a:r>
              <a:rPr lang="zh-CN" altLang="en-US" sz="2325" b="1" kern="1200" dirty="0">
                <a:solidFill>
                  <a:srgbClr val="FF0000"/>
                </a:solidFill>
                <a:cs typeface="+mn-cs"/>
              </a:rPr>
              <a:t>可能的</a:t>
            </a:r>
          </a:p>
          <a:p>
            <a:pPr lvl="1" indent="-436880" algn="just" eaLnBrk="1" hangingPunct="1">
              <a:defRPr/>
            </a:pPr>
            <a:r>
              <a:rPr lang="zh-CN" altLang="en-US" sz="2325" b="1" kern="1200" dirty="0" smtClean="0">
                <a:cs typeface="+mn-cs"/>
              </a:rPr>
              <a:t>我们</a:t>
            </a:r>
            <a:r>
              <a:rPr lang="zh-CN" altLang="en-US" sz="2325" b="1" kern="1200" dirty="0">
                <a:cs typeface="+mn-cs"/>
              </a:rPr>
              <a:t>可以选择</a:t>
            </a:r>
            <a:r>
              <a:rPr lang="zh-CN" altLang="en-US" sz="2325" b="1" kern="1200" dirty="0">
                <a:solidFill>
                  <a:srgbClr val="FF0000"/>
                </a:solidFill>
                <a:cs typeface="+mn-cs"/>
              </a:rPr>
              <a:t>少量</a:t>
            </a:r>
            <a:r>
              <a:rPr lang="zh-CN" altLang="en-US" sz="2325" b="1" kern="1200" dirty="0">
                <a:cs typeface="+mn-cs"/>
              </a:rPr>
              <a:t>测试用例来测试系统，并满足</a:t>
            </a:r>
          </a:p>
          <a:p>
            <a:pPr lvl="2" indent="-436880" algn="just" eaLnBrk="1" hangingPunct="1">
              <a:buFont typeface="Wingdings" panose="05000000000000000000" pitchFamily="2" charset="2"/>
              <a:buChar char="ü"/>
              <a:defRPr/>
            </a:pPr>
            <a:r>
              <a:rPr lang="zh-CN" altLang="en-US" sz="2025" b="1" kern="1200" dirty="0" smtClean="0">
                <a:cs typeface="+mn-cs"/>
              </a:rPr>
              <a:t>测试</a:t>
            </a:r>
            <a:r>
              <a:rPr lang="zh-CN" altLang="en-US" sz="2025" b="1" kern="1200" dirty="0">
                <a:cs typeface="+mn-cs"/>
              </a:rPr>
              <a:t>是完备的</a:t>
            </a:r>
          </a:p>
          <a:p>
            <a:pPr lvl="2" indent="-436880" algn="just" eaLnBrk="1" hangingPunct="1">
              <a:buFont typeface="Wingdings" panose="05000000000000000000" pitchFamily="2" charset="2"/>
              <a:buChar char="ü"/>
              <a:defRPr/>
            </a:pPr>
            <a:r>
              <a:rPr lang="zh-CN" altLang="en-US" sz="2025" b="1" kern="1200" dirty="0" smtClean="0">
                <a:cs typeface="+mn-cs"/>
              </a:rPr>
              <a:t>测试</a:t>
            </a:r>
            <a:r>
              <a:rPr lang="zh-CN" altLang="en-US" sz="2025" b="1" kern="1200" dirty="0">
                <a:cs typeface="+mn-cs"/>
              </a:rPr>
              <a:t>是没有冗余的</a:t>
            </a:r>
          </a:p>
          <a:p>
            <a:endParaRPr lang="zh-CN" altLang="en-US" dirty="0"/>
          </a:p>
        </p:txBody>
      </p:sp>
    </p:spTree>
    <p:extLst>
      <p:ext uri="{BB962C8B-B14F-4D97-AF65-F5344CB8AC3E}">
        <p14:creationId xmlns:p14="http://schemas.microsoft.com/office/powerpoint/2010/main" val="1678750647"/>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
        <p:nvSpPr>
          <p:cNvPr id="3" name="内容占位符 2"/>
          <p:cNvSpPr>
            <a:spLocks noGrp="1"/>
          </p:cNvSpPr>
          <p:nvPr>
            <p:ph idx="1"/>
          </p:nvPr>
        </p:nvSpPr>
        <p:spPr/>
        <p:txBody>
          <a:bodyPr/>
          <a:lstStyle/>
          <a:p>
            <a:r>
              <a:rPr lang="zh-CN" altLang="en-US" b="1" dirty="0" smtClean="0"/>
              <a:t>基本原理</a:t>
            </a:r>
            <a:endParaRPr lang="zh-CN" altLang="en-US" b="1" dirty="0"/>
          </a:p>
        </p:txBody>
      </p:sp>
      <p:sp>
        <p:nvSpPr>
          <p:cNvPr id="5" name="TextBox 4"/>
          <p:cNvSpPr txBox="1"/>
          <p:nvPr/>
        </p:nvSpPr>
        <p:spPr>
          <a:xfrm>
            <a:off x="1403648" y="4725144"/>
            <a:ext cx="7200800" cy="892552"/>
          </a:xfrm>
          <a:prstGeom prst="rect">
            <a:avLst/>
          </a:prstGeom>
          <a:noFill/>
        </p:spPr>
        <p:txBody>
          <a:bodyPr wrap="square" rtlCol="0">
            <a:spAutoFit/>
          </a:bodyPr>
          <a:lstStyle/>
          <a:p>
            <a:endParaRPr lang="en-US" altLang="zh-CN" sz="2400" dirty="0">
              <a:latin typeface="+mn-ea"/>
              <a:ea typeface="+mn-ea"/>
            </a:endParaRPr>
          </a:p>
          <a:p>
            <a:r>
              <a:rPr lang="en-US" altLang="zh-CN" sz="2800" b="1" dirty="0" smtClean="0">
                <a:latin typeface="+mn-ea"/>
                <a:ea typeface="+mn-ea"/>
              </a:rPr>
              <a:t>3</a:t>
            </a:r>
            <a:r>
              <a:rPr lang="zh-CN" altLang="en-US" sz="2800" b="1" dirty="0">
                <a:latin typeface="+mn-ea"/>
                <a:ea typeface="+mn-ea"/>
              </a:rPr>
              <a:t>个约束：分而不</a:t>
            </a:r>
            <a:r>
              <a:rPr lang="zh-CN" altLang="en-US" sz="2800" b="1" dirty="0" smtClean="0">
                <a:latin typeface="+mn-ea"/>
                <a:ea typeface="+mn-ea"/>
              </a:rPr>
              <a:t>交、合</a:t>
            </a:r>
            <a:r>
              <a:rPr lang="zh-CN" altLang="en-US" sz="2800" b="1" dirty="0">
                <a:latin typeface="+mn-ea"/>
                <a:ea typeface="+mn-ea"/>
              </a:rPr>
              <a:t>而</a:t>
            </a:r>
            <a:r>
              <a:rPr lang="zh-CN" altLang="en-US" sz="2800" b="1" dirty="0" smtClean="0">
                <a:latin typeface="+mn-ea"/>
                <a:ea typeface="+mn-ea"/>
              </a:rPr>
              <a:t>不变、类内</a:t>
            </a:r>
            <a:r>
              <a:rPr lang="zh-CN" altLang="en-US" sz="2800" b="1" dirty="0">
                <a:latin typeface="+mn-ea"/>
                <a:ea typeface="+mn-ea"/>
              </a:rPr>
              <a:t>等价</a:t>
            </a: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1" y="2492896"/>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5939550"/>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
        <p:nvSpPr>
          <p:cNvPr id="3" name="内容占位符 2"/>
          <p:cNvSpPr>
            <a:spLocks noGrp="1"/>
          </p:cNvSpPr>
          <p:nvPr>
            <p:ph idx="1"/>
          </p:nvPr>
        </p:nvSpPr>
        <p:spPr>
          <a:xfrm>
            <a:off x="566738" y="1752600"/>
            <a:ext cx="4509318" cy="4267200"/>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pPr>
                <a:defRPr/>
              </a:pPr>
              <a:t>24</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80927"/>
            <a:ext cx="39909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004048" y="2190784"/>
            <a:ext cx="4139952" cy="3600986"/>
          </a:xfrm>
          <a:prstGeom prst="rect">
            <a:avLst/>
          </a:prstGeom>
        </p:spPr>
        <p:txBody>
          <a:bodyPr wrap="square">
            <a:spAutoFit/>
          </a:bodyPr>
          <a:lstStyle/>
          <a:p>
            <a:endParaRPr lang="zh-CN" altLang="en-US" dirty="0"/>
          </a:p>
          <a:p>
            <a:endParaRPr lang="zh-CN" altLang="en-US" dirty="0"/>
          </a:p>
          <a:p>
            <a:r>
              <a:rPr lang="en-US" altLang="zh-CN" sz="2400" b="1" dirty="0">
                <a:latin typeface="+mn-ea"/>
                <a:ea typeface="+mn-ea"/>
              </a:rPr>
              <a:t>1.R</a:t>
            </a:r>
            <a:r>
              <a:rPr lang="zh-CN" altLang="en-US" sz="2400" b="1" dirty="0">
                <a:latin typeface="+mn-ea"/>
                <a:ea typeface="+mn-ea"/>
              </a:rPr>
              <a:t>是一种等价关系</a:t>
            </a:r>
            <a:r>
              <a:rPr lang="zh-CN" altLang="en-US" sz="2400" b="1" dirty="0" smtClean="0">
                <a:latin typeface="+mn-ea"/>
                <a:ea typeface="+mn-ea"/>
              </a:rPr>
              <a:t>。</a:t>
            </a:r>
            <a:endParaRPr lang="en-US" altLang="zh-CN" sz="2400" b="1" dirty="0" smtClean="0">
              <a:latin typeface="+mn-ea"/>
              <a:ea typeface="+mn-ea"/>
            </a:endParaRPr>
          </a:p>
          <a:p>
            <a:r>
              <a:rPr lang="zh-CN" altLang="en-US" sz="2400" b="1" dirty="0" smtClean="0">
                <a:latin typeface="+mn-ea"/>
                <a:ea typeface="+mn-ea"/>
              </a:rPr>
              <a:t>定义</a:t>
            </a:r>
            <a:r>
              <a:rPr lang="zh-CN" altLang="en-US" sz="2400" b="1" dirty="0">
                <a:latin typeface="+mn-ea"/>
                <a:ea typeface="+mn-ea"/>
              </a:rPr>
              <a:t>：</a:t>
            </a:r>
          </a:p>
          <a:p>
            <a:r>
              <a:rPr lang="zh-CN" altLang="en-US" sz="2400" b="1" dirty="0">
                <a:latin typeface="+mn-ea"/>
                <a:ea typeface="+mn-ea"/>
              </a:rPr>
              <a:t>对于输入域中的</a:t>
            </a:r>
            <a:r>
              <a:rPr lang="en-US" altLang="zh-CN" sz="2400" b="1" dirty="0">
                <a:latin typeface="+mn-ea"/>
                <a:ea typeface="+mn-ea"/>
              </a:rPr>
              <a:t>x, y</a:t>
            </a:r>
            <a:r>
              <a:rPr lang="zh-CN" altLang="en-US" sz="2400" b="1" dirty="0">
                <a:latin typeface="+mn-ea"/>
                <a:ea typeface="+mn-ea"/>
              </a:rPr>
              <a:t>，</a:t>
            </a:r>
          </a:p>
          <a:p>
            <a:r>
              <a:rPr lang="en-US" altLang="zh-CN" sz="2400" b="1" dirty="0" err="1">
                <a:latin typeface="+mn-ea"/>
                <a:ea typeface="+mn-ea"/>
              </a:rPr>
              <a:t>xRy</a:t>
            </a:r>
            <a:r>
              <a:rPr lang="zh-CN" altLang="en-US" sz="2400" b="1" dirty="0">
                <a:latin typeface="+mn-ea"/>
                <a:ea typeface="+mn-ea"/>
              </a:rPr>
              <a:t>当且仅当</a:t>
            </a:r>
            <a:r>
              <a:rPr lang="en-US" altLang="zh-CN" sz="2400" b="1" dirty="0">
                <a:latin typeface="+mn-ea"/>
                <a:ea typeface="+mn-ea"/>
              </a:rPr>
              <a:t>F(x ) = F(y)</a:t>
            </a:r>
            <a:endParaRPr lang="zh-CN" altLang="en-US" sz="2400" b="1" dirty="0">
              <a:latin typeface="+mn-ea"/>
              <a:ea typeface="+mn-ea"/>
            </a:endParaRPr>
          </a:p>
          <a:p>
            <a:r>
              <a:rPr lang="en-US" altLang="zh-CN" sz="2400" b="1" dirty="0">
                <a:latin typeface="+mn-ea"/>
                <a:ea typeface="+mn-ea"/>
              </a:rPr>
              <a:t>2.</a:t>
            </a:r>
            <a:r>
              <a:rPr lang="zh-CN" altLang="en-US" sz="2400" b="1" dirty="0">
                <a:latin typeface="+mn-ea"/>
                <a:ea typeface="+mn-ea"/>
              </a:rPr>
              <a:t>一种等价关系将引入一个数据集的一种划分。</a:t>
            </a:r>
          </a:p>
          <a:p>
            <a:r>
              <a:rPr lang="en-US" altLang="zh-CN" sz="2400" b="1" dirty="0">
                <a:latin typeface="+mn-ea"/>
                <a:ea typeface="+mn-ea"/>
              </a:rPr>
              <a:t>3.</a:t>
            </a:r>
            <a:r>
              <a:rPr lang="zh-CN" altLang="en-US" sz="2400" b="1" dirty="0">
                <a:latin typeface="+mn-ea"/>
                <a:ea typeface="+mn-ea"/>
              </a:rPr>
              <a:t>当映射</a:t>
            </a:r>
            <a:r>
              <a:rPr lang="en-US" altLang="zh-CN" sz="2400" b="1" dirty="0">
                <a:latin typeface="+mn-ea"/>
                <a:ea typeface="+mn-ea"/>
              </a:rPr>
              <a:t>F</a:t>
            </a:r>
            <a:r>
              <a:rPr lang="zh-CN" altLang="en-US" sz="2400" b="1" dirty="0">
                <a:latin typeface="+mn-ea"/>
                <a:ea typeface="+mn-ea"/>
              </a:rPr>
              <a:t>是多对</a:t>
            </a:r>
            <a:r>
              <a:rPr lang="en-US" altLang="zh-CN" sz="2400" b="1" dirty="0">
                <a:latin typeface="+mn-ea"/>
                <a:ea typeface="+mn-ea"/>
              </a:rPr>
              <a:t>1</a:t>
            </a:r>
            <a:r>
              <a:rPr lang="zh-CN" altLang="en-US" sz="2400" b="1" dirty="0">
                <a:latin typeface="+mn-ea"/>
                <a:ea typeface="+mn-ea"/>
              </a:rPr>
              <a:t>的时候，等价关系</a:t>
            </a:r>
            <a:r>
              <a:rPr lang="en-US" altLang="zh-CN" sz="2400" b="1" dirty="0">
                <a:latin typeface="+mn-ea"/>
                <a:ea typeface="+mn-ea"/>
              </a:rPr>
              <a:t>R</a:t>
            </a:r>
            <a:r>
              <a:rPr lang="zh-CN" altLang="en-US" sz="2400" b="1" dirty="0">
                <a:latin typeface="+mn-ea"/>
                <a:ea typeface="+mn-ea"/>
              </a:rPr>
              <a:t>的效果最好</a:t>
            </a:r>
            <a:r>
              <a:rPr lang="zh-CN" altLang="en-US" dirty="0"/>
              <a:t>。</a:t>
            </a:r>
          </a:p>
        </p:txBody>
      </p:sp>
      <p:sp>
        <p:nvSpPr>
          <p:cNvPr id="6" name="TextBox 5"/>
          <p:cNvSpPr txBox="1"/>
          <p:nvPr/>
        </p:nvSpPr>
        <p:spPr>
          <a:xfrm>
            <a:off x="899592" y="4653136"/>
            <a:ext cx="4104456" cy="369332"/>
          </a:xfrm>
          <a:prstGeom prst="rect">
            <a:avLst/>
          </a:prstGeom>
          <a:noFill/>
        </p:spPr>
        <p:txBody>
          <a:bodyPr wrap="square" rtlCol="0">
            <a:spAutoFit/>
          </a:bodyPr>
          <a:lstStyle/>
          <a:p>
            <a:r>
              <a:rPr lang="zh-CN" altLang="en-US" dirty="0" smtClean="0"/>
              <a:t>输入域                     范围</a:t>
            </a:r>
            <a:endParaRPr lang="zh-CN" altLang="en-US" dirty="0"/>
          </a:p>
        </p:txBody>
      </p:sp>
    </p:spTree>
    <p:extLst>
      <p:ext uri="{BB962C8B-B14F-4D97-AF65-F5344CB8AC3E}">
        <p14:creationId xmlns:p14="http://schemas.microsoft.com/office/powerpoint/2010/main" val="3904327916"/>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772816"/>
            <a:ext cx="7666037" cy="4641850"/>
          </a:xfrm>
        </p:spPr>
        <p:txBody>
          <a:bodyPr/>
          <a:lstStyle/>
          <a:p>
            <a:r>
              <a:rPr lang="zh-CN" altLang="en-US" sz="2800" b="1" dirty="0" smtClean="0"/>
              <a:t>等价类划分的原则：</a:t>
            </a:r>
            <a:endParaRPr lang="en-US" altLang="zh-CN" sz="2800" b="1" dirty="0" smtClean="0"/>
          </a:p>
          <a:p>
            <a:pPr marL="471170" lvl="1" indent="0" algn="just" eaLnBrk="1" hangingPunct="1">
              <a:buNone/>
              <a:defRPr/>
            </a:pPr>
            <a:r>
              <a:rPr lang="en-US" altLang="zh-CN" sz="2325" b="1" kern="1200" dirty="0">
                <a:latin typeface="+mn-lt"/>
                <a:cs typeface="+mn-cs"/>
              </a:rPr>
              <a:t>(1)</a:t>
            </a:r>
            <a:r>
              <a:rPr lang="zh-CN" altLang="zh-CN" sz="2325" b="1" kern="1200" dirty="0">
                <a:latin typeface="+mn-lt"/>
                <a:cs typeface="+mn-cs"/>
              </a:rPr>
              <a:t>若输入条件规定了取值范围，且取值范围上、下限之间的数据是有意义的数据，则取值范围内的数据构成一个有效等价类，小于下限、或大于上限的所有数据分别构成两个无效等价类；</a:t>
            </a:r>
          </a:p>
          <a:p>
            <a:pPr marL="471170" lvl="1" indent="0" algn="just" eaLnBrk="1" hangingPunct="1">
              <a:buNone/>
              <a:defRPr/>
            </a:pPr>
            <a:r>
              <a:rPr lang="en-US" altLang="zh-CN" sz="2325" b="1" kern="1200" dirty="0">
                <a:latin typeface="+mn-lt"/>
                <a:cs typeface="+mn-cs"/>
              </a:rPr>
              <a:t>(2)</a:t>
            </a:r>
            <a:r>
              <a:rPr lang="zh-CN" altLang="zh-CN" sz="2325" b="1" kern="1200" dirty="0">
                <a:latin typeface="+mn-lt"/>
                <a:cs typeface="+mn-cs"/>
              </a:rPr>
              <a:t>若输入条件规定了“必须如何”的条件，则满足必须条件的数据构成一个有效等价类，其他数据构成一个无效等价类</a:t>
            </a:r>
            <a:r>
              <a:rPr lang="zh-CN" altLang="zh-CN" sz="2325" b="1" kern="1200" dirty="0" smtClean="0">
                <a:latin typeface="+mn-lt"/>
                <a:cs typeface="+mn-cs"/>
              </a:rPr>
              <a:t>；</a:t>
            </a:r>
            <a:endParaRPr lang="en-US" altLang="zh-CN" sz="2325" b="1" kern="1200" dirty="0" smtClean="0">
              <a:latin typeface="+mn-lt"/>
              <a:cs typeface="+mn-cs"/>
            </a:endParaRPr>
          </a:p>
        </p:txBody>
      </p:sp>
      <p:sp>
        <p:nvSpPr>
          <p:cNvPr id="4" name="标题 3"/>
          <p:cNvSpPr>
            <a:spLocks noGrp="1"/>
          </p:cNvSpPr>
          <p:nvPr>
            <p:ph type="title" idx="4294967295"/>
          </p:nvPr>
        </p:nvSpPr>
        <p:spPr>
          <a:xfrm>
            <a:off x="683568" y="836712"/>
            <a:ext cx="6226175"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Tree>
    <p:extLst>
      <p:ext uri="{BB962C8B-B14F-4D97-AF65-F5344CB8AC3E}">
        <p14:creationId xmlns:p14="http://schemas.microsoft.com/office/powerpoint/2010/main" val="1900626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993C422-5C1A-4741-A841-95E2C597F899}" type="slidenum">
              <a:rPr lang="zh-CN" altLang="zh-CN" smtClean="0"/>
              <a:pPr>
                <a:defRPr/>
              </a:pPr>
              <a:t>26</a:t>
            </a:fld>
            <a:endParaRPr lang="zh-CN" altLang="zh-CN" sz="3200" b="0"/>
          </a:p>
        </p:txBody>
      </p:sp>
      <p:sp>
        <p:nvSpPr>
          <p:cNvPr id="3" name="内容占位符 2"/>
          <p:cNvSpPr>
            <a:spLocks noGrp="1"/>
          </p:cNvSpPr>
          <p:nvPr>
            <p:ph idx="1"/>
          </p:nvPr>
        </p:nvSpPr>
        <p:spPr>
          <a:xfrm>
            <a:off x="395536" y="1811486"/>
            <a:ext cx="7666037" cy="4641850"/>
          </a:xfrm>
        </p:spPr>
        <p:txBody>
          <a:bodyPr/>
          <a:lstStyle/>
          <a:p>
            <a:pPr marL="471170" lvl="1" indent="0" eaLnBrk="1" hangingPunct="1">
              <a:buNone/>
              <a:defRPr/>
            </a:pPr>
            <a:r>
              <a:rPr lang="en-US" altLang="zh-CN" sz="2325" b="1" kern="1200" dirty="0" smtClean="0"/>
              <a:t>(3)</a:t>
            </a:r>
            <a:r>
              <a:rPr lang="zh-CN" altLang="zh-CN" sz="2325" b="1" kern="1200" dirty="0" smtClean="0"/>
              <a:t>若</a:t>
            </a:r>
            <a:r>
              <a:rPr lang="zh-CN" altLang="zh-CN" sz="2325" b="1" kern="1200" dirty="0"/>
              <a:t>输入条件是一个布尔量，则取真值的数据构成一个有效等价类，取假值的数据构成一个无效等价类；</a:t>
            </a:r>
          </a:p>
          <a:p>
            <a:pPr marL="471170" lvl="1" indent="0" eaLnBrk="1" hangingPunct="1">
              <a:buNone/>
              <a:defRPr/>
            </a:pPr>
            <a:r>
              <a:rPr lang="en-US" altLang="zh-CN" sz="2325" b="1" kern="1200" dirty="0"/>
              <a:t>(4)</a:t>
            </a:r>
            <a:r>
              <a:rPr lang="zh-CN" altLang="zh-CN" sz="2325" b="1" kern="1200" dirty="0"/>
              <a:t>若输入条件是一个逻辑量，即规定了输入数据的一组值，且系统要对每个输入值分别进行处理，则可为每一个输入值确立一个有效等价类，此外还要针对这组值确立一个无效等价类，它是所有不允许的输入值的集合</a:t>
            </a:r>
            <a:endParaRPr lang="en-US" altLang="zh-CN" sz="2325" b="1" kern="1200" dirty="0"/>
          </a:p>
          <a:p>
            <a:pPr marL="471170" lvl="1" indent="0" eaLnBrk="1" hangingPunct="1">
              <a:buNone/>
              <a:defRPr/>
            </a:pPr>
            <a:r>
              <a:rPr lang="zh-CN" altLang="en-US" sz="2325" b="1" kern="1200" dirty="0"/>
              <a:t>（</a:t>
            </a:r>
            <a:r>
              <a:rPr lang="en-US" altLang="zh-CN" sz="2325" b="1" kern="1200" dirty="0"/>
              <a:t>5</a:t>
            </a:r>
            <a:r>
              <a:rPr lang="zh-CN" altLang="en-US" sz="2325" b="1" kern="1200" dirty="0"/>
              <a:t>）</a:t>
            </a:r>
            <a:r>
              <a:rPr lang="zh-CN" altLang="zh-CN" sz="2325" b="1" kern="1200" dirty="0"/>
              <a:t>用户需求规定必须遵守某种规则时，可规定一个有效等价类及若干个不同角度违反规则的无效等价类</a:t>
            </a:r>
            <a:endParaRPr lang="zh-CN" altLang="en-US" sz="2325" b="1" kern="1200" dirty="0"/>
          </a:p>
          <a:p>
            <a:pPr lvl="1" indent="-436880" algn="just" eaLnBrk="1" hangingPunct="1">
              <a:defRPr/>
            </a:pPr>
            <a:endParaRPr lang="zh-CN" altLang="en-US" sz="2325" b="1" kern="1200" dirty="0"/>
          </a:p>
          <a:p>
            <a:pPr lvl="1" indent="-436880" algn="just" eaLnBrk="1" hangingPunct="1">
              <a:defRPr/>
            </a:pPr>
            <a:endParaRPr lang="zh-CN" altLang="en-US" sz="2325" b="1" kern="1200" dirty="0"/>
          </a:p>
          <a:p>
            <a:endParaRPr lang="zh-CN" altLang="en-US" dirty="0"/>
          </a:p>
        </p:txBody>
      </p:sp>
      <p:sp>
        <p:nvSpPr>
          <p:cNvPr id="4" name="标题 3"/>
          <p:cNvSpPr>
            <a:spLocks noGrp="1"/>
          </p:cNvSpPr>
          <p:nvPr>
            <p:ph type="title" idx="4294967295"/>
          </p:nvPr>
        </p:nvSpPr>
        <p:spPr>
          <a:xfrm>
            <a:off x="683568" y="764704"/>
            <a:ext cx="6226175"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Tree>
    <p:extLst>
      <p:ext uri="{BB962C8B-B14F-4D97-AF65-F5344CB8AC3E}">
        <p14:creationId xmlns:p14="http://schemas.microsoft.com/office/powerpoint/2010/main" val="35320295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11560" y="781268"/>
            <a:ext cx="8856984"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设计测试用例的步骤</a:t>
            </a:r>
            <a:endParaRPr lang="zh-CN" altLang="en-US" dirty="0"/>
          </a:p>
        </p:txBody>
      </p:sp>
      <p:sp>
        <p:nvSpPr>
          <p:cNvPr id="5" name="AutoShape 4"/>
          <p:cNvSpPr>
            <a:spLocks noChangeArrowheads="1"/>
          </p:cNvSpPr>
          <p:nvPr/>
        </p:nvSpPr>
        <p:spPr bwMode="auto">
          <a:xfrm>
            <a:off x="323528" y="4096080"/>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pPr>
              <a:lnSpc>
                <a:spcPct val="150000"/>
              </a:lnSpc>
            </a:pPr>
            <a:r>
              <a:rPr lang="zh-CN" altLang="en-US" sz="2000" dirty="0" smtClean="0">
                <a:latin typeface="微软雅黑" pitchFamily="34" charset="-122"/>
                <a:ea typeface="微软雅黑" pitchFamily="34" charset="-122"/>
              </a:rPr>
              <a:t>为等价类表中的每一个等价类分别规定一个</a:t>
            </a:r>
            <a:r>
              <a:rPr lang="zh-CN" altLang="en-US" sz="2000" b="1" dirty="0" smtClean="0">
                <a:solidFill>
                  <a:srgbClr val="FF0000"/>
                </a:solidFill>
                <a:latin typeface="微软雅黑" pitchFamily="34" charset="-122"/>
                <a:ea typeface="微软雅黑" pitchFamily="34" charset="-122"/>
              </a:rPr>
              <a:t>唯一</a:t>
            </a:r>
            <a:r>
              <a:rPr lang="zh-CN" altLang="en-US" sz="2000" dirty="0" smtClean="0">
                <a:latin typeface="微软雅黑" pitchFamily="34" charset="-122"/>
                <a:ea typeface="微软雅黑" pitchFamily="34" charset="-122"/>
              </a:rPr>
              <a:t>的编号</a:t>
            </a:r>
            <a:endParaRPr lang="en-US" altLang="ja-JP" sz="2000" dirty="0">
              <a:latin typeface="微软雅黑" pitchFamily="34" charset="-122"/>
              <a:ea typeface="微软雅黑" pitchFamily="34" charset="-122"/>
            </a:endParaRPr>
          </a:p>
        </p:txBody>
      </p:sp>
      <p:sp>
        <p:nvSpPr>
          <p:cNvPr id="6" name="AutoShape 5"/>
          <p:cNvSpPr>
            <a:spLocks noChangeArrowheads="1"/>
          </p:cNvSpPr>
          <p:nvPr/>
        </p:nvSpPr>
        <p:spPr bwMode="auto">
          <a:xfrm>
            <a:off x="925321" y="3145793"/>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000" dirty="0" smtClean="0">
                <a:latin typeface="微软雅黑" pitchFamily="34" charset="-122"/>
                <a:ea typeface="微软雅黑" pitchFamily="34" charset="-122"/>
              </a:rPr>
              <a:t>设计</a:t>
            </a:r>
            <a:r>
              <a:rPr lang="zh-CN" altLang="en-US" sz="2000" b="1" dirty="0" smtClean="0">
                <a:solidFill>
                  <a:srgbClr val="FF0000"/>
                </a:solidFill>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新用例，使它能够</a:t>
            </a:r>
            <a:r>
              <a:rPr lang="zh-CN" altLang="en-US" sz="2000" b="1" dirty="0" smtClean="0">
                <a:solidFill>
                  <a:srgbClr val="FF0000"/>
                </a:solidFill>
                <a:latin typeface="微软雅黑" pitchFamily="34" charset="-122"/>
                <a:ea typeface="微软雅黑" pitchFamily="34" charset="-122"/>
              </a:rPr>
              <a:t>尽量多覆盖</a:t>
            </a:r>
            <a:r>
              <a:rPr lang="zh-CN" altLang="en-US" sz="2000" dirty="0" smtClean="0">
                <a:latin typeface="微软雅黑" pitchFamily="34" charset="-122"/>
                <a:ea typeface="微软雅黑" pitchFamily="34" charset="-122"/>
              </a:rPr>
              <a:t>尚未覆盖的有效等价类。</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重复该步骤，直到所有</a:t>
            </a:r>
            <a:r>
              <a:rPr lang="zh-CN" altLang="en-US" sz="2000" b="1" dirty="0" smtClean="0">
                <a:solidFill>
                  <a:srgbClr val="FF0000"/>
                </a:solidFill>
                <a:latin typeface="微软雅黑" pitchFamily="34" charset="-122"/>
                <a:ea typeface="微软雅黑" pitchFamily="34" charset="-122"/>
              </a:rPr>
              <a:t>有效等价类</a:t>
            </a:r>
            <a:r>
              <a:rPr lang="zh-CN" altLang="en-US" sz="2000" dirty="0" smtClean="0">
                <a:latin typeface="微软雅黑" pitchFamily="34" charset="-122"/>
                <a:ea typeface="微软雅黑" pitchFamily="34" charset="-122"/>
              </a:rPr>
              <a:t>均被用例所覆盖</a:t>
            </a:r>
            <a:endParaRPr lang="en-US" altLang="ja-JP" sz="2000" dirty="0" smtClean="0">
              <a:latin typeface="微软雅黑" pitchFamily="34" charset="-122"/>
              <a:ea typeface="微软雅黑" pitchFamily="34" charset="-122"/>
            </a:endParaRPr>
          </a:p>
        </p:txBody>
      </p:sp>
      <p:sp>
        <p:nvSpPr>
          <p:cNvPr id="7" name="AutoShape 6"/>
          <p:cNvSpPr>
            <a:spLocks noChangeArrowheads="1"/>
          </p:cNvSpPr>
          <p:nvPr/>
        </p:nvSpPr>
        <p:spPr bwMode="auto">
          <a:xfrm>
            <a:off x="1674595" y="2156375"/>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000" dirty="0" smtClean="0">
                <a:latin typeface="微软雅黑" pitchFamily="34" charset="-122"/>
                <a:ea typeface="微软雅黑" pitchFamily="34" charset="-122"/>
              </a:rPr>
              <a:t>设计</a:t>
            </a:r>
            <a:r>
              <a:rPr lang="zh-CN" altLang="en-US" sz="2000" b="1" dirty="0" smtClean="0">
                <a:solidFill>
                  <a:srgbClr val="FF0000"/>
                </a:solidFill>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新用例，使它</a:t>
            </a:r>
            <a:r>
              <a:rPr lang="zh-CN" altLang="en-US" sz="2000" b="1" dirty="0" smtClean="0">
                <a:solidFill>
                  <a:srgbClr val="FF0000"/>
                </a:solidFill>
                <a:latin typeface="微软雅黑" pitchFamily="34" charset="-122"/>
                <a:ea typeface="微软雅黑" pitchFamily="34" charset="-122"/>
              </a:rPr>
              <a:t>仅覆盖</a:t>
            </a:r>
            <a:r>
              <a:rPr lang="zh-CN" altLang="en-US" sz="2000" dirty="0" smtClean="0">
                <a:latin typeface="微软雅黑" pitchFamily="34" charset="-122"/>
                <a:ea typeface="微软雅黑" pitchFamily="34" charset="-122"/>
              </a:rPr>
              <a:t>一个尚未覆盖的无效等价类。</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重复该步骤，直到所有的</a:t>
            </a:r>
            <a:r>
              <a:rPr lang="zh-CN" altLang="en-US" sz="2000" b="1" dirty="0" smtClean="0">
                <a:solidFill>
                  <a:srgbClr val="FF0000"/>
                </a:solidFill>
                <a:latin typeface="微软雅黑" pitchFamily="34" charset="-122"/>
                <a:ea typeface="微软雅黑" pitchFamily="34" charset="-122"/>
              </a:rPr>
              <a:t>无效等价类</a:t>
            </a:r>
            <a:r>
              <a:rPr lang="zh-CN" altLang="en-US" sz="2000" dirty="0" smtClean="0">
                <a:latin typeface="微软雅黑" pitchFamily="34" charset="-122"/>
                <a:ea typeface="微软雅黑" pitchFamily="34" charset="-122"/>
              </a:rPr>
              <a:t>均被用例所覆盖</a:t>
            </a:r>
            <a:endParaRPr lang="en-US" altLang="ja-JP" sz="2000" dirty="0">
              <a:latin typeface="微软雅黑" pitchFamily="34" charset="-122"/>
              <a:ea typeface="微软雅黑" pitchFamily="34" charset="-122"/>
            </a:endParaRPr>
          </a:p>
        </p:txBody>
      </p:sp>
      <p:sp>
        <p:nvSpPr>
          <p:cNvPr id="8" name="AutoShape 7"/>
          <p:cNvSpPr>
            <a:spLocks noChangeArrowheads="1"/>
          </p:cNvSpPr>
          <p:nvPr/>
        </p:nvSpPr>
        <p:spPr bwMode="auto">
          <a:xfrm>
            <a:off x="391109" y="3550369"/>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itchFamily="34" charset="-122"/>
              <a:ea typeface="微软雅黑" pitchFamily="34" charset="-122"/>
            </a:endParaRPr>
          </a:p>
        </p:txBody>
      </p:sp>
      <p:sp>
        <p:nvSpPr>
          <p:cNvPr id="9" name="AutoShape 8"/>
          <p:cNvSpPr>
            <a:spLocks noChangeArrowheads="1"/>
          </p:cNvSpPr>
          <p:nvPr/>
        </p:nvSpPr>
        <p:spPr bwMode="auto">
          <a:xfrm>
            <a:off x="1081881" y="2622906"/>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itchFamily="34" charset="-122"/>
              <a:ea typeface="微软雅黑" pitchFamily="34" charset="-122"/>
            </a:endParaRPr>
          </a:p>
        </p:txBody>
      </p:sp>
      <p:sp>
        <p:nvSpPr>
          <p:cNvPr id="10" name="圆角矩形 9"/>
          <p:cNvSpPr/>
          <p:nvPr/>
        </p:nvSpPr>
        <p:spPr bwMode="auto">
          <a:xfrm>
            <a:off x="2754445" y="5226296"/>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19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2000" b="1" dirty="0" smtClean="0">
                <a:solidFill>
                  <a:schemeClr val="tx1">
                    <a:lumMod val="10000"/>
                  </a:schemeClr>
                </a:solidFill>
                <a:latin typeface="微软雅黑" pitchFamily="34" charset="-122"/>
                <a:ea typeface="微软雅黑" pitchFamily="34" charset="-122"/>
              </a:rPr>
              <a:t>依据常用方法划分等价类</a:t>
            </a:r>
            <a:endParaRPr kumimoji="0" lang="zh-CN" altLang="en-US" sz="2000" b="1" i="0" u="none" strike="noStrike" cap="none" normalizeH="0" baseline="0" dirty="0" smtClean="0">
              <a:ln>
                <a:noFill/>
              </a:ln>
              <a:solidFill>
                <a:schemeClr val="tx1">
                  <a:lumMod val="10000"/>
                </a:schemeClr>
              </a:solidFill>
              <a:effectLst/>
              <a:latin typeface="微软雅黑" pitchFamily="34" charset="-122"/>
              <a:ea typeface="微软雅黑" pitchFamily="34" charset="-122"/>
            </a:endParaRPr>
          </a:p>
        </p:txBody>
      </p:sp>
      <p:sp>
        <p:nvSpPr>
          <p:cNvPr id="11" name="上箭头 10"/>
          <p:cNvSpPr/>
          <p:nvPr/>
        </p:nvSpPr>
        <p:spPr bwMode="auto">
          <a:xfrm>
            <a:off x="4727622" y="4728992"/>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03512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11560" y="908720"/>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graphicFrame>
        <p:nvGraphicFramePr>
          <p:cNvPr id="5" name="内容占位符 4"/>
          <p:cNvGraphicFramePr>
            <a:graphicFrameLocks/>
          </p:cNvGraphicFramePr>
          <p:nvPr>
            <p:extLst>
              <p:ext uri="{D42A27DB-BD31-4B8C-83A1-F6EECF244321}">
                <p14:modId xmlns:p14="http://schemas.microsoft.com/office/powerpoint/2010/main" val="243540605"/>
              </p:ext>
            </p:extLst>
          </p:nvPr>
        </p:nvGraphicFramePr>
        <p:xfrm>
          <a:off x="1474023" y="2060848"/>
          <a:ext cx="5089023" cy="221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p:nvPr/>
        </p:nvCxnSpPr>
        <p:spPr bwMode="auto">
          <a:xfrm flipV="1">
            <a:off x="1705990" y="4627784"/>
            <a:ext cx="4487780"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7" name="直接连接符 6"/>
          <p:cNvCxnSpPr/>
          <p:nvPr/>
        </p:nvCxnSpPr>
        <p:spPr bwMode="auto">
          <a:xfrm rot="16200000" flipH="1">
            <a:off x="2670521" y="4816533"/>
            <a:ext cx="609602" cy="1203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8" name="直接连接符 7"/>
          <p:cNvCxnSpPr/>
          <p:nvPr/>
        </p:nvCxnSpPr>
        <p:spPr bwMode="auto">
          <a:xfrm rot="16200000" flipH="1">
            <a:off x="4642697" y="4786952"/>
            <a:ext cx="617619" cy="601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箭头连接符 8"/>
          <p:cNvCxnSpPr/>
          <p:nvPr/>
        </p:nvCxnSpPr>
        <p:spPr bwMode="auto">
          <a:xfrm>
            <a:off x="1778180" y="4913032"/>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10" name="直接箭头连接符 9"/>
          <p:cNvCxnSpPr/>
          <p:nvPr/>
        </p:nvCxnSpPr>
        <p:spPr bwMode="auto">
          <a:xfrm flipV="1">
            <a:off x="3023447" y="4896994"/>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11" name="直接箭头连接符 10"/>
          <p:cNvCxnSpPr/>
          <p:nvPr/>
        </p:nvCxnSpPr>
        <p:spPr bwMode="auto">
          <a:xfrm>
            <a:off x="4984595" y="4876435"/>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12" name="TextBox 11"/>
          <p:cNvSpPr txBox="1"/>
          <p:nvPr/>
        </p:nvSpPr>
        <p:spPr>
          <a:xfrm>
            <a:off x="1657863" y="4982798"/>
            <a:ext cx="1263317"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3" name="TextBox 12"/>
          <p:cNvSpPr txBox="1"/>
          <p:nvPr/>
        </p:nvSpPr>
        <p:spPr>
          <a:xfrm>
            <a:off x="5032721" y="4971269"/>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4" name="TextBox 13"/>
          <p:cNvSpPr txBox="1"/>
          <p:nvPr/>
        </p:nvSpPr>
        <p:spPr>
          <a:xfrm>
            <a:off x="3162181" y="5003353"/>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5" name="矩形 14"/>
          <p:cNvSpPr/>
          <p:nvPr/>
        </p:nvSpPr>
        <p:spPr>
          <a:xfrm>
            <a:off x="1786201" y="4000359"/>
            <a:ext cx="4374917" cy="492443"/>
          </a:xfrm>
          <a:prstGeom prst="rect">
            <a:avLst/>
          </a:prstGeom>
          <a:noFill/>
        </p:spPr>
        <p:txBody>
          <a:bodyPr wrap="none" lIns="91440" tIns="45720" rIns="91440" bIns="45720">
            <a:spAutoFit/>
          </a:bodyPr>
          <a:lstStyle/>
          <a:p>
            <a:pPr algn="ct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计算两个</a:t>
            </a:r>
            <a:r>
              <a:rPr lang="en-US" altLang="zh-CN"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0—99</a:t>
            </a: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之间整数的和</a:t>
            </a:r>
          </a:p>
        </p:txBody>
      </p:sp>
    </p:spTree>
    <p:extLst>
      <p:ext uri="{BB962C8B-B14F-4D97-AF65-F5344CB8AC3E}">
        <p14:creationId xmlns:p14="http://schemas.microsoft.com/office/powerpoint/2010/main" val="1136063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785220" y="3645323"/>
            <a:ext cx="948533" cy="72105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加数</a:t>
            </a:r>
          </a:p>
        </p:txBody>
      </p:sp>
      <p:sp>
        <p:nvSpPr>
          <p:cNvPr id="5" name="任意多边形 4"/>
          <p:cNvSpPr/>
          <p:nvPr/>
        </p:nvSpPr>
        <p:spPr>
          <a:xfrm rot="17712715">
            <a:off x="2344563" y="3416340"/>
            <a:ext cx="1143790" cy="17056"/>
          </a:xfrm>
          <a:custGeom>
            <a:avLst/>
            <a:gdLst>
              <a:gd name="connsiteX0" fmla="*/ 0 w 1143790"/>
              <a:gd name="connsiteY0" fmla="*/ 11370 h 22741"/>
              <a:gd name="connsiteX1" fmla="*/ 1143790 w 1143790"/>
              <a:gd name="connsiteY1" fmla="*/ 11370 h 22741"/>
            </a:gdLst>
            <a:ahLst/>
            <a:cxnLst>
              <a:cxn ang="0">
                <a:pos x="connsiteX0" y="connsiteY0"/>
              </a:cxn>
              <a:cxn ang="0">
                <a:pos x="connsiteX1" y="connsiteY1"/>
              </a:cxn>
            </a:cxnLst>
            <a:rect l="l" t="t" r="r" b="b"/>
            <a:pathLst>
              <a:path w="1143790" h="22741">
                <a:moveTo>
                  <a:pt x="0" y="11370"/>
                </a:moveTo>
                <a:lnTo>
                  <a:pt x="1143790"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55999" tIns="-17225" rIns="556001" bIns="-1722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0" name="任意多边形 9"/>
          <p:cNvSpPr/>
          <p:nvPr/>
        </p:nvSpPr>
        <p:spPr>
          <a:xfrm>
            <a:off x="3099166" y="2699188"/>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数值</a:t>
            </a:r>
          </a:p>
        </p:txBody>
      </p:sp>
      <p:sp>
        <p:nvSpPr>
          <p:cNvPr id="11" name="任意多边形 10"/>
          <p:cNvSpPr/>
          <p:nvPr/>
        </p:nvSpPr>
        <p:spPr>
          <a:xfrm rot="19457599">
            <a:off x="4003780" y="2714280"/>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3" tIns="-4205" rIns="308625" bIns="-420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2" name="任意多边形 11"/>
          <p:cNvSpPr/>
          <p:nvPr/>
        </p:nvSpPr>
        <p:spPr>
          <a:xfrm>
            <a:off x="4427113" y="2227671"/>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整数</a:t>
            </a:r>
          </a:p>
        </p:txBody>
      </p:sp>
      <p:sp>
        <p:nvSpPr>
          <p:cNvPr id="13" name="任意多边形 12"/>
          <p:cNvSpPr/>
          <p:nvPr/>
        </p:nvSpPr>
        <p:spPr>
          <a:xfrm rot="18289469">
            <a:off x="5122421" y="2171716"/>
            <a:ext cx="885862" cy="17056"/>
          </a:xfrm>
          <a:custGeom>
            <a:avLst/>
            <a:gdLst>
              <a:gd name="connsiteX0" fmla="*/ 0 w 885862"/>
              <a:gd name="connsiteY0" fmla="*/ 11370 h 22741"/>
              <a:gd name="connsiteX1" fmla="*/ 885862 w 885862"/>
              <a:gd name="connsiteY1" fmla="*/ 11370 h 22741"/>
            </a:gdLst>
            <a:ahLst/>
            <a:cxnLst>
              <a:cxn ang="0">
                <a:pos x="connsiteX0" y="connsiteY0"/>
              </a:cxn>
              <a:cxn ang="0">
                <a:pos x="connsiteX1" y="connsiteY1"/>
              </a:cxn>
            </a:cxnLst>
            <a:rect l="l" t="t" r="r" b="b"/>
            <a:pathLst>
              <a:path w="885862" h="22741">
                <a:moveTo>
                  <a:pt x="0" y="11370"/>
                </a:moveTo>
                <a:lnTo>
                  <a:pt x="88586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33484" tIns="-10776" rIns="433484" bIns="-10777"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4" name="任意多边形 13"/>
          <p:cNvSpPr/>
          <p:nvPr/>
        </p:nvSpPr>
        <p:spPr>
          <a:xfrm>
            <a:off x="5830072" y="1471886"/>
            <a:ext cx="1694255"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&lt;0 [1]</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任意多边形 15"/>
          <p:cNvSpPr/>
          <p:nvPr/>
        </p:nvSpPr>
        <p:spPr>
          <a:xfrm rot="21284207">
            <a:off x="5374816" y="2508439"/>
            <a:ext cx="393089" cy="22741"/>
          </a:xfrm>
          <a:custGeom>
            <a:avLst/>
            <a:gdLst>
              <a:gd name="connsiteX0" fmla="*/ 0 w 524118"/>
              <a:gd name="connsiteY0" fmla="*/ 11370 h 22741"/>
              <a:gd name="connsiteX1" fmla="*/ 524118 w 524118"/>
              <a:gd name="connsiteY1" fmla="*/ 11370 h 22741"/>
            </a:gdLst>
            <a:ahLst/>
            <a:cxnLst>
              <a:cxn ang="0">
                <a:pos x="connsiteX0" y="connsiteY0"/>
              </a:cxn>
              <a:cxn ang="0">
                <a:pos x="connsiteX1" y="connsiteY1"/>
              </a:cxn>
            </a:cxnLst>
            <a:rect l="l" t="t" r="r" b="b"/>
            <a:pathLst>
              <a:path w="524118" h="22741">
                <a:moveTo>
                  <a:pt x="0" y="11370"/>
                </a:moveTo>
                <a:lnTo>
                  <a:pt x="52411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1655" tIns="-1733" rIns="261657" bIns="-1732"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7" name="任意多边形 16"/>
          <p:cNvSpPr/>
          <p:nvPr/>
        </p:nvSpPr>
        <p:spPr>
          <a:xfrm>
            <a:off x="5842088" y="2151017"/>
            <a:ext cx="1682239"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0—99 [2]</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8" name="任意多边形 17"/>
          <p:cNvSpPr/>
          <p:nvPr/>
        </p:nvSpPr>
        <p:spPr>
          <a:xfrm rot="3015701">
            <a:off x="5156633" y="2858859"/>
            <a:ext cx="841482" cy="17056"/>
          </a:xfrm>
          <a:custGeom>
            <a:avLst/>
            <a:gdLst>
              <a:gd name="connsiteX0" fmla="*/ 0 w 841482"/>
              <a:gd name="connsiteY0" fmla="*/ 11370 h 22741"/>
              <a:gd name="connsiteX1" fmla="*/ 841482 w 841482"/>
              <a:gd name="connsiteY1" fmla="*/ 11370 h 22741"/>
            </a:gdLst>
            <a:ahLst/>
            <a:cxnLst>
              <a:cxn ang="0">
                <a:pos x="connsiteX0" y="connsiteY0"/>
              </a:cxn>
              <a:cxn ang="0">
                <a:pos x="connsiteX1" y="connsiteY1"/>
              </a:cxn>
            </a:cxnLst>
            <a:rect l="l" t="t" r="r" b="b"/>
            <a:pathLst>
              <a:path w="841482" h="22741">
                <a:moveTo>
                  <a:pt x="0" y="11370"/>
                </a:moveTo>
                <a:lnTo>
                  <a:pt x="84148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12403" tIns="-9668" rIns="412404" bIns="-9666"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9" name="任意多边形 18"/>
          <p:cNvSpPr/>
          <p:nvPr/>
        </p:nvSpPr>
        <p:spPr>
          <a:xfrm>
            <a:off x="5854117" y="2846172"/>
            <a:ext cx="167021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&gt;99 [3]</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0" name="任意多边形 19"/>
          <p:cNvSpPr/>
          <p:nvPr/>
        </p:nvSpPr>
        <p:spPr>
          <a:xfrm rot="2142401">
            <a:off x="4003780" y="3077885"/>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1" name="任意多边形 20"/>
          <p:cNvSpPr/>
          <p:nvPr/>
        </p:nvSpPr>
        <p:spPr>
          <a:xfrm>
            <a:off x="4427113" y="2954880"/>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小数 </a:t>
            </a:r>
            <a:r>
              <a:rPr lang="en-US" altLang="zh-CN" sz="2800" b="1" dirty="0">
                <a:solidFill>
                  <a:schemeClr val="tx1"/>
                </a:solidFill>
                <a:latin typeface="楷体" panose="02010609060101010101" pitchFamily="49" charset="-122"/>
                <a:ea typeface="楷体" panose="02010609060101010101" pitchFamily="49" charset="-122"/>
              </a:rPr>
              <a:t>[4]</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2" name="任意多边形 21"/>
          <p:cNvSpPr/>
          <p:nvPr/>
        </p:nvSpPr>
        <p:spPr>
          <a:xfrm rot="4018904">
            <a:off x="2293457" y="4507154"/>
            <a:ext cx="1246002" cy="17056"/>
          </a:xfrm>
          <a:custGeom>
            <a:avLst/>
            <a:gdLst>
              <a:gd name="connsiteX0" fmla="*/ 0 w 1246002"/>
              <a:gd name="connsiteY0" fmla="*/ 11370 h 22741"/>
              <a:gd name="connsiteX1" fmla="*/ 1246002 w 1246002"/>
              <a:gd name="connsiteY1" fmla="*/ 11370 h 22741"/>
            </a:gdLst>
            <a:ahLst/>
            <a:cxnLst>
              <a:cxn ang="0">
                <a:pos x="connsiteX0" y="connsiteY0"/>
              </a:cxn>
              <a:cxn ang="0">
                <a:pos x="connsiteX1" y="connsiteY1"/>
              </a:cxn>
            </a:cxnLst>
            <a:rect l="l" t="t" r="r" b="b"/>
            <a:pathLst>
              <a:path w="1246002" h="22741">
                <a:moveTo>
                  <a:pt x="0" y="11370"/>
                </a:moveTo>
                <a:lnTo>
                  <a:pt x="124600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4551" tIns="-19780" rIns="604550" bIns="-19780"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3" name="任意多边形 22"/>
          <p:cNvSpPr/>
          <p:nvPr/>
        </p:nvSpPr>
        <p:spPr>
          <a:xfrm>
            <a:off x="3099166" y="4880815"/>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非数值</a:t>
            </a:r>
          </a:p>
        </p:txBody>
      </p:sp>
      <p:sp>
        <p:nvSpPr>
          <p:cNvPr id="24" name="任意多边形 23"/>
          <p:cNvSpPr/>
          <p:nvPr/>
        </p:nvSpPr>
        <p:spPr>
          <a:xfrm rot="17692822">
            <a:off x="3636200" y="4535145"/>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4" tIns="-18689" rIns="583846" bIns="-18691"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5" name="任意多边形 24"/>
          <p:cNvSpPr/>
          <p:nvPr/>
        </p:nvSpPr>
        <p:spPr>
          <a:xfrm>
            <a:off x="4427113" y="3682089"/>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字母</a:t>
            </a:r>
            <a:r>
              <a:rPr lang="en-US" altLang="zh-CN" sz="2800" b="1" dirty="0">
                <a:solidFill>
                  <a:schemeClr val="tx1"/>
                </a:solidFill>
                <a:latin typeface="楷体" panose="02010609060101010101" pitchFamily="49" charset="-122"/>
                <a:ea typeface="楷体" panose="02010609060101010101" pitchFamily="49" charset="-122"/>
              </a:rPr>
              <a:t>[5]</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6" name="任意多边形 25"/>
          <p:cNvSpPr/>
          <p:nvPr/>
        </p:nvSpPr>
        <p:spPr>
          <a:xfrm rot="19457599">
            <a:off x="4003780" y="4895908"/>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6" rIns="308624" bIns="-4203"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7" name="任意多边形 26"/>
          <p:cNvSpPr/>
          <p:nvPr/>
        </p:nvSpPr>
        <p:spPr>
          <a:xfrm>
            <a:off x="4427113" y="4475695"/>
            <a:ext cx="151410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特殊字符</a:t>
            </a:r>
            <a:r>
              <a:rPr lang="en-US" altLang="zh-CN" sz="2800" b="1" dirty="0">
                <a:solidFill>
                  <a:schemeClr val="tx1"/>
                </a:solidFill>
                <a:latin typeface="楷体" panose="02010609060101010101" pitchFamily="49" charset="-122"/>
                <a:ea typeface="楷体" panose="02010609060101010101" pitchFamily="49" charset="-122"/>
              </a:rPr>
              <a:t>[6]</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任意多边形 27"/>
          <p:cNvSpPr/>
          <p:nvPr/>
        </p:nvSpPr>
        <p:spPr>
          <a:xfrm rot="2142401">
            <a:off x="4003780" y="5259512"/>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9" name="任意多边形 28"/>
          <p:cNvSpPr/>
          <p:nvPr/>
        </p:nvSpPr>
        <p:spPr>
          <a:xfrm>
            <a:off x="4427113" y="5202904"/>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空格</a:t>
            </a:r>
            <a:r>
              <a:rPr lang="en-US" altLang="zh-CN" sz="2800" b="1" dirty="0">
                <a:solidFill>
                  <a:schemeClr val="tx1"/>
                </a:solidFill>
                <a:latin typeface="楷体" panose="02010609060101010101" pitchFamily="49" charset="-122"/>
                <a:ea typeface="楷体" panose="02010609060101010101" pitchFamily="49" charset="-122"/>
              </a:rPr>
              <a:t>[7]</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任意多边形 29"/>
          <p:cNvSpPr/>
          <p:nvPr/>
        </p:nvSpPr>
        <p:spPr>
          <a:xfrm rot="3907178">
            <a:off x="3636200" y="5625959"/>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5" tIns="-18691" rIns="583845" bIns="-18689"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31" name="任意多边形 30"/>
          <p:cNvSpPr/>
          <p:nvPr/>
        </p:nvSpPr>
        <p:spPr>
          <a:xfrm>
            <a:off x="4427113" y="5935156"/>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空白</a:t>
            </a:r>
            <a:r>
              <a:rPr lang="en-US" altLang="zh-CN" sz="2800" b="1" dirty="0">
                <a:solidFill>
                  <a:schemeClr val="tx1"/>
                </a:solidFill>
                <a:latin typeface="楷体" panose="02010609060101010101" pitchFamily="49" charset="-122"/>
                <a:ea typeface="楷体" panose="02010609060101010101" pitchFamily="49" charset="-122"/>
              </a:rPr>
              <a:t>[8]</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3"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77974978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a:spLocks noGrp="1" noChangeArrowheads="1"/>
          </p:cNvSpPr>
          <p:nvPr>
            <p:ph type="title" idx="4294967295"/>
          </p:nvPr>
        </p:nvSpPr>
        <p:spPr>
          <a:xfrm>
            <a:off x="540188" y="548680"/>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graphicFrame>
        <p:nvGraphicFramePr>
          <p:cNvPr id="59" name="内容占位符 5"/>
          <p:cNvGraphicFramePr>
            <a:graphicFrameLocks/>
          </p:cNvGraphicFramePr>
          <p:nvPr>
            <p:extLst>
              <p:ext uri="{D42A27DB-BD31-4B8C-83A1-F6EECF244321}">
                <p14:modId xmlns:p14="http://schemas.microsoft.com/office/powerpoint/2010/main" val="3202875090"/>
              </p:ext>
            </p:extLst>
          </p:nvPr>
        </p:nvGraphicFramePr>
        <p:xfrm>
          <a:off x="539552" y="1988840"/>
          <a:ext cx="8229600" cy="4023360"/>
        </p:xfrm>
        <a:graphic>
          <a:graphicData uri="http://schemas.openxmlformats.org/drawingml/2006/table">
            <a:tbl>
              <a:tblPr firstRow="1" bandRow="1">
                <a:tableStyleId>{7DF18680-E054-41AD-8BC1-D1AEF772440D}</a:tableStyleId>
              </a:tblPr>
              <a:tblGrid>
                <a:gridCol w="1515979"/>
                <a:gridCol w="2069432"/>
                <a:gridCol w="1491915"/>
                <a:gridCol w="1459832"/>
                <a:gridCol w="1692442"/>
              </a:tblGrid>
              <a:tr h="370840">
                <a:tc>
                  <a:txBody>
                    <a:bodyPr/>
                    <a:lstStyle/>
                    <a:p>
                      <a:pPr algn="ctr"/>
                      <a:r>
                        <a:rPr lang="zh-CN" altLang="en-US" sz="2400" dirty="0" smtClean="0">
                          <a:solidFill>
                            <a:schemeClr val="tx1"/>
                          </a:solidFill>
                        </a:rPr>
                        <a:t>用例编号</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所属等价类</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加数</a:t>
                      </a:r>
                      <a:r>
                        <a:rPr lang="en-US" altLang="zh-CN" sz="2400" dirty="0" smtClean="0">
                          <a:solidFill>
                            <a:schemeClr val="tx1"/>
                          </a:solidFill>
                        </a:rPr>
                        <a:t>1</a:t>
                      </a:r>
                      <a:endParaRPr lang="zh-CN" altLang="en-US" sz="2400" dirty="0" smtClean="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加数</a:t>
                      </a:r>
                      <a:r>
                        <a:rPr lang="en-US" altLang="zh-CN" sz="2400" dirty="0" smtClean="0">
                          <a:solidFill>
                            <a:schemeClr val="tx1"/>
                          </a:solidFill>
                        </a:rPr>
                        <a:t>2</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和</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1</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2</a:t>
                      </a:r>
                      <a:r>
                        <a:rPr lang="zh-CN" altLang="en-US" sz="2000" dirty="0" smtClean="0"/>
                        <a:t>（有效等价类）</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40</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0840">
                <a:tc>
                  <a:txBody>
                    <a:bodyPr/>
                    <a:lstStyle/>
                    <a:p>
                      <a:pPr algn="ctr"/>
                      <a:r>
                        <a:rPr lang="en-US" altLang="zh-CN" sz="2000" dirty="0" smtClean="0"/>
                        <a:t>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algn="l"/>
                      <a:endParaRPr lang="en-US" altLang="zh-CN" sz="2000" dirty="0" smtClean="0"/>
                    </a:p>
                    <a:p>
                      <a:pPr algn="l"/>
                      <a:endParaRPr lang="en-US" altLang="zh-CN" sz="2000" dirty="0" smtClean="0"/>
                    </a:p>
                    <a:p>
                      <a:pPr algn="l"/>
                      <a:endParaRPr lang="en-US" altLang="zh-CN" sz="2000" dirty="0" smtClean="0"/>
                    </a:p>
                    <a:p>
                      <a:pPr algn="l"/>
                      <a:r>
                        <a:rPr lang="zh-CN" altLang="en-US" sz="2000" dirty="0" smtClean="0"/>
                        <a:t>提示“请输入</a:t>
                      </a:r>
                      <a:r>
                        <a:rPr lang="en-US" altLang="zh-CN" sz="2000" dirty="0" smtClean="0"/>
                        <a:t>1—100</a:t>
                      </a:r>
                      <a:r>
                        <a:rPr lang="zh-CN" altLang="en-US" sz="2000" dirty="0" smtClean="0"/>
                        <a:t>之间的整数”</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3</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110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101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a:endParaRPr lang="zh-CN" altLang="en-US" sz="2000" dirty="0">
                        <a:solidFill>
                          <a:sysClr val="windowText" lastClr="000000"/>
                        </a:solidFill>
                      </a:endParaRPr>
                    </a:p>
                  </a:txBody>
                  <a:tcPr/>
                </a:tc>
              </a:tr>
              <a:tr h="370840">
                <a:tc>
                  <a:txBody>
                    <a:bodyPr/>
                    <a:lstStyle/>
                    <a:p>
                      <a:pPr algn="ctr"/>
                      <a:r>
                        <a:rPr lang="en-US" altLang="zh-CN" sz="2000" dirty="0" smtClean="0"/>
                        <a:t>4</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4</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3.2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5</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5</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B</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6</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6</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7</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7</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8</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8</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2410415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04864"/>
            <a:ext cx="7741961" cy="323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969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811486"/>
            <a:ext cx="7666037" cy="4641850"/>
          </a:xfrm>
        </p:spPr>
        <p:txBody>
          <a:bodyPr/>
          <a:lstStyle/>
          <a:p>
            <a:r>
              <a:rPr lang="zh-CN" altLang="en-US" sz="2800" b="1" dirty="0">
                <a:latin typeface="+mn-ea"/>
              </a:rPr>
              <a:t>某酒水销售公司指派销售员销售各种酒水，其中白酒、红酒和啤酒的单价分别为</a:t>
            </a:r>
            <a:r>
              <a:rPr lang="en-US" altLang="en-US" sz="2800" b="1" dirty="0">
                <a:latin typeface="+mn-ea"/>
              </a:rPr>
              <a:t>168</a:t>
            </a:r>
            <a:r>
              <a:rPr lang="zh-CN" altLang="en-US" sz="2800" b="1" dirty="0">
                <a:latin typeface="+mn-ea"/>
              </a:rPr>
              <a:t>元</a:t>
            </a:r>
            <a:r>
              <a:rPr lang="en-US" altLang="en-US" sz="2800" b="1" dirty="0">
                <a:latin typeface="+mn-ea"/>
              </a:rPr>
              <a:t>/</a:t>
            </a:r>
            <a:r>
              <a:rPr lang="zh-CN" altLang="en-US" sz="2800" b="1" dirty="0">
                <a:latin typeface="+mn-ea"/>
              </a:rPr>
              <a:t>瓶、 </a:t>
            </a:r>
            <a:r>
              <a:rPr lang="en-US" altLang="en-US" sz="2800" b="1" dirty="0">
                <a:latin typeface="+mn-ea"/>
              </a:rPr>
              <a:t>120</a:t>
            </a:r>
            <a:r>
              <a:rPr lang="zh-CN" altLang="en-US" sz="2800" b="1" dirty="0">
                <a:latin typeface="+mn-ea"/>
              </a:rPr>
              <a:t>元</a:t>
            </a:r>
            <a:r>
              <a:rPr lang="en-US" altLang="en-US" sz="2800" b="1" dirty="0">
                <a:latin typeface="+mn-ea"/>
              </a:rPr>
              <a:t>/</a:t>
            </a:r>
            <a:r>
              <a:rPr lang="zh-CN" altLang="en-US" sz="2800" b="1" dirty="0">
                <a:latin typeface="+mn-ea"/>
              </a:rPr>
              <a:t>瓶、</a:t>
            </a:r>
            <a:r>
              <a:rPr lang="en-US" altLang="en-US" sz="2800" b="1" dirty="0">
                <a:latin typeface="+mn-ea"/>
              </a:rPr>
              <a:t>5</a:t>
            </a:r>
            <a:r>
              <a:rPr lang="zh-CN" altLang="en-US" sz="2800" b="1" dirty="0">
                <a:latin typeface="+mn-ea"/>
              </a:rPr>
              <a:t>元</a:t>
            </a:r>
            <a:r>
              <a:rPr lang="en-US" altLang="en-US" sz="2800" b="1" dirty="0">
                <a:latin typeface="+mn-ea"/>
              </a:rPr>
              <a:t>/</a:t>
            </a:r>
            <a:r>
              <a:rPr lang="zh-CN" altLang="en-US" sz="2800" b="1" dirty="0">
                <a:latin typeface="+mn-ea"/>
              </a:rPr>
              <a:t>瓶。</a:t>
            </a:r>
            <a:endParaRPr lang="en-US" altLang="zh-CN" sz="2800" b="1" dirty="0">
              <a:latin typeface="+mn-ea"/>
            </a:endParaRPr>
          </a:p>
          <a:p>
            <a:r>
              <a:rPr lang="zh-CN" altLang="en-US" sz="2800" b="1" dirty="0">
                <a:latin typeface="+mn-ea"/>
              </a:rPr>
              <a:t>每个销售员，白酒每月的最高供应量为</a:t>
            </a:r>
            <a:r>
              <a:rPr lang="en-US" altLang="en-US" sz="2800" b="1" dirty="0">
                <a:latin typeface="+mn-ea"/>
              </a:rPr>
              <a:t>5000</a:t>
            </a:r>
            <a:r>
              <a:rPr lang="zh-CN" altLang="en-US" sz="2800" b="1" dirty="0">
                <a:latin typeface="+mn-ea"/>
              </a:rPr>
              <a:t>瓶，红酒为</a:t>
            </a:r>
            <a:r>
              <a:rPr lang="en-US" altLang="en-US" sz="2800" b="1" dirty="0">
                <a:latin typeface="+mn-ea"/>
              </a:rPr>
              <a:t>3000</a:t>
            </a:r>
            <a:r>
              <a:rPr lang="zh-CN" altLang="en-US" sz="2800" b="1" dirty="0">
                <a:latin typeface="+mn-ea"/>
              </a:rPr>
              <a:t>瓶，啤酒为</a:t>
            </a:r>
            <a:r>
              <a:rPr lang="en-US" altLang="en-US" sz="2800" b="1" dirty="0">
                <a:latin typeface="+mn-ea"/>
              </a:rPr>
              <a:t>30000</a:t>
            </a:r>
            <a:r>
              <a:rPr lang="zh-CN" altLang="en-US" sz="2800" b="1" dirty="0">
                <a:latin typeface="+mn-ea"/>
              </a:rPr>
              <a:t>瓶</a:t>
            </a:r>
            <a:endParaRPr lang="en-US" altLang="zh-CN" sz="2800" b="1" dirty="0">
              <a:latin typeface="+mn-ea"/>
            </a:endParaRPr>
          </a:p>
          <a:p>
            <a:r>
              <a:rPr lang="zh-CN" altLang="en-US" sz="2800" b="1" dirty="0">
                <a:latin typeface="+mn-ea"/>
              </a:rPr>
              <a:t>各销售员每月至少需售出白酒</a:t>
            </a:r>
            <a:r>
              <a:rPr lang="en-US" altLang="en-US" sz="2800" b="1" dirty="0">
                <a:latin typeface="+mn-ea"/>
              </a:rPr>
              <a:t>50</a:t>
            </a:r>
            <a:r>
              <a:rPr lang="zh-CN" altLang="en-US" sz="2800" b="1" dirty="0">
                <a:latin typeface="+mn-ea"/>
              </a:rPr>
              <a:t>瓶，红酒</a:t>
            </a:r>
            <a:r>
              <a:rPr lang="en-US" altLang="en-US" sz="2800" b="1" dirty="0">
                <a:latin typeface="+mn-ea"/>
              </a:rPr>
              <a:t>30</a:t>
            </a:r>
            <a:r>
              <a:rPr lang="zh-CN" altLang="en-US" sz="2800" b="1" dirty="0">
                <a:latin typeface="+mn-ea"/>
              </a:rPr>
              <a:t>瓶，啤酒</a:t>
            </a:r>
            <a:r>
              <a:rPr lang="en-US" altLang="en-US" sz="2800" b="1" dirty="0">
                <a:latin typeface="+mn-ea"/>
              </a:rPr>
              <a:t>300</a:t>
            </a:r>
            <a:r>
              <a:rPr lang="zh-CN" altLang="en-US" sz="2800" b="1" dirty="0">
                <a:latin typeface="+mn-ea"/>
              </a:rPr>
              <a:t>瓶</a:t>
            </a:r>
            <a:endParaRPr lang="en-US" altLang="zh-CN" sz="2800" b="1" dirty="0">
              <a:latin typeface="+mn-ea"/>
            </a:endParaRPr>
          </a:p>
          <a:p>
            <a:r>
              <a:rPr lang="zh-CN" altLang="en-US" sz="2800" b="1" dirty="0">
                <a:latin typeface="+mn-ea"/>
              </a:rPr>
              <a:t>月末，各销售员向酒水销售公司上报他所在区域的销售业绩，酒水销售公司根据其销售额计算该销售员的佣金，并作为奖金发放</a:t>
            </a:r>
          </a:p>
          <a:p>
            <a:endParaRPr lang="zh-CN" altLang="en-US" sz="2800" dirty="0"/>
          </a:p>
        </p:txBody>
      </p:sp>
      <p:sp>
        <p:nvSpPr>
          <p:cNvPr id="4" name="标题 3"/>
          <p:cNvSpPr>
            <a:spLocks noGrp="1"/>
          </p:cNvSpPr>
          <p:nvPr>
            <p:ph type="title" idx="4294967295"/>
          </p:nvPr>
        </p:nvSpPr>
        <p:spPr>
          <a:xfrm>
            <a:off x="611560" y="980728"/>
            <a:ext cx="7128792" cy="407988"/>
          </a:xfr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输出域的等价类</a:t>
            </a:r>
            <a:endParaRPr lang="zh-CN" altLang="en-US" dirty="0"/>
          </a:p>
        </p:txBody>
      </p:sp>
    </p:spTree>
    <p:extLst>
      <p:ext uri="{BB962C8B-B14F-4D97-AF65-F5344CB8AC3E}">
        <p14:creationId xmlns:p14="http://schemas.microsoft.com/office/powerpoint/2010/main" val="3831649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88840"/>
            <a:ext cx="7666037" cy="4641850"/>
          </a:xfrm>
        </p:spPr>
        <p:txBody>
          <a:bodyPr/>
          <a:lstStyle/>
          <a:p>
            <a:r>
              <a:rPr lang="zh-CN" altLang="en-US" sz="2800" b="1" dirty="0">
                <a:latin typeface="+mn-ea"/>
              </a:rPr>
              <a:t>销售员的佣金计算方法如下：</a:t>
            </a:r>
          </a:p>
          <a:p>
            <a:pPr lvl="1"/>
            <a:r>
              <a:rPr lang="en-US" altLang="en-US" sz="2200" b="1" dirty="0">
                <a:solidFill>
                  <a:srgbClr val="0000FF"/>
                </a:solidFill>
                <a:ea typeface="华文新魏" pitchFamily="2" charset="-122"/>
              </a:rPr>
              <a:t>2</a:t>
            </a:r>
            <a:r>
              <a:rPr lang="zh-CN" altLang="en-US" sz="2200" b="1" dirty="0">
                <a:solidFill>
                  <a:srgbClr val="0000FF"/>
                </a:solidFill>
                <a:ea typeface="华文新魏" pitchFamily="2" charset="-122"/>
              </a:rPr>
              <a:t>万元以下</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含</a:t>
            </a:r>
            <a:r>
              <a:rPr lang="en-US" altLang="en-US" sz="2200" b="1" dirty="0">
                <a:solidFill>
                  <a:srgbClr val="0000FF"/>
                </a:solidFill>
                <a:ea typeface="华文新魏" pitchFamily="2" charset="-122"/>
              </a:rPr>
              <a:t>)</a:t>
            </a:r>
            <a:r>
              <a:rPr lang="zh-CN" altLang="en-US" sz="2200" b="1" dirty="0" smtClean="0">
                <a:solidFill>
                  <a:srgbClr val="0000FF"/>
                </a:solidFill>
                <a:ea typeface="华文新魏" pitchFamily="2" charset="-122"/>
              </a:rPr>
              <a:t>：</a:t>
            </a:r>
            <a:r>
              <a:rPr lang="en-US" altLang="zh-CN" sz="2200" b="1" dirty="0" smtClean="0">
                <a:solidFill>
                  <a:srgbClr val="0000FF"/>
                </a:solidFill>
                <a:ea typeface="华文新魏" pitchFamily="2" charset="-122"/>
              </a:rPr>
              <a:t>0.5</a:t>
            </a:r>
            <a:r>
              <a:rPr lang="en-US" altLang="en-US" sz="2200" b="1" dirty="0" smtClean="0">
                <a:solidFill>
                  <a:srgbClr val="0000FF"/>
                </a:solidFill>
                <a:ea typeface="华文新魏" pitchFamily="2" charset="-122"/>
              </a:rPr>
              <a:t>%</a:t>
            </a:r>
            <a:r>
              <a:rPr lang="zh-CN" altLang="en-US" sz="2200" b="1" dirty="0">
                <a:solidFill>
                  <a:srgbClr val="0000FF"/>
                </a:solidFill>
                <a:ea typeface="华文新魏" pitchFamily="2" charset="-122"/>
              </a:rPr>
              <a:t>；</a:t>
            </a:r>
          </a:p>
          <a:p>
            <a:pPr lvl="1"/>
            <a:r>
              <a:rPr lang="en-US" altLang="en-US" sz="2200" b="1" dirty="0">
                <a:solidFill>
                  <a:srgbClr val="0000FF"/>
                </a:solidFill>
                <a:ea typeface="华文新魏" pitchFamily="2" charset="-122"/>
              </a:rPr>
              <a:t>2</a:t>
            </a:r>
            <a:r>
              <a:rPr lang="zh-CN" altLang="en-US" sz="2200" b="1" dirty="0">
                <a:solidFill>
                  <a:srgbClr val="0000FF"/>
                </a:solidFill>
                <a:ea typeface="华文新魏" pitchFamily="2" charset="-122"/>
              </a:rPr>
              <a:t>万元</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不含</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a:t>
            </a:r>
            <a:r>
              <a:rPr lang="en-US" altLang="en-US" sz="2200" b="1" dirty="0">
                <a:solidFill>
                  <a:srgbClr val="0000FF"/>
                </a:solidFill>
                <a:ea typeface="华文新魏" pitchFamily="2" charset="-122"/>
              </a:rPr>
              <a:t>4.5</a:t>
            </a:r>
            <a:r>
              <a:rPr lang="zh-CN" altLang="en-US" sz="2200" b="1" dirty="0">
                <a:solidFill>
                  <a:srgbClr val="0000FF"/>
                </a:solidFill>
                <a:ea typeface="华文新魏" pitchFamily="2" charset="-122"/>
              </a:rPr>
              <a:t>万元</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含</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a:t>
            </a:r>
            <a:r>
              <a:rPr lang="en-US" altLang="en-US" sz="2200" b="1" dirty="0">
                <a:solidFill>
                  <a:srgbClr val="0000FF"/>
                </a:solidFill>
                <a:ea typeface="华文新魏" pitchFamily="2" charset="-122"/>
              </a:rPr>
              <a:t>1%</a:t>
            </a:r>
            <a:r>
              <a:rPr lang="zh-CN" altLang="en-US" sz="2200" b="1" dirty="0">
                <a:solidFill>
                  <a:srgbClr val="0000FF"/>
                </a:solidFill>
                <a:ea typeface="华文新魏" pitchFamily="2" charset="-122"/>
              </a:rPr>
              <a:t>；</a:t>
            </a:r>
          </a:p>
          <a:p>
            <a:pPr lvl="1"/>
            <a:r>
              <a:rPr lang="en-US" altLang="en-US" sz="2200" b="1" dirty="0">
                <a:solidFill>
                  <a:srgbClr val="0000FF"/>
                </a:solidFill>
                <a:ea typeface="华文新魏" pitchFamily="2" charset="-122"/>
              </a:rPr>
              <a:t>4.5</a:t>
            </a:r>
            <a:r>
              <a:rPr lang="zh-CN" altLang="en-US" sz="2200" b="1" dirty="0">
                <a:solidFill>
                  <a:srgbClr val="0000FF"/>
                </a:solidFill>
                <a:ea typeface="华文新魏" pitchFamily="2" charset="-122"/>
              </a:rPr>
              <a:t>万元以上</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不含</a:t>
            </a:r>
            <a:r>
              <a:rPr lang="en-US" altLang="en-US" sz="2200" b="1" dirty="0">
                <a:solidFill>
                  <a:srgbClr val="0000FF"/>
                </a:solidFill>
                <a:ea typeface="华文新魏" pitchFamily="2" charset="-122"/>
              </a:rPr>
              <a:t>)</a:t>
            </a:r>
            <a:r>
              <a:rPr lang="zh-CN" altLang="en-US" sz="2200" b="1" dirty="0" smtClean="0">
                <a:solidFill>
                  <a:srgbClr val="0000FF"/>
                </a:solidFill>
                <a:ea typeface="华文新魏" pitchFamily="2" charset="-122"/>
              </a:rPr>
              <a:t>：</a:t>
            </a:r>
            <a:r>
              <a:rPr lang="en-US" altLang="en-US" sz="2200" b="1" dirty="0" smtClean="0">
                <a:solidFill>
                  <a:srgbClr val="0000FF"/>
                </a:solidFill>
                <a:ea typeface="华文新魏" pitchFamily="2" charset="-122"/>
              </a:rPr>
              <a:t>4%</a:t>
            </a:r>
            <a:r>
              <a:rPr lang="zh-CN" altLang="en-US" sz="2200" b="1" dirty="0">
                <a:solidFill>
                  <a:srgbClr val="0000FF"/>
                </a:solidFill>
                <a:ea typeface="华文新魏" pitchFamily="2" charset="-122"/>
              </a:rPr>
              <a:t>。</a:t>
            </a:r>
          </a:p>
          <a:p>
            <a:r>
              <a:rPr lang="zh-CN" altLang="en-US" sz="2800" b="1" dirty="0">
                <a:latin typeface="+mn-ea"/>
              </a:rPr>
              <a:t>最终将由佣金计算系统生成月销售报告，对当月售出的白酒、红酒和啤酒总数进行汇总，并计算销售公司的总销售额和各销售员的佣金</a:t>
            </a:r>
          </a:p>
          <a:p>
            <a:endParaRPr lang="zh-CN" altLang="en-US" sz="2400" b="1" dirty="0">
              <a:latin typeface="+mn-ea"/>
            </a:endParaRPr>
          </a:p>
        </p:txBody>
      </p:sp>
      <p:sp>
        <p:nvSpPr>
          <p:cNvPr id="4" name="标题 3"/>
          <p:cNvSpPr>
            <a:spLocks noGrp="1"/>
          </p:cNvSpPr>
          <p:nvPr>
            <p:ph type="title" idx="4294967295"/>
          </p:nvPr>
        </p:nvSpPr>
        <p:spPr>
          <a:xfrm>
            <a:off x="611560" y="100478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输出域的等价类</a:t>
            </a:r>
            <a:endParaRPr lang="zh-CN" altLang="en-US" dirty="0"/>
          </a:p>
        </p:txBody>
      </p:sp>
    </p:spTree>
    <p:extLst>
      <p:ext uri="{BB962C8B-B14F-4D97-AF65-F5344CB8AC3E}">
        <p14:creationId xmlns:p14="http://schemas.microsoft.com/office/powerpoint/2010/main" val="2280347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916832"/>
            <a:ext cx="7666037" cy="4641850"/>
          </a:xfrm>
        </p:spPr>
        <p:txBody>
          <a:bodyPr/>
          <a:lstStyle/>
          <a:p>
            <a:r>
              <a:rPr lang="zh-CN" altLang="en-US" sz="3200" b="1" dirty="0">
                <a:latin typeface="+mn-ea"/>
              </a:rPr>
              <a:t>输出域的等价类测试的</a:t>
            </a:r>
            <a:r>
              <a:rPr lang="zh-CN" altLang="en-US" sz="3200" b="1" dirty="0" smtClean="0">
                <a:latin typeface="+mn-ea"/>
              </a:rPr>
              <a:t>流程</a:t>
            </a:r>
            <a:endParaRPr lang="en-US" altLang="zh-CN" sz="3200" b="1" dirty="0" smtClean="0">
              <a:latin typeface="+mn-ea"/>
            </a:endParaRPr>
          </a:p>
          <a:p>
            <a:pPr marL="0" indent="0">
              <a:buNone/>
            </a:pPr>
            <a:endParaRPr lang="zh-CN" altLang="en-US" sz="3200" b="1" dirty="0">
              <a:latin typeface="+mn-ea"/>
            </a:endParaRPr>
          </a:p>
        </p:txBody>
      </p:sp>
      <p:sp>
        <p:nvSpPr>
          <p:cNvPr id="4" name="标题 3"/>
          <p:cNvSpPr>
            <a:spLocks noGrp="1"/>
          </p:cNvSpPr>
          <p:nvPr>
            <p:ph type="title" idx="4294967295"/>
          </p:nvPr>
        </p:nvSpPr>
        <p:spPr/>
        <p:txBody>
          <a:bodyPr/>
          <a:lstStyle/>
          <a:p>
            <a:r>
              <a:rPr lang="zh-CN" altLang="en-US" dirty="0"/>
              <a:t/>
            </a:r>
            <a:br>
              <a:rPr lang="zh-CN" altLang="en-US" dirty="0"/>
            </a:br>
            <a:endParaRPr lang="zh-CN" altLang="en-US" dirty="0"/>
          </a:p>
        </p:txBody>
      </p:sp>
      <p:sp>
        <p:nvSpPr>
          <p:cNvPr id="5" name="标题 3"/>
          <p:cNvSpPr txBox="1">
            <a:spLocks/>
          </p:cNvSpPr>
          <p:nvPr/>
        </p:nvSpPr>
        <p:spPr bwMode="auto">
          <a:xfrm>
            <a:off x="611560" y="1004788"/>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en-US" altLang="zh-CN" b="1" dirty="0" smtClean="0">
                <a:latin typeface="黑体" pitchFamily="2" charset="-122"/>
                <a:ea typeface="黑体" pitchFamily="2" charset="-122"/>
              </a:rPr>
              <a:t>3.2 </a:t>
            </a:r>
            <a:r>
              <a:rPr lang="zh-CN" altLang="en-US" b="1" dirty="0" smtClean="0">
                <a:latin typeface="黑体" pitchFamily="2" charset="-122"/>
                <a:ea typeface="黑体" pitchFamily="2" charset="-122"/>
              </a:rPr>
              <a:t>输出域的等价类</a:t>
            </a:r>
            <a:endParaRPr lang="zh-CN" altLang="en-US" dirty="0"/>
          </a:p>
        </p:txBody>
      </p:sp>
      <p:sp>
        <p:nvSpPr>
          <p:cNvPr id="9" name="圆角矩形 8"/>
          <p:cNvSpPr/>
          <p:nvPr/>
        </p:nvSpPr>
        <p:spPr>
          <a:xfrm>
            <a:off x="539552" y="3988664"/>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确定有几类输出结果</a:t>
            </a:r>
            <a:endParaRPr lang="zh-CN" altLang="en-US" sz="2800" dirty="0">
              <a:solidFill>
                <a:schemeClr val="tx1"/>
              </a:solidFill>
            </a:endParaRPr>
          </a:p>
        </p:txBody>
      </p:sp>
      <p:sp>
        <p:nvSpPr>
          <p:cNvPr id="10" name="圆角矩形 9"/>
          <p:cNvSpPr/>
          <p:nvPr/>
        </p:nvSpPr>
        <p:spPr>
          <a:xfrm>
            <a:off x="3491880" y="2996952"/>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划分每类输出结果的等价类</a:t>
            </a:r>
            <a:endParaRPr lang="zh-CN" altLang="en-US" sz="2800" dirty="0">
              <a:solidFill>
                <a:schemeClr val="tx1"/>
              </a:solidFill>
            </a:endParaRPr>
          </a:p>
        </p:txBody>
      </p:sp>
      <p:sp>
        <p:nvSpPr>
          <p:cNvPr id="11" name="圆角矩形 10"/>
          <p:cNvSpPr/>
          <p:nvPr/>
        </p:nvSpPr>
        <p:spPr>
          <a:xfrm>
            <a:off x="6588224" y="1916832"/>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设计测试用例</a:t>
            </a:r>
            <a:endParaRPr lang="zh-CN" altLang="en-US" sz="2800" dirty="0">
              <a:solidFill>
                <a:schemeClr val="tx1"/>
              </a:solidFill>
            </a:endParaRPr>
          </a:p>
        </p:txBody>
      </p:sp>
      <p:cxnSp>
        <p:nvCxnSpPr>
          <p:cNvPr id="14" name="肘形连接符 13"/>
          <p:cNvCxnSpPr>
            <a:endCxn id="10" idx="2"/>
          </p:cNvCxnSpPr>
          <p:nvPr/>
        </p:nvCxnSpPr>
        <p:spPr>
          <a:xfrm flipV="1">
            <a:off x="2915816" y="4500736"/>
            <a:ext cx="1764196" cy="656456"/>
          </a:xfrm>
          <a:prstGeom prst="bentConnector2">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5868144" y="3420616"/>
            <a:ext cx="1764196" cy="656456"/>
          </a:xfrm>
          <a:prstGeom prst="bentConnector2">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0014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739478"/>
            <a:ext cx="7666037" cy="4641850"/>
          </a:xfrm>
        </p:spPr>
        <p:txBody>
          <a:bodyPr/>
          <a:lstStyle/>
          <a:p>
            <a:pPr eaLnBrk="1" hangingPunct="1"/>
            <a:r>
              <a:rPr lang="zh-CN" altLang="en-US" sz="3400" b="1" dirty="0">
                <a:solidFill>
                  <a:srgbClr val="0000FF"/>
                </a:solidFill>
                <a:ea typeface="华文新魏" pitchFamily="2" charset="-122"/>
              </a:rPr>
              <a:t>输出域的选择</a:t>
            </a:r>
            <a:endParaRPr lang="en-US" altLang="zh-CN" sz="3400" b="1" dirty="0">
              <a:solidFill>
                <a:srgbClr val="0000FF"/>
              </a:solidFill>
              <a:ea typeface="华文新魏" pitchFamily="2" charset="-122"/>
            </a:endParaRPr>
          </a:p>
          <a:p>
            <a:pPr lvl="1" eaLnBrk="1" hangingPunct="1"/>
            <a:r>
              <a:rPr lang="zh-CN" altLang="en-US" b="1" dirty="0">
                <a:solidFill>
                  <a:srgbClr val="0000FF"/>
                </a:solidFill>
                <a:ea typeface="华文新魏" pitchFamily="2" charset="-122"/>
              </a:rPr>
              <a:t>销售额？</a:t>
            </a:r>
            <a:endParaRPr lang="en-US" altLang="zh-CN" b="1" dirty="0">
              <a:solidFill>
                <a:srgbClr val="0000FF"/>
              </a:solidFill>
              <a:ea typeface="华文新魏" pitchFamily="2" charset="-122"/>
            </a:endParaRPr>
          </a:p>
          <a:p>
            <a:pPr lvl="1" eaLnBrk="1" hangingPunct="1"/>
            <a:r>
              <a:rPr lang="zh-CN" altLang="en-US" b="1" dirty="0">
                <a:solidFill>
                  <a:srgbClr val="0000FF"/>
                </a:solidFill>
                <a:ea typeface="华文新魏" pitchFamily="2" charset="-122"/>
              </a:rPr>
              <a:t>佣金？</a:t>
            </a:r>
          </a:p>
          <a:p>
            <a:endParaRPr lang="zh-CN" altLang="en-US" dirty="0"/>
          </a:p>
        </p:txBody>
      </p:sp>
      <p:sp>
        <p:nvSpPr>
          <p:cNvPr id="4" name="标题 3"/>
          <p:cNvSpPr>
            <a:spLocks noGrp="1"/>
          </p:cNvSpPr>
          <p:nvPr>
            <p:ph type="title" idx="4294967295"/>
          </p:nvPr>
        </p:nvSpPr>
        <p:spPr>
          <a:xfrm>
            <a:off x="611560" y="98072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a:t>
            </a:r>
            <a:r>
              <a:rPr lang="zh-CN" altLang="en-US" b="1" dirty="0" smtClean="0">
                <a:latin typeface="黑体" pitchFamily="2" charset="-122"/>
                <a:ea typeface="黑体" pitchFamily="2" charset="-122"/>
              </a:rPr>
              <a:t>等价类</a:t>
            </a:r>
            <a:endParaRPr lang="zh-CN" altLang="en-US" dirty="0"/>
          </a:p>
        </p:txBody>
      </p:sp>
    </p:spTree>
    <p:extLst>
      <p:ext uri="{BB962C8B-B14F-4D97-AF65-F5344CB8AC3E}">
        <p14:creationId xmlns:p14="http://schemas.microsoft.com/office/powerpoint/2010/main" val="1075067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988840"/>
            <a:ext cx="7666037" cy="4641850"/>
          </a:xfrm>
        </p:spPr>
        <p:txBody>
          <a:bodyPr/>
          <a:lstStyle/>
          <a:p>
            <a:pPr marL="469900" lvl="1" indent="-469900" eaLnBrk="1" hangingPunct="1">
              <a:buFont typeface="Wingdings" pitchFamily="2" charset="2"/>
              <a:buChar char="o"/>
            </a:pPr>
            <a:r>
              <a:rPr lang="zh-CN" altLang="en-US" sz="2800" b="1" dirty="0">
                <a:latin typeface="+mn-lt"/>
                <a:cs typeface="+mn-cs"/>
              </a:rPr>
              <a:t>有效</a:t>
            </a:r>
            <a:r>
              <a:rPr lang="zh-CN" altLang="en-US" sz="2800" b="1" dirty="0" smtClean="0">
                <a:latin typeface="+mn-lt"/>
                <a:cs typeface="+mn-cs"/>
              </a:rPr>
              <a:t>等价类</a:t>
            </a:r>
            <a:r>
              <a:rPr lang="en-US" altLang="zh-CN" sz="2800" b="1" dirty="0" smtClean="0">
                <a:latin typeface="+mn-lt"/>
                <a:cs typeface="+mn-cs"/>
              </a:rPr>
              <a:t>(</a:t>
            </a:r>
            <a:r>
              <a:rPr lang="zh-CN" altLang="en-US" sz="2800" b="1" dirty="0" smtClean="0">
                <a:latin typeface="+mn-lt"/>
                <a:cs typeface="+mn-cs"/>
              </a:rPr>
              <a:t>销售额</a:t>
            </a:r>
            <a:r>
              <a:rPr lang="en-US" altLang="zh-CN" sz="2800" b="1" dirty="0" smtClean="0">
                <a:latin typeface="+mn-lt"/>
                <a:cs typeface="+mn-cs"/>
              </a:rPr>
              <a:t>)</a:t>
            </a:r>
          </a:p>
          <a:p>
            <a:pPr marL="0" lvl="1" indent="0" eaLnBrk="1" hangingPunct="1">
              <a:buNone/>
            </a:pPr>
            <a:r>
              <a:rPr lang="en-US" altLang="zh-CN" sz="2800" b="1" dirty="0" smtClean="0"/>
              <a:t>T1:[1.35</a:t>
            </a:r>
            <a:r>
              <a:rPr lang="zh-CN" altLang="en-US" sz="2800" b="1" dirty="0"/>
              <a:t>，</a:t>
            </a:r>
            <a:r>
              <a:rPr lang="en-US" altLang="zh-CN" sz="2800" b="1" dirty="0" smtClean="0"/>
              <a:t>2]</a:t>
            </a:r>
            <a:endParaRPr lang="en-US" altLang="zh-CN" sz="2800" b="1" dirty="0"/>
          </a:p>
          <a:p>
            <a:pPr marL="0" lvl="1" indent="0" eaLnBrk="1" hangingPunct="1">
              <a:buNone/>
            </a:pPr>
            <a:r>
              <a:rPr lang="en-US" altLang="zh-CN" sz="2800" b="1" dirty="0" smtClean="0"/>
              <a:t>T2:</a:t>
            </a:r>
            <a:r>
              <a:rPr lang="zh-CN" altLang="en-US" sz="2800" b="1" dirty="0" smtClean="0"/>
              <a:t>（</a:t>
            </a:r>
            <a:r>
              <a:rPr lang="en-US" altLang="zh-CN" sz="2800" b="1" dirty="0" smtClean="0"/>
              <a:t>2</a:t>
            </a:r>
            <a:r>
              <a:rPr lang="zh-CN" altLang="en-US" sz="2800" b="1" dirty="0" smtClean="0"/>
              <a:t>，</a:t>
            </a:r>
            <a:r>
              <a:rPr lang="en-US" altLang="zh-CN" sz="2800" b="1" dirty="0" smtClean="0"/>
              <a:t>4.5]</a:t>
            </a:r>
            <a:endParaRPr lang="en-US" altLang="zh-CN" sz="2800" b="1" dirty="0"/>
          </a:p>
          <a:p>
            <a:pPr marL="0" lvl="1" indent="0" eaLnBrk="1" hangingPunct="1">
              <a:buNone/>
            </a:pPr>
            <a:r>
              <a:rPr lang="en-US" altLang="zh-CN" sz="2800" b="1" dirty="0"/>
              <a:t>T</a:t>
            </a:r>
            <a:r>
              <a:rPr lang="en-US" altLang="zh-CN" sz="2800" b="1" dirty="0" smtClean="0"/>
              <a:t>3:</a:t>
            </a:r>
            <a:r>
              <a:rPr lang="zh-CN" altLang="en-US" sz="2800" b="1" dirty="0" smtClean="0"/>
              <a:t>（</a:t>
            </a:r>
            <a:r>
              <a:rPr lang="en-US" altLang="zh-CN" sz="2800" b="1" dirty="0" smtClean="0"/>
              <a:t>4.5</a:t>
            </a:r>
            <a:r>
              <a:rPr lang="zh-CN" altLang="en-US" sz="2800" b="1" dirty="0" smtClean="0"/>
              <a:t>，</a:t>
            </a:r>
            <a:r>
              <a:rPr lang="en-US" altLang="zh-CN" sz="2800" b="1" dirty="0" smtClean="0"/>
              <a:t>135]</a:t>
            </a:r>
            <a:endParaRPr lang="en-US" altLang="zh-CN" sz="2800" b="1" dirty="0"/>
          </a:p>
          <a:p>
            <a:pPr marL="469900" lvl="1" indent="-469900" eaLnBrk="1" hangingPunct="1">
              <a:buFont typeface="Wingdings" pitchFamily="2" charset="2"/>
              <a:buChar char="o"/>
            </a:pPr>
            <a:r>
              <a:rPr lang="zh-CN" altLang="en-US" sz="2800" b="1" dirty="0" smtClean="0">
                <a:latin typeface="+mn-lt"/>
                <a:cs typeface="+mn-cs"/>
              </a:rPr>
              <a:t>无效等价类</a:t>
            </a:r>
            <a:endParaRPr lang="en-US" altLang="zh-CN" sz="2800" b="1" dirty="0" smtClean="0">
              <a:latin typeface="+mn-lt"/>
              <a:cs typeface="+mn-cs"/>
            </a:endParaRPr>
          </a:p>
          <a:p>
            <a:pPr marL="0" lvl="1" indent="0" eaLnBrk="1" hangingPunct="1">
              <a:buNone/>
            </a:pPr>
            <a:r>
              <a:rPr lang="en-US" altLang="zh-CN" sz="2800" b="1" dirty="0" smtClean="0"/>
              <a:t>F1:[0</a:t>
            </a:r>
            <a:r>
              <a:rPr lang="zh-CN" altLang="en-US" sz="2800" b="1" dirty="0" smtClean="0"/>
              <a:t>，</a:t>
            </a:r>
            <a:r>
              <a:rPr lang="en-US" altLang="zh-CN" sz="2800" b="1" dirty="0" smtClean="0"/>
              <a:t>1.35</a:t>
            </a:r>
            <a:r>
              <a:rPr lang="zh-CN" altLang="en-US" sz="2800" b="1" dirty="0" smtClean="0"/>
              <a:t>）</a:t>
            </a:r>
            <a:endParaRPr lang="en-US" altLang="zh-CN" sz="2800" b="1" dirty="0" smtClean="0"/>
          </a:p>
          <a:p>
            <a:pPr marL="0" lvl="1" indent="0" eaLnBrk="1" hangingPunct="1">
              <a:buNone/>
            </a:pPr>
            <a:r>
              <a:rPr lang="en-US" altLang="zh-CN" sz="2800" b="1" dirty="0" smtClean="0"/>
              <a:t>F2:(135</a:t>
            </a:r>
            <a:r>
              <a:rPr lang="zh-CN" altLang="en-US" sz="2800" b="1" dirty="0" smtClean="0"/>
              <a:t>，</a:t>
            </a:r>
            <a:r>
              <a:rPr lang="en-US" altLang="zh-CN" sz="2800" b="1" dirty="0" smtClean="0"/>
              <a:t>+</a:t>
            </a:r>
            <a:r>
              <a:rPr lang="zh-CN" altLang="en-US" sz="2800" b="1" dirty="0" smtClean="0"/>
              <a:t>无穷）</a:t>
            </a:r>
            <a:endParaRPr lang="en-US" altLang="zh-CN" sz="2800" b="1" dirty="0"/>
          </a:p>
          <a:p>
            <a:pPr marL="0" lvl="1" indent="0" eaLnBrk="1" hangingPunct="1">
              <a:buNone/>
            </a:pPr>
            <a:endParaRPr lang="en-US" altLang="zh-CN" sz="2800" b="1" dirty="0"/>
          </a:p>
          <a:p>
            <a:pPr marL="469900" lvl="1" indent="-469900" eaLnBrk="1" hangingPunct="1">
              <a:buFont typeface="Wingdings" pitchFamily="2" charset="2"/>
              <a:buChar char="o"/>
            </a:pPr>
            <a:endParaRPr lang="zh-CN" altLang="en-US" sz="2800" b="1" dirty="0">
              <a:latin typeface="+mn-lt"/>
              <a:cs typeface="+mn-cs"/>
            </a:endParaRPr>
          </a:p>
        </p:txBody>
      </p:sp>
      <p:sp>
        <p:nvSpPr>
          <p:cNvPr id="4" name="标题 3"/>
          <p:cNvSpPr>
            <a:spLocks noGrp="1"/>
          </p:cNvSpPr>
          <p:nvPr>
            <p:ph type="title" idx="4294967295"/>
          </p:nvPr>
        </p:nvSpPr>
        <p:spPr>
          <a:xfrm>
            <a:off x="611560" y="98072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a:t>
            </a:r>
            <a:r>
              <a:rPr lang="zh-CN" altLang="en-US" b="1" dirty="0" smtClean="0">
                <a:latin typeface="黑体" pitchFamily="2" charset="-122"/>
                <a:ea typeface="黑体" pitchFamily="2" charset="-122"/>
              </a:rPr>
              <a:t>等价类</a:t>
            </a:r>
            <a:endParaRPr lang="zh-CN" altLang="en-US" dirty="0"/>
          </a:p>
        </p:txBody>
      </p:sp>
    </p:spTree>
    <p:extLst>
      <p:ext uri="{BB962C8B-B14F-4D97-AF65-F5344CB8AC3E}">
        <p14:creationId xmlns:p14="http://schemas.microsoft.com/office/powerpoint/2010/main" val="40631478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8189" y="1667470"/>
            <a:ext cx="7666037" cy="4641850"/>
          </a:xfrm>
        </p:spPr>
        <p:txBody>
          <a:bodyPr>
            <a:normAutofit/>
          </a:bodyPr>
          <a:lstStyle/>
          <a:p>
            <a:pPr eaLnBrk="1" hangingPunct="1"/>
            <a:r>
              <a:rPr lang="en-US" altLang="zh-CN" sz="3400" b="1" dirty="0">
                <a:latin typeface="+mn-lt"/>
              </a:rPr>
              <a:t>Windows</a:t>
            </a:r>
            <a:r>
              <a:rPr lang="zh-CN" altLang="en-US" sz="3400" b="1" dirty="0">
                <a:latin typeface="+mn-lt"/>
              </a:rPr>
              <a:t>命名规范</a:t>
            </a:r>
            <a:endParaRPr lang="en-US" altLang="zh-CN" sz="3400" b="1" dirty="0">
              <a:latin typeface="+mn-lt"/>
            </a:endParaRPr>
          </a:p>
          <a:p>
            <a:pPr lvl="1" eaLnBrk="1" hangingPunct="1"/>
            <a:r>
              <a:rPr lang="zh-CN" altLang="en-US" b="1" dirty="0">
                <a:latin typeface="+mn-lt"/>
              </a:rPr>
              <a:t>文件名可以包含除、</a:t>
            </a:r>
            <a:r>
              <a:rPr lang="en-US" altLang="zh-CN" b="1" dirty="0">
                <a:latin typeface="+mn-lt"/>
              </a:rPr>
              <a:t>/:*?”&lt; &gt;</a:t>
            </a:r>
            <a:r>
              <a:rPr lang="zh-CN" altLang="en-US" b="1" dirty="0">
                <a:latin typeface="+mn-lt"/>
              </a:rPr>
              <a:t>和</a:t>
            </a:r>
            <a:r>
              <a:rPr lang="en-US" altLang="zh-CN" b="1" dirty="0">
                <a:latin typeface="+mn-lt"/>
              </a:rPr>
              <a:t>|</a:t>
            </a:r>
            <a:r>
              <a:rPr lang="zh-CN" altLang="en-US" b="1" dirty="0">
                <a:latin typeface="+mn-lt"/>
              </a:rPr>
              <a:t>之外的任意字符</a:t>
            </a:r>
            <a:endParaRPr lang="en-US" altLang="zh-CN" b="1" dirty="0">
              <a:latin typeface="+mn-lt"/>
            </a:endParaRPr>
          </a:p>
          <a:p>
            <a:pPr lvl="1" eaLnBrk="1" hangingPunct="1"/>
            <a:r>
              <a:rPr lang="zh-CN" altLang="en-US" b="1" dirty="0">
                <a:latin typeface="+mn-lt"/>
              </a:rPr>
              <a:t>长度是</a:t>
            </a:r>
            <a:r>
              <a:rPr lang="en-US" altLang="zh-CN" b="1" dirty="0">
                <a:latin typeface="+mn-lt"/>
              </a:rPr>
              <a:t>1-255</a:t>
            </a:r>
            <a:r>
              <a:rPr lang="zh-CN" altLang="en-US" b="1" dirty="0">
                <a:latin typeface="+mn-lt"/>
              </a:rPr>
              <a:t>个字符</a:t>
            </a:r>
            <a:endParaRPr lang="en-US" altLang="zh-CN" b="1" dirty="0">
              <a:latin typeface="+mn-lt"/>
            </a:endParaRPr>
          </a:p>
          <a:p>
            <a:pPr eaLnBrk="1" hangingPunct="1"/>
            <a:r>
              <a:rPr lang="zh-CN" altLang="en-US" sz="3400" b="1" dirty="0">
                <a:latin typeface="+mn-lt"/>
              </a:rPr>
              <a:t>按照</a:t>
            </a:r>
            <a:r>
              <a:rPr lang="zh-CN" altLang="en-US" sz="3400" b="1" dirty="0" smtClean="0">
                <a:latin typeface="+mn-lt"/>
              </a:rPr>
              <a:t>等价类</a:t>
            </a:r>
            <a:r>
              <a:rPr lang="en-US" altLang="zh-CN" sz="3400" b="1" dirty="0" smtClean="0">
                <a:latin typeface="+mn-lt"/>
              </a:rPr>
              <a:t>+</a:t>
            </a:r>
            <a:r>
              <a:rPr lang="zh-CN" altLang="en-US" sz="3400" b="1" dirty="0" smtClean="0">
                <a:latin typeface="+mn-lt"/>
              </a:rPr>
              <a:t>边界值的步骤设计</a:t>
            </a:r>
            <a:r>
              <a:rPr lang="zh-CN" altLang="en-US" sz="3400" b="1" dirty="0" smtClean="0">
                <a:solidFill>
                  <a:srgbClr val="FF0000"/>
                </a:solidFill>
                <a:latin typeface="+mn-lt"/>
              </a:rPr>
              <a:t>测试用例</a:t>
            </a:r>
            <a:r>
              <a:rPr lang="zh-CN" altLang="en-US" sz="3400" b="1" dirty="0" smtClean="0">
                <a:latin typeface="+mn-lt"/>
              </a:rPr>
              <a:t>（</a:t>
            </a:r>
            <a:r>
              <a:rPr lang="zh-CN" altLang="en-US" sz="3600" b="1" dirty="0" smtClean="0">
                <a:latin typeface="黑体" pitchFamily="2" charset="-122"/>
                <a:ea typeface="黑体" pitchFamily="2" charset="-122"/>
              </a:rPr>
              <a:t>需要</a:t>
            </a:r>
            <a:r>
              <a:rPr lang="zh-CN" altLang="en-US" sz="3600" b="1" dirty="0">
                <a:latin typeface="黑体" pitchFamily="2" charset="-122"/>
                <a:ea typeface="黑体" pitchFamily="2" charset="-122"/>
              </a:rPr>
              <a:t>提交纸</a:t>
            </a:r>
            <a:r>
              <a:rPr lang="zh-CN" altLang="en-US" sz="3600" b="1" dirty="0" smtClean="0">
                <a:latin typeface="黑体" pitchFamily="2" charset="-122"/>
                <a:ea typeface="黑体" pitchFamily="2" charset="-122"/>
              </a:rPr>
              <a:t>质作业）</a:t>
            </a:r>
            <a:endParaRPr lang="en-US" altLang="zh-CN" sz="3400" b="1" dirty="0">
              <a:latin typeface="+mn-lt"/>
            </a:endParaRPr>
          </a:p>
          <a:p>
            <a:pPr lvl="2" indent="0">
              <a:buNone/>
            </a:pPr>
            <a:endParaRPr lang="en-US" altLang="zh-CN" dirty="0" smtClean="0"/>
          </a:p>
        </p:txBody>
      </p:sp>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测试（课下练习）</a:t>
            </a:r>
            <a:endParaRPr lang="zh-CN" altLang="en-US" dirty="0"/>
          </a:p>
        </p:txBody>
      </p:sp>
    </p:spTree>
    <p:extLst>
      <p:ext uri="{BB962C8B-B14F-4D97-AF65-F5344CB8AC3E}">
        <p14:creationId xmlns:p14="http://schemas.microsoft.com/office/powerpoint/2010/main" val="287170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804317"/>
            <a:ext cx="7886700" cy="752475"/>
          </a:xfrm>
        </p:spPr>
        <p:txBody>
          <a:bodyPr/>
          <a:lstStyle/>
          <a:p>
            <a:pPr eaLnBrk="1" hangingPunct="1"/>
            <a:r>
              <a:rPr lang="zh-CN" altLang="en-US" b="1" dirty="0">
                <a:latin typeface="黑体" pitchFamily="2" charset="-122"/>
                <a:ea typeface="黑体" pitchFamily="2" charset="-122"/>
              </a:rPr>
              <a:t>内容总结</a:t>
            </a:r>
          </a:p>
        </p:txBody>
      </p:sp>
      <p:sp>
        <p:nvSpPr>
          <p:cNvPr id="3" name="内容占位符 2"/>
          <p:cNvSpPr>
            <a:spLocks noGrp="1"/>
          </p:cNvSpPr>
          <p:nvPr>
            <p:ph sz="half" idx="1"/>
          </p:nvPr>
        </p:nvSpPr>
        <p:spPr>
          <a:xfrm>
            <a:off x="467544" y="1730573"/>
            <a:ext cx="9145016" cy="5730875"/>
          </a:xfrm>
        </p:spPr>
        <p:txBody>
          <a:bodyPr/>
          <a:lstStyle/>
          <a:p>
            <a:pPr marL="469900" lvl="1" indent="-469900" eaLnBrk="1" hangingPunct="1">
              <a:buFont typeface="Wingdings" pitchFamily="2" charset="2"/>
              <a:buChar char="o"/>
            </a:pPr>
            <a:r>
              <a:rPr lang="zh-CN" altLang="en-US" sz="2800" b="1" dirty="0" smtClean="0">
                <a:cs typeface="+mn-cs"/>
              </a:rPr>
              <a:t>为什么引等价类划分</a:t>
            </a:r>
            <a:endParaRPr lang="en-US" altLang="zh-CN" sz="2800" b="1" dirty="0">
              <a:cs typeface="+mn-cs"/>
            </a:endParaRPr>
          </a:p>
          <a:p>
            <a:pPr lvl="1" eaLnBrk="1" hangingPunct="1"/>
            <a:r>
              <a:rPr lang="zh-CN" altLang="en-US" sz="1800" b="1" dirty="0"/>
              <a:t>避免测试工作量过大，并且测试不合理</a:t>
            </a:r>
            <a:endParaRPr lang="en-US" altLang="zh-CN" sz="1800" b="1" dirty="0"/>
          </a:p>
          <a:p>
            <a:pPr marL="469900" lvl="1" indent="-469900" eaLnBrk="1" hangingPunct="1">
              <a:buFont typeface="Wingdings" pitchFamily="2" charset="2"/>
              <a:buChar char="o"/>
            </a:pPr>
            <a:r>
              <a:rPr lang="zh-CN" altLang="en-US" sz="2800" b="1" dirty="0">
                <a:cs typeface="+mn-cs"/>
              </a:rPr>
              <a:t>什么是等价类划分</a:t>
            </a:r>
            <a:endParaRPr lang="en-US" altLang="zh-CN" sz="2800" b="1" dirty="0">
              <a:cs typeface="+mn-cs"/>
            </a:endParaRPr>
          </a:p>
          <a:p>
            <a:pPr lvl="1" eaLnBrk="1" hangingPunct="1"/>
            <a:r>
              <a:rPr lang="zh-CN" altLang="en-US" sz="1800" b="1" dirty="0"/>
              <a:t>依据需求对输入的范围进行细分，然后再分出的每一个区域内选取一个有代表性的测试数据开展测试</a:t>
            </a:r>
            <a:endParaRPr lang="en-US" altLang="zh-CN" sz="1800" b="1" dirty="0"/>
          </a:p>
          <a:p>
            <a:pPr marL="469900" lvl="1" indent="-469900" eaLnBrk="1" hangingPunct="1">
              <a:buFont typeface="Wingdings" pitchFamily="2" charset="2"/>
              <a:buChar char="o"/>
            </a:pPr>
            <a:r>
              <a:rPr lang="zh-CN" altLang="en-US" sz="2800" b="1" dirty="0">
                <a:cs typeface="+mn-cs"/>
              </a:rPr>
              <a:t>怎样进行等价类划分</a:t>
            </a:r>
            <a:endParaRPr lang="en-US" altLang="zh-CN" sz="2800" b="1" dirty="0">
              <a:cs typeface="+mn-cs"/>
            </a:endParaRPr>
          </a:p>
          <a:p>
            <a:pPr lvl="1" eaLnBrk="1" hangingPunct="1"/>
            <a:r>
              <a:rPr lang="zh-CN" altLang="en-US" sz="1800" b="1" dirty="0"/>
              <a:t>依据常用方法进行等价类划分（分类）</a:t>
            </a:r>
            <a:endParaRPr lang="en-US" altLang="zh-CN" sz="1800" b="1" dirty="0"/>
          </a:p>
          <a:p>
            <a:pPr lvl="1" eaLnBrk="1" hangingPunct="1"/>
            <a:r>
              <a:rPr lang="zh-CN" altLang="en-US" sz="1800" b="1" dirty="0"/>
              <a:t>为每个等价类规定唯一编号（编号）</a:t>
            </a:r>
            <a:endParaRPr lang="en-US" altLang="zh-CN" sz="1800" b="1" dirty="0"/>
          </a:p>
          <a:p>
            <a:pPr lvl="1" eaLnBrk="1" hangingPunct="1"/>
            <a:r>
              <a:rPr lang="zh-CN" altLang="en-US" sz="1800" b="1" dirty="0"/>
              <a:t>设计用例，使它能够覆盖尽量多未覆盖的有效等价类，直到有效等价类覆盖完（有效）</a:t>
            </a:r>
            <a:endParaRPr lang="en-US" altLang="zh-CN" sz="1800" b="1" dirty="0"/>
          </a:p>
          <a:p>
            <a:pPr lvl="1" eaLnBrk="1" hangingPunct="1"/>
            <a:r>
              <a:rPr lang="zh-CN" altLang="en-US" sz="1800" b="1" dirty="0"/>
              <a:t>设计一个新用例，使它仅覆盖一个尚未覆盖的无效等价类，重复，直到覆盖所有未覆盖的等价类（无效）</a:t>
            </a:r>
            <a:endParaRPr lang="en-US" altLang="zh-CN" sz="1800" b="1" dirty="0"/>
          </a:p>
          <a:p>
            <a:pPr lvl="1" eaLnBrk="1" hangingPunct="1"/>
            <a:endParaRPr lang="en-US" altLang="zh-CN" sz="1800" b="1" dirty="0"/>
          </a:p>
        </p:txBody>
      </p:sp>
    </p:spTree>
    <p:extLst>
      <p:ext uri="{BB962C8B-B14F-4D97-AF65-F5344CB8AC3E}">
        <p14:creationId xmlns:p14="http://schemas.microsoft.com/office/powerpoint/2010/main" val="24731181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16832"/>
            <a:ext cx="7849743"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rPr>
              <a:t>为什么进行边界值测试</a:t>
            </a:r>
          </a:p>
        </p:txBody>
      </p:sp>
      <p:sp>
        <p:nvSpPr>
          <p:cNvPr id="3" name="内容占位符 2"/>
          <p:cNvSpPr>
            <a:spLocks noGrp="1"/>
          </p:cNvSpPr>
          <p:nvPr>
            <p:ph idx="1"/>
          </p:nvPr>
        </p:nvSpPr>
        <p:spPr>
          <a:xfrm>
            <a:off x="1564005" y="2493010"/>
            <a:ext cx="6746875" cy="4147185"/>
          </a:xfrm>
        </p:spPr>
        <p:txBody>
          <a:bodyPr>
            <a:normAutofit fontScale="97500" lnSpcReduction="10000"/>
          </a:bodyPr>
          <a:lstStyle/>
          <a:p>
            <a:pPr marL="0" indent="0">
              <a:buNone/>
            </a:pPr>
            <a:r>
              <a:rPr lang="en-US" altLang="zh-CN" sz="2400" dirty="0">
                <a:cs typeface="Consolas" panose="020B0609020204030204" pitchFamily="49" charset="0"/>
              </a:rPr>
              <a:t>int a[10] ;     //</a:t>
            </a:r>
            <a:r>
              <a:rPr lang="zh-CN" altLang="en-US" sz="2400" b="1" dirty="0">
                <a:latin typeface="+mn-ea"/>
                <a:ea typeface="+mn-ea"/>
                <a:cs typeface="Consolas" panose="020B0609020204030204" pitchFamily="49" charset="0"/>
              </a:rPr>
              <a:t>创建包含</a:t>
            </a:r>
            <a:r>
              <a:rPr lang="en-US" altLang="zh-CN" sz="2400" b="1" dirty="0">
                <a:latin typeface="+mn-ea"/>
                <a:ea typeface="+mn-ea"/>
                <a:cs typeface="Consolas" panose="020B0609020204030204" pitchFamily="49" charset="0"/>
              </a:rPr>
              <a:t>10</a:t>
            </a:r>
            <a:r>
              <a:rPr lang="zh-CN" altLang="en-US" sz="2400" b="1" dirty="0">
                <a:latin typeface="+mn-ea"/>
                <a:ea typeface="+mn-ea"/>
                <a:cs typeface="Consolas" panose="020B0609020204030204" pitchFamily="49" charset="0"/>
              </a:rPr>
              <a:t>个元素的数组</a:t>
            </a:r>
            <a:r>
              <a:rPr lang="en-US" altLang="zh-CN" sz="2400" b="1" dirty="0">
                <a:latin typeface="+mn-ea"/>
                <a:ea typeface="+mn-ea"/>
                <a:cs typeface="Consolas" panose="020B0609020204030204" pitchFamily="49" charset="0"/>
              </a:rPr>
              <a:t>    </a:t>
            </a:r>
          </a:p>
          <a:p>
            <a:pPr marL="0" indent="0">
              <a:buNone/>
            </a:pPr>
            <a:r>
              <a:rPr lang="en-US" altLang="zh-CN" sz="2400" dirty="0">
                <a:cs typeface="Consolas" panose="020B0609020204030204" pitchFamily="49" charset="0"/>
              </a:rPr>
              <a:t>int i ;</a:t>
            </a:r>
          </a:p>
          <a:p>
            <a:pPr marL="0" indent="0">
              <a:buNone/>
            </a:pPr>
            <a:r>
              <a:rPr lang="en-US" altLang="zh-CN" sz="2400" dirty="0">
                <a:cs typeface="Consolas" panose="020B0609020204030204" pitchFamily="49" charset="0"/>
              </a:rPr>
              <a:t>for (i=0;i&lt;11;i++){</a:t>
            </a:r>
          </a:p>
          <a:p>
            <a:pPr marL="0" indent="0">
              <a:buNone/>
            </a:pPr>
            <a:r>
              <a:rPr lang="en-US" altLang="zh-CN" sz="2400" dirty="0">
                <a:cs typeface="Consolas" panose="020B0609020204030204" pitchFamily="49" charset="0"/>
              </a:rPr>
              <a:t>	a[i] = i ;</a:t>
            </a:r>
          </a:p>
          <a:p>
            <a:pPr marL="0" indent="0">
              <a:buNone/>
            </a:pPr>
            <a:r>
              <a:rPr lang="en-US" altLang="zh-CN" sz="2400" dirty="0">
                <a:cs typeface="Consolas" panose="020B0609020204030204" pitchFamily="49" charset="0"/>
              </a:rPr>
              <a:t>	printf(“%d \n”,a[i]);</a:t>
            </a:r>
          </a:p>
          <a:p>
            <a:pPr marL="0" indent="0">
              <a:buNone/>
            </a:pPr>
            <a:r>
              <a:rPr lang="en-US" altLang="zh-CN" sz="2400" dirty="0">
                <a:cs typeface="Consolas" panose="020B0609020204030204" pitchFamily="49" charset="0"/>
              </a:rPr>
              <a:t>}</a:t>
            </a:r>
          </a:p>
          <a:p>
            <a:pPr marL="0" indent="0">
              <a:buNone/>
            </a:pPr>
            <a:r>
              <a:rPr lang="en-US" altLang="zh-CN" dirty="0">
                <a:cs typeface="Consolas" panose="020B0609020204030204" pitchFamily="49" charset="0"/>
              </a:rPr>
              <a:t>	</a:t>
            </a:r>
            <a:endParaRPr lang="zh-CN" altLang="en-US" dirty="0"/>
          </a:p>
        </p:txBody>
      </p:sp>
      <p:sp>
        <p:nvSpPr>
          <p:cNvPr id="4" name="矩形 3"/>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8189" y="1667470"/>
            <a:ext cx="7666037" cy="4641850"/>
          </a:xfrm>
        </p:spPr>
        <p:txBody>
          <a:bodyPr>
            <a:normAutofit/>
          </a:bodyPr>
          <a:lstStyle/>
          <a:p>
            <a:pPr eaLnBrk="1" hangingPunct="1"/>
            <a:r>
              <a:rPr lang="en-US" altLang="zh-CN" sz="3400" b="1" dirty="0">
                <a:latin typeface="+mn-lt"/>
              </a:rPr>
              <a:t>Windows</a:t>
            </a:r>
            <a:r>
              <a:rPr lang="zh-CN" altLang="en-US" sz="3400" b="1" dirty="0">
                <a:latin typeface="+mn-lt"/>
              </a:rPr>
              <a:t>命名规范</a:t>
            </a:r>
            <a:endParaRPr lang="en-US" altLang="zh-CN" sz="3400" b="1" dirty="0">
              <a:latin typeface="+mn-lt"/>
            </a:endParaRPr>
          </a:p>
          <a:p>
            <a:pPr lvl="1" eaLnBrk="1" hangingPunct="1"/>
            <a:r>
              <a:rPr lang="zh-CN" altLang="en-US" b="1" dirty="0">
                <a:latin typeface="+mn-lt"/>
              </a:rPr>
              <a:t>文件名可以包含除、</a:t>
            </a:r>
            <a:r>
              <a:rPr lang="en-US" altLang="zh-CN" b="1" dirty="0">
                <a:latin typeface="+mn-lt"/>
              </a:rPr>
              <a:t>/:*?”&lt; &gt;</a:t>
            </a:r>
            <a:r>
              <a:rPr lang="zh-CN" altLang="en-US" b="1" dirty="0">
                <a:latin typeface="+mn-lt"/>
              </a:rPr>
              <a:t>和</a:t>
            </a:r>
            <a:r>
              <a:rPr lang="en-US" altLang="zh-CN" b="1" dirty="0">
                <a:latin typeface="+mn-lt"/>
              </a:rPr>
              <a:t>|</a:t>
            </a:r>
            <a:r>
              <a:rPr lang="zh-CN" altLang="en-US" b="1" dirty="0">
                <a:latin typeface="+mn-lt"/>
              </a:rPr>
              <a:t>之外的任意字符</a:t>
            </a:r>
            <a:endParaRPr lang="en-US" altLang="zh-CN" b="1" dirty="0">
              <a:latin typeface="+mn-lt"/>
            </a:endParaRPr>
          </a:p>
          <a:p>
            <a:pPr lvl="1" eaLnBrk="1" hangingPunct="1"/>
            <a:r>
              <a:rPr lang="zh-CN" altLang="en-US" b="1" dirty="0">
                <a:latin typeface="+mn-lt"/>
              </a:rPr>
              <a:t>长度是</a:t>
            </a:r>
            <a:r>
              <a:rPr lang="en-US" altLang="zh-CN" b="1" dirty="0">
                <a:latin typeface="+mn-lt"/>
              </a:rPr>
              <a:t>1-255</a:t>
            </a:r>
            <a:r>
              <a:rPr lang="zh-CN" altLang="en-US" b="1" dirty="0">
                <a:latin typeface="+mn-lt"/>
              </a:rPr>
              <a:t>个字符</a:t>
            </a:r>
            <a:endParaRPr lang="en-US" altLang="zh-CN" b="1" dirty="0">
              <a:latin typeface="+mn-lt"/>
            </a:endParaRPr>
          </a:p>
          <a:p>
            <a:pPr eaLnBrk="1" hangingPunct="1"/>
            <a:r>
              <a:rPr lang="zh-CN" altLang="en-US" sz="3400" b="1" dirty="0">
                <a:latin typeface="+mn-lt"/>
              </a:rPr>
              <a:t>按照</a:t>
            </a:r>
            <a:r>
              <a:rPr lang="zh-CN" altLang="en-US" sz="3400" b="1" dirty="0" smtClean="0">
                <a:latin typeface="+mn-lt"/>
              </a:rPr>
              <a:t>等价类</a:t>
            </a:r>
            <a:r>
              <a:rPr lang="en-US" altLang="zh-CN" sz="3400" b="1" dirty="0" smtClean="0">
                <a:latin typeface="+mn-lt"/>
              </a:rPr>
              <a:t>+</a:t>
            </a:r>
            <a:r>
              <a:rPr lang="zh-CN" altLang="en-US" sz="3400" b="1" dirty="0" smtClean="0">
                <a:latin typeface="+mn-lt"/>
              </a:rPr>
              <a:t>边界值的步骤设计</a:t>
            </a:r>
            <a:r>
              <a:rPr lang="zh-CN" altLang="en-US" sz="3400" b="1" dirty="0" smtClean="0">
                <a:solidFill>
                  <a:srgbClr val="FF0000"/>
                </a:solidFill>
                <a:latin typeface="+mn-lt"/>
              </a:rPr>
              <a:t>测试用例</a:t>
            </a:r>
            <a:r>
              <a:rPr lang="zh-CN" altLang="en-US" sz="3400" b="1" dirty="0" smtClean="0">
                <a:latin typeface="+mn-lt"/>
              </a:rPr>
              <a:t>（</a:t>
            </a:r>
            <a:r>
              <a:rPr lang="zh-CN" altLang="en-US" sz="3600" b="1" dirty="0" smtClean="0">
                <a:latin typeface="黑体" pitchFamily="2" charset="-122"/>
                <a:ea typeface="黑体" pitchFamily="2" charset="-122"/>
              </a:rPr>
              <a:t>需要</a:t>
            </a:r>
            <a:r>
              <a:rPr lang="zh-CN" altLang="en-US" sz="3600" b="1" dirty="0">
                <a:latin typeface="黑体" pitchFamily="2" charset="-122"/>
                <a:ea typeface="黑体" pitchFamily="2" charset="-122"/>
              </a:rPr>
              <a:t>提交纸</a:t>
            </a:r>
            <a:r>
              <a:rPr lang="zh-CN" altLang="en-US" sz="3600" b="1" dirty="0" smtClean="0">
                <a:latin typeface="黑体" pitchFamily="2" charset="-122"/>
                <a:ea typeface="黑体" pitchFamily="2" charset="-122"/>
              </a:rPr>
              <a:t>质作业）</a:t>
            </a:r>
            <a:endParaRPr lang="en-US" altLang="zh-CN" sz="3400" b="1" dirty="0">
              <a:latin typeface="+mn-lt"/>
            </a:endParaRPr>
          </a:p>
          <a:p>
            <a:pPr lvl="2" indent="0">
              <a:buNone/>
            </a:pPr>
            <a:endParaRPr lang="en-US" altLang="zh-CN" dirty="0" smtClean="0"/>
          </a:p>
        </p:txBody>
      </p:sp>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测试（课下练习）</a:t>
            </a:r>
            <a:endParaRPr lang="zh-CN" altLang="en-US" dirty="0"/>
          </a:p>
        </p:txBody>
      </p:sp>
    </p:spTree>
    <p:extLst>
      <p:ext uri="{BB962C8B-B14F-4D97-AF65-F5344CB8AC3E}">
        <p14:creationId xmlns:p14="http://schemas.microsoft.com/office/powerpoint/2010/main" val="287170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182" y="1772816"/>
            <a:ext cx="7849743"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rPr>
              <a:t>边界值分析概述</a:t>
            </a:r>
          </a:p>
        </p:txBody>
      </p:sp>
      <p:sp>
        <p:nvSpPr>
          <p:cNvPr id="3" name="内容占位符 2"/>
          <p:cNvSpPr>
            <a:spLocks noGrp="1"/>
          </p:cNvSpPr>
          <p:nvPr>
            <p:ph idx="1"/>
          </p:nvPr>
        </p:nvSpPr>
        <p:spPr>
          <a:xfrm>
            <a:off x="467544" y="2132856"/>
            <a:ext cx="7879134" cy="4412609"/>
          </a:xfrm>
        </p:spPr>
        <p:txBody>
          <a:bodyPr/>
          <a:lstStyle/>
          <a:p>
            <a:pPr marL="471170" lvl="1" indent="0" algn="just" eaLnBrk="1" hangingPunct="1">
              <a:buNone/>
            </a:pPr>
            <a:r>
              <a:rPr lang="zh-CN" altLang="en-US" sz="2600" b="1" dirty="0">
                <a:latin typeface="+mn-lt"/>
                <a:ea typeface="+mn-ea"/>
              </a:rPr>
              <a:t>在被测对象的边界及边界附近设计测试用例</a:t>
            </a:r>
          </a:p>
          <a:p>
            <a:pPr marL="471170" lvl="1" indent="0" algn="just" eaLnBrk="1" hangingPunct="1">
              <a:buNone/>
            </a:pPr>
            <a:r>
              <a:rPr lang="zh-CN" altLang="en-US" sz="2600" b="1" dirty="0" smtClean="0">
                <a:latin typeface="+mn-lt"/>
                <a:ea typeface="+mn-ea"/>
              </a:rPr>
              <a:t>通常</a:t>
            </a:r>
            <a:r>
              <a:rPr lang="zh-CN" altLang="en-US" sz="2600" b="1" dirty="0">
                <a:latin typeface="+mn-lt"/>
                <a:ea typeface="+mn-ea"/>
              </a:rPr>
              <a:t>边界值分析法是作为对等价类划分法的补充。</a:t>
            </a:r>
            <a:endParaRPr lang="en-US" altLang="zh-CN" sz="2600" b="1" dirty="0">
              <a:latin typeface="+mn-lt"/>
              <a:ea typeface="+mn-ea"/>
            </a:endParaRPr>
          </a:p>
          <a:p>
            <a:endParaRPr lang="zh-CN" altLang="en-US" dirty="0"/>
          </a:p>
        </p:txBody>
      </p:sp>
      <p:sp>
        <p:nvSpPr>
          <p:cNvPr id="4" name="椭圆 3"/>
          <p:cNvSpPr/>
          <p:nvPr/>
        </p:nvSpPr>
        <p:spPr bwMode="auto">
          <a:xfrm>
            <a:off x="1588135" y="3573780"/>
            <a:ext cx="2321560" cy="2228850"/>
          </a:xfrm>
          <a:prstGeom prst="ellipse">
            <a:avLst/>
          </a:prstGeom>
          <a:ln w="38100">
            <a:solidFill>
              <a:srgbClr val="92D05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grpSp>
        <p:nvGrpSpPr>
          <p:cNvPr id="5" name="组合 4"/>
          <p:cNvGrpSpPr/>
          <p:nvPr/>
        </p:nvGrpSpPr>
        <p:grpSpPr>
          <a:xfrm>
            <a:off x="954405" y="5803265"/>
            <a:ext cx="4689475" cy="765101"/>
            <a:chOff x="2986088" y="5226319"/>
            <a:chExt cx="5363517" cy="1253081"/>
          </a:xfrm>
        </p:grpSpPr>
        <p:cxnSp>
          <p:nvCxnSpPr>
            <p:cNvPr id="6" name="直接连接符 5"/>
            <p:cNvCxnSpPr/>
            <p:nvPr/>
          </p:nvCxnSpPr>
          <p:spPr bwMode="auto">
            <a:xfrm flipV="1">
              <a:off x="2986088" y="5362832"/>
              <a:ext cx="5363517" cy="42863"/>
            </a:xfrm>
            <a:prstGeom prst="line">
              <a:avLst/>
            </a:prstGeom>
            <a:ln w="5715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bwMode="auto">
            <a:xfrm>
              <a:off x="3796655" y="5243513"/>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bwMode="auto">
            <a:xfrm>
              <a:off x="6360467" y="5226319"/>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3439467" y="5624518"/>
              <a:ext cx="2346487" cy="854882"/>
            </a:xfrm>
            <a:prstGeom prst="rect">
              <a:avLst/>
            </a:prstGeom>
            <a:noFill/>
          </p:spPr>
          <p:txBody>
            <a:bodyPr wrap="square" rtlCol="0">
              <a:spAutoFit/>
            </a:bodyPr>
            <a:lstStyle/>
            <a:p>
              <a:r>
                <a:rPr lang="en-US" altLang="zh-CN" sz="2800" b="1" dirty="0" smtClean="0"/>
                <a:t>-20</a:t>
              </a:r>
              <a:endParaRPr lang="zh-CN" altLang="en-US" sz="2800" b="1" dirty="0"/>
            </a:p>
          </p:txBody>
        </p:sp>
        <p:sp>
          <p:nvSpPr>
            <p:cNvPr id="10" name="文本框 9"/>
            <p:cNvSpPr txBox="1"/>
            <p:nvPr/>
          </p:nvSpPr>
          <p:spPr>
            <a:xfrm>
              <a:off x="6195366" y="5567690"/>
              <a:ext cx="1114425" cy="854882"/>
            </a:xfrm>
            <a:prstGeom prst="rect">
              <a:avLst/>
            </a:prstGeom>
            <a:noFill/>
          </p:spPr>
          <p:txBody>
            <a:bodyPr wrap="square" rtlCol="0">
              <a:spAutoFit/>
            </a:bodyPr>
            <a:lstStyle/>
            <a:p>
              <a:r>
                <a:rPr lang="en-US" altLang="zh-CN" sz="2800" b="1" dirty="0" smtClean="0"/>
                <a:t>30</a:t>
              </a:r>
              <a:endParaRPr lang="zh-CN" altLang="en-US" sz="2800" b="1" dirty="0"/>
            </a:p>
          </p:txBody>
        </p:sp>
      </p:grpSp>
      <p:sp>
        <p:nvSpPr>
          <p:cNvPr id="11" name="圆角矩形 10"/>
          <p:cNvSpPr/>
          <p:nvPr/>
        </p:nvSpPr>
        <p:spPr>
          <a:xfrm>
            <a:off x="5946140" y="3599815"/>
            <a:ext cx="2237740" cy="2128520"/>
          </a:xfrm>
          <a:prstGeom prst="roundRect">
            <a:avLst/>
          </a:prstGeom>
          <a:solidFill>
            <a:schemeClr val="accent1">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边界</a:t>
            </a:r>
            <a:r>
              <a:rPr lang="en-US" altLang="zh-CN" sz="2800" b="1" dirty="0" smtClean="0">
                <a:solidFill>
                  <a:schemeClr val="tx1"/>
                </a:solidFill>
                <a:latin typeface="楷体" panose="02010609060101010101" pitchFamily="49" charset="-122"/>
                <a:ea typeface="楷体" panose="02010609060101010101" pitchFamily="49" charset="-122"/>
              </a:rPr>
              <a:t>3</a:t>
            </a:r>
            <a:r>
              <a:rPr lang="zh-CN" altLang="en-US" sz="2800" b="1" dirty="0" smtClean="0">
                <a:solidFill>
                  <a:schemeClr val="tx1"/>
                </a:solidFill>
                <a:latin typeface="楷体" panose="02010609060101010101" pitchFamily="49" charset="-122"/>
                <a:ea typeface="楷体" panose="02010609060101010101" pitchFamily="49" charset="-122"/>
              </a:rPr>
              <a:t>原则</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a:t>
            </a: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&lt;</a:t>
            </a: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a:solidFill>
                  <a:schemeClr val="tx1"/>
                </a:solidFill>
                <a:latin typeface="楷体" panose="02010609060101010101" pitchFamily="49" charset="-122"/>
                <a:ea typeface="楷体" panose="02010609060101010101" pitchFamily="49" charset="-122"/>
              </a:rPr>
              <a:t>&gt;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zh-CN" altLang="en-US" sz="2800" dirty="0">
              <a:solidFill>
                <a:schemeClr val="tx1"/>
              </a:solidFill>
              <a:latin typeface="楷体" panose="02010609060101010101" pitchFamily="49" charset="-122"/>
              <a:ea typeface="楷体" panose="02010609060101010101" pitchFamily="49" charset="-122"/>
            </a:endParaRPr>
          </a:p>
        </p:txBody>
      </p:sp>
      <p:sp>
        <p:nvSpPr>
          <p:cNvPr id="12" name="矩形 11"/>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608679"/>
            <a:ext cx="8568952" cy="5060681"/>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边界的确定</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a:t>
            </a:r>
            <a:r>
              <a:rPr lang="zh-CN" altLang="en-US" sz="2400" b="1" dirty="0">
                <a:solidFill>
                  <a:srgbClr val="FF0000"/>
                </a:solidFill>
                <a:latin typeface="+mn-lt"/>
                <a:ea typeface="+mn-ea"/>
              </a:rPr>
              <a:t>值的范围</a:t>
            </a:r>
            <a:r>
              <a:rPr lang="zh-CN" altLang="en-US" sz="2400" b="1" dirty="0">
                <a:latin typeface="+mn-lt"/>
                <a:ea typeface="+mn-ea"/>
              </a:rPr>
              <a:t>，则应取刚达到这个范围的边界值以及刚刚超过这个范围边界的值作为测试输入数据。</a:t>
            </a: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a:t>
            </a:r>
            <a:r>
              <a:rPr lang="zh-CN" altLang="en-US" sz="2400" b="1" dirty="0">
                <a:solidFill>
                  <a:srgbClr val="FF0000"/>
                </a:solidFill>
                <a:latin typeface="+mn-lt"/>
                <a:ea typeface="+mn-ea"/>
              </a:rPr>
              <a:t>值的个数</a:t>
            </a:r>
            <a:r>
              <a:rPr lang="zh-CN" altLang="en-US" sz="2400" b="1" dirty="0">
                <a:latin typeface="+mn-lt"/>
                <a:ea typeface="+mn-ea"/>
              </a:rPr>
              <a:t>，则用最大个数、最小个数和比最大个数多</a:t>
            </a:r>
            <a:r>
              <a:rPr lang="en-US" altLang="zh-CN" sz="2400" b="1" dirty="0">
                <a:latin typeface="+mn-lt"/>
                <a:ea typeface="+mn-ea"/>
              </a:rPr>
              <a:t>1</a:t>
            </a:r>
            <a:r>
              <a:rPr lang="zh-CN" altLang="en-US" sz="2400" b="1" dirty="0">
                <a:latin typeface="+mn-lt"/>
                <a:ea typeface="+mn-ea"/>
              </a:rPr>
              <a:t>个、比最小个数少</a:t>
            </a:r>
            <a:r>
              <a:rPr lang="en-US" altLang="zh-CN" sz="2400" b="1" dirty="0">
                <a:latin typeface="+mn-lt"/>
                <a:ea typeface="+mn-ea"/>
              </a:rPr>
              <a:t>1</a:t>
            </a:r>
            <a:r>
              <a:rPr lang="zh-CN" altLang="en-US" sz="2400" b="1" dirty="0">
                <a:latin typeface="+mn-lt"/>
                <a:ea typeface="+mn-ea"/>
              </a:rPr>
              <a:t>个的数作为测试数据。</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程序的规格说明给出的</a:t>
            </a:r>
            <a:r>
              <a:rPr lang="zh-CN" altLang="en-US" sz="2400" b="1" dirty="0">
                <a:solidFill>
                  <a:srgbClr val="FF0000"/>
                </a:solidFill>
                <a:latin typeface="+mn-lt"/>
                <a:ea typeface="+mn-ea"/>
              </a:rPr>
              <a:t>输入域或输出域</a:t>
            </a:r>
            <a:r>
              <a:rPr lang="zh-CN" altLang="en-US" sz="2400" b="1" dirty="0">
                <a:latin typeface="+mn-lt"/>
                <a:ea typeface="+mn-ea"/>
              </a:rPr>
              <a:t>是有序集合 （如有序表、顺序文件等），则应选取集合中的第一个和最后一个元素作为测试用例。</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程序中使用了一个</a:t>
            </a:r>
            <a:r>
              <a:rPr lang="zh-CN" altLang="en-US" sz="2400" b="1" dirty="0">
                <a:solidFill>
                  <a:srgbClr val="FF0000"/>
                </a:solidFill>
                <a:latin typeface="+mn-lt"/>
                <a:ea typeface="+mn-ea"/>
              </a:rPr>
              <a:t>内部数据结构</a:t>
            </a:r>
            <a:r>
              <a:rPr lang="zh-CN" altLang="en-US" sz="2400" b="1" dirty="0">
                <a:latin typeface="+mn-lt"/>
                <a:ea typeface="+mn-ea"/>
              </a:rPr>
              <a:t>，则应当选择这个内部数据结构边界上的值作为测试用例。</a:t>
            </a:r>
            <a:endParaRPr lang="zh-CN" altLang="en-US" dirty="0"/>
          </a:p>
        </p:txBody>
      </p:sp>
      <p:sp>
        <p:nvSpPr>
          <p:cNvPr id="5" name="标题 3"/>
          <p:cNvSpPr txBox="1"/>
          <p:nvPr/>
        </p:nvSpPr>
        <p:spPr bwMode="auto">
          <a:xfrm>
            <a:off x="611560" y="980728"/>
            <a:ext cx="78501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b" anchorCtr="0" compatLnSpc="1">
            <a:spAutoFit/>
          </a:bodyPr>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en-US" altLang="zh-CN" sz="3800" b="1" smtClean="0">
                <a:solidFill>
                  <a:schemeClr val="tx2"/>
                </a:solidFill>
                <a:latin typeface="黑体" panose="02010609060101010101" pitchFamily="2" charset="-122"/>
                <a:ea typeface="黑体" panose="02010609060101010101" pitchFamily="2" charset="-122"/>
                <a:cs typeface="+mj-cs"/>
              </a:rPr>
              <a:t>3.2 </a:t>
            </a:r>
            <a:r>
              <a:rPr lang="zh-CN" altLang="en-US" sz="3800" b="1" smtClean="0">
                <a:solidFill>
                  <a:schemeClr val="tx2"/>
                </a:solidFill>
                <a:latin typeface="黑体" panose="02010609060101010101" pitchFamily="2" charset="-122"/>
                <a:ea typeface="黑体" panose="02010609060101010101" pitchFamily="2" charset="-122"/>
                <a:cs typeface="+mj-cs"/>
              </a:rPr>
              <a:t>边界值测试</a:t>
            </a:r>
            <a:endParaRPr lang="zh-CN" altLang="en-US" sz="3800" b="1">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680687"/>
            <a:ext cx="8388586" cy="5060681"/>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如果程序的规格说明中规定：</a:t>
            </a:r>
            <a:r>
              <a:rPr lang="en-US" altLang="zh-CN" sz="2400" b="1" dirty="0" smtClean="0">
                <a:latin typeface="+mn-lt"/>
                <a:ea typeface="+mn-ea"/>
              </a:rPr>
              <a:t>“</a:t>
            </a:r>
            <a:r>
              <a:rPr lang="zh-CN" altLang="en-US" sz="2400" b="1" dirty="0" smtClean="0">
                <a:latin typeface="+mn-lt"/>
                <a:ea typeface="+mn-ea"/>
              </a:rPr>
              <a:t>重量在</a:t>
            </a:r>
            <a:r>
              <a:rPr lang="en-US" altLang="zh-CN" sz="2400" b="1" dirty="0" smtClean="0">
                <a:latin typeface="+mn-lt"/>
                <a:ea typeface="+mn-ea"/>
              </a:rPr>
              <a:t>10.00</a:t>
            </a:r>
            <a:r>
              <a:rPr lang="zh-CN" altLang="en-US" sz="2400" b="1" dirty="0" smtClean="0">
                <a:latin typeface="+mn-lt"/>
                <a:ea typeface="+mn-ea"/>
              </a:rPr>
              <a:t>公斤至</a:t>
            </a:r>
            <a:r>
              <a:rPr lang="en-US" altLang="zh-CN" sz="2400" b="1" dirty="0" smtClean="0">
                <a:latin typeface="+mn-lt"/>
                <a:ea typeface="+mn-ea"/>
              </a:rPr>
              <a:t>50.00</a:t>
            </a:r>
            <a:r>
              <a:rPr lang="zh-CN" altLang="en-US" sz="2400" b="1" dirty="0" smtClean="0">
                <a:latin typeface="+mn-lt"/>
                <a:ea typeface="+mn-ea"/>
              </a:rPr>
              <a:t>公斤范围内的邮件，其邮费计算公式为</a:t>
            </a:r>
            <a:r>
              <a:rPr lang="en-US" altLang="zh-CN" sz="2400" b="1" dirty="0" smtClean="0">
                <a:latin typeface="+mn-lt"/>
                <a:ea typeface="+mn-ea"/>
              </a:rPr>
              <a:t>……"</a:t>
            </a:r>
            <a:r>
              <a:rPr lang="zh-CN" altLang="en-US" sz="2400" b="1" dirty="0" smtClean="0">
                <a:latin typeface="+mn-lt"/>
                <a:ea typeface="+mn-ea"/>
              </a:rPr>
              <a:t>。</a:t>
            </a:r>
            <a:endParaRPr lang="en-US" altLang="zh-CN" sz="2400" b="1" dirty="0" smtClean="0">
              <a:latin typeface="+mn-lt"/>
              <a:ea typeface="+mn-ea"/>
            </a:endParaRPr>
          </a:p>
          <a:p>
            <a:pPr marL="471170" lvl="1" indent="0" algn="just" eaLnBrk="1" hangingPunct="1">
              <a:lnSpc>
                <a:spcPct val="100000"/>
              </a:lnSpc>
              <a:buNone/>
            </a:pPr>
            <a:r>
              <a:rPr lang="en-US" altLang="zh-CN" sz="2400" b="1" dirty="0" smtClean="0">
                <a:latin typeface="+mn-lt"/>
                <a:ea typeface="+mn-ea"/>
              </a:rPr>
              <a:t>	</a:t>
            </a:r>
            <a:r>
              <a:rPr lang="zh-CN" altLang="en-US" sz="2400" b="1" dirty="0" smtClean="0">
                <a:latin typeface="+mn-lt"/>
                <a:ea typeface="+mn-ea"/>
              </a:rPr>
              <a:t>应</a:t>
            </a:r>
            <a:r>
              <a:rPr lang="zh-CN" altLang="en-US" sz="2400" b="1" dirty="0">
                <a:latin typeface="+mn-lt"/>
                <a:ea typeface="+mn-ea"/>
              </a:rPr>
              <a:t>取</a:t>
            </a:r>
            <a:r>
              <a:rPr lang="en-US" altLang="zh-CN" sz="2400" b="1" dirty="0">
                <a:solidFill>
                  <a:srgbClr val="FF0000"/>
                </a:solidFill>
                <a:latin typeface="+mn-lt"/>
                <a:ea typeface="+mn-ea"/>
              </a:rPr>
              <a:t>10</a:t>
            </a:r>
            <a:r>
              <a:rPr lang="zh-CN" altLang="en-US" sz="2400" b="1" dirty="0">
                <a:solidFill>
                  <a:srgbClr val="FF0000"/>
                </a:solidFill>
                <a:latin typeface="+mn-lt"/>
                <a:ea typeface="+mn-ea"/>
              </a:rPr>
              <a:t>  </a:t>
            </a:r>
            <a:r>
              <a:rPr lang="en-US" altLang="zh-CN" sz="2400" b="1" dirty="0">
                <a:solidFill>
                  <a:srgbClr val="FF0000"/>
                </a:solidFill>
                <a:latin typeface="+mn-lt"/>
                <a:ea typeface="+mn-ea"/>
              </a:rPr>
              <a:t>50</a:t>
            </a:r>
            <a:r>
              <a:rPr lang="zh-CN" altLang="en-US" sz="2400" b="1" dirty="0">
                <a:solidFill>
                  <a:srgbClr val="FF0000"/>
                </a:solidFill>
                <a:latin typeface="+mn-lt"/>
                <a:ea typeface="+mn-ea"/>
              </a:rPr>
              <a:t> </a:t>
            </a:r>
            <a:r>
              <a:rPr lang="zh-CN" altLang="en-US" sz="2400" b="1" dirty="0">
                <a:latin typeface="+mn-lt"/>
                <a:ea typeface="+mn-ea"/>
                <a:sym typeface="+mn-ea"/>
              </a:rPr>
              <a:t>，</a:t>
            </a:r>
            <a:r>
              <a:rPr lang="en-US" altLang="zh-CN" sz="2400" b="1" dirty="0">
                <a:solidFill>
                  <a:srgbClr val="FF0000"/>
                </a:solidFill>
                <a:latin typeface="+mn-lt"/>
                <a:ea typeface="+mn-ea"/>
              </a:rPr>
              <a:t>10.01  50.01</a:t>
            </a:r>
            <a:r>
              <a:rPr lang="zh-CN" altLang="en-US" sz="2400" b="1" dirty="0">
                <a:latin typeface="+mn-lt"/>
                <a:ea typeface="+mn-ea"/>
                <a:sym typeface="+mn-ea"/>
              </a:rPr>
              <a:t>，</a:t>
            </a:r>
            <a:r>
              <a:rPr lang="en-US" altLang="zh-CN" sz="2400" b="1" dirty="0">
                <a:solidFill>
                  <a:srgbClr val="FF0000"/>
                </a:solidFill>
                <a:latin typeface="+mn-lt"/>
                <a:ea typeface="+mn-ea"/>
              </a:rPr>
              <a:t>9.99  49.99 </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一个输入文件应包括</a:t>
            </a:r>
            <a:r>
              <a:rPr lang="en-US" altLang="zh-CN" sz="2400" b="1" dirty="0">
                <a:latin typeface="+mn-lt"/>
                <a:ea typeface="+mn-ea"/>
              </a:rPr>
              <a:t>1~255</a:t>
            </a:r>
            <a:r>
              <a:rPr lang="zh-CN" altLang="en-US" sz="2400" b="1" dirty="0">
                <a:latin typeface="+mn-lt"/>
                <a:ea typeface="+mn-ea"/>
              </a:rPr>
              <a:t>个记录。</a:t>
            </a:r>
          </a:p>
          <a:p>
            <a:pPr marL="471170" lvl="1" indent="0" algn="just" eaLnBrk="1" hangingPunct="1">
              <a:lnSpc>
                <a:spcPct val="100000"/>
              </a:lnSpc>
              <a:buNone/>
            </a:pPr>
            <a:r>
              <a:rPr lang="en-US" altLang="zh-CN" sz="2400" b="1" dirty="0">
                <a:latin typeface="+mn-lt"/>
                <a:ea typeface="+mn-ea"/>
              </a:rPr>
              <a:t>	</a:t>
            </a:r>
            <a:r>
              <a:rPr lang="zh-CN" altLang="en-US" sz="2400" b="1" dirty="0">
                <a:latin typeface="+mn-lt"/>
                <a:ea typeface="+mn-ea"/>
              </a:rPr>
              <a:t>可取</a:t>
            </a:r>
            <a:r>
              <a:rPr lang="en-US" altLang="zh-CN" sz="2400" b="1" dirty="0">
                <a:solidFill>
                  <a:srgbClr val="FF0000"/>
                </a:solidFill>
                <a:latin typeface="+mn-lt"/>
                <a:ea typeface="+mn-ea"/>
              </a:rPr>
              <a:t>1  255</a:t>
            </a:r>
            <a:r>
              <a:rPr lang="zh-CN" altLang="en-US" sz="2400" b="1" dirty="0">
                <a:latin typeface="+mn-lt"/>
                <a:ea typeface="+mn-ea"/>
              </a:rPr>
              <a:t>，</a:t>
            </a:r>
            <a:r>
              <a:rPr lang="en-US" altLang="zh-CN" sz="2400" b="1" dirty="0">
                <a:solidFill>
                  <a:srgbClr val="FF0000"/>
                </a:solidFill>
                <a:latin typeface="+mn-lt"/>
                <a:ea typeface="+mn-ea"/>
              </a:rPr>
              <a:t>0  </a:t>
            </a:r>
            <a:r>
              <a:rPr lang="en-US" altLang="zh-CN" sz="2400" b="1" dirty="0">
                <a:solidFill>
                  <a:srgbClr val="FF0000"/>
                </a:solidFill>
                <a:latin typeface="+mn-lt"/>
                <a:ea typeface="+mn-ea"/>
                <a:sym typeface="+mn-ea"/>
              </a:rPr>
              <a:t>254</a:t>
            </a:r>
            <a:r>
              <a:rPr lang="zh-CN" altLang="en-US" sz="2400" b="1" dirty="0">
                <a:solidFill>
                  <a:schemeClr val="tx1"/>
                </a:solidFill>
                <a:latin typeface="+mn-lt"/>
                <a:ea typeface="+mn-ea"/>
              </a:rPr>
              <a:t>，</a:t>
            </a:r>
            <a:r>
              <a:rPr lang="en-US" altLang="zh-CN" sz="2400" b="1" dirty="0">
                <a:solidFill>
                  <a:srgbClr val="FF0000"/>
                </a:solidFill>
                <a:latin typeface="+mn-lt"/>
                <a:ea typeface="+mn-ea"/>
              </a:rPr>
              <a:t>256  2</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某程序的规格说明要求计算出</a:t>
            </a:r>
            <a:r>
              <a:rPr lang="en-US" altLang="zh-CN" sz="2400" b="1" dirty="0">
                <a:latin typeface="+mn-lt"/>
                <a:ea typeface="+mn-ea"/>
              </a:rPr>
              <a:t>“</a:t>
            </a:r>
            <a:r>
              <a:rPr lang="zh-CN" altLang="en-US" sz="2400" b="1" dirty="0">
                <a:latin typeface="+mn-lt"/>
                <a:ea typeface="+mn-ea"/>
              </a:rPr>
              <a:t>每月保险金扣除额为</a:t>
            </a:r>
            <a:r>
              <a:rPr lang="en-US" altLang="zh-CN" sz="2400" b="1" dirty="0">
                <a:latin typeface="+mn-lt"/>
                <a:ea typeface="+mn-ea"/>
              </a:rPr>
              <a:t>0</a:t>
            </a:r>
            <a:r>
              <a:rPr lang="zh-CN" altLang="en-US" sz="2400" b="1" dirty="0">
                <a:latin typeface="+mn-lt"/>
                <a:ea typeface="+mn-ea"/>
              </a:rPr>
              <a:t>至</a:t>
            </a:r>
            <a:r>
              <a:rPr lang="en-US" altLang="zh-CN" sz="2400" b="1" dirty="0">
                <a:latin typeface="+mn-lt"/>
                <a:ea typeface="+mn-ea"/>
              </a:rPr>
              <a:t>1165.25</a:t>
            </a:r>
            <a:r>
              <a:rPr lang="zh-CN" altLang="en-US" sz="2400" b="1" dirty="0">
                <a:latin typeface="+mn-lt"/>
                <a:ea typeface="+mn-ea"/>
              </a:rPr>
              <a:t>元</a:t>
            </a:r>
            <a:r>
              <a:rPr lang="en-US" altLang="zh-CN" sz="2400" b="1" dirty="0">
                <a:latin typeface="+mn-lt"/>
                <a:ea typeface="+mn-ea"/>
              </a:rPr>
              <a:t>”</a:t>
            </a:r>
            <a:r>
              <a:rPr lang="zh-CN" altLang="en-US" sz="2400" b="1" dirty="0">
                <a:latin typeface="+mn-lt"/>
                <a:ea typeface="+mn-ea"/>
              </a:rPr>
              <a:t>。</a:t>
            </a:r>
            <a:endParaRPr lang="en-US" altLang="zh-CN" sz="2400" b="1" dirty="0">
              <a:latin typeface="+mn-lt"/>
              <a:ea typeface="+mn-ea"/>
            </a:endParaRPr>
          </a:p>
          <a:p>
            <a:pPr marL="471170" lvl="1" indent="0" algn="l" eaLnBrk="1" hangingPunct="1">
              <a:lnSpc>
                <a:spcPct val="100000"/>
              </a:lnSpc>
              <a:buNone/>
            </a:pPr>
            <a:r>
              <a:rPr lang="en-US" altLang="zh-CN" sz="2400" b="1" dirty="0">
                <a:latin typeface="+mn-lt"/>
                <a:ea typeface="+mn-ea"/>
              </a:rPr>
              <a:t>	</a:t>
            </a:r>
            <a:r>
              <a:rPr lang="zh-CN" altLang="en-US" sz="2400" b="1" dirty="0">
                <a:latin typeface="+mn-lt"/>
                <a:ea typeface="+mn-ea"/>
              </a:rPr>
              <a:t>可取</a:t>
            </a:r>
            <a:r>
              <a:rPr lang="en-US" altLang="zh-CN" sz="2400" b="1" dirty="0">
                <a:solidFill>
                  <a:srgbClr val="FF0000"/>
                </a:solidFill>
                <a:latin typeface="+mn-lt"/>
                <a:ea typeface="+mn-ea"/>
              </a:rPr>
              <a:t>0.00  1165.25</a:t>
            </a:r>
            <a:r>
              <a:rPr lang="zh-CN" altLang="en-US" sz="2400" b="1" dirty="0">
                <a:solidFill>
                  <a:schemeClr val="tx1"/>
                </a:solidFill>
                <a:latin typeface="+mn-lt"/>
                <a:ea typeface="+mn-ea"/>
              </a:rPr>
              <a:t>，</a:t>
            </a:r>
            <a:r>
              <a:rPr lang="en-US" altLang="zh-CN" sz="2400" b="1" dirty="0">
                <a:solidFill>
                  <a:srgbClr val="FF0000"/>
                </a:solidFill>
                <a:latin typeface="+mn-lt"/>
                <a:ea typeface="+mn-ea"/>
              </a:rPr>
              <a:t>-0.01  </a:t>
            </a:r>
            <a:r>
              <a:rPr lang="en-US" altLang="zh-CN" sz="2400" b="1" dirty="0">
                <a:solidFill>
                  <a:srgbClr val="FF0000"/>
                </a:solidFill>
                <a:latin typeface="+mn-lt"/>
                <a:ea typeface="+mn-ea"/>
                <a:sym typeface="+mn-ea"/>
              </a:rPr>
              <a:t>1165.24</a:t>
            </a:r>
            <a:r>
              <a:rPr lang="en-US" altLang="zh-CN" sz="2400" b="1" dirty="0">
                <a:latin typeface="+mn-lt"/>
                <a:ea typeface="+mn-ea"/>
              </a:rPr>
              <a:t> </a:t>
            </a:r>
            <a:r>
              <a:rPr lang="zh-CN" altLang="en-US" sz="2400" b="1" dirty="0">
                <a:latin typeface="+mn-lt"/>
                <a:ea typeface="+mn-ea"/>
              </a:rPr>
              <a:t>，</a:t>
            </a:r>
            <a:r>
              <a:rPr lang="en-US" altLang="zh-CN" sz="2400" b="1" dirty="0">
                <a:solidFill>
                  <a:srgbClr val="FF0000"/>
                </a:solidFill>
                <a:latin typeface="+mn-lt"/>
                <a:ea typeface="+mn-ea"/>
              </a:rPr>
              <a:t>1165.26  0.01</a:t>
            </a:r>
          </a:p>
          <a:p>
            <a:endParaRPr lang="zh-CN" altLang="en-US" dirty="0"/>
          </a:p>
        </p:txBody>
      </p:sp>
      <p:sp>
        <p:nvSpPr>
          <p:cNvPr id="4" name="标题 3"/>
          <p:cNvSpPr>
            <a:spLocks noGrp="1"/>
          </p:cNvSpPr>
          <p:nvPr>
            <p:ph type="title"/>
          </p:nvPr>
        </p:nvSpPr>
        <p:spPr>
          <a:xfrm>
            <a:off x="611560" y="980728"/>
            <a:ext cx="7850188" cy="566737"/>
          </a:xfrm>
          <a:prstGeom prst="rect">
            <a:avLst/>
          </a:prstGeom>
        </p:spPr>
        <p:txBody>
          <a:bodyPr wrap="none">
            <a:sp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689" y="908720"/>
            <a:ext cx="7849743" cy="565820"/>
          </a:xfrm>
        </p:spPr>
        <p:txBody>
          <a:bodyPr>
            <a:noAutofit/>
          </a:bodyPr>
          <a:lstStyle/>
          <a:p>
            <a:pPr lvl="1">
              <a:buClr>
                <a:schemeClr val="accent2"/>
              </a:buClr>
            </a:pPr>
            <a:r>
              <a:rPr lang="en-US" altLang="zh-CN" b="1" kern="1200" dirty="0">
                <a:latin typeface="黑体" panose="02010609060101010101" pitchFamily="2" charset="-122"/>
                <a:ea typeface="黑体" panose="02010609060101010101" pitchFamily="2" charset="-122"/>
                <a:cs typeface="+mj-cs"/>
              </a:rPr>
              <a:t>3.2 </a:t>
            </a:r>
            <a:r>
              <a:rPr lang="zh-CN" altLang="en-US" b="1" kern="1200" dirty="0">
                <a:latin typeface="黑体" panose="02010609060101010101" pitchFamily="2" charset="-122"/>
                <a:ea typeface="黑体" panose="02010609060101010101" pitchFamily="2" charset="-122"/>
                <a:cs typeface="+mj-cs"/>
              </a:rPr>
              <a:t>边界值测试</a:t>
            </a:r>
          </a:p>
        </p:txBody>
      </p:sp>
      <p:sp>
        <p:nvSpPr>
          <p:cNvPr id="3" name="内容占位符 2"/>
          <p:cNvSpPr>
            <a:spLocks noGrp="1"/>
          </p:cNvSpPr>
          <p:nvPr>
            <p:ph idx="1"/>
          </p:nvPr>
        </p:nvSpPr>
        <p:spPr>
          <a:xfrm>
            <a:off x="251520" y="1628800"/>
            <a:ext cx="9073008" cy="5060681"/>
          </a:xfrm>
        </p:spPr>
        <p:txBody>
          <a:bodyPr/>
          <a:lstStyle/>
          <a:p>
            <a:pPr marL="469900" lvl="1" indent="-469900" algn="just" eaLnBrk="1" hangingPunct="1">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一家</a:t>
            </a:r>
            <a:r>
              <a:rPr lang="zh-CN" altLang="en-US" sz="2400" b="1" dirty="0">
                <a:latin typeface="+mn-lt"/>
                <a:ea typeface="+mn-ea"/>
              </a:rPr>
              <a:t>商店，它为购买不同数量商品的客户报出不同的价格，即按购买量的不同“分段”计价。</a:t>
            </a:r>
          </a:p>
        </p:txBody>
      </p:sp>
      <p:graphicFrame>
        <p:nvGraphicFramePr>
          <p:cNvPr id="5" name="表格 4"/>
          <p:cNvGraphicFramePr>
            <a:graphicFrameLocks noGrp="1"/>
          </p:cNvGraphicFramePr>
          <p:nvPr/>
        </p:nvGraphicFramePr>
        <p:xfrm>
          <a:off x="777925" y="3298567"/>
          <a:ext cx="7461472" cy="2793463"/>
        </p:xfrm>
        <a:graphic>
          <a:graphicData uri="http://schemas.openxmlformats.org/drawingml/2006/table">
            <a:tbl>
              <a:tblPr firstRow="1" bandRow="1">
                <a:tableStyleId>{5FD0F851-EC5A-4D38-B0AD-8093EC10F338}</a:tableStyleId>
              </a:tblPr>
              <a:tblGrid>
                <a:gridCol w="4874195"/>
                <a:gridCol w="2587277"/>
              </a:tblGrid>
              <a:tr h="504056">
                <a:tc>
                  <a:txBody>
                    <a:bodyPr/>
                    <a:lstStyle/>
                    <a:p>
                      <a:pPr algn="ctr"/>
                      <a:r>
                        <a:rPr lang="zh-CN" altLang="en-US" sz="2400" b="1" dirty="0" smtClean="0">
                          <a:latin typeface="+mn-ea"/>
                          <a:ea typeface="+mn-ea"/>
                        </a:rPr>
                        <a:t>购买数量</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latin typeface="+mn-ea"/>
                          <a:ea typeface="+mn-ea"/>
                        </a:rPr>
                        <a:t>单价（元）</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r>
                        <a:rPr lang="zh-CN" altLang="en-US" sz="2400" b="1" dirty="0" smtClean="0">
                          <a:latin typeface="+mn-ea"/>
                          <a:ea typeface="+mn-ea"/>
                        </a:rPr>
                        <a:t>头</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r>
                        <a:rPr lang="zh-CN" altLang="en-US" sz="2400" b="1" dirty="0" smtClean="0">
                          <a:latin typeface="+mn-ea"/>
                          <a:ea typeface="+mn-ea"/>
                        </a:rPr>
                        <a:t>即从第</a:t>
                      </a:r>
                      <a:r>
                        <a:rPr lang="en-US" altLang="zh-CN" sz="2400" b="1" dirty="0" smtClean="0">
                          <a:latin typeface="+mn-ea"/>
                          <a:ea typeface="+mn-ea"/>
                        </a:rPr>
                        <a:t>1</a:t>
                      </a:r>
                      <a:r>
                        <a:rPr lang="zh-CN" altLang="en-US" sz="2400" b="1" dirty="0" smtClean="0">
                          <a:latin typeface="+mn-ea"/>
                          <a:ea typeface="+mn-ea"/>
                        </a:rPr>
                        <a:t>件到第</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b="1" dirty="0" smtClean="0">
                          <a:latin typeface="+mn-ea"/>
                          <a:ea typeface="+mn-ea"/>
                        </a:rPr>
                        <a:t>5.00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706497">
                <a:tc>
                  <a:txBody>
                    <a:bodyPr/>
                    <a:lstStyle/>
                    <a:p>
                      <a:r>
                        <a:rPr lang="zh-CN" altLang="en-US" sz="2400" b="1" dirty="0" smtClean="0">
                          <a:latin typeface="+mn-ea"/>
                          <a:ea typeface="+mn-ea"/>
                        </a:rPr>
                        <a:t>第二个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11</a:t>
                      </a:r>
                      <a:r>
                        <a:rPr lang="zh-CN" altLang="en-US" sz="2400" b="1" dirty="0" smtClean="0">
                          <a:latin typeface="+mn-ea"/>
                          <a:ea typeface="+mn-ea"/>
                        </a:rPr>
                        <a:t>件到第</a:t>
                      </a:r>
                      <a:r>
                        <a:rPr lang="en-US" altLang="zh-CN" sz="2400" b="1" dirty="0" smtClean="0">
                          <a:latin typeface="+mn-ea"/>
                          <a:ea typeface="+mn-ea"/>
                        </a:rPr>
                        <a:t>20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4.75</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186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atin typeface="+mn-ea"/>
                          <a:ea typeface="+mn-ea"/>
                        </a:rPr>
                        <a:t>第三个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21</a:t>
                      </a:r>
                      <a:r>
                        <a:rPr lang="zh-CN" altLang="en-US" sz="2400" b="1" dirty="0" smtClean="0">
                          <a:latin typeface="+mn-ea"/>
                          <a:ea typeface="+mn-ea"/>
                        </a:rPr>
                        <a:t>件到第</a:t>
                      </a:r>
                      <a:r>
                        <a:rPr lang="en-US" altLang="zh-CN" sz="2400" b="1" dirty="0" smtClean="0">
                          <a:latin typeface="+mn-ea"/>
                          <a:ea typeface="+mn-ea"/>
                        </a:rPr>
                        <a:t>30</a:t>
                      </a:r>
                      <a:r>
                        <a:rPr lang="zh-CN" altLang="en-US" sz="2400" b="1" dirty="0" smtClean="0">
                          <a:latin typeface="+mn-ea"/>
                          <a:ea typeface="+mn-ea"/>
                        </a:rPr>
                        <a:t>件）</a:t>
                      </a:r>
                      <a:endParaRPr lang="zh-CN" altLang="en-US" sz="2400" b="1" dirty="0" smtClean="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400" b="1" dirty="0" smtClean="0">
                          <a:latin typeface="+mn-ea"/>
                          <a:ea typeface="+mn-ea"/>
                        </a:rPr>
                        <a:t>4.50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26989">
                <a:tc>
                  <a:txBody>
                    <a:bodyPr/>
                    <a:lstStyle/>
                    <a:p>
                      <a:r>
                        <a:rPr lang="zh-CN" altLang="en-US" sz="2400" b="1" dirty="0" smtClean="0">
                          <a:latin typeface="+mn-ea"/>
                          <a:ea typeface="+mn-ea"/>
                        </a:rPr>
                        <a:t>超过</a:t>
                      </a:r>
                      <a:r>
                        <a:rPr lang="en-US" altLang="zh-CN" sz="2400" b="1" dirty="0" smtClean="0">
                          <a:latin typeface="+mn-ea"/>
                          <a:ea typeface="+mn-ea"/>
                        </a:rPr>
                        <a:t>30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980728"/>
            <a:ext cx="7849743" cy="565820"/>
          </a:xfrm>
        </p:spPr>
        <p:txBody>
          <a:bodyPr>
            <a:noAutofit/>
          </a:body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
        <p:nvSpPr>
          <p:cNvPr id="3" name="内容占位符 2"/>
          <p:cNvSpPr>
            <a:spLocks noGrp="1"/>
          </p:cNvSpPr>
          <p:nvPr>
            <p:ph idx="1"/>
          </p:nvPr>
        </p:nvSpPr>
        <p:spPr>
          <a:xfrm>
            <a:off x="395789" y="1677449"/>
            <a:ext cx="8352928" cy="5060681"/>
          </a:xfrm>
        </p:spPr>
        <p:txBody>
          <a:bodyPr/>
          <a:lstStyle/>
          <a:p>
            <a:pPr marL="469900" lvl="1" indent="-469900" algn="just" eaLnBrk="1" hangingPunct="1">
              <a:buFont typeface="Wingdings" panose="05000000000000000000" pitchFamily="2" charset="2"/>
              <a:buChar char="o"/>
            </a:pPr>
            <a:r>
              <a:rPr lang="zh-CN" altLang="en-US" sz="3100" b="1" dirty="0" smtClean="0">
                <a:latin typeface="+mn-lt"/>
                <a:ea typeface="+mn-ea"/>
                <a:cs typeface="+mn-cs"/>
              </a:rPr>
              <a:t>等价类分析</a:t>
            </a:r>
            <a:r>
              <a:rPr lang="zh-CN" altLang="en-US" sz="3100" b="1" dirty="0">
                <a:latin typeface="+mn-lt"/>
                <a:ea typeface="+mn-ea"/>
                <a:cs typeface="+mn-cs"/>
              </a:rPr>
              <a:t>法使用</a:t>
            </a:r>
            <a:endParaRPr lang="en-US" altLang="zh-CN" sz="3100" b="1" dirty="0">
              <a:latin typeface="+mn-lt"/>
              <a:ea typeface="+mn-ea"/>
              <a:cs typeface="+mn-cs"/>
            </a:endParaRPr>
          </a:p>
          <a:p>
            <a:pPr lvl="1"/>
            <a:r>
              <a:rPr lang="zh-CN" altLang="en-US" sz="2400" b="1" dirty="0">
                <a:latin typeface="+mn-lt"/>
                <a:ea typeface="+mn-ea"/>
              </a:rPr>
              <a:t>买</a:t>
            </a:r>
            <a:r>
              <a:rPr lang="en-US" altLang="zh-CN" sz="2400" b="1" dirty="0">
                <a:latin typeface="+mn-lt"/>
                <a:ea typeface="+mn-ea"/>
              </a:rPr>
              <a:t>5</a:t>
            </a:r>
            <a:r>
              <a:rPr lang="zh-CN" altLang="en-US" sz="2400" b="1" dirty="0">
                <a:latin typeface="+mn-lt"/>
                <a:ea typeface="+mn-ea"/>
              </a:rPr>
              <a:t>件， 需要支付</a:t>
            </a:r>
            <a:r>
              <a:rPr lang="en-US" altLang="zh-CN" sz="2400" b="1" dirty="0">
                <a:latin typeface="+mn-lt"/>
                <a:ea typeface="+mn-ea"/>
              </a:rPr>
              <a:t>5*5=25</a:t>
            </a:r>
          </a:p>
          <a:p>
            <a:pPr lvl="1"/>
            <a:r>
              <a:rPr lang="zh-CN" altLang="en-US" sz="2400" b="1" dirty="0">
                <a:latin typeface="+mn-lt"/>
                <a:ea typeface="+mn-ea"/>
              </a:rPr>
              <a:t>买</a:t>
            </a:r>
            <a:r>
              <a:rPr lang="en-US" altLang="zh-CN" sz="2400" b="1" dirty="0">
                <a:latin typeface="+mn-lt"/>
                <a:ea typeface="+mn-ea"/>
              </a:rPr>
              <a:t>16</a:t>
            </a:r>
            <a:r>
              <a:rPr lang="zh-CN" altLang="en-US" sz="2400" b="1" dirty="0">
                <a:latin typeface="+mn-lt"/>
                <a:ea typeface="+mn-ea"/>
              </a:rPr>
              <a:t>件，需要支付</a:t>
            </a:r>
            <a:r>
              <a:rPr lang="en-US" altLang="zh-CN" sz="2400" b="1" dirty="0">
                <a:latin typeface="+mn-lt"/>
                <a:ea typeface="+mn-ea"/>
              </a:rPr>
              <a:t>10*5+6*4.75=73.75</a:t>
            </a:r>
          </a:p>
          <a:p>
            <a:pPr lvl="1"/>
            <a:r>
              <a:rPr lang="zh-CN" altLang="en-US" sz="2400" b="1" dirty="0">
                <a:latin typeface="+mn-lt"/>
                <a:ea typeface="+mn-ea"/>
              </a:rPr>
              <a:t>买</a:t>
            </a:r>
            <a:r>
              <a:rPr lang="en-US" altLang="zh-CN" sz="2400" b="1" dirty="0">
                <a:latin typeface="+mn-lt"/>
                <a:ea typeface="+mn-ea"/>
              </a:rPr>
              <a:t>27</a:t>
            </a:r>
            <a:r>
              <a:rPr lang="zh-CN" altLang="en-US" sz="2400" b="1" dirty="0">
                <a:latin typeface="+mn-lt"/>
                <a:ea typeface="+mn-ea"/>
              </a:rPr>
              <a:t>件，需要支付</a:t>
            </a:r>
            <a:r>
              <a:rPr lang="en-US" altLang="zh-CN" sz="2400" b="1" dirty="0">
                <a:latin typeface="+mn-lt"/>
                <a:ea typeface="+mn-ea"/>
              </a:rPr>
              <a:t>10*5+10*4.75+7*4.5=129</a:t>
            </a:r>
          </a:p>
          <a:p>
            <a:pPr lvl="1"/>
            <a:r>
              <a:rPr lang="zh-CN" altLang="en-US" sz="2400" b="1" dirty="0">
                <a:latin typeface="+mn-lt"/>
                <a:ea typeface="+mn-ea"/>
              </a:rPr>
              <a:t>买</a:t>
            </a:r>
            <a:r>
              <a:rPr lang="en-US" altLang="zh-CN" sz="2400" b="1" dirty="0">
                <a:latin typeface="+mn-lt"/>
                <a:ea typeface="+mn-ea"/>
              </a:rPr>
              <a:t>50</a:t>
            </a:r>
            <a:r>
              <a:rPr lang="zh-CN" altLang="en-US" sz="2400" b="1" dirty="0">
                <a:latin typeface="+mn-lt"/>
                <a:ea typeface="+mn-ea"/>
              </a:rPr>
              <a:t>件，需要支付</a:t>
            </a:r>
            <a:r>
              <a:rPr lang="en-US" altLang="zh-CN" sz="2400" b="1" dirty="0">
                <a:latin typeface="+mn-lt"/>
                <a:ea typeface="+mn-ea"/>
              </a:rPr>
              <a:t>10*5+10*4.75+10*4.5+20*4=182.50</a:t>
            </a:r>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67360" y="1715770"/>
          <a:ext cx="8113395" cy="4999355"/>
        </p:xfrm>
        <a:graphic>
          <a:graphicData uri="http://schemas.openxmlformats.org/drawingml/2006/table">
            <a:tbl>
              <a:tblPr firstRow="1" bandRow="1">
                <a:tableStyleId>{9DCAF9ED-07DC-4A11-8D7F-57B35C25682E}</a:tableStyleId>
              </a:tblPr>
              <a:tblGrid>
                <a:gridCol w="1487170"/>
                <a:gridCol w="4273550"/>
                <a:gridCol w="2352675"/>
              </a:tblGrid>
              <a:tr h="822960">
                <a:tc>
                  <a:txBody>
                    <a:bodyPr/>
                    <a:lstStyle/>
                    <a:p>
                      <a:pPr marL="0" algn="ctr" defTabSz="914400" rtl="0" eaLnBrk="1" latinLnBrk="0" hangingPunct="1"/>
                      <a:r>
                        <a:rPr lang="zh-CN" altLang="en-US" sz="2400" b="1" kern="1200" dirty="0" smtClean="0">
                          <a:solidFill>
                            <a:schemeClr val="tx1"/>
                          </a:solidFill>
                          <a:latin typeface="+mn-ea"/>
                          <a:ea typeface="+mn-ea"/>
                          <a:cs typeface="+mn-cs"/>
                        </a:rPr>
                        <a:t>要测试的输入值</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选择测试的理由</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预期输出（元）</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algn="ctr" defTabSz="914400" rtl="0" eaLnBrk="1" latinLnBrk="0" hangingPunct="1"/>
                      <a:r>
                        <a:rPr lang="en-US" altLang="zh-CN" sz="2400" b="1" kern="1200" dirty="0" smtClean="0">
                          <a:solidFill>
                            <a:schemeClr val="tx1"/>
                          </a:solidFill>
                          <a:latin typeface="+mn-ea"/>
                          <a:ea typeface="+mn-ea"/>
                          <a:cs typeface="+mn-cs"/>
                        </a:rPr>
                        <a:t>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第一个计价段的开始</a:t>
                      </a:r>
                      <a:endParaRPr lang="en-US" altLang="zh-CN"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06730">
                <a:tc>
                  <a:txBody>
                    <a:bodyPr/>
                    <a:lstStyle/>
                    <a:p>
                      <a:pPr marL="0" algn="ctr" defTabSz="914400" rtl="0" eaLnBrk="1" latinLnBrk="0" hangingPunct="1">
                        <a:buNone/>
                      </a:pPr>
                      <a:r>
                        <a:rPr lang="en-US" altLang="zh-CN" sz="2400" b="1" kern="1200" dirty="0">
                          <a:solidFill>
                            <a:schemeClr val="tx1"/>
                          </a:solidFill>
                          <a:latin typeface="+mn-ea"/>
                          <a:ea typeface="+mn-ea"/>
                          <a:cs typeface="+mn-cs"/>
                        </a:rPr>
                        <a:t>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buNone/>
                      </a:pPr>
                      <a:r>
                        <a:rPr lang="zh-CN" altLang="en-US" sz="2400" b="1" kern="1200" dirty="0">
                          <a:solidFill>
                            <a:schemeClr val="tx1"/>
                          </a:solidFill>
                          <a:latin typeface="+mn-ea"/>
                          <a:ea typeface="+mn-ea"/>
                          <a:cs typeface="+mn-cs"/>
                        </a:rPr>
                        <a:t>正好高于第一个计价段</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buNone/>
                      </a:pPr>
                      <a:r>
                        <a:rPr lang="en-US" altLang="zh-CN" sz="2400" b="1" kern="1200" dirty="0">
                          <a:solidFill>
                            <a:schemeClr val="tx1"/>
                          </a:solidFill>
                          <a:latin typeface="+mn-ea"/>
                          <a:ea typeface="+mn-ea"/>
                          <a:cs typeface="+mn-cs"/>
                        </a:rPr>
                        <a:t>10.00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533400">
                <a:tc>
                  <a:txBody>
                    <a:bodyPr/>
                    <a:lstStyle/>
                    <a:p>
                      <a:pPr marL="0" algn="ctr" defTabSz="914400" rtl="0" eaLnBrk="1" latinLnBrk="0" hangingPunct="1"/>
                      <a:r>
                        <a:rPr lang="en-US" altLang="zh-CN" sz="2400" b="1" kern="1200" dirty="0">
                          <a:solidFill>
                            <a:schemeClr val="tx1"/>
                          </a:solidFill>
                          <a:latin typeface="+mn-ea"/>
                          <a:ea typeface="+mn-ea"/>
                          <a:cs typeface="+mn-cs"/>
                        </a:rPr>
                        <a:t>5</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正好高于第一个计价段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25.00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8229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9</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正好低于第二个计价段，或正好在第一个计价段的末尾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45.00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10</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572770">
                <a:tc>
                  <a:txBody>
                    <a:bodyPr/>
                    <a:lstStyle/>
                    <a:p>
                      <a:pPr marL="0" algn="ctr" defTabSz="914400" rtl="0" eaLnBrk="1" latinLnBrk="0" hangingPunct="1"/>
                      <a:r>
                        <a:rPr lang="en-US" altLang="zh-CN" sz="2400" b="1" kern="1200" dirty="0" smtClean="0">
                          <a:solidFill>
                            <a:schemeClr val="tx1"/>
                          </a:solidFill>
                          <a:latin typeface="+mn-ea"/>
                          <a:ea typeface="+mn-ea"/>
                          <a:cs typeface="+mn-cs"/>
                        </a:rPr>
                        <a:t>11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54.75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826135">
                <a:tc>
                  <a:txBody>
                    <a:bodyPr/>
                    <a:lstStyle/>
                    <a:p>
                      <a:pPr marL="0" algn="ctr" defTabSz="914400" rtl="0" eaLnBrk="1" latinLnBrk="0" hangingPunct="1"/>
                      <a:r>
                        <a:rPr lang="en-US" altLang="zh-CN" sz="2400" b="1" kern="1200" dirty="0" smtClean="0">
                          <a:solidFill>
                            <a:schemeClr val="tx1"/>
                          </a:solidFill>
                          <a:latin typeface="+mn-ea"/>
                          <a:ea typeface="+mn-ea"/>
                          <a:cs typeface="+mn-cs"/>
                        </a:rPr>
                        <a:t>16</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73.75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bl>
          </a:graphicData>
        </a:graphic>
      </p:graphicFrame>
      <p:sp>
        <p:nvSpPr>
          <p:cNvPr id="5" name="标题 1"/>
          <p:cNvSpPr txBox="1"/>
          <p:nvPr/>
        </p:nvSpPr>
        <p:spPr bwMode="auto">
          <a:xfrm>
            <a:off x="683568" y="980728"/>
            <a:ext cx="7849743"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Autofit/>
          </a:bodyPr>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p:nvPr/>
        </p:nvGraphicFramePr>
        <p:xfrm>
          <a:off x="539552" y="836712"/>
          <a:ext cx="7863397" cy="5387476"/>
        </p:xfrm>
        <a:graphic>
          <a:graphicData uri="http://schemas.openxmlformats.org/drawingml/2006/table">
            <a:tbl>
              <a:tblPr firstRow="1" bandRow="1">
                <a:tableStyleId>{D27102A9-8310-4765-A935-A1911B00CA55}</a:tableStyleId>
              </a:tblPr>
              <a:tblGrid>
                <a:gridCol w="999651"/>
                <a:gridCol w="4871987"/>
                <a:gridCol w="1991759"/>
              </a:tblGrid>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19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正好低于第三个计价段，或正好在第二个计价段的末尾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92.75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20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97.50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正好高于第二个计价段，正好进入第三个计价段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102.00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27</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129.00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正好低于第四个计价段，或正好在第三个计价段的末尾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138.00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正好高于第四个计价段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146.50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高出第四个计价段底线很多</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182.50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r>
              <a:rPr lang="en-US" altLang="zh-CN" b="1" dirty="0">
                <a:solidFill>
                  <a:schemeClr val="tx2"/>
                </a:solidFill>
                <a:latin typeface="黑体" panose="02010609060101010101" pitchFamily="2" charset="-122"/>
                <a:ea typeface="黑体" panose="02010609060101010101" pitchFamily="2" charset="-122"/>
              </a:rPr>
              <a:t>3.2 </a:t>
            </a:r>
            <a:r>
              <a:rPr lang="zh-CN" altLang="en-US" b="1" dirty="0">
                <a:solidFill>
                  <a:schemeClr val="tx2"/>
                </a:solidFill>
                <a:latin typeface="黑体" panose="02010609060101010101" pitchFamily="2" charset="-122"/>
                <a:ea typeface="黑体" panose="02010609060101010101" pitchFamily="2" charset="-122"/>
              </a:rPr>
              <a:t>边界值测试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1352" y="1690970"/>
            <a:ext cx="7879080" cy="4258310"/>
          </a:xfrm>
        </p:spPr>
        <p:txBody>
          <a:bodyPr/>
          <a:lstStyle/>
          <a:p>
            <a:pPr algn="just" eaLnBrk="1" hangingPunct="1"/>
            <a:r>
              <a:rPr lang="zh-CN" altLang="en-US" sz="3400" b="1" dirty="0">
                <a:latin typeface="+mn-lt"/>
                <a:ea typeface="+mn-ea"/>
              </a:rPr>
              <a:t>边界值实例分析一</a:t>
            </a:r>
            <a:endParaRPr lang="en-US" altLang="zh-CN" sz="3400" b="1" dirty="0">
              <a:latin typeface="+mn-lt"/>
              <a:ea typeface="+mn-ea"/>
            </a:endParaRPr>
          </a:p>
          <a:p>
            <a:pPr lvl="1" algn="just" eaLnBrk="1" hangingPunct="1"/>
            <a:r>
              <a:rPr lang="zh-CN" altLang="en-US" sz="2400" b="1" dirty="0">
                <a:latin typeface="+mn-lt"/>
                <a:ea typeface="+mn-ea"/>
              </a:rPr>
              <a:t>定义一个函数，含有三个参数，</a:t>
            </a:r>
            <a:r>
              <a:rPr lang="en-US" altLang="zh-CN" sz="2400" b="1" dirty="0" err="1">
                <a:latin typeface="+mn-lt"/>
                <a:ea typeface="+mn-ea"/>
              </a:rPr>
              <a:t>year,month,day</a:t>
            </a:r>
            <a:r>
              <a:rPr lang="en-US" altLang="zh-CN" sz="2400" b="1" dirty="0">
                <a:latin typeface="+mn-lt"/>
                <a:ea typeface="+mn-ea"/>
              </a:rPr>
              <a:t>,</a:t>
            </a:r>
          </a:p>
          <a:p>
            <a:pPr lvl="1" algn="just" eaLnBrk="1" hangingPunct="1"/>
            <a:r>
              <a:rPr lang="zh-CN" altLang="en-US" sz="2400" b="1" dirty="0">
                <a:latin typeface="+mn-lt"/>
                <a:ea typeface="+mn-ea"/>
              </a:rPr>
              <a:t>其中</a:t>
            </a:r>
            <a:r>
              <a:rPr lang="en-US" altLang="zh-CN" sz="2400" b="1" dirty="0" smtClean="0">
                <a:latin typeface="+mn-lt"/>
                <a:ea typeface="+mn-ea"/>
              </a:rPr>
              <a:t>1800</a:t>
            </a:r>
            <a:r>
              <a:rPr lang="en-US" altLang="zh-CN" sz="2400" b="1" dirty="0">
                <a:latin typeface="+mn-lt"/>
                <a:ea typeface="+mn-ea"/>
              </a:rPr>
              <a:t>&lt;=year&lt;=2050,</a:t>
            </a:r>
            <a:r>
              <a:rPr lang="zh-CN" altLang="en-US" sz="2400" b="1" dirty="0">
                <a:latin typeface="+mn-lt"/>
                <a:ea typeface="+mn-ea"/>
              </a:rPr>
              <a:t>使用边界值分析法，对输入数据进行设计。</a:t>
            </a:r>
            <a:endParaRPr lang="en-US" altLang="zh-CN" sz="2400" b="1" dirty="0">
              <a:latin typeface="+mn-lt"/>
              <a:ea typeface="+mn-ea"/>
            </a:endParaRPr>
          </a:p>
          <a:p>
            <a:endParaRPr lang="zh-CN" altLang="en-US"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sz="3800" b="1" dirty="0">
                <a:solidFill>
                  <a:schemeClr val="tx2"/>
                </a:solidFill>
                <a:latin typeface="黑体" panose="02010609060101010101" pitchFamily="2" charset="-122"/>
                <a:ea typeface="黑体" panose="02010609060101010101" pitchFamily="2" charset="-122"/>
                <a:cs typeface="+mj-cs"/>
              </a:rPr>
              <a:t>3.2 </a:t>
            </a:r>
            <a:r>
              <a:rPr lang="zh-CN" altLang="en-US" sz="3800" b="1" dirty="0">
                <a:solidFill>
                  <a:schemeClr val="tx2"/>
                </a:solidFill>
                <a:latin typeface="黑体" panose="02010609060101010101" pitchFamily="2" charset="-122"/>
                <a:ea typeface="黑体" panose="02010609060101010101" pitchFamily="2" charset="-122"/>
                <a:cs typeface="+mj-cs"/>
              </a:rPr>
              <a:t>边界值</a:t>
            </a:r>
            <a:r>
              <a:rPr lang="zh-CN" altLang="en-US" sz="3800" b="1" dirty="0" smtClean="0">
                <a:solidFill>
                  <a:schemeClr val="tx2"/>
                </a:solidFill>
                <a:latin typeface="黑体" panose="02010609060101010101" pitchFamily="2" charset="-122"/>
                <a:ea typeface="黑体" panose="02010609060101010101" pitchFamily="2" charset="-122"/>
                <a:cs typeface="+mj-cs"/>
              </a:rPr>
              <a:t>测试（</a:t>
            </a:r>
            <a:r>
              <a:rPr lang="en-US" altLang="zh-CN" sz="3800" b="1" smtClean="0">
                <a:solidFill>
                  <a:schemeClr val="tx2"/>
                </a:solidFill>
                <a:latin typeface="黑体" panose="02010609060101010101" pitchFamily="2" charset="-122"/>
                <a:ea typeface="黑体" panose="02010609060101010101" pitchFamily="2" charset="-122"/>
                <a:cs typeface="+mj-cs"/>
              </a:rPr>
              <a:t>P47</a:t>
            </a:r>
            <a:r>
              <a:rPr lang="zh-CN" altLang="en-US" sz="3800" b="1" smtClean="0">
                <a:solidFill>
                  <a:schemeClr val="tx2"/>
                </a:solidFill>
                <a:latin typeface="黑体" panose="02010609060101010101" pitchFamily="2" charset="-122"/>
                <a:ea typeface="黑体" panose="02010609060101010101" pitchFamily="2" charset="-122"/>
                <a:cs typeface="+mj-cs"/>
              </a:rPr>
              <a:t>）</a:t>
            </a:r>
            <a:endParaRPr lang="zh-CN" altLang="en-US" sz="3800" b="1" dirty="0">
              <a:solidFill>
                <a:schemeClr val="tx2"/>
              </a:solidFill>
              <a:latin typeface="黑体" panose="02010609060101010101" pitchFamily="2" charset="-122"/>
              <a:ea typeface="黑体" panose="02010609060101010101" pitchFamily="2" charset="-122"/>
              <a:cs typeface="+mj-cs"/>
            </a:endParaRPr>
          </a:p>
        </p:txBody>
      </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kern="1200" dirty="0">
                <a:latin typeface="黑体" panose="02010609060101010101" pitchFamily="2" charset="-122"/>
                <a:ea typeface="黑体" panose="02010609060101010101" pitchFamily="2" charset="-122"/>
              </a:rPr>
              <a:t>等价类</a:t>
            </a:r>
            <a:r>
              <a:rPr lang="en-US" altLang="zh-CN" b="1" kern="1200" dirty="0">
                <a:latin typeface="黑体" panose="02010609060101010101" pitchFamily="2" charset="-122"/>
                <a:ea typeface="黑体" panose="02010609060101010101" pitchFamily="2" charset="-122"/>
              </a:rPr>
              <a:t>+</a:t>
            </a:r>
            <a:r>
              <a:rPr lang="zh-CN" altLang="en-US" b="1" kern="1200" dirty="0">
                <a:latin typeface="黑体" panose="02010609060101010101" pitchFamily="2" charset="-122"/>
                <a:ea typeface="黑体" panose="02010609060101010101" pitchFamily="2" charset="-122"/>
              </a:rPr>
              <a:t>边界</a:t>
            </a:r>
            <a:r>
              <a:rPr lang="zh-CN" altLang="en-US" b="1" kern="1200" dirty="0" smtClean="0">
                <a:latin typeface="黑体" panose="02010609060101010101" pitchFamily="2" charset="-122"/>
                <a:ea typeface="黑体" panose="02010609060101010101" pitchFamily="2" charset="-122"/>
              </a:rPr>
              <a:t>值（练习）</a:t>
            </a:r>
            <a:endParaRPr lang="zh-CN" altLang="en-US" b="1" kern="1200" dirty="0">
              <a:latin typeface="黑体" panose="02010609060101010101" pitchFamily="2" charset="-122"/>
              <a:ea typeface="黑体" panose="02010609060101010101" pitchFamily="2" charset="-122"/>
            </a:endParaRPr>
          </a:p>
        </p:txBody>
      </p:sp>
      <p:sp>
        <p:nvSpPr>
          <p:cNvPr id="3" name="内容占位符 2"/>
          <p:cNvSpPr>
            <a:spLocks noGrp="1"/>
          </p:cNvSpPr>
          <p:nvPr>
            <p:ph idx="1"/>
          </p:nvPr>
        </p:nvSpPr>
        <p:spPr/>
        <p:txBody>
          <a:bodyPr/>
          <a:lstStyle/>
          <a:p>
            <a:r>
              <a:rPr lang="zh-CN" altLang="en-US" sz="3400" b="1" dirty="0"/>
              <a:t>三角形</a:t>
            </a:r>
            <a:r>
              <a:rPr lang="zh-CN" altLang="en-US" sz="3400" b="1" dirty="0" smtClean="0"/>
              <a:t>：输入三条边长，要求</a:t>
            </a:r>
            <a:r>
              <a:rPr lang="zh-CN" altLang="en-US" sz="3400" b="1" dirty="0"/>
              <a:t>三个边长小于</a:t>
            </a:r>
            <a:r>
              <a:rPr lang="en-US" altLang="zh-CN" sz="3400" b="1" dirty="0"/>
              <a:t>100</a:t>
            </a:r>
          </a:p>
          <a:p>
            <a:pPr marL="0" indent="0">
              <a:buNone/>
            </a:pPr>
            <a:r>
              <a:rPr lang="zh-CN" altLang="en-US" sz="3400" b="1" dirty="0"/>
              <a:t>根据输入得到以下的几个输出信息</a:t>
            </a:r>
            <a:endParaRPr lang="en-US" altLang="zh-CN" sz="3400" b="1" dirty="0"/>
          </a:p>
          <a:p>
            <a:pPr marL="514350" indent="-514350">
              <a:buFont typeface="+mj-lt"/>
              <a:buAutoNum type="arabicPeriod"/>
            </a:pPr>
            <a:r>
              <a:rPr lang="zh-CN" altLang="en-US" sz="3400" b="1" dirty="0"/>
              <a:t>该三角形是等边三角形</a:t>
            </a:r>
            <a:endParaRPr lang="en-US" altLang="zh-CN" sz="3400" b="1" dirty="0"/>
          </a:p>
          <a:p>
            <a:pPr marL="514350" indent="-514350">
              <a:buFont typeface="+mj-lt"/>
              <a:buAutoNum type="arabicPeriod"/>
            </a:pPr>
            <a:r>
              <a:rPr lang="zh-CN" altLang="en-US" sz="3400" b="1" dirty="0"/>
              <a:t>该三角形是等腰三角形</a:t>
            </a:r>
            <a:endParaRPr lang="en-US" altLang="zh-CN" sz="3400" b="1" dirty="0"/>
          </a:p>
          <a:p>
            <a:pPr marL="514350" indent="-514350">
              <a:buFont typeface="+mj-lt"/>
              <a:buAutoNum type="arabicPeriod"/>
            </a:pPr>
            <a:r>
              <a:rPr lang="zh-CN" altLang="en-US" sz="3400" b="1" dirty="0"/>
              <a:t>该三角形是普通三角形</a:t>
            </a:r>
            <a:endParaRPr lang="en-US" altLang="zh-CN" sz="3400" b="1" dirty="0"/>
          </a:p>
          <a:p>
            <a:pPr marL="514350" indent="-514350">
              <a:buFont typeface="+mj-lt"/>
              <a:buAutoNum type="arabicPeriod"/>
            </a:pPr>
            <a:r>
              <a:rPr lang="zh-CN" altLang="en-US" sz="3400" b="1" dirty="0" smtClean="0"/>
              <a:t>不构成</a:t>
            </a:r>
            <a:r>
              <a:rPr lang="zh-CN" altLang="en-US" sz="3400" b="1" dirty="0"/>
              <a:t>三角形</a:t>
            </a:r>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48</a:t>
            </a:fld>
            <a:endParaRPr lang="en-US" altLang="zh-CN"/>
          </a:p>
        </p:txBody>
      </p:sp>
    </p:spTree>
    <p:extLst>
      <p:ext uri="{BB962C8B-B14F-4D97-AF65-F5344CB8AC3E}">
        <p14:creationId xmlns:p14="http://schemas.microsoft.com/office/powerpoint/2010/main" val="3905104023"/>
      </p:ext>
    </p:extLst>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3722103-188C-4E4D-8A50-6FF3C5E857F6}" type="slidenum">
              <a:rPr lang="en-US" altLang="zh-CN" smtClean="0"/>
              <a:t>49</a:t>
            </a:fld>
            <a:endParaRPr lang="en-US" altLang="zh-CN" smtClean="0"/>
          </a:p>
        </p:txBody>
      </p:sp>
      <p:sp>
        <p:nvSpPr>
          <p:cNvPr id="81923" name="Rectangle 2"/>
          <p:cNvSpPr>
            <a:spLocks noGrp="1" noChangeArrowheads="1"/>
          </p:cNvSpPr>
          <p:nvPr>
            <p:ph type="title"/>
          </p:nvPr>
        </p:nvSpPr>
        <p:spPr/>
        <p:txBody>
          <a:bodyPr/>
          <a:lstStyle/>
          <a:p>
            <a:pPr eaLnBrk="1" hangingPunct="1"/>
            <a:r>
              <a:rPr lang="en-US" altLang="zh-CN" b="1" dirty="0" smtClean="0">
                <a:latin typeface="黑体" panose="02010609060101010101" pitchFamily="2" charset="-122"/>
                <a:ea typeface="黑体" panose="02010609060101010101" pitchFamily="2" charset="-122"/>
              </a:rPr>
              <a:t>3.4 </a:t>
            </a:r>
            <a:r>
              <a:rPr lang="zh-CN" altLang="en-US" b="1" dirty="0" smtClean="0">
                <a:latin typeface="黑体" panose="02010609060101010101" pitchFamily="2" charset="-122"/>
                <a:ea typeface="黑体" panose="02010609060101010101" pitchFamily="2" charset="-122"/>
              </a:rPr>
              <a:t>基于决策表的测试</a:t>
            </a:r>
          </a:p>
        </p:txBody>
      </p:sp>
      <p:sp>
        <p:nvSpPr>
          <p:cNvPr id="81924" name="Rectangle 3"/>
          <p:cNvSpPr>
            <a:spLocks noGrp="1" noChangeArrowheads="1"/>
          </p:cNvSpPr>
          <p:nvPr>
            <p:ph type="body" idx="1"/>
          </p:nvPr>
        </p:nvSpPr>
        <p:spPr/>
        <p:txBody>
          <a:bodyPr/>
          <a:lstStyle/>
          <a:p>
            <a:pPr eaLnBrk="1" hangingPunct="1"/>
            <a:r>
              <a:rPr lang="zh-CN" altLang="en-US" sz="3400" b="1" dirty="0" smtClean="0"/>
              <a:t>基本原理</a:t>
            </a:r>
            <a:endParaRPr lang="en-US" altLang="zh-CN" sz="3400" b="1" dirty="0" smtClean="0"/>
          </a:p>
          <a:p>
            <a:pPr marL="0" indent="0" eaLnBrk="1" hangingPunct="1">
              <a:buNone/>
            </a:pPr>
            <a:r>
              <a:rPr lang="zh-CN" altLang="en-US" sz="2800" b="1" dirty="0" smtClean="0"/>
              <a:t>也</a:t>
            </a:r>
            <a:r>
              <a:rPr lang="zh-CN" altLang="en-US" sz="2800" b="1" dirty="0"/>
              <a:t>称</a:t>
            </a:r>
            <a:r>
              <a:rPr lang="zh-CN" altLang="en-US" sz="2800" b="1" dirty="0" smtClean="0">
                <a:solidFill>
                  <a:srgbClr val="FF0000"/>
                </a:solidFill>
              </a:rPr>
              <a:t>判定表法，</a:t>
            </a:r>
            <a:r>
              <a:rPr lang="zh-CN" altLang="en-US" sz="2800" b="1" dirty="0" smtClean="0"/>
              <a:t>是分析和表达</a:t>
            </a:r>
            <a:r>
              <a:rPr lang="zh-CN" altLang="en-US" sz="2800" b="1" dirty="0" smtClean="0">
                <a:solidFill>
                  <a:srgbClr val="FF0000"/>
                </a:solidFill>
              </a:rPr>
              <a:t>多种逻辑条件</a:t>
            </a:r>
            <a:r>
              <a:rPr lang="zh-CN" altLang="en-US" sz="2800" b="1" dirty="0" smtClean="0"/>
              <a:t>下执行不同操作情况的工具。</a:t>
            </a:r>
            <a:endParaRPr lang="en-US" altLang="zh-CN" sz="2800" b="1" dirty="0" smtClean="0"/>
          </a:p>
          <a:p>
            <a:pPr marL="0" indent="0" eaLnBrk="1" hangingPunct="1">
              <a:buNone/>
            </a:pPr>
            <a:r>
              <a:rPr lang="zh-CN" altLang="en-US" sz="2800" b="1" dirty="0"/>
              <a:t>在一些数据处理当中，某些操作的实施依赖与多个</a:t>
            </a:r>
            <a:r>
              <a:rPr lang="zh-CN" altLang="en-US" sz="2800" b="1" dirty="0">
                <a:solidFill>
                  <a:srgbClr val="FF0000"/>
                </a:solidFill>
              </a:rPr>
              <a:t>逻辑条件的组合</a:t>
            </a:r>
            <a:r>
              <a:rPr lang="zh-CN" altLang="en-US" sz="2800" b="1" dirty="0"/>
              <a:t>，即对不同逻辑条件的组合值，分别执行不同的操作，决策表适合于处理这种问题。</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50081" y="836712"/>
            <a:ext cx="6226175" cy="657634"/>
          </a:xfrm>
        </p:spPr>
        <p:txBody>
          <a:bodyPr/>
          <a:lstStyle/>
          <a:p>
            <a:r>
              <a:rPr lang="en-US" altLang="zh-CN" b="1" dirty="0">
                <a:latin typeface="黑体" pitchFamily="2" charset="-122"/>
                <a:ea typeface="黑体" pitchFamily="2" charset="-122"/>
              </a:rPr>
              <a:t>3.2 </a:t>
            </a:r>
            <a:r>
              <a:rPr lang="zh-CN" altLang="en-US" b="1">
                <a:latin typeface="黑体" pitchFamily="2" charset="-122"/>
                <a:ea typeface="黑体" pitchFamily="2" charset="-122"/>
              </a:rPr>
              <a:t>等价类</a:t>
            </a:r>
            <a:r>
              <a:rPr lang="zh-CN" altLang="en-US" b="1" smtClean="0">
                <a:latin typeface="黑体" pitchFamily="2" charset="-122"/>
                <a:ea typeface="黑体" pitchFamily="2" charset="-122"/>
              </a:rPr>
              <a:t>测试</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74196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612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2" charset="-122"/>
                <a:ea typeface="黑体" panose="02010609060101010101" pitchFamily="2" charset="-122"/>
              </a:rPr>
              <a:t>3.4 </a:t>
            </a:r>
            <a:r>
              <a:rPr lang="zh-CN" altLang="en-US" b="1" dirty="0">
                <a:latin typeface="黑体" panose="02010609060101010101" pitchFamily="2" charset="-122"/>
                <a:ea typeface="黑体" panose="02010609060101010101" pitchFamily="2" charset="-122"/>
              </a:rPr>
              <a:t>基于决策表的测试</a:t>
            </a:r>
            <a:endParaRPr lang="zh-CN" altLang="en-US" dirty="0"/>
          </a:p>
        </p:txBody>
      </p:sp>
      <p:sp>
        <p:nvSpPr>
          <p:cNvPr id="3" name="内容占位符 2"/>
          <p:cNvSpPr>
            <a:spLocks noGrp="1"/>
          </p:cNvSpPr>
          <p:nvPr>
            <p:ph idx="1"/>
          </p:nvPr>
        </p:nvSpPr>
        <p:spPr/>
        <p:txBody>
          <a:bodyPr/>
          <a:lstStyle/>
          <a:p>
            <a:r>
              <a:rPr lang="zh-CN" altLang="en-US" b="1" dirty="0" smtClean="0"/>
              <a:t>决策表通常由</a:t>
            </a:r>
            <a:r>
              <a:rPr lang="en-US" altLang="zh-CN" b="1" dirty="0" smtClean="0"/>
              <a:t>4</a:t>
            </a:r>
            <a:r>
              <a:rPr lang="zh-CN" altLang="en-US" b="1" dirty="0" smtClean="0"/>
              <a:t>个部分组成</a:t>
            </a:r>
            <a:endParaRPr lang="en-US" altLang="zh-CN" b="1" dirty="0" smtClean="0"/>
          </a:p>
          <a:p>
            <a:pPr eaLnBrk="1" hangingPunct="1">
              <a:buFont typeface="Wingdings" pitchFamily="2" charset="2"/>
              <a:buChar char="n"/>
            </a:pPr>
            <a:r>
              <a:rPr lang="zh-CN" altLang="en-US" sz="2400" b="1" dirty="0">
                <a:latin typeface="+mn-ea"/>
              </a:rPr>
              <a:t>条件</a:t>
            </a:r>
            <a:r>
              <a:rPr lang="zh-CN" altLang="en-US" sz="2400" b="1" dirty="0" smtClean="0">
                <a:latin typeface="+mn-ea"/>
              </a:rPr>
              <a:t>桩（</a:t>
            </a:r>
            <a:r>
              <a:rPr lang="en-US" altLang="zh-CN" sz="2400" b="1" dirty="0" smtClean="0">
                <a:latin typeface="+mn-ea"/>
              </a:rPr>
              <a:t>condition stub</a:t>
            </a:r>
            <a:r>
              <a:rPr lang="zh-CN" altLang="en-US" sz="2400" b="1" dirty="0" smtClean="0">
                <a:latin typeface="+mn-ea"/>
              </a:rPr>
              <a:t>）：</a:t>
            </a:r>
            <a:r>
              <a:rPr lang="zh-CN" altLang="en-US" sz="2400" b="1" dirty="0">
                <a:latin typeface="+mn-ea"/>
              </a:rPr>
              <a:t>列出了问题得</a:t>
            </a:r>
            <a:r>
              <a:rPr lang="zh-CN" altLang="en-US" sz="2400" b="1" dirty="0">
                <a:solidFill>
                  <a:srgbClr val="FF0000"/>
                </a:solidFill>
                <a:latin typeface="+mn-ea"/>
              </a:rPr>
              <a:t>所有条件</a:t>
            </a:r>
            <a:r>
              <a:rPr lang="zh-CN" altLang="en-US" sz="2400" b="1" dirty="0">
                <a:latin typeface="+mn-ea"/>
              </a:rPr>
              <a:t>。通常认为列出的条件的次序无关紧要。</a:t>
            </a:r>
          </a:p>
          <a:p>
            <a:pPr eaLnBrk="1" hangingPunct="1">
              <a:buFont typeface="Wingdings" pitchFamily="2" charset="2"/>
              <a:buChar char="n"/>
            </a:pPr>
            <a:r>
              <a:rPr lang="zh-CN" altLang="en-US" sz="2400" b="1" dirty="0">
                <a:latin typeface="+mn-ea"/>
              </a:rPr>
              <a:t>动作</a:t>
            </a:r>
            <a:r>
              <a:rPr lang="zh-CN" altLang="en-US" sz="2400" b="1" dirty="0" smtClean="0">
                <a:latin typeface="+mn-ea"/>
              </a:rPr>
              <a:t>桩（</a:t>
            </a:r>
            <a:r>
              <a:rPr lang="en-US" altLang="zh-CN" sz="2400" b="1" dirty="0" smtClean="0">
                <a:latin typeface="+mn-ea"/>
              </a:rPr>
              <a:t>action stub</a:t>
            </a:r>
            <a:r>
              <a:rPr lang="zh-CN" altLang="en-US" sz="2400" b="1" dirty="0" smtClean="0">
                <a:latin typeface="+mn-ea"/>
              </a:rPr>
              <a:t>）：</a:t>
            </a:r>
            <a:r>
              <a:rPr lang="zh-CN" altLang="en-US" sz="2400" b="1" dirty="0">
                <a:latin typeface="+mn-ea"/>
              </a:rPr>
              <a:t>列出了问题规定可能</a:t>
            </a:r>
            <a:r>
              <a:rPr lang="zh-CN" altLang="en-US" sz="2400" b="1" dirty="0">
                <a:solidFill>
                  <a:srgbClr val="FF0000"/>
                </a:solidFill>
                <a:latin typeface="+mn-ea"/>
              </a:rPr>
              <a:t>采取的操作</a:t>
            </a:r>
            <a:r>
              <a:rPr lang="zh-CN" altLang="en-US" sz="2400" b="1" dirty="0">
                <a:latin typeface="+mn-ea"/>
              </a:rPr>
              <a:t>。这些操作的排列顺序没有约束。</a:t>
            </a:r>
          </a:p>
          <a:p>
            <a:pPr eaLnBrk="1" hangingPunct="1">
              <a:buFont typeface="Wingdings" pitchFamily="2" charset="2"/>
              <a:buChar char="n"/>
            </a:pPr>
            <a:r>
              <a:rPr lang="zh-CN" altLang="en-US" sz="2400" b="1" dirty="0">
                <a:latin typeface="+mn-ea"/>
              </a:rPr>
              <a:t>条件</a:t>
            </a:r>
            <a:r>
              <a:rPr lang="zh-CN" altLang="en-US" sz="2400" b="1" dirty="0" smtClean="0">
                <a:latin typeface="+mn-ea"/>
              </a:rPr>
              <a:t>项</a:t>
            </a:r>
            <a:r>
              <a:rPr lang="zh-CN" altLang="en-US" sz="2400" b="1" dirty="0">
                <a:latin typeface="+mn-ea"/>
              </a:rPr>
              <a:t>（</a:t>
            </a:r>
            <a:r>
              <a:rPr lang="en-US" altLang="zh-CN" sz="2400" b="1" dirty="0">
                <a:latin typeface="+mn-ea"/>
              </a:rPr>
              <a:t>condition </a:t>
            </a:r>
            <a:r>
              <a:rPr lang="en-US" altLang="zh-CN" sz="2400" b="1" dirty="0" smtClean="0">
                <a:latin typeface="+mn-ea"/>
              </a:rPr>
              <a:t>entry</a:t>
            </a:r>
            <a:r>
              <a:rPr lang="zh-CN" altLang="en-US" sz="2400" b="1" dirty="0" smtClean="0">
                <a:latin typeface="+mn-ea"/>
              </a:rPr>
              <a:t>）：</a:t>
            </a:r>
            <a:r>
              <a:rPr lang="zh-CN" altLang="en-US" sz="2400" b="1" dirty="0">
                <a:latin typeface="+mn-ea"/>
              </a:rPr>
              <a:t>列出针对它左列条件的</a:t>
            </a:r>
            <a:r>
              <a:rPr lang="zh-CN" altLang="en-US" sz="2400" b="1" dirty="0">
                <a:solidFill>
                  <a:srgbClr val="FF0000"/>
                </a:solidFill>
                <a:latin typeface="+mn-ea"/>
              </a:rPr>
              <a:t>取值</a:t>
            </a:r>
            <a:r>
              <a:rPr lang="zh-CN" altLang="en-US" sz="2400" b="1" dirty="0">
                <a:latin typeface="+mn-ea"/>
              </a:rPr>
              <a:t>。在所有可能情况下的真假值。</a:t>
            </a:r>
          </a:p>
          <a:p>
            <a:pPr eaLnBrk="1" hangingPunct="1">
              <a:buFont typeface="Wingdings" pitchFamily="2" charset="2"/>
              <a:buChar char="n"/>
            </a:pPr>
            <a:r>
              <a:rPr lang="zh-CN" altLang="en-US" sz="2400" b="1" dirty="0">
                <a:latin typeface="+mn-ea"/>
              </a:rPr>
              <a:t>动作</a:t>
            </a:r>
            <a:r>
              <a:rPr lang="zh-CN" altLang="en-US" sz="2400" b="1" dirty="0" smtClean="0">
                <a:latin typeface="+mn-ea"/>
              </a:rPr>
              <a:t>项</a:t>
            </a:r>
            <a:r>
              <a:rPr lang="zh-CN" altLang="en-US" sz="2400" b="1" dirty="0">
                <a:latin typeface="+mn-ea"/>
              </a:rPr>
              <a:t>（</a:t>
            </a:r>
            <a:r>
              <a:rPr lang="en-US" altLang="zh-CN" sz="2400" b="1" dirty="0">
                <a:latin typeface="+mn-ea"/>
              </a:rPr>
              <a:t>action </a:t>
            </a:r>
            <a:r>
              <a:rPr lang="en-US" altLang="zh-CN" sz="2400" b="1" dirty="0" smtClean="0">
                <a:latin typeface="+mn-ea"/>
              </a:rPr>
              <a:t>entry</a:t>
            </a:r>
            <a:r>
              <a:rPr lang="zh-CN" altLang="en-US" sz="2400" b="1" dirty="0" smtClean="0">
                <a:latin typeface="+mn-ea"/>
              </a:rPr>
              <a:t>）：</a:t>
            </a:r>
            <a:r>
              <a:rPr lang="zh-CN" altLang="en-US" sz="2400" b="1" dirty="0">
                <a:latin typeface="+mn-ea"/>
              </a:rPr>
              <a:t>列出在</a:t>
            </a:r>
            <a:r>
              <a:rPr lang="zh-CN" altLang="en-US" sz="2400" b="1" dirty="0">
                <a:solidFill>
                  <a:srgbClr val="FF0000"/>
                </a:solidFill>
                <a:latin typeface="+mn-ea"/>
              </a:rPr>
              <a:t>条件项的各种取值情况下应该采取的动作</a:t>
            </a:r>
            <a:r>
              <a:rPr lang="zh-CN" altLang="en-US" sz="2400" b="1" dirty="0">
                <a:latin typeface="+mn-ea"/>
              </a:rPr>
              <a:t>。</a:t>
            </a:r>
          </a:p>
          <a:p>
            <a:pPr eaLnBrk="1" hangingPunct="1">
              <a:buFont typeface="Wingdings" pitchFamily="2" charset="2"/>
              <a:buChar char="n"/>
            </a:pPr>
            <a:r>
              <a:rPr lang="zh-CN" altLang="en-US" sz="2400" b="1" dirty="0" smtClean="0">
                <a:latin typeface="+mn-ea"/>
              </a:rPr>
              <a:t>规则（</a:t>
            </a:r>
            <a:r>
              <a:rPr lang="en-US" altLang="zh-CN" sz="2400" b="1" dirty="0" smtClean="0">
                <a:latin typeface="+mn-ea"/>
              </a:rPr>
              <a:t>rule</a:t>
            </a:r>
            <a:r>
              <a:rPr lang="zh-CN" altLang="en-US" sz="2400" b="1" dirty="0" smtClean="0">
                <a:latin typeface="+mn-ea"/>
              </a:rPr>
              <a:t>）：</a:t>
            </a:r>
            <a:r>
              <a:rPr lang="zh-CN" altLang="en-US" sz="2400" b="1" dirty="0">
                <a:latin typeface="+mn-ea"/>
              </a:rPr>
              <a:t>任何一个条件组合的特定取值及其相应要执行的操作称为规则</a:t>
            </a:r>
            <a:endParaRPr lang="zh-CN" altLang="en-US" sz="2800" b="1" dirty="0">
              <a:solidFill>
                <a:schemeClr val="tx1">
                  <a:lumMod val="95000"/>
                  <a:lumOff val="5000"/>
                </a:schemeClr>
              </a:solidFill>
              <a:latin typeface="+mn-ea"/>
            </a:endParaRPr>
          </a:p>
        </p:txBody>
      </p:sp>
      <p:sp>
        <p:nvSpPr>
          <p:cNvPr id="5" name="灯片编号占位符 5"/>
          <p:cNvSpPr>
            <a:spLocks noGrp="1"/>
          </p:cNvSpPr>
          <p:nvPr>
            <p:ph type="sldNum" sz="quarter" idx="12"/>
          </p:nvPr>
        </p:nvSpPr>
        <p:spPr>
          <a:xfrm>
            <a:off x="6553200" y="6245225"/>
            <a:ext cx="1981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3722103-188C-4E4D-8A50-6FF3C5E857F6}" type="slidenum">
              <a:rPr lang="en-US" altLang="zh-CN" smtClean="0"/>
              <a:t>50</a:t>
            </a:fld>
            <a:endParaRPr lang="en-US" altLang="zh-CN" smtClean="0"/>
          </a:p>
        </p:txBody>
      </p:sp>
    </p:spTree>
    <p:extLst>
      <p:ext uri="{BB962C8B-B14F-4D97-AF65-F5344CB8AC3E}">
        <p14:creationId xmlns:p14="http://schemas.microsoft.com/office/powerpoint/2010/main" val="2514141899"/>
      </p:ext>
    </p:extLst>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2" charset="-122"/>
                <a:ea typeface="黑体" panose="02010609060101010101" pitchFamily="2" charset="-122"/>
              </a:rPr>
              <a:t>3.4 </a:t>
            </a:r>
            <a:r>
              <a:rPr lang="zh-CN" altLang="en-US" b="1" dirty="0">
                <a:latin typeface="黑体" panose="02010609060101010101" pitchFamily="2" charset="-122"/>
                <a:ea typeface="黑体" panose="02010609060101010101" pitchFamily="2" charset="-122"/>
              </a:rPr>
              <a:t>基于决策表的测试</a:t>
            </a:r>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51</a:t>
            </a:fld>
            <a:endParaRPr lang="en-US" altLang="zh-CN"/>
          </a:p>
        </p:txBody>
      </p:sp>
      <p:pic>
        <p:nvPicPr>
          <p:cNvPr id="5" name="Picture 4" descr="o_case13"/>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5656" y="1844824"/>
            <a:ext cx="7244789"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355682"/>
      </p:ext>
    </p:extLst>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2" charset="-122"/>
                <a:ea typeface="黑体" panose="02010609060101010101" pitchFamily="2" charset="-122"/>
              </a:rPr>
              <a:t>3.4 </a:t>
            </a:r>
            <a:r>
              <a:rPr lang="zh-CN" altLang="en-US" b="1" dirty="0">
                <a:latin typeface="黑体" panose="02010609060101010101" pitchFamily="2" charset="-122"/>
                <a:ea typeface="黑体" panose="02010609060101010101" pitchFamily="2" charset="-122"/>
              </a:rPr>
              <a:t>基于决策表的测试</a:t>
            </a:r>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52</a:t>
            </a:fld>
            <a:endParaRPr lang="en-US" altLang="zh-CN"/>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898" r="27293" b="63500"/>
          <a:stretch/>
        </p:blipFill>
        <p:spPr bwMode="auto">
          <a:xfrm>
            <a:off x="2996976" y="1949184"/>
            <a:ext cx="2389632" cy="111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1259632" y="3717032"/>
            <a:ext cx="2160240" cy="2160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220072" y="3645024"/>
            <a:ext cx="2160240" cy="2160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230704" y="3903439"/>
            <a:ext cx="2160240" cy="1631216"/>
          </a:xfrm>
          <a:prstGeom prst="rect">
            <a:avLst/>
          </a:prstGeom>
          <a:noFill/>
        </p:spPr>
        <p:txBody>
          <a:bodyPr wrap="square" rtlCol="0">
            <a:spAutoFit/>
          </a:bodyPr>
          <a:lstStyle/>
          <a:p>
            <a:r>
              <a:rPr lang="zh-CN" altLang="en-US" sz="2000" dirty="0" smtClean="0"/>
              <a:t>有限条目决策表</a:t>
            </a:r>
            <a:endParaRPr lang="en-US" altLang="zh-CN" sz="2000" dirty="0" smtClean="0"/>
          </a:p>
          <a:p>
            <a:endParaRPr lang="en-US" altLang="zh-CN" sz="2000" dirty="0"/>
          </a:p>
          <a:p>
            <a:endParaRPr lang="en-US" altLang="zh-CN" sz="2000" dirty="0" smtClean="0"/>
          </a:p>
          <a:p>
            <a:r>
              <a:rPr lang="zh-CN" altLang="en-US" sz="2000" dirty="0" smtClean="0"/>
              <a:t>所有条件都是二叉条件（真</a:t>
            </a:r>
            <a:r>
              <a:rPr lang="en-US" altLang="zh-CN" sz="2000" dirty="0" smtClean="0"/>
              <a:t>/</a:t>
            </a:r>
            <a:r>
              <a:rPr lang="zh-CN" altLang="en-US" sz="2000" dirty="0" smtClean="0"/>
              <a:t>假）</a:t>
            </a:r>
            <a:endParaRPr lang="zh-CN" altLang="en-US" sz="2000" dirty="0"/>
          </a:p>
        </p:txBody>
      </p:sp>
      <p:sp>
        <p:nvSpPr>
          <p:cNvPr id="9" name="矩形 8"/>
          <p:cNvSpPr/>
          <p:nvPr/>
        </p:nvSpPr>
        <p:spPr>
          <a:xfrm>
            <a:off x="5377456" y="3751872"/>
            <a:ext cx="1714824" cy="1631216"/>
          </a:xfrm>
          <a:prstGeom prst="rect">
            <a:avLst/>
          </a:prstGeom>
        </p:spPr>
        <p:txBody>
          <a:bodyPr wrap="square">
            <a:spAutoFit/>
          </a:bodyPr>
          <a:lstStyle/>
          <a:p>
            <a:r>
              <a:rPr lang="zh-CN" altLang="en-US" sz="2000" dirty="0"/>
              <a:t>扩展</a:t>
            </a:r>
            <a:r>
              <a:rPr lang="zh-CN" altLang="en-US" sz="2000" dirty="0" smtClean="0"/>
              <a:t>条目决策表</a:t>
            </a:r>
            <a:endParaRPr lang="en-US" altLang="zh-CN" sz="2000" dirty="0"/>
          </a:p>
          <a:p>
            <a:endParaRPr lang="en-US" altLang="zh-CN" sz="2000" dirty="0"/>
          </a:p>
          <a:p>
            <a:r>
              <a:rPr lang="zh-CN" altLang="en-US" sz="2000" dirty="0" smtClean="0"/>
              <a:t>条件可以有多个值</a:t>
            </a:r>
            <a:endParaRPr lang="zh-CN" altLang="en-US" sz="2000" dirty="0"/>
          </a:p>
        </p:txBody>
      </p:sp>
      <p:sp>
        <p:nvSpPr>
          <p:cNvPr id="13" name="左弧形箭头 12"/>
          <p:cNvSpPr/>
          <p:nvPr/>
        </p:nvSpPr>
        <p:spPr>
          <a:xfrm rot="1404155">
            <a:off x="2166235" y="2175045"/>
            <a:ext cx="539406" cy="1578699"/>
          </a:xfrm>
          <a:prstGeom prst="curv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左弧形箭头 14"/>
          <p:cNvSpPr/>
          <p:nvPr/>
        </p:nvSpPr>
        <p:spPr>
          <a:xfrm rot="20125733" flipH="1">
            <a:off x="5688599" y="2153887"/>
            <a:ext cx="579500" cy="1578699"/>
          </a:xfrm>
          <a:prstGeom prst="curv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46935094"/>
      </p:ext>
    </p:extLst>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2" charset="-122"/>
                <a:ea typeface="黑体" panose="02010609060101010101" pitchFamily="2" charset="-122"/>
              </a:rPr>
              <a:t>3.4 </a:t>
            </a:r>
            <a:r>
              <a:rPr lang="zh-CN" altLang="en-US" b="1" dirty="0">
                <a:latin typeface="黑体" panose="02010609060101010101" pitchFamily="2" charset="-122"/>
                <a:ea typeface="黑体" panose="02010609060101010101" pitchFamily="2" charset="-122"/>
              </a:rPr>
              <a:t>基于决策表的测试</a:t>
            </a:r>
            <a:endParaRPr lang="zh-CN" altLang="en-US" dirty="0"/>
          </a:p>
        </p:txBody>
      </p:sp>
      <p:sp>
        <p:nvSpPr>
          <p:cNvPr id="3" name="内容占位符 2"/>
          <p:cNvSpPr>
            <a:spLocks noGrp="1"/>
          </p:cNvSpPr>
          <p:nvPr>
            <p:ph idx="1"/>
          </p:nvPr>
        </p:nvSpPr>
        <p:spPr>
          <a:xfrm>
            <a:off x="566738" y="1752600"/>
            <a:ext cx="8577262" cy="4267200"/>
          </a:xfrm>
        </p:spPr>
        <p:txBody>
          <a:bodyPr/>
          <a:lstStyle/>
          <a:p>
            <a:r>
              <a:rPr lang="en-US" altLang="zh-CN" sz="2800" b="1" dirty="0" err="1"/>
              <a:t>Beizer</a:t>
            </a:r>
            <a:r>
              <a:rPr lang="en-US" altLang="zh-CN" sz="2800" b="1" dirty="0"/>
              <a:t> </a:t>
            </a:r>
            <a:r>
              <a:rPr lang="zh-CN" altLang="en-US" sz="2800" b="1" dirty="0"/>
              <a:t>给出了适合于</a:t>
            </a:r>
            <a:r>
              <a:rPr lang="zh-CN" altLang="en-US" sz="2800" b="1" dirty="0" smtClean="0"/>
              <a:t>决策表适用的范围</a:t>
            </a:r>
            <a:endParaRPr lang="en-US" altLang="zh-CN" sz="2800" b="1" dirty="0" smtClean="0"/>
          </a:p>
          <a:p>
            <a:pPr>
              <a:buFont typeface="Wingdings" panose="05000000000000000000" pitchFamily="2" charset="2"/>
              <a:buChar char="n"/>
            </a:pPr>
            <a:r>
              <a:rPr lang="zh-CN" altLang="en-US" sz="2400" b="1" dirty="0">
                <a:latin typeface="+mn-ea"/>
              </a:rPr>
              <a:t>规格说明书以决策表的形式给出，或很容易转化成决策表</a:t>
            </a:r>
            <a:endParaRPr lang="en-US" altLang="zh-CN" sz="2400" b="1" dirty="0">
              <a:latin typeface="+mn-ea"/>
            </a:endParaRPr>
          </a:p>
          <a:p>
            <a:pPr>
              <a:buFont typeface="Wingdings" panose="05000000000000000000" pitchFamily="2" charset="2"/>
              <a:buChar char="n"/>
            </a:pPr>
            <a:r>
              <a:rPr lang="zh-CN" altLang="en-US" sz="2400" b="1" dirty="0">
                <a:latin typeface="+mn-ea"/>
              </a:rPr>
              <a:t>条件的排列顺序</a:t>
            </a:r>
            <a:r>
              <a:rPr lang="zh-CN" altLang="en-US" sz="2400" b="1" dirty="0" smtClean="0">
                <a:latin typeface="+mn-ea"/>
              </a:rPr>
              <a:t>不会影响</a:t>
            </a:r>
            <a:r>
              <a:rPr lang="zh-CN" altLang="en-US" sz="2400" b="1" dirty="0">
                <a:latin typeface="+mn-ea"/>
              </a:rPr>
              <a:t>执行哪些操作</a:t>
            </a:r>
            <a:endParaRPr lang="en-US" altLang="zh-CN" sz="2400" b="1" dirty="0">
              <a:latin typeface="+mn-ea"/>
            </a:endParaRPr>
          </a:p>
          <a:p>
            <a:pPr>
              <a:buFont typeface="Wingdings" panose="05000000000000000000" pitchFamily="2" charset="2"/>
              <a:buChar char="n"/>
            </a:pPr>
            <a:r>
              <a:rPr lang="zh-CN" altLang="en-US" sz="2400" b="1" dirty="0">
                <a:latin typeface="+mn-ea"/>
              </a:rPr>
              <a:t>规则的排列顺序</a:t>
            </a:r>
            <a:r>
              <a:rPr lang="zh-CN" altLang="en-US" sz="2400" b="1" dirty="0" smtClean="0">
                <a:latin typeface="+mn-ea"/>
              </a:rPr>
              <a:t>不会影响</a:t>
            </a:r>
            <a:r>
              <a:rPr lang="zh-CN" altLang="en-US" sz="2400" b="1" dirty="0">
                <a:latin typeface="+mn-ea"/>
              </a:rPr>
              <a:t>执行哪些操作</a:t>
            </a:r>
            <a:endParaRPr lang="en-US" altLang="zh-CN" sz="2400" b="1" dirty="0">
              <a:latin typeface="+mn-ea"/>
            </a:endParaRPr>
          </a:p>
          <a:p>
            <a:pPr>
              <a:buFont typeface="Wingdings" panose="05000000000000000000" pitchFamily="2" charset="2"/>
              <a:buChar char="n"/>
            </a:pPr>
            <a:r>
              <a:rPr lang="zh-CN" altLang="en-US" sz="2400" b="1" dirty="0">
                <a:latin typeface="+mn-ea"/>
              </a:rPr>
              <a:t>当某规则的条件已经满足，并确定要执行的操作后，不必检验</a:t>
            </a:r>
            <a:r>
              <a:rPr lang="zh-CN" altLang="en-US" sz="2400" b="1" dirty="0" smtClean="0">
                <a:latin typeface="+mn-ea"/>
              </a:rPr>
              <a:t>别的</a:t>
            </a:r>
            <a:r>
              <a:rPr lang="zh-CN" altLang="en-US" sz="2400" b="1" dirty="0">
                <a:latin typeface="+mn-ea"/>
              </a:rPr>
              <a:t>规则</a:t>
            </a:r>
            <a:endParaRPr lang="en-US" altLang="zh-CN" sz="2400" b="1" dirty="0">
              <a:latin typeface="+mn-ea"/>
            </a:endParaRPr>
          </a:p>
          <a:p>
            <a:pPr>
              <a:buFont typeface="Wingdings" panose="05000000000000000000" pitchFamily="2" charset="2"/>
              <a:buChar char="n"/>
            </a:pPr>
            <a:r>
              <a:rPr lang="zh-CN" altLang="en-US" sz="2400" b="1" dirty="0">
                <a:latin typeface="+mn-ea"/>
              </a:rPr>
              <a:t>如果某一规则要执行多个操作，这些操作的执行顺序无关紧要</a:t>
            </a:r>
          </a:p>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53</a:t>
            </a:fld>
            <a:endParaRPr lang="en-US" altLang="zh-CN"/>
          </a:p>
        </p:txBody>
      </p:sp>
    </p:spTree>
    <p:extLst>
      <p:ext uri="{BB962C8B-B14F-4D97-AF65-F5344CB8AC3E}">
        <p14:creationId xmlns:p14="http://schemas.microsoft.com/office/powerpoint/2010/main" val="1606210350"/>
      </p:ext>
    </p:extLst>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2" charset="-122"/>
                <a:ea typeface="黑体" panose="02010609060101010101" pitchFamily="2" charset="-122"/>
              </a:rPr>
              <a:t>3.4 </a:t>
            </a:r>
            <a:r>
              <a:rPr lang="zh-CN" altLang="en-US" b="1" dirty="0">
                <a:latin typeface="黑体" panose="02010609060101010101" pitchFamily="2" charset="-122"/>
                <a:ea typeface="黑体" panose="02010609060101010101" pitchFamily="2" charset="-122"/>
              </a:rPr>
              <a:t>基于决策表的测试</a:t>
            </a:r>
            <a:endParaRPr lang="zh-CN" altLang="en-US" dirty="0"/>
          </a:p>
        </p:txBody>
      </p:sp>
      <p:sp>
        <p:nvSpPr>
          <p:cNvPr id="3" name="内容占位符 2"/>
          <p:cNvSpPr>
            <a:spLocks noGrp="1"/>
          </p:cNvSpPr>
          <p:nvPr>
            <p:ph idx="1"/>
          </p:nvPr>
        </p:nvSpPr>
        <p:spPr/>
        <p:txBody>
          <a:bodyPr/>
          <a:lstStyle/>
          <a:p>
            <a:r>
              <a:rPr lang="zh-CN" altLang="en-US" b="1" dirty="0"/>
              <a:t>根据需求建立决策表的步骤：</a:t>
            </a:r>
            <a:endParaRPr lang="en-US" altLang="zh-CN" b="1" dirty="0"/>
          </a:p>
          <a:p>
            <a:pPr eaLnBrk="1" hangingPunct="1">
              <a:buFont typeface="+mj-lt"/>
              <a:buAutoNum type="arabicPeriod"/>
            </a:pPr>
            <a:r>
              <a:rPr lang="zh-CN" altLang="en-US" sz="2400" b="1" dirty="0">
                <a:latin typeface="+mn-ea"/>
              </a:rPr>
              <a:t>确定规则的个数。假如有</a:t>
            </a:r>
            <a:r>
              <a:rPr lang="en-US" altLang="zh-CN" sz="2400" b="1" dirty="0">
                <a:latin typeface="+mn-ea"/>
              </a:rPr>
              <a:t>n</a:t>
            </a:r>
            <a:r>
              <a:rPr lang="zh-CN" altLang="en-US" sz="2400" b="1" dirty="0">
                <a:latin typeface="+mn-ea"/>
              </a:rPr>
              <a:t>个条件，每个条件有两个取值（真假），故有</a:t>
            </a:r>
            <a:r>
              <a:rPr lang="en-US" altLang="zh-CN" sz="2400" b="1" dirty="0">
                <a:latin typeface="+mn-ea"/>
              </a:rPr>
              <a:t>2</a:t>
            </a:r>
            <a:r>
              <a:rPr lang="en-US" altLang="zh-CN" sz="2400" b="1" baseline="30000" dirty="0">
                <a:latin typeface="+mn-ea"/>
              </a:rPr>
              <a:t>n</a:t>
            </a:r>
            <a:r>
              <a:rPr lang="zh-CN" altLang="en-US" sz="2400" b="1" dirty="0">
                <a:latin typeface="+mn-ea"/>
              </a:rPr>
              <a:t>种规则。</a:t>
            </a:r>
            <a:endParaRPr lang="en-US" altLang="zh-CN" sz="2400" b="1" dirty="0">
              <a:latin typeface="+mn-ea"/>
            </a:endParaRPr>
          </a:p>
          <a:p>
            <a:pPr eaLnBrk="1" hangingPunct="1">
              <a:buFont typeface="+mj-lt"/>
              <a:buAutoNum type="arabicPeriod"/>
            </a:pPr>
            <a:r>
              <a:rPr lang="zh-CN" altLang="en-US" sz="2400" b="1" dirty="0">
                <a:latin typeface="+mn-ea"/>
              </a:rPr>
              <a:t>列出所有的条件桩和动作桩。</a:t>
            </a:r>
            <a:endParaRPr lang="en-US" altLang="zh-CN" sz="2400" b="1" dirty="0">
              <a:latin typeface="+mn-ea"/>
            </a:endParaRPr>
          </a:p>
          <a:p>
            <a:pPr eaLnBrk="1" hangingPunct="1">
              <a:buFont typeface="+mj-lt"/>
              <a:buAutoNum type="arabicPeriod"/>
            </a:pPr>
            <a:r>
              <a:rPr lang="zh-CN" altLang="en-US" sz="2400" b="1" dirty="0">
                <a:latin typeface="+mn-ea"/>
              </a:rPr>
              <a:t>填入条件项。</a:t>
            </a:r>
            <a:endParaRPr lang="en-US" altLang="zh-CN" sz="2400" b="1" dirty="0">
              <a:latin typeface="+mn-ea"/>
            </a:endParaRPr>
          </a:p>
          <a:p>
            <a:pPr eaLnBrk="1" hangingPunct="1">
              <a:buFont typeface="+mj-lt"/>
              <a:buAutoNum type="arabicPeriod"/>
            </a:pPr>
            <a:r>
              <a:rPr lang="zh-CN" altLang="en-US" sz="2400" b="1" dirty="0">
                <a:latin typeface="+mn-ea"/>
              </a:rPr>
              <a:t>填入动作项，得到初始决策表</a:t>
            </a:r>
            <a:endParaRPr lang="en-US" altLang="zh-CN" sz="2400" b="1" dirty="0">
              <a:latin typeface="+mn-ea"/>
            </a:endParaRPr>
          </a:p>
          <a:p>
            <a:pPr eaLnBrk="1" hangingPunct="1">
              <a:buFont typeface="+mj-lt"/>
              <a:buAutoNum type="arabicPeriod"/>
            </a:pPr>
            <a:r>
              <a:rPr lang="zh-CN" altLang="en-US" sz="2400" b="1" dirty="0">
                <a:latin typeface="+mn-ea"/>
              </a:rPr>
              <a:t>化简。合并相似规则或者相似动作</a:t>
            </a:r>
            <a:endParaRPr lang="en-US" altLang="zh-CN" sz="2400" b="1" dirty="0">
              <a:latin typeface="+mn-ea"/>
            </a:endParaRPr>
          </a:p>
          <a:p>
            <a:pPr eaLnBrk="1" hangingPunct="1">
              <a:buFont typeface="Wingdings" panose="05000000000000000000" pitchFamily="2" charset="2"/>
              <a:buChar char="n"/>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54</a:t>
            </a:fld>
            <a:endParaRPr lang="en-US" altLang="zh-CN"/>
          </a:p>
        </p:txBody>
      </p:sp>
    </p:spTree>
    <p:extLst>
      <p:ext uri="{BB962C8B-B14F-4D97-AF65-F5344CB8AC3E}">
        <p14:creationId xmlns:p14="http://schemas.microsoft.com/office/powerpoint/2010/main" val="1606451457"/>
      </p:ext>
    </p:extLst>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2" charset="-122"/>
                <a:ea typeface="黑体" panose="02010609060101010101" pitchFamily="2" charset="-122"/>
              </a:rPr>
              <a:t>3.4 </a:t>
            </a:r>
            <a:r>
              <a:rPr lang="zh-CN" altLang="en-US" b="1" dirty="0">
                <a:latin typeface="黑体" panose="02010609060101010101" pitchFamily="2" charset="-122"/>
                <a:ea typeface="黑体" panose="02010609060101010101" pitchFamily="2" charset="-122"/>
              </a:rPr>
              <a:t>基于决策表的测试</a:t>
            </a:r>
            <a:endParaRPr lang="zh-CN" altLang="en-US" dirty="0"/>
          </a:p>
        </p:txBody>
      </p:sp>
      <p:sp>
        <p:nvSpPr>
          <p:cNvPr id="3" name="内容占位符 2"/>
          <p:cNvSpPr>
            <a:spLocks noGrp="1"/>
          </p:cNvSpPr>
          <p:nvPr>
            <p:ph idx="1"/>
          </p:nvPr>
        </p:nvSpPr>
        <p:spPr>
          <a:xfrm>
            <a:off x="566738" y="1752600"/>
            <a:ext cx="8325742" cy="4267200"/>
          </a:xfrm>
        </p:spPr>
        <p:txBody>
          <a:bodyPr/>
          <a:lstStyle/>
          <a:p>
            <a:pPr>
              <a:tabLst>
                <a:tab pos="495300" algn="l"/>
              </a:tabLst>
            </a:pPr>
            <a:r>
              <a:rPr lang="zh-CN" altLang="en-US" b="1" dirty="0"/>
              <a:t>以下列问题为例给出构造决策表的具体过程。</a:t>
            </a:r>
          </a:p>
          <a:p>
            <a:pPr marL="0" indent="0" eaLnBrk="1" hangingPunct="1">
              <a:buNone/>
              <a:tabLst>
                <a:tab pos="495300" algn="l"/>
              </a:tabLst>
            </a:pPr>
            <a:r>
              <a:rPr lang="zh-CN" altLang="en-US" sz="2400" b="1" dirty="0" smtClean="0">
                <a:latin typeface="+mn-ea"/>
              </a:rPr>
              <a:t>如果</a:t>
            </a:r>
            <a:r>
              <a:rPr lang="zh-CN" altLang="en-US" sz="2400" b="1" dirty="0">
                <a:latin typeface="+mn-ea"/>
              </a:rPr>
              <a:t>某产品销售好并且库存低，</a:t>
            </a:r>
            <a:r>
              <a:rPr lang="zh-CN" altLang="en-US" sz="2400" b="1" dirty="0" smtClean="0">
                <a:latin typeface="+mn-ea"/>
              </a:rPr>
              <a:t>则继续销售，并增加</a:t>
            </a:r>
            <a:r>
              <a:rPr lang="zh-CN" altLang="en-US" sz="2400" b="1" dirty="0">
                <a:latin typeface="+mn-ea"/>
              </a:rPr>
              <a:t>该产品</a:t>
            </a:r>
            <a:r>
              <a:rPr lang="zh-CN" altLang="en-US" sz="2400" b="1" dirty="0" smtClean="0">
                <a:latin typeface="+mn-ea"/>
              </a:rPr>
              <a:t>的</a:t>
            </a:r>
            <a:r>
              <a:rPr lang="zh-CN" altLang="en-US" sz="2400" b="1" dirty="0">
                <a:latin typeface="+mn-ea"/>
              </a:rPr>
              <a:t>进货</a:t>
            </a:r>
            <a:r>
              <a:rPr lang="zh-CN" altLang="en-US" sz="2400" b="1" dirty="0" smtClean="0">
                <a:latin typeface="+mn-ea"/>
              </a:rPr>
              <a:t>；</a:t>
            </a:r>
            <a:endParaRPr lang="en-US" altLang="zh-CN" sz="2400" b="1" dirty="0" smtClean="0">
              <a:latin typeface="+mn-ea"/>
            </a:endParaRPr>
          </a:p>
          <a:p>
            <a:pPr marL="0" indent="0" eaLnBrk="1" hangingPunct="1">
              <a:buNone/>
              <a:tabLst>
                <a:tab pos="495300" algn="l"/>
              </a:tabLst>
            </a:pPr>
            <a:r>
              <a:rPr lang="zh-CN" altLang="en-US" sz="2400" b="1" dirty="0" smtClean="0">
                <a:latin typeface="+mn-ea"/>
              </a:rPr>
              <a:t>如果</a:t>
            </a:r>
            <a:r>
              <a:rPr lang="zh-CN" altLang="en-US" sz="2400" b="1" dirty="0">
                <a:latin typeface="+mn-ea"/>
              </a:rPr>
              <a:t>该产品销售好，但库存量不低，则</a:t>
            </a:r>
            <a:r>
              <a:rPr lang="zh-CN" altLang="en-US" sz="2400" b="1" dirty="0" smtClean="0">
                <a:latin typeface="+mn-ea"/>
              </a:rPr>
              <a:t>继续</a:t>
            </a:r>
            <a:r>
              <a:rPr lang="zh-CN" altLang="en-US" sz="2400" b="1" dirty="0">
                <a:latin typeface="+mn-ea"/>
              </a:rPr>
              <a:t>销售</a:t>
            </a:r>
            <a:r>
              <a:rPr lang="zh-CN" altLang="en-US" sz="2400" b="1" dirty="0" smtClean="0">
                <a:latin typeface="+mn-ea"/>
              </a:rPr>
              <a:t>；</a:t>
            </a:r>
            <a:endParaRPr lang="en-US" altLang="zh-CN" sz="2400" b="1" dirty="0" smtClean="0">
              <a:latin typeface="+mn-ea"/>
            </a:endParaRPr>
          </a:p>
          <a:p>
            <a:pPr marL="0" indent="0" eaLnBrk="1" hangingPunct="1">
              <a:buNone/>
              <a:tabLst>
                <a:tab pos="495300" algn="l"/>
              </a:tabLst>
            </a:pPr>
            <a:r>
              <a:rPr lang="zh-CN" altLang="en-US" sz="2400" b="1" dirty="0">
                <a:latin typeface="+mn-ea"/>
              </a:rPr>
              <a:t>如果</a:t>
            </a:r>
            <a:r>
              <a:rPr lang="zh-CN" altLang="en-US" sz="2400" b="1" dirty="0" smtClean="0">
                <a:latin typeface="+mn-ea"/>
              </a:rPr>
              <a:t>该</a:t>
            </a:r>
            <a:r>
              <a:rPr lang="zh-CN" altLang="en-US" sz="2400" b="1" dirty="0">
                <a:latin typeface="+mn-ea"/>
              </a:rPr>
              <a:t>产品销售不好，但库存量低，</a:t>
            </a:r>
            <a:r>
              <a:rPr lang="zh-CN" altLang="en-US" sz="2400" b="1" dirty="0" smtClean="0">
                <a:latin typeface="+mn-ea"/>
              </a:rPr>
              <a:t>则产品下架；</a:t>
            </a:r>
            <a:endParaRPr lang="en-US" altLang="zh-CN" sz="2400" b="1" dirty="0" smtClean="0">
              <a:latin typeface="+mn-ea"/>
            </a:endParaRPr>
          </a:p>
          <a:p>
            <a:pPr marL="0" indent="0" eaLnBrk="1" hangingPunct="1">
              <a:buNone/>
              <a:tabLst>
                <a:tab pos="495300" algn="l"/>
              </a:tabLst>
            </a:pPr>
            <a:r>
              <a:rPr lang="zh-CN" altLang="en-US" sz="2400" b="1" dirty="0">
                <a:latin typeface="+mn-ea"/>
              </a:rPr>
              <a:t>如果</a:t>
            </a:r>
            <a:r>
              <a:rPr lang="zh-CN" altLang="en-US" sz="2400" b="1" dirty="0" smtClean="0">
                <a:latin typeface="+mn-ea"/>
              </a:rPr>
              <a:t>该</a:t>
            </a:r>
            <a:r>
              <a:rPr lang="zh-CN" altLang="en-US" sz="2400" b="1" dirty="0">
                <a:latin typeface="+mn-ea"/>
              </a:rPr>
              <a:t>产品销售不好，且库存量不低</a:t>
            </a:r>
            <a:r>
              <a:rPr lang="zh-CN" altLang="en-US" sz="2400" b="1" dirty="0" smtClean="0">
                <a:latin typeface="+mn-ea"/>
              </a:rPr>
              <a:t>，如有空货架，则继续销售，如果没有空货架，则该产品下架。</a:t>
            </a:r>
            <a:endParaRPr lang="zh-CN" altLang="en-US" sz="2400" b="1" dirty="0">
              <a:latin typeface="+mn-ea"/>
            </a:endParaRPr>
          </a:p>
          <a:p>
            <a:pPr indent="266700" eaLnBrk="1" hangingPunct="1">
              <a:tabLst>
                <a:tab pos="495300" algn="l"/>
              </a:tabLst>
            </a:pPr>
            <a:endParaRPr lang="zh-CN" altLang="en-US" sz="3200" dirty="0">
              <a:latin typeface="Verdana" pitchFamily="34" charset="0"/>
              <a:ea typeface="楷体_GB2312" pitchFamily="49"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55</a:t>
            </a:fld>
            <a:endParaRPr lang="en-US" altLang="zh-CN"/>
          </a:p>
        </p:txBody>
      </p:sp>
    </p:spTree>
    <p:extLst>
      <p:ext uri="{BB962C8B-B14F-4D97-AF65-F5344CB8AC3E}">
        <p14:creationId xmlns:p14="http://schemas.microsoft.com/office/powerpoint/2010/main" val="4244973283"/>
      </p:ext>
    </p:extLst>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2" charset="-122"/>
                <a:ea typeface="黑体" panose="02010609060101010101" pitchFamily="2" charset="-122"/>
              </a:rPr>
              <a:t>3.4 </a:t>
            </a:r>
            <a:r>
              <a:rPr lang="zh-CN" altLang="en-US" b="1" dirty="0">
                <a:latin typeface="黑体" panose="02010609060101010101" pitchFamily="2" charset="-122"/>
                <a:ea typeface="黑体" panose="02010609060101010101" pitchFamily="2" charset="-122"/>
              </a:rPr>
              <a:t>基于决策表的测试</a:t>
            </a:r>
            <a:endParaRPr lang="zh-CN" altLang="en-US" dirty="0"/>
          </a:p>
        </p:txBody>
      </p:sp>
      <p:sp>
        <p:nvSpPr>
          <p:cNvPr id="3" name="内容占位符 2"/>
          <p:cNvSpPr>
            <a:spLocks noGrp="1"/>
          </p:cNvSpPr>
          <p:nvPr>
            <p:ph idx="1"/>
          </p:nvPr>
        </p:nvSpPr>
        <p:spPr/>
        <p:txBody>
          <a:bodyPr/>
          <a:lstStyle/>
          <a:p>
            <a:r>
              <a:rPr lang="zh-CN" altLang="en-US" b="1" dirty="0"/>
              <a:t>超市库存决策表的构造过程</a:t>
            </a:r>
            <a:r>
              <a:rPr lang="zh-CN" altLang="en-US" b="1" dirty="0" smtClean="0"/>
              <a:t>：</a:t>
            </a:r>
            <a:endParaRPr lang="en-US" altLang="zh-CN" b="1" dirty="0" smtClean="0"/>
          </a:p>
          <a:p>
            <a:pPr marL="514350" indent="-514350">
              <a:buFont typeface="+mj-lt"/>
              <a:buAutoNum type="arabicPeriod"/>
            </a:pPr>
            <a:r>
              <a:rPr lang="zh-CN" altLang="en-US" sz="2800" b="1" dirty="0" smtClean="0"/>
              <a:t>确定规则的个数</a:t>
            </a:r>
            <a:endParaRPr lang="en-US" altLang="zh-CN" sz="2800" b="1" dirty="0" smtClean="0"/>
          </a:p>
          <a:p>
            <a:pPr marL="0" indent="0">
              <a:buNone/>
            </a:pPr>
            <a:r>
              <a:rPr lang="en-US" altLang="zh-CN" sz="2800" b="1" dirty="0" smtClean="0"/>
              <a:t>3</a:t>
            </a:r>
            <a:r>
              <a:rPr lang="zh-CN" altLang="en-US" sz="2800" b="1" dirty="0" smtClean="0"/>
              <a:t>个条件（销售、库存、有空货架），每个条件有两种取值，故有</a:t>
            </a:r>
            <a:r>
              <a:rPr lang="en-US" altLang="zh-CN" sz="2800" b="1" dirty="0" smtClean="0"/>
              <a:t>2</a:t>
            </a:r>
            <a:r>
              <a:rPr lang="en-US" altLang="zh-CN" sz="2800" b="1" baseline="30000" dirty="0" smtClean="0"/>
              <a:t>3</a:t>
            </a:r>
            <a:r>
              <a:rPr lang="en-US" altLang="zh-CN" sz="2800" b="1" dirty="0" smtClean="0"/>
              <a:t>=8</a:t>
            </a:r>
            <a:r>
              <a:rPr lang="zh-CN" altLang="en-US" sz="2800" b="1" dirty="0" smtClean="0"/>
              <a:t>种规则</a:t>
            </a:r>
            <a:endParaRPr lang="en-US" altLang="zh-CN" sz="2800" b="1" dirty="0" smtClean="0"/>
          </a:p>
          <a:p>
            <a:pPr marL="514350" indent="-514350">
              <a:buFont typeface="+mj-lt"/>
              <a:buAutoNum type="arabicPeriod" startAt="2"/>
            </a:pPr>
            <a:r>
              <a:rPr lang="zh-CN" altLang="en-US" sz="2800" b="1" dirty="0" smtClean="0"/>
              <a:t>列出所有的条件桩和动作桩</a:t>
            </a:r>
            <a:endParaRPr lang="en-US" altLang="zh-CN" sz="2800" b="1" dirty="0" smtClean="0"/>
          </a:p>
          <a:p>
            <a:pPr marL="0" indent="0">
              <a:buNone/>
            </a:pPr>
            <a:r>
              <a:rPr lang="zh-CN" altLang="en-US" sz="2800" b="1" dirty="0" smtClean="0"/>
              <a:t>条件：                     动作：</a:t>
            </a:r>
            <a:endParaRPr lang="en-US" altLang="zh-CN" sz="2800" b="1" dirty="0" smtClean="0"/>
          </a:p>
          <a:p>
            <a:pPr marL="438150" lvl="1" indent="0">
              <a:buNone/>
            </a:pPr>
            <a:r>
              <a:rPr lang="en-US" altLang="zh-CN" sz="2400" b="1" dirty="0" smtClean="0"/>
              <a:t>c1</a:t>
            </a:r>
            <a:r>
              <a:rPr lang="zh-CN" altLang="en-US" sz="2400" b="1" dirty="0" smtClean="0"/>
              <a:t>：销售好？</a:t>
            </a:r>
            <a:r>
              <a:rPr lang="en-US" altLang="zh-CN" sz="2400" b="1" dirty="0" smtClean="0"/>
              <a:t>	               a1</a:t>
            </a:r>
            <a:r>
              <a:rPr lang="zh-CN" altLang="en-US" sz="2400" b="1" dirty="0" smtClean="0"/>
              <a:t>：增加进货</a:t>
            </a:r>
            <a:endParaRPr lang="en-US" altLang="zh-CN" sz="2400" b="1" dirty="0" smtClean="0"/>
          </a:p>
          <a:p>
            <a:pPr marL="438150" lvl="1" indent="0">
              <a:buNone/>
            </a:pPr>
            <a:r>
              <a:rPr lang="en-US" altLang="zh-CN" sz="2400" b="1" dirty="0" smtClean="0"/>
              <a:t>c2</a:t>
            </a:r>
            <a:r>
              <a:rPr lang="zh-CN" altLang="en-US" sz="2400" b="1" dirty="0" smtClean="0"/>
              <a:t>：库存低？                  </a:t>
            </a:r>
            <a:r>
              <a:rPr lang="en-US" altLang="zh-CN" sz="2400" b="1" dirty="0" smtClean="0"/>
              <a:t>a2</a:t>
            </a:r>
            <a:r>
              <a:rPr lang="zh-CN" altLang="en-US" sz="2400" b="1" dirty="0" smtClean="0"/>
              <a:t>：继续销售</a:t>
            </a:r>
            <a:endParaRPr lang="en-US" altLang="zh-CN" sz="2400" b="1" dirty="0" smtClean="0"/>
          </a:p>
          <a:p>
            <a:pPr marL="438150" lvl="1" indent="0">
              <a:buNone/>
            </a:pPr>
            <a:r>
              <a:rPr lang="en-US" altLang="zh-CN" sz="2400" b="1" dirty="0" smtClean="0"/>
              <a:t>c3</a:t>
            </a:r>
            <a:r>
              <a:rPr lang="zh-CN" altLang="en-US" sz="2400" b="1" dirty="0" smtClean="0"/>
              <a:t>：有无空货架               </a:t>
            </a:r>
            <a:r>
              <a:rPr lang="en-US" altLang="zh-CN" sz="2400" b="1" dirty="0" smtClean="0"/>
              <a:t>a3</a:t>
            </a:r>
            <a:r>
              <a:rPr lang="zh-CN" altLang="en-US" sz="2400" b="1" dirty="0" smtClean="0"/>
              <a:t>： 产品下架</a:t>
            </a:r>
            <a:endParaRPr lang="zh-CN" altLang="en-US" sz="2400" b="1"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56</a:t>
            </a:fld>
            <a:endParaRPr lang="en-US" altLang="zh-CN" dirty="0"/>
          </a:p>
        </p:txBody>
      </p:sp>
    </p:spTree>
    <p:extLst>
      <p:ext uri="{BB962C8B-B14F-4D97-AF65-F5344CB8AC3E}">
        <p14:creationId xmlns:p14="http://schemas.microsoft.com/office/powerpoint/2010/main" val="755624534"/>
      </p:ext>
    </p:extLst>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2" charset="-122"/>
                <a:ea typeface="黑体" panose="02010609060101010101" pitchFamily="2" charset="-122"/>
              </a:rPr>
              <a:t>3.4 </a:t>
            </a:r>
            <a:r>
              <a:rPr lang="zh-CN" altLang="en-US" b="1" dirty="0">
                <a:latin typeface="黑体" panose="02010609060101010101" pitchFamily="2" charset="-122"/>
                <a:ea typeface="黑体" panose="02010609060101010101" pitchFamily="2" charset="-122"/>
              </a:rPr>
              <a:t>基于决策表的测试</a:t>
            </a:r>
            <a:endParaRPr lang="zh-CN" altLang="en-US" dirty="0"/>
          </a:p>
        </p:txBody>
      </p:sp>
      <p:sp>
        <p:nvSpPr>
          <p:cNvPr id="3" name="内容占位符 2"/>
          <p:cNvSpPr>
            <a:spLocks noGrp="1"/>
          </p:cNvSpPr>
          <p:nvPr>
            <p:ph idx="1"/>
          </p:nvPr>
        </p:nvSpPr>
        <p:spPr>
          <a:xfrm>
            <a:off x="566738" y="1628800"/>
            <a:ext cx="8001000" cy="4267200"/>
          </a:xfrm>
        </p:spPr>
        <p:txBody>
          <a:bodyPr/>
          <a:lstStyle/>
          <a:p>
            <a:pPr marL="514350" indent="-514350">
              <a:buFont typeface="+mj-lt"/>
              <a:buAutoNum type="arabicPeriod" startAt="3"/>
            </a:pPr>
            <a:r>
              <a:rPr lang="zh-CN" altLang="en-US" sz="2800" b="1" dirty="0"/>
              <a:t>填入条件项</a:t>
            </a:r>
            <a:endParaRPr lang="en-US" altLang="zh-CN" sz="2800" b="1" dirty="0"/>
          </a:p>
          <a:p>
            <a:pPr marL="514350" indent="-514350">
              <a:buFont typeface="+mj-lt"/>
              <a:buAutoNum type="arabicPeriod" startAt="3"/>
            </a:pPr>
            <a:r>
              <a:rPr lang="zh-CN" altLang="en-US" sz="2800" b="1" dirty="0"/>
              <a:t>填入动作项，得到初始</a:t>
            </a:r>
            <a:r>
              <a:rPr lang="zh-CN" altLang="en-US" sz="2800" b="1" dirty="0" smtClean="0"/>
              <a:t>决策表</a:t>
            </a:r>
            <a:endParaRPr lang="en-US" altLang="zh-CN" sz="2800" b="1" dirty="0" smtClean="0"/>
          </a:p>
          <a:p>
            <a:pPr marL="0" indent="0">
              <a:buNone/>
            </a:pPr>
            <a:endParaRPr lang="zh-CN" altLang="en-US" sz="2800" b="1"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57</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036528900"/>
              </p:ext>
            </p:extLst>
          </p:nvPr>
        </p:nvGraphicFramePr>
        <p:xfrm>
          <a:off x="1115616" y="2564904"/>
          <a:ext cx="7272808" cy="4036485"/>
        </p:xfrm>
        <a:graphic>
          <a:graphicData uri="http://schemas.openxmlformats.org/drawingml/2006/table">
            <a:tbl>
              <a:tblPr firstRow="1" bandRow="1">
                <a:tableStyleId>{5C22544A-7EE6-4342-B048-85BDC9FD1C3A}</a:tableStyleId>
              </a:tblPr>
              <a:tblGrid>
                <a:gridCol w="640871"/>
                <a:gridCol w="1591377"/>
                <a:gridCol w="576064"/>
                <a:gridCol w="576064"/>
                <a:gridCol w="648072"/>
                <a:gridCol w="648072"/>
                <a:gridCol w="648072"/>
                <a:gridCol w="648072"/>
                <a:gridCol w="648072"/>
                <a:gridCol w="648072"/>
              </a:tblGrid>
              <a:tr h="492055">
                <a:tc gridSpan="2">
                  <a:txBody>
                    <a:bodyPr/>
                    <a:lstStyle/>
                    <a:p>
                      <a:r>
                        <a:rPr lang="en-US" altLang="zh-CN" dirty="0" smtClean="0">
                          <a:solidFill>
                            <a:schemeClr val="tx1"/>
                          </a:solidFill>
                        </a:rPr>
                        <a:t>     </a:t>
                      </a:r>
                      <a:r>
                        <a:rPr lang="zh-CN" altLang="en-US" dirty="0" smtClean="0">
                          <a:solidFill>
                            <a:schemeClr val="tx1"/>
                          </a:solidFill>
                        </a:rPr>
                        <a:t>规则</a:t>
                      </a:r>
                      <a:endParaRPr lang="en-US" altLang="zh-CN" dirty="0" smtClean="0">
                        <a:solidFill>
                          <a:schemeClr val="tx1"/>
                        </a:solidFill>
                      </a:endParaRPr>
                    </a:p>
                    <a:p>
                      <a:r>
                        <a:rPr lang="zh-CN" altLang="en-US" dirty="0" smtClean="0">
                          <a:solidFill>
                            <a:schemeClr val="tx1"/>
                          </a:solidFill>
                        </a:rPr>
                        <a:t>选项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rowSpan="3">
                  <a:txBody>
                    <a:bodyPr/>
                    <a:lstStyle/>
                    <a:p>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条件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c1:</a:t>
                      </a:r>
                      <a:r>
                        <a:rPr lang="zh-CN" altLang="en-US" dirty="0" smtClean="0">
                          <a:solidFill>
                            <a:schemeClr val="tx1"/>
                          </a:solidFill>
                        </a:rPr>
                        <a:t>销售好？</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c2:</a:t>
                      </a:r>
                      <a:r>
                        <a:rPr lang="zh-CN" altLang="en-US" dirty="0" smtClean="0">
                          <a:solidFill>
                            <a:schemeClr val="tx1"/>
                          </a:solidFill>
                        </a:rPr>
                        <a:t>库存低？</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c3:</a:t>
                      </a:r>
                      <a:r>
                        <a:rPr lang="zh-CN" altLang="en-US" dirty="0" smtClean="0">
                          <a:solidFill>
                            <a:schemeClr val="tx1"/>
                          </a:solidFill>
                        </a:rPr>
                        <a:t>有空货架？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rowSpan="3">
                  <a:txBody>
                    <a:bodyPr/>
                    <a:lstStyle/>
                    <a:p>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动作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a1:</a:t>
                      </a:r>
                      <a:r>
                        <a:rPr lang="zh-CN" altLang="en-US" dirty="0" smtClean="0">
                          <a:solidFill>
                            <a:schemeClr val="tx1"/>
                          </a:solidFill>
                        </a:rPr>
                        <a:t>增加进货</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a:t>
                      </a:r>
                    </a:p>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a2:</a:t>
                      </a:r>
                      <a:r>
                        <a:rPr lang="zh-CN" altLang="en-US" dirty="0" smtClean="0">
                          <a:solidFill>
                            <a:schemeClr val="tx1"/>
                          </a:solidFill>
                        </a:rPr>
                        <a:t>继续销售</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a:t>
                      </a:r>
                    </a:p>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a:t>
                      </a:r>
                    </a:p>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a:t>
                      </a:r>
                    </a:p>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V</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a3:</a:t>
                      </a:r>
                      <a:r>
                        <a:rPr lang="zh-CN" altLang="en-US" dirty="0" smtClean="0"/>
                        <a:t>产品下架</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solidFill>
                          <a:schemeClr val="tx1"/>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V</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7" name="直接连接符 6"/>
          <p:cNvCxnSpPr/>
          <p:nvPr/>
        </p:nvCxnSpPr>
        <p:spPr>
          <a:xfrm>
            <a:off x="1187624" y="2708920"/>
            <a:ext cx="1944216" cy="50405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181786"/>
      </p:ext>
    </p:extLst>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2" charset="-122"/>
                <a:ea typeface="黑体" panose="02010609060101010101" pitchFamily="2" charset="-122"/>
              </a:rPr>
              <a:t>3.4 </a:t>
            </a:r>
            <a:r>
              <a:rPr lang="zh-CN" altLang="en-US" b="1" dirty="0">
                <a:latin typeface="黑体" panose="02010609060101010101" pitchFamily="2" charset="-122"/>
                <a:ea typeface="黑体" panose="02010609060101010101" pitchFamily="2" charset="-122"/>
              </a:rPr>
              <a:t>基于决策表的测试</a:t>
            </a:r>
            <a:endParaRPr lang="zh-CN" altLang="en-US" dirty="0"/>
          </a:p>
        </p:txBody>
      </p:sp>
      <p:sp>
        <p:nvSpPr>
          <p:cNvPr id="3" name="内容占位符 2"/>
          <p:cNvSpPr>
            <a:spLocks noGrp="1"/>
          </p:cNvSpPr>
          <p:nvPr>
            <p:ph idx="1"/>
          </p:nvPr>
        </p:nvSpPr>
        <p:spPr>
          <a:xfrm>
            <a:off x="566738" y="1628800"/>
            <a:ext cx="8001000" cy="4267200"/>
          </a:xfrm>
        </p:spPr>
        <p:txBody>
          <a:bodyPr/>
          <a:lstStyle/>
          <a:p>
            <a:pPr marL="514350" indent="-514350">
              <a:buFont typeface="+mj-lt"/>
              <a:buAutoNum type="arabicPeriod" startAt="5"/>
            </a:pPr>
            <a:r>
              <a:rPr lang="zh-CN" altLang="en-US" sz="2800" b="1" dirty="0"/>
              <a:t>化简。合并相似规则或者相似</a:t>
            </a:r>
            <a:r>
              <a:rPr lang="zh-CN" altLang="en-US" sz="2800" b="1" dirty="0" smtClean="0"/>
              <a:t>动作</a:t>
            </a:r>
            <a:endParaRPr lang="en-US" altLang="zh-CN" sz="2800" b="1" dirty="0" smtClean="0"/>
          </a:p>
          <a:p>
            <a:pPr marL="0" lvl="1" indent="0">
              <a:buNone/>
            </a:pPr>
            <a:r>
              <a:rPr lang="zh-CN" altLang="en-US" sz="2000" b="1" dirty="0" smtClean="0"/>
              <a:t>  如果</a:t>
            </a:r>
            <a:r>
              <a:rPr lang="zh-CN" altLang="en-US" sz="2000" b="1" dirty="0"/>
              <a:t>表中有两条以上规则具有相同的动作，并且在条件项之间存在极为相似的关系，则可以合并。</a:t>
            </a:r>
            <a:endParaRPr lang="en-US" altLang="zh-CN" sz="2000" b="1" dirty="0"/>
          </a:p>
          <a:p>
            <a:pPr marL="514350" indent="-514350">
              <a:buFont typeface="+mj-lt"/>
              <a:buAutoNum type="arabicPeriod" startAt="5"/>
            </a:pPr>
            <a:endParaRPr lang="en-US" altLang="zh-CN" sz="2800" b="1" dirty="0"/>
          </a:p>
          <a:p>
            <a:pPr marL="0" indent="0">
              <a:buNone/>
            </a:pPr>
            <a:endParaRPr lang="zh-CN" altLang="en-US" sz="2800" b="1"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58</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331597852"/>
              </p:ext>
            </p:extLst>
          </p:nvPr>
        </p:nvGraphicFramePr>
        <p:xfrm>
          <a:off x="1115616" y="2852908"/>
          <a:ext cx="6768752" cy="3888460"/>
        </p:xfrm>
        <a:graphic>
          <a:graphicData uri="http://schemas.openxmlformats.org/drawingml/2006/table">
            <a:tbl>
              <a:tblPr firstRow="1" bandRow="1">
                <a:tableStyleId>{5C22544A-7EE6-4342-B048-85BDC9FD1C3A}</a:tableStyleId>
              </a:tblPr>
              <a:tblGrid>
                <a:gridCol w="640871"/>
                <a:gridCol w="1591377"/>
                <a:gridCol w="864096"/>
                <a:gridCol w="864096"/>
                <a:gridCol w="792088"/>
                <a:gridCol w="936104"/>
                <a:gridCol w="1080120"/>
              </a:tblGrid>
              <a:tr h="492055">
                <a:tc gridSpan="2">
                  <a:txBody>
                    <a:bodyPr/>
                    <a:lstStyle/>
                    <a:p>
                      <a:r>
                        <a:rPr lang="en-US" altLang="zh-CN" dirty="0" smtClean="0">
                          <a:solidFill>
                            <a:schemeClr val="tx1"/>
                          </a:solidFill>
                        </a:rPr>
                        <a:t>     </a:t>
                      </a:r>
                      <a:r>
                        <a:rPr lang="zh-CN" altLang="en-US" dirty="0" smtClean="0">
                          <a:solidFill>
                            <a:schemeClr val="tx1"/>
                          </a:solidFill>
                        </a:rPr>
                        <a:t>规则</a:t>
                      </a:r>
                      <a:endParaRPr lang="en-US" altLang="zh-CN" dirty="0" smtClean="0">
                        <a:solidFill>
                          <a:schemeClr val="tx1"/>
                        </a:solidFill>
                      </a:endParaRPr>
                    </a:p>
                    <a:p>
                      <a:r>
                        <a:rPr lang="zh-CN" altLang="en-US" dirty="0" smtClean="0">
                          <a:solidFill>
                            <a:schemeClr val="tx1"/>
                          </a:solidFill>
                        </a:rPr>
                        <a:t>选项</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1</a:t>
                      </a:r>
                      <a:r>
                        <a:rPr lang="zh-CN" altLang="en-US" dirty="0" smtClean="0">
                          <a:solidFill>
                            <a:schemeClr val="tx1"/>
                          </a:solidFill>
                        </a:rPr>
                        <a:t>、</a:t>
                      </a:r>
                      <a:r>
                        <a:rPr lang="en-US" altLang="zh-CN" dirty="0" smtClean="0">
                          <a:solidFill>
                            <a:schemeClr val="tx1"/>
                          </a:solidFill>
                        </a:rPr>
                        <a:t>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3</a:t>
                      </a:r>
                      <a:r>
                        <a:rPr lang="zh-CN" altLang="en-US" dirty="0" smtClean="0">
                          <a:solidFill>
                            <a:schemeClr val="tx1"/>
                          </a:solidFill>
                        </a:rPr>
                        <a:t>、</a:t>
                      </a:r>
                      <a:r>
                        <a:rPr lang="en-US" altLang="zh-CN" dirty="0" smtClean="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5</a:t>
                      </a:r>
                      <a:r>
                        <a:rPr lang="zh-CN" altLang="en-US" dirty="0" smtClean="0">
                          <a:solidFill>
                            <a:schemeClr val="tx1"/>
                          </a:solidFill>
                        </a:rPr>
                        <a:t>、</a:t>
                      </a:r>
                      <a:r>
                        <a:rPr lang="en-US" altLang="zh-CN" dirty="0" smtClean="0">
                          <a:solidFill>
                            <a:schemeClr val="tx1"/>
                          </a:solidFill>
                        </a:rPr>
                        <a:t>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rowSpan="3">
                  <a:txBody>
                    <a:bodyPr/>
                    <a:lstStyle/>
                    <a:p>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条件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mtClean="0">
                          <a:solidFill>
                            <a:schemeClr val="tx1"/>
                          </a:solidFill>
                        </a:rPr>
                        <a:t>c1:</a:t>
                      </a:r>
                      <a:r>
                        <a:rPr lang="zh-CN" altLang="en-US" smtClean="0">
                          <a:solidFill>
                            <a:schemeClr val="tx1"/>
                          </a:solidFill>
                        </a:rPr>
                        <a:t>销售好？</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mtClean="0">
                          <a:solidFill>
                            <a:schemeClr val="tx1"/>
                          </a:solidFill>
                        </a:rPr>
                        <a:t>c2:</a:t>
                      </a:r>
                      <a:r>
                        <a:rPr lang="zh-CN" altLang="en-US" smtClean="0">
                          <a:solidFill>
                            <a:schemeClr val="tx1"/>
                          </a:solidFill>
                        </a:rPr>
                        <a:t>库存低？</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mtClean="0">
                          <a:solidFill>
                            <a:schemeClr val="tx1"/>
                          </a:solidFill>
                        </a:rPr>
                        <a:t>c3:</a:t>
                      </a:r>
                      <a:r>
                        <a:rPr lang="zh-CN" altLang="en-US" smtClean="0">
                          <a:solidFill>
                            <a:schemeClr val="tx1"/>
                          </a:solidFill>
                        </a:rPr>
                        <a:t>有空货架？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F</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rowSpan="3">
                  <a:txBody>
                    <a:bodyPr/>
                    <a:lstStyle/>
                    <a:p>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动作</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mtClean="0">
                          <a:solidFill>
                            <a:schemeClr val="tx1"/>
                          </a:solidFill>
                        </a:rPr>
                        <a:t>a1:</a:t>
                      </a:r>
                      <a:r>
                        <a:rPr lang="zh-CN" altLang="en-US" smtClean="0">
                          <a:solidFill>
                            <a:schemeClr val="tx1"/>
                          </a:solidFill>
                        </a:rPr>
                        <a:t>增加进货</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mtClean="0">
                          <a:solidFill>
                            <a:schemeClr val="tx1"/>
                          </a:solidFill>
                        </a:rPr>
                        <a:t>a2:</a:t>
                      </a:r>
                      <a:r>
                        <a:rPr lang="zh-CN" altLang="en-US" smtClean="0">
                          <a:solidFill>
                            <a:schemeClr val="tx1"/>
                          </a:solidFill>
                        </a:rPr>
                        <a:t>继续销售</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a:t>
                      </a:r>
                    </a:p>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V</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2055">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a3:</a:t>
                      </a:r>
                      <a:r>
                        <a:rPr lang="zh-CN" altLang="en-US" dirty="0" smtClean="0"/>
                        <a:t>产品下架</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solidFill>
                          <a:schemeClr val="tx1"/>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V</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7" name="直接连接符 6"/>
          <p:cNvCxnSpPr/>
          <p:nvPr/>
        </p:nvCxnSpPr>
        <p:spPr>
          <a:xfrm>
            <a:off x="1187624" y="2996924"/>
            <a:ext cx="1944216" cy="50405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608967"/>
      </p:ext>
    </p:extLst>
  </p:cSld>
  <p:clrMapOvr>
    <a:masterClrMapping/>
  </p:clrMapOvr>
  <p:transition>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935843272"/>
              </p:ext>
            </p:extLst>
          </p:nvPr>
        </p:nvGraphicFramePr>
        <p:xfrm>
          <a:off x="1421376" y="2094389"/>
          <a:ext cx="6749955" cy="4626848"/>
        </p:xfrm>
        <a:graphic>
          <a:graphicData uri="http://schemas.openxmlformats.org/drawingml/2006/table">
            <a:tbl>
              <a:tblPr firstRow="1" bandRow="1">
                <a:tableStyleId>{912C8C85-51F0-491E-9774-3900AFEF0FD7}</a:tableStyleId>
              </a:tblPr>
              <a:tblGrid>
                <a:gridCol w="2249985"/>
                <a:gridCol w="2249985"/>
                <a:gridCol w="2249985"/>
              </a:tblGrid>
              <a:tr h="504056">
                <a:tc>
                  <a:txBody>
                    <a:bodyPr/>
                    <a:lstStyle/>
                    <a:p>
                      <a:pPr algn="ctr"/>
                      <a:r>
                        <a:rPr lang="zh-CN" altLang="en-US" sz="2400" b="1" dirty="0" smtClean="0">
                          <a:latin typeface="+mn-ea"/>
                          <a:ea typeface="+mn-ea"/>
                        </a:rPr>
                        <a:t>序号</a:t>
                      </a:r>
                      <a:endParaRPr lang="zh-CN" altLang="en-US" sz="2400" b="1"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latin typeface="+mn-ea"/>
                          <a:ea typeface="+mn-ea"/>
                        </a:rPr>
                        <a:t>输入条件</a:t>
                      </a:r>
                      <a:endParaRPr lang="zh-CN" altLang="en-US" sz="2400" b="1"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latin typeface="+mn-ea"/>
                          <a:ea typeface="+mn-ea"/>
                        </a:rPr>
                        <a:t>预期结果</a:t>
                      </a:r>
                      <a:endParaRPr lang="zh-CN" altLang="en-US" sz="2400" b="1"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7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supermaket_01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产品销售好</a:t>
                      </a:r>
                      <a:endParaRPr lang="en-US" altLang="zh-CN" sz="18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库存低</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zh-CN" sz="1800" b="1" kern="1200" dirty="0" smtClean="0">
                          <a:solidFill>
                            <a:schemeClr val="tx1"/>
                          </a:solidFill>
                          <a:effectLst/>
                          <a:latin typeface="+mn-lt"/>
                          <a:ea typeface="+mn-ea"/>
                          <a:cs typeface="+mn-cs"/>
                        </a:rPr>
                        <a:t>继续销售</a:t>
                      </a:r>
                      <a:endParaRPr lang="en-US" altLang="zh-CN" sz="1800" b="1" kern="1200" dirty="0" smtClean="0">
                        <a:solidFill>
                          <a:schemeClr val="tx1"/>
                        </a:solidFill>
                        <a:effectLst/>
                        <a:latin typeface="+mn-lt"/>
                        <a:ea typeface="+mn-ea"/>
                        <a:cs typeface="+mn-cs"/>
                      </a:endParaRPr>
                    </a:p>
                    <a:p>
                      <a:pPr marL="0" algn="l" defTabSz="914400" rtl="0" eaLnBrk="1" latinLnBrk="0" hangingPunct="1"/>
                      <a:r>
                        <a:rPr lang="zh-CN" altLang="en-US" sz="1800" b="1" kern="1200" dirty="0" smtClean="0">
                          <a:solidFill>
                            <a:schemeClr val="tx1"/>
                          </a:solidFill>
                          <a:effectLst/>
                          <a:latin typeface="+mn-lt"/>
                          <a:ea typeface="+mn-ea"/>
                          <a:cs typeface="+mn-cs"/>
                        </a:rPr>
                        <a:t>增加</a:t>
                      </a:r>
                      <a:r>
                        <a:rPr lang="zh-CN" altLang="zh-CN" sz="1800" b="1" kern="1200" dirty="0" smtClean="0">
                          <a:solidFill>
                            <a:schemeClr val="tx1"/>
                          </a:solidFill>
                          <a:effectLst/>
                          <a:latin typeface="+mn-lt"/>
                          <a:ea typeface="+mn-ea"/>
                          <a:cs typeface="+mn-cs"/>
                        </a:rPr>
                        <a:t>进货</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60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mn-ea"/>
                          <a:ea typeface="+mn-ea"/>
                          <a:cs typeface="+mn-cs"/>
                        </a:rPr>
                        <a:t>supermaket_02</a:t>
                      </a:r>
                      <a:endParaRPr lang="zh-CN" altLang="en-US" sz="2400" b="1" kern="1200" dirty="0" smtClean="0">
                        <a:solidFill>
                          <a:schemeClr val="tx1"/>
                        </a:solidFill>
                        <a:latin typeface="+mn-ea"/>
                        <a:ea typeface="+mn-ea"/>
                        <a:cs typeface="+mn-cs"/>
                      </a:endParaRPr>
                    </a:p>
                    <a:p>
                      <a:pPr marL="0" algn="l" defTabSz="914400" rtl="0" eaLnBrk="1" latinLnBrk="0" hangingPunct="1"/>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产品销售好</a:t>
                      </a:r>
                      <a:endParaRPr lang="en-US" altLang="zh-CN" sz="18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库存</a:t>
                      </a:r>
                      <a:r>
                        <a:rPr lang="zh-CN" altLang="en-US" sz="1800" b="1" kern="1200" dirty="0" smtClean="0">
                          <a:solidFill>
                            <a:schemeClr val="tx1"/>
                          </a:solidFill>
                          <a:effectLst/>
                          <a:latin typeface="+mn-lt"/>
                          <a:ea typeface="+mn-ea"/>
                          <a:cs typeface="+mn-cs"/>
                        </a:rPr>
                        <a:t>不</a:t>
                      </a:r>
                      <a:r>
                        <a:rPr lang="zh-CN" altLang="zh-CN" sz="1800" b="1" kern="1200" dirty="0" smtClean="0">
                          <a:solidFill>
                            <a:schemeClr val="tx1"/>
                          </a:solidFill>
                          <a:effectLst/>
                          <a:latin typeface="+mn-lt"/>
                          <a:ea typeface="+mn-ea"/>
                          <a:cs typeface="+mn-cs"/>
                        </a:rPr>
                        <a:t>低</a:t>
                      </a:r>
                      <a:endParaRPr lang="zh-CN" altLang="en-US" sz="1800" b="1" kern="1200" dirty="0">
                        <a:solidFill>
                          <a:schemeClr val="tx1"/>
                        </a:solidFill>
                        <a:effectLst/>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继续销售</a:t>
                      </a:r>
                      <a:endParaRPr lang="zh-CN" altLang="en-US" sz="1800" b="1" kern="1200" dirty="0">
                        <a:solidFill>
                          <a:schemeClr val="tx1"/>
                        </a:solidFill>
                        <a:effectLst/>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82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mn-ea"/>
                          <a:ea typeface="+mn-ea"/>
                          <a:cs typeface="+mn-cs"/>
                        </a:rPr>
                        <a:t>supermaket_03</a:t>
                      </a:r>
                      <a:endParaRPr lang="zh-CN" altLang="en-US" sz="2400" b="1" kern="1200" dirty="0" smtClean="0">
                        <a:solidFill>
                          <a:schemeClr val="tx1"/>
                        </a:solidFill>
                        <a:latin typeface="+mn-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产品销售</a:t>
                      </a:r>
                      <a:r>
                        <a:rPr lang="zh-CN" altLang="en-US" sz="1800" b="1" kern="1200" dirty="0" smtClean="0">
                          <a:solidFill>
                            <a:schemeClr val="tx1"/>
                          </a:solidFill>
                          <a:effectLst/>
                          <a:latin typeface="+mn-lt"/>
                          <a:ea typeface="+mn-ea"/>
                          <a:cs typeface="+mn-cs"/>
                        </a:rPr>
                        <a:t>不</a:t>
                      </a:r>
                      <a:r>
                        <a:rPr lang="zh-CN" altLang="zh-CN" sz="1800" b="1" kern="1200" dirty="0" smtClean="0">
                          <a:solidFill>
                            <a:schemeClr val="tx1"/>
                          </a:solidFill>
                          <a:effectLst/>
                          <a:latin typeface="+mn-lt"/>
                          <a:ea typeface="+mn-ea"/>
                          <a:cs typeface="+mn-cs"/>
                        </a:rPr>
                        <a:t>好</a:t>
                      </a:r>
                      <a:endParaRPr lang="en-US" altLang="zh-CN" sz="18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库存低</a:t>
                      </a:r>
                      <a:endParaRPr lang="zh-CN" altLang="en-US" sz="1800" b="1" kern="1200" dirty="0">
                        <a:solidFill>
                          <a:schemeClr val="tx1"/>
                        </a:solidFill>
                        <a:effectLst/>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1" kern="1200" dirty="0" smtClean="0">
                          <a:solidFill>
                            <a:schemeClr val="tx1"/>
                          </a:solidFill>
                          <a:effectLst/>
                          <a:latin typeface="+mn-lt"/>
                          <a:ea typeface="+mn-ea"/>
                          <a:cs typeface="+mn-cs"/>
                        </a:rPr>
                        <a:t>产品下架</a:t>
                      </a:r>
                      <a:endParaRPr lang="zh-CN" altLang="en-US" sz="1800" b="1" kern="1200" dirty="0">
                        <a:solidFill>
                          <a:schemeClr val="tx1"/>
                        </a:solidFill>
                        <a:effectLst/>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9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mn-ea"/>
                          <a:ea typeface="+mn-ea"/>
                          <a:cs typeface="+mn-cs"/>
                        </a:rPr>
                        <a:t>supermaket_04</a:t>
                      </a:r>
                      <a:endParaRPr lang="zh-CN" altLang="en-US" sz="2400" b="1" kern="1200" dirty="0" smtClean="0">
                        <a:solidFill>
                          <a:schemeClr val="tx1"/>
                        </a:solidFill>
                        <a:latin typeface="+mn-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产品销售</a:t>
                      </a:r>
                      <a:r>
                        <a:rPr lang="zh-CN" altLang="en-US" sz="1800" b="1" kern="1200" dirty="0" smtClean="0">
                          <a:solidFill>
                            <a:schemeClr val="tx1"/>
                          </a:solidFill>
                          <a:effectLst/>
                          <a:latin typeface="+mn-lt"/>
                          <a:ea typeface="+mn-ea"/>
                          <a:cs typeface="+mn-cs"/>
                        </a:rPr>
                        <a:t>不</a:t>
                      </a:r>
                      <a:r>
                        <a:rPr lang="zh-CN" altLang="zh-CN" sz="1800" b="1" kern="1200" dirty="0" smtClean="0">
                          <a:solidFill>
                            <a:schemeClr val="tx1"/>
                          </a:solidFill>
                          <a:effectLst/>
                          <a:latin typeface="+mn-lt"/>
                          <a:ea typeface="+mn-ea"/>
                          <a:cs typeface="+mn-cs"/>
                        </a:rPr>
                        <a:t>好</a:t>
                      </a:r>
                      <a:endParaRPr lang="en-US" altLang="zh-CN" sz="18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库存</a:t>
                      </a:r>
                      <a:r>
                        <a:rPr lang="zh-CN" altLang="en-US" sz="1800" b="1" kern="1200" dirty="0" smtClean="0">
                          <a:solidFill>
                            <a:schemeClr val="tx1"/>
                          </a:solidFill>
                          <a:effectLst/>
                          <a:latin typeface="+mn-lt"/>
                          <a:ea typeface="+mn-ea"/>
                          <a:cs typeface="+mn-cs"/>
                        </a:rPr>
                        <a:t>不</a:t>
                      </a:r>
                      <a:r>
                        <a:rPr lang="zh-CN" altLang="zh-CN" sz="1800" b="1" kern="1200" dirty="0" smtClean="0">
                          <a:solidFill>
                            <a:schemeClr val="tx1"/>
                          </a:solidFill>
                          <a:effectLst/>
                          <a:latin typeface="+mn-lt"/>
                          <a:ea typeface="+mn-ea"/>
                          <a:cs typeface="+mn-cs"/>
                        </a:rPr>
                        <a:t>低</a:t>
                      </a:r>
                      <a:endParaRPr lang="zh-CN" altLang="en-US" sz="18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1" kern="1200" dirty="0" smtClean="0">
                          <a:solidFill>
                            <a:schemeClr val="tx1"/>
                          </a:solidFill>
                          <a:effectLst/>
                          <a:latin typeface="+mn-lt"/>
                          <a:ea typeface="+mn-ea"/>
                          <a:cs typeface="+mn-cs"/>
                        </a:rPr>
                        <a:t>有空货架</a:t>
                      </a:r>
                      <a:endParaRPr lang="zh-CN" altLang="en-US" sz="1800" b="1" kern="1200" dirty="0">
                        <a:solidFill>
                          <a:schemeClr val="tx1"/>
                        </a:solidFill>
                        <a:effectLst/>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1" kern="1200" dirty="0" smtClean="0">
                          <a:solidFill>
                            <a:schemeClr val="tx1"/>
                          </a:solidFill>
                          <a:effectLst/>
                          <a:latin typeface="+mn-lt"/>
                          <a:ea typeface="+mn-ea"/>
                          <a:cs typeface="+mn-cs"/>
                        </a:rPr>
                        <a:t>继续销售</a:t>
                      </a:r>
                      <a:endParaRPr lang="zh-CN" altLang="en-US" sz="1800" b="1" kern="1200" dirty="0">
                        <a:solidFill>
                          <a:schemeClr val="tx1"/>
                        </a:solidFill>
                        <a:effectLst/>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7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mn-ea"/>
                          <a:ea typeface="+mn-ea"/>
                          <a:cs typeface="+mn-cs"/>
                        </a:rPr>
                        <a:t>supermaket_05</a:t>
                      </a:r>
                      <a:endParaRPr lang="zh-CN" altLang="en-US" sz="2400" b="1" kern="1200" dirty="0" smtClean="0">
                        <a:solidFill>
                          <a:schemeClr val="tx1"/>
                        </a:solidFill>
                        <a:latin typeface="+mn-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产品销售</a:t>
                      </a:r>
                      <a:r>
                        <a:rPr lang="zh-CN" altLang="en-US" sz="1800" b="1" kern="1200" dirty="0" smtClean="0">
                          <a:solidFill>
                            <a:schemeClr val="tx1"/>
                          </a:solidFill>
                          <a:effectLst/>
                          <a:latin typeface="+mn-lt"/>
                          <a:ea typeface="+mn-ea"/>
                          <a:cs typeface="+mn-cs"/>
                        </a:rPr>
                        <a:t>不</a:t>
                      </a:r>
                      <a:r>
                        <a:rPr lang="zh-CN" altLang="zh-CN" sz="1800" b="1" kern="1200" dirty="0" smtClean="0">
                          <a:solidFill>
                            <a:schemeClr val="tx1"/>
                          </a:solidFill>
                          <a:effectLst/>
                          <a:latin typeface="+mn-lt"/>
                          <a:ea typeface="+mn-ea"/>
                          <a:cs typeface="+mn-cs"/>
                        </a:rPr>
                        <a:t>好</a:t>
                      </a:r>
                      <a:endParaRPr lang="en-US" altLang="zh-CN" sz="18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b="1" kern="1200" dirty="0" smtClean="0">
                          <a:solidFill>
                            <a:schemeClr val="tx1"/>
                          </a:solidFill>
                          <a:effectLst/>
                          <a:latin typeface="+mn-lt"/>
                          <a:ea typeface="+mn-ea"/>
                          <a:cs typeface="+mn-cs"/>
                        </a:rPr>
                        <a:t>库存</a:t>
                      </a:r>
                      <a:r>
                        <a:rPr lang="zh-CN" altLang="en-US" sz="1800" b="1" kern="1200" dirty="0" smtClean="0">
                          <a:solidFill>
                            <a:schemeClr val="tx1"/>
                          </a:solidFill>
                          <a:effectLst/>
                          <a:latin typeface="+mn-lt"/>
                          <a:ea typeface="+mn-ea"/>
                          <a:cs typeface="+mn-cs"/>
                        </a:rPr>
                        <a:t>不</a:t>
                      </a:r>
                      <a:r>
                        <a:rPr lang="zh-CN" altLang="zh-CN" sz="1800" b="1" kern="1200" dirty="0" smtClean="0">
                          <a:solidFill>
                            <a:schemeClr val="tx1"/>
                          </a:solidFill>
                          <a:effectLst/>
                          <a:latin typeface="+mn-lt"/>
                          <a:ea typeface="+mn-ea"/>
                          <a:cs typeface="+mn-cs"/>
                        </a:rPr>
                        <a:t>低</a:t>
                      </a:r>
                      <a:endParaRPr lang="zh-CN" altLang="en-US" sz="18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1" kern="1200" dirty="0" smtClean="0">
                          <a:solidFill>
                            <a:schemeClr val="tx1"/>
                          </a:solidFill>
                          <a:effectLst/>
                          <a:latin typeface="+mn-lt"/>
                          <a:ea typeface="+mn-ea"/>
                          <a:cs typeface="+mn-cs"/>
                        </a:rPr>
                        <a:t>无空货架</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1" kern="1200" dirty="0" smtClean="0">
                          <a:solidFill>
                            <a:schemeClr val="tx1"/>
                          </a:solidFill>
                          <a:effectLst/>
                          <a:latin typeface="+mn-lt"/>
                          <a:ea typeface="+mn-ea"/>
                          <a:cs typeface="+mn-cs"/>
                        </a:rPr>
                        <a:t>产品下架</a:t>
                      </a:r>
                      <a:endParaRPr lang="zh-CN" altLang="en-US" sz="1800" b="1" kern="1200" dirty="0">
                        <a:solidFill>
                          <a:schemeClr val="tx1"/>
                        </a:solidFill>
                        <a:effectLst/>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矩形 5"/>
          <p:cNvSpPr/>
          <p:nvPr/>
        </p:nvSpPr>
        <p:spPr>
          <a:xfrm>
            <a:off x="537845" y="1628800"/>
            <a:ext cx="4629150" cy="553085"/>
          </a:xfrm>
          <a:prstGeom prst="rect">
            <a:avLst/>
          </a:prstGeom>
        </p:spPr>
        <p:txBody>
          <a:bodyPr wrap="square">
            <a:spAutoFit/>
          </a:bodyPr>
          <a:lstStyle/>
          <a:p>
            <a:r>
              <a:rPr lang="zh-CN" altLang="en-US" sz="3000" b="1" dirty="0">
                <a:latin typeface="+mn-lt"/>
                <a:ea typeface="+mn-ea"/>
              </a:rPr>
              <a:t>将决策表转化成测试用例</a:t>
            </a:r>
          </a:p>
        </p:txBody>
      </p:sp>
      <p:sp>
        <p:nvSpPr>
          <p:cNvPr id="8" name="Rectangle 2"/>
          <p:cNvSpPr txBox="1">
            <a:spLocks noChangeArrowheads="1"/>
          </p:cNvSpPr>
          <p:nvPr/>
        </p:nvSpPr>
        <p:spPr bwMode="auto">
          <a:xfrm>
            <a:off x="467544" y="548680"/>
            <a:ext cx="8001000" cy="927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3.4 </a:t>
            </a:r>
            <a:r>
              <a:rPr lang="zh-CN" altLang="en-US" b="1" dirty="0" smtClean="0">
                <a:latin typeface="黑体" panose="02010609060101010101" pitchFamily="2" charset="-122"/>
                <a:ea typeface="黑体" panose="02010609060101010101" pitchFamily="2" charset="-122"/>
              </a:rPr>
              <a:t>基于决策表的测试</a:t>
            </a:r>
          </a:p>
        </p:txBody>
      </p:sp>
      <p:sp>
        <p:nvSpPr>
          <p:cNvPr id="5" name="灯片编号占位符 3"/>
          <p:cNvSpPr txBox="1">
            <a:spLocks/>
          </p:cNvSpPr>
          <p:nvPr/>
        </p:nvSpPr>
        <p:spPr>
          <a:xfrm>
            <a:off x="8207424" y="6245225"/>
            <a:ext cx="19812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defRPr/>
            </a:pPr>
            <a:fld id="{5ABF56A4-D1A6-4E9C-871E-2D1E17A0ACE1}" type="slidenum">
              <a:rPr lang="en-US" altLang="zh-CN" smtClean="0"/>
              <a:pPr>
                <a:defRPr/>
              </a:pPr>
              <a:t>59</a:t>
            </a:fld>
            <a:endParaRPr lang="en-US" altLang="zh-CN" dirty="0"/>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67544" y="2060848"/>
            <a:ext cx="7848871" cy="565820"/>
          </a:xfrm>
        </p:spPr>
        <p:txBody>
          <a:bodyPr>
            <a:noAutofit/>
          </a:bodyPr>
          <a:lstStyle/>
          <a:p>
            <a:pPr marL="469900" indent="-469900" algn="just"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为什么引入等价类划分法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穷举测试</a:t>
            </a:r>
          </a:p>
        </p:txBody>
      </p:sp>
      <p:sp>
        <p:nvSpPr>
          <p:cNvPr id="14" name="内容占位符 13"/>
          <p:cNvSpPr>
            <a:spLocks noGrp="1"/>
          </p:cNvSpPr>
          <p:nvPr>
            <p:ph idx="4294967295"/>
          </p:nvPr>
        </p:nvSpPr>
        <p:spPr>
          <a:xfrm>
            <a:off x="323528" y="2780928"/>
            <a:ext cx="3456384" cy="4641850"/>
          </a:xfrm>
        </p:spPr>
        <p:txBody>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887" y="2708920"/>
            <a:ext cx="3282513" cy="327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37573850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611560" y="1700808"/>
            <a:ext cx="7907020" cy="4637405"/>
          </a:xfrm>
        </p:spPr>
        <p:txBody>
          <a:bodyPr/>
          <a:lstStyle/>
          <a:p>
            <a:pPr marL="469900" lvl="1" indent="-469900" eaLnBrk="1" hangingPunct="1">
              <a:buFont typeface="Wingdings" panose="05000000000000000000" pitchFamily="2" charset="2"/>
              <a:buChar char="o"/>
            </a:pPr>
            <a:r>
              <a:rPr lang="zh-CN" altLang="en-US" sz="3400" b="1" dirty="0">
                <a:cs typeface="+mn-cs"/>
              </a:rPr>
              <a:t>决策表</a:t>
            </a:r>
            <a:r>
              <a:rPr lang="zh-CN" altLang="en-US" sz="3400" b="1" dirty="0" smtClean="0">
                <a:cs typeface="+mn-cs"/>
              </a:rPr>
              <a:t>案例</a:t>
            </a:r>
            <a:endParaRPr lang="en-US" altLang="zh-CN" sz="3400" b="1" dirty="0" smtClean="0">
              <a:cs typeface="+mn-cs"/>
            </a:endParaRPr>
          </a:p>
          <a:p>
            <a:pPr marL="0" lvl="1" indent="0" eaLnBrk="1" hangingPunct="1">
              <a:buNone/>
            </a:pPr>
            <a:r>
              <a:rPr lang="zh-CN" altLang="en-US" sz="2000" b="1" dirty="0" smtClean="0">
                <a:cs typeface="+mn-cs"/>
              </a:rPr>
              <a:t>某房产中介公司的中介费政策如下：如果房屋销售总价少于</a:t>
            </a:r>
            <a:r>
              <a:rPr lang="en-US" altLang="zh-CN" sz="2000" b="1" dirty="0" smtClean="0">
                <a:cs typeface="+mn-cs"/>
              </a:rPr>
              <a:t>10</a:t>
            </a:r>
            <a:r>
              <a:rPr lang="zh-CN" altLang="en-US" sz="2000" b="1" dirty="0" smtClean="0">
                <a:cs typeface="+mn-cs"/>
              </a:rPr>
              <a:t>万元，那么</a:t>
            </a:r>
            <a:r>
              <a:rPr lang="zh-CN" altLang="en-US" sz="2000" b="1" dirty="0" smtClean="0">
                <a:solidFill>
                  <a:srgbClr val="FF0000"/>
                </a:solidFill>
                <a:cs typeface="+mn-cs"/>
              </a:rPr>
              <a:t>基础中介费</a:t>
            </a:r>
            <a:r>
              <a:rPr lang="zh-CN" altLang="en-US" sz="2000" b="1" dirty="0" smtClean="0">
                <a:cs typeface="+mn-cs"/>
              </a:rPr>
              <a:t>将是销售额的</a:t>
            </a:r>
            <a:r>
              <a:rPr lang="en-US" altLang="zh-CN" sz="2000" b="1" dirty="0" smtClean="0">
                <a:cs typeface="+mn-cs"/>
              </a:rPr>
              <a:t>2%</a:t>
            </a:r>
            <a:r>
              <a:rPr lang="zh-CN" altLang="en-US" sz="2000" b="1" dirty="0" smtClean="0">
                <a:cs typeface="+mn-cs"/>
              </a:rPr>
              <a:t>；</a:t>
            </a:r>
            <a:endParaRPr lang="en-US" altLang="zh-CN" sz="2000" b="1" dirty="0" smtClean="0">
              <a:cs typeface="+mn-cs"/>
            </a:endParaRPr>
          </a:p>
          <a:p>
            <a:pPr marL="0" lvl="1" indent="0" eaLnBrk="1" hangingPunct="1">
              <a:buNone/>
            </a:pPr>
            <a:r>
              <a:rPr lang="zh-CN" altLang="en-US" sz="2000" b="1" dirty="0" smtClean="0">
                <a:cs typeface="+mn-cs"/>
              </a:rPr>
              <a:t>如果</a:t>
            </a:r>
            <a:r>
              <a:rPr lang="zh-CN" altLang="en-US" sz="2000" b="1" dirty="0"/>
              <a:t>房屋销售</a:t>
            </a:r>
            <a:r>
              <a:rPr lang="zh-CN" altLang="en-US" sz="2000" b="1" dirty="0" smtClean="0"/>
              <a:t>总价大于</a:t>
            </a:r>
            <a:r>
              <a:rPr lang="en-US" altLang="zh-CN" sz="2000" b="1" dirty="0" smtClean="0"/>
              <a:t>10</a:t>
            </a:r>
            <a:r>
              <a:rPr lang="zh-CN" altLang="en-US" sz="2000" b="1" dirty="0" smtClean="0"/>
              <a:t>万元（含</a:t>
            </a:r>
            <a:r>
              <a:rPr lang="en-US" altLang="zh-CN" sz="2000" b="1" dirty="0" smtClean="0"/>
              <a:t>10</a:t>
            </a:r>
            <a:r>
              <a:rPr lang="zh-CN" altLang="en-US" sz="2000" b="1" dirty="0" smtClean="0"/>
              <a:t>万），但小于</a:t>
            </a:r>
            <a:r>
              <a:rPr lang="en-US" altLang="zh-CN" sz="2000" b="1" dirty="0" smtClean="0"/>
              <a:t>100</a:t>
            </a:r>
            <a:r>
              <a:rPr lang="zh-CN" altLang="en-US" sz="2000" b="1" dirty="0" smtClean="0"/>
              <a:t>万，那么</a:t>
            </a:r>
            <a:r>
              <a:rPr lang="zh-CN" altLang="en-US" sz="2000" b="1" dirty="0" smtClean="0">
                <a:solidFill>
                  <a:srgbClr val="FF0000"/>
                </a:solidFill>
              </a:rPr>
              <a:t>基础中介费</a:t>
            </a:r>
            <a:r>
              <a:rPr lang="zh-CN" altLang="en-US" sz="2000" b="1" dirty="0" smtClean="0"/>
              <a:t>将是销售额的</a:t>
            </a:r>
            <a:r>
              <a:rPr lang="en-US" altLang="zh-CN" sz="2000" b="1" dirty="0" smtClean="0"/>
              <a:t>1.5%</a:t>
            </a:r>
            <a:r>
              <a:rPr lang="zh-CN" altLang="en-US" sz="2000" b="1" dirty="0" smtClean="0"/>
              <a:t>，外加</a:t>
            </a:r>
            <a:r>
              <a:rPr lang="en-US" altLang="zh-CN" sz="2000" b="1" dirty="0" smtClean="0"/>
              <a:t>1000</a:t>
            </a:r>
            <a:r>
              <a:rPr lang="zh-CN" altLang="en-US" sz="2000" b="1" dirty="0" smtClean="0"/>
              <a:t>元；</a:t>
            </a:r>
            <a:endParaRPr lang="en-US" altLang="zh-CN" sz="2000" b="1" dirty="0" smtClean="0"/>
          </a:p>
          <a:p>
            <a:pPr marL="0" lvl="1" indent="0" eaLnBrk="1" hangingPunct="1">
              <a:buNone/>
            </a:pPr>
            <a:r>
              <a:rPr lang="zh-CN" altLang="en-US" sz="2000" b="1" dirty="0">
                <a:cs typeface="+mn-cs"/>
              </a:rPr>
              <a:t>如果房屋销售总价大于</a:t>
            </a:r>
            <a:r>
              <a:rPr lang="en-US" altLang="zh-CN" sz="2000" b="1" dirty="0">
                <a:cs typeface="+mn-cs"/>
              </a:rPr>
              <a:t>100</a:t>
            </a:r>
            <a:r>
              <a:rPr lang="zh-CN" altLang="en-US" sz="2000" b="1" dirty="0">
                <a:cs typeface="+mn-cs"/>
              </a:rPr>
              <a:t>万元（含</a:t>
            </a:r>
            <a:r>
              <a:rPr lang="en-US" altLang="zh-CN" sz="2000" b="1" dirty="0">
                <a:cs typeface="+mn-cs"/>
              </a:rPr>
              <a:t>100</a:t>
            </a:r>
            <a:r>
              <a:rPr lang="zh-CN" altLang="en-US" sz="2000" b="1" dirty="0">
                <a:cs typeface="+mn-cs"/>
              </a:rPr>
              <a:t>万</a:t>
            </a:r>
            <a:r>
              <a:rPr lang="zh-CN" altLang="en-US" sz="2000" b="1" dirty="0" smtClean="0">
                <a:cs typeface="+mn-cs"/>
              </a:rPr>
              <a:t>），</a:t>
            </a:r>
            <a:r>
              <a:rPr lang="zh-CN" altLang="en-US" sz="2000" b="1" dirty="0"/>
              <a:t>那么</a:t>
            </a:r>
            <a:r>
              <a:rPr lang="zh-CN" altLang="en-US" sz="2000" b="1" dirty="0">
                <a:solidFill>
                  <a:srgbClr val="FF0000"/>
                </a:solidFill>
              </a:rPr>
              <a:t>基础中介费</a:t>
            </a:r>
            <a:r>
              <a:rPr lang="zh-CN" altLang="en-US" sz="2000" b="1" dirty="0"/>
              <a:t>将是销售额的</a:t>
            </a:r>
            <a:r>
              <a:rPr lang="en-US" altLang="zh-CN" sz="2000" b="1" dirty="0" smtClean="0"/>
              <a:t>1%</a:t>
            </a:r>
            <a:r>
              <a:rPr lang="zh-CN" altLang="en-US" sz="2000" b="1" dirty="0"/>
              <a:t>，外加</a:t>
            </a:r>
            <a:r>
              <a:rPr lang="en-US" altLang="zh-CN" sz="2000" b="1" dirty="0" smtClean="0"/>
              <a:t>1500</a:t>
            </a:r>
            <a:r>
              <a:rPr lang="zh-CN" altLang="en-US" sz="2000" b="1" dirty="0"/>
              <a:t>元</a:t>
            </a:r>
            <a:r>
              <a:rPr lang="zh-CN" altLang="en-US" sz="2000" b="1" dirty="0" smtClean="0"/>
              <a:t>；</a:t>
            </a:r>
            <a:endParaRPr lang="en-US" altLang="zh-CN" sz="2000" b="1" dirty="0" smtClean="0"/>
          </a:p>
          <a:p>
            <a:pPr marL="0" lvl="1" indent="0" eaLnBrk="1" hangingPunct="1">
              <a:buNone/>
            </a:pPr>
            <a:r>
              <a:rPr lang="zh-CN" altLang="en-US" sz="2000" b="1" dirty="0" smtClean="0"/>
              <a:t>另外房屋销售单价和销售的套数对中介费也有影响。</a:t>
            </a:r>
            <a:endParaRPr lang="en-US" altLang="zh-CN" sz="2000" b="1" dirty="0" smtClean="0"/>
          </a:p>
          <a:p>
            <a:pPr marL="0" lvl="1" indent="0" eaLnBrk="1" hangingPunct="1">
              <a:buNone/>
            </a:pPr>
            <a:r>
              <a:rPr lang="zh-CN" altLang="en-US" sz="2000" b="1" dirty="0" smtClean="0"/>
              <a:t>如果单击低于</a:t>
            </a:r>
            <a:r>
              <a:rPr lang="en-US" altLang="zh-CN" sz="2000" b="1" dirty="0" smtClean="0"/>
              <a:t>1</a:t>
            </a:r>
            <a:r>
              <a:rPr lang="zh-CN" altLang="en-US" sz="2000" b="1" dirty="0" smtClean="0"/>
              <a:t>万元</a:t>
            </a:r>
            <a:r>
              <a:rPr lang="en-US" altLang="zh-CN" sz="2000" b="1" dirty="0" smtClean="0"/>
              <a:t>/m</a:t>
            </a:r>
            <a:r>
              <a:rPr lang="en-US" altLang="zh-CN" sz="2000" b="1" baseline="30000" dirty="0" smtClean="0"/>
              <a:t>2</a:t>
            </a:r>
            <a:r>
              <a:rPr lang="zh-CN" altLang="en-US" sz="2000" b="1" dirty="0" smtClean="0"/>
              <a:t>元，则</a:t>
            </a:r>
            <a:r>
              <a:rPr lang="zh-CN" altLang="en-US" sz="2000" b="1" dirty="0" smtClean="0">
                <a:solidFill>
                  <a:srgbClr val="FF0000"/>
                </a:solidFill>
              </a:rPr>
              <a:t>外加基础中介费</a:t>
            </a:r>
            <a:r>
              <a:rPr lang="zh-CN" altLang="en-US" sz="2000" b="1" dirty="0" smtClean="0"/>
              <a:t>的</a:t>
            </a:r>
            <a:r>
              <a:rPr lang="en-US" altLang="zh-CN" sz="2000" b="1" dirty="0" smtClean="0"/>
              <a:t>5%</a:t>
            </a:r>
            <a:r>
              <a:rPr lang="zh-CN" altLang="en-US" sz="2000" b="1" dirty="0" smtClean="0"/>
              <a:t>，此外若是老顾客，则减免外加基础中介费；</a:t>
            </a:r>
            <a:endParaRPr lang="en-US" altLang="zh-CN" sz="2000" b="1" dirty="0" smtClean="0"/>
          </a:p>
          <a:p>
            <a:pPr marL="0" lvl="1" indent="0" eaLnBrk="1" hangingPunct="1">
              <a:buNone/>
            </a:pPr>
            <a:r>
              <a:rPr lang="zh-CN" altLang="en-US" sz="2000" b="1" dirty="0"/>
              <a:t>如果</a:t>
            </a:r>
            <a:r>
              <a:rPr lang="zh-CN" altLang="en-US" sz="2000" b="1" dirty="0" smtClean="0"/>
              <a:t>单击</a:t>
            </a:r>
            <a:r>
              <a:rPr lang="zh-CN" altLang="en-US" sz="2000" b="1" dirty="0"/>
              <a:t>大于</a:t>
            </a:r>
            <a:r>
              <a:rPr lang="en-US" altLang="zh-CN" sz="2000" b="1" dirty="0" smtClean="0"/>
              <a:t>1</a:t>
            </a:r>
            <a:r>
              <a:rPr lang="zh-CN" altLang="en-US" sz="2000" b="1" dirty="0"/>
              <a:t>万元</a:t>
            </a:r>
            <a:r>
              <a:rPr lang="en-US" altLang="zh-CN" sz="2000" b="1" dirty="0"/>
              <a:t>/m</a:t>
            </a:r>
            <a:r>
              <a:rPr lang="en-US" altLang="zh-CN" sz="2000" b="1" baseline="30000" dirty="0"/>
              <a:t>2</a:t>
            </a:r>
            <a:r>
              <a:rPr lang="zh-CN" altLang="en-US" sz="2000" b="1" dirty="0" smtClean="0"/>
              <a:t>元（含</a:t>
            </a:r>
            <a:r>
              <a:rPr lang="en-US" altLang="zh-CN" sz="2000" b="1" dirty="0" smtClean="0"/>
              <a:t>1</a:t>
            </a:r>
            <a:r>
              <a:rPr lang="zh-CN" altLang="en-US" sz="2000" b="1" dirty="0" smtClean="0"/>
              <a:t>万），但低于</a:t>
            </a:r>
            <a:r>
              <a:rPr lang="en-US" altLang="zh-CN" sz="2000" b="1" dirty="0" smtClean="0"/>
              <a:t>2</a:t>
            </a:r>
            <a:r>
              <a:rPr lang="zh-CN" altLang="en-US" sz="2000" b="1" dirty="0" smtClean="0"/>
              <a:t>万元</a:t>
            </a:r>
            <a:r>
              <a:rPr lang="en-US" altLang="zh-CN" sz="2000" b="1" dirty="0"/>
              <a:t>/m</a:t>
            </a:r>
            <a:r>
              <a:rPr lang="en-US" altLang="zh-CN" sz="2000" b="1" baseline="30000" dirty="0"/>
              <a:t>2</a:t>
            </a:r>
            <a:r>
              <a:rPr lang="zh-CN" altLang="en-US" sz="2000" b="1" dirty="0" smtClean="0"/>
              <a:t>元，则</a:t>
            </a:r>
            <a:r>
              <a:rPr lang="zh-CN" altLang="en-US" sz="2000" b="1" dirty="0"/>
              <a:t>外加基础中介费</a:t>
            </a:r>
            <a:r>
              <a:rPr lang="zh-CN" altLang="en-US" sz="2000" b="1" dirty="0" smtClean="0"/>
              <a:t>的</a:t>
            </a:r>
            <a:r>
              <a:rPr lang="en-US" altLang="zh-CN" sz="2000" b="1" dirty="0" smtClean="0"/>
              <a:t>2.5</a:t>
            </a:r>
            <a:r>
              <a:rPr lang="en-US" altLang="zh-CN" sz="2000" b="1" dirty="0"/>
              <a:t>%</a:t>
            </a:r>
            <a:r>
              <a:rPr lang="zh-CN" altLang="en-US" sz="2000" b="1" dirty="0" smtClean="0"/>
              <a:t>，若是</a:t>
            </a:r>
            <a:r>
              <a:rPr lang="zh-CN" altLang="en-US" sz="2000" b="1" dirty="0"/>
              <a:t>老顾客，则减免外加基础中介费</a:t>
            </a:r>
            <a:r>
              <a:rPr lang="zh-CN" altLang="en-US" sz="2000" b="1" dirty="0" smtClean="0"/>
              <a:t>；</a:t>
            </a:r>
            <a:endParaRPr lang="en-US" altLang="zh-CN" sz="2000" b="1" dirty="0" smtClean="0"/>
          </a:p>
          <a:p>
            <a:pPr marL="0" lvl="1" indent="0" eaLnBrk="1" hangingPunct="1">
              <a:buNone/>
            </a:pPr>
            <a:r>
              <a:rPr lang="zh-CN" altLang="en-US" sz="2000" b="1" dirty="0"/>
              <a:t>如果</a:t>
            </a:r>
            <a:r>
              <a:rPr lang="zh-CN" altLang="en-US" sz="2000" b="1" dirty="0" smtClean="0"/>
              <a:t>单击在</a:t>
            </a:r>
            <a:r>
              <a:rPr lang="en-US" altLang="zh-CN" sz="2000" b="1" dirty="0" smtClean="0"/>
              <a:t>2</a:t>
            </a:r>
            <a:r>
              <a:rPr lang="zh-CN" altLang="en-US" sz="2000" b="1" dirty="0" smtClean="0"/>
              <a:t>万</a:t>
            </a:r>
            <a:r>
              <a:rPr lang="zh-CN" altLang="en-US" sz="2000" b="1" dirty="0"/>
              <a:t>元</a:t>
            </a:r>
            <a:r>
              <a:rPr lang="en-US" altLang="zh-CN" sz="2000" b="1" dirty="0"/>
              <a:t>/m</a:t>
            </a:r>
            <a:r>
              <a:rPr lang="en-US" altLang="zh-CN" sz="2000" b="1" baseline="30000" dirty="0"/>
              <a:t>2</a:t>
            </a:r>
            <a:r>
              <a:rPr lang="zh-CN" altLang="en-US" sz="2000" b="1" dirty="0"/>
              <a:t>元（</a:t>
            </a:r>
            <a:r>
              <a:rPr lang="zh-CN" altLang="en-US" sz="2000" b="1" dirty="0" smtClean="0"/>
              <a:t>含</a:t>
            </a:r>
            <a:r>
              <a:rPr lang="en-US" altLang="zh-CN" sz="2000" b="1" dirty="0" smtClean="0"/>
              <a:t>2</a:t>
            </a:r>
            <a:r>
              <a:rPr lang="zh-CN" altLang="en-US" sz="2000" b="1" dirty="0" smtClean="0"/>
              <a:t>万）以上，则</a:t>
            </a:r>
            <a:r>
              <a:rPr lang="zh-CN" altLang="en-US" sz="2000" b="1" dirty="0"/>
              <a:t>减免外加基础中介</a:t>
            </a:r>
            <a:r>
              <a:rPr lang="zh-CN" altLang="en-US" sz="2000" b="1" dirty="0" smtClean="0"/>
              <a:t>费，</a:t>
            </a:r>
            <a:r>
              <a:rPr lang="zh-CN" altLang="en-US" sz="2000" b="1" dirty="0"/>
              <a:t>若是老顾客，则</a:t>
            </a:r>
            <a:r>
              <a:rPr lang="zh-CN" altLang="en-US" sz="2000" b="1" dirty="0" smtClean="0"/>
              <a:t>减去基础</a:t>
            </a:r>
            <a:r>
              <a:rPr lang="zh-CN" altLang="en-US" sz="2000" b="1" dirty="0"/>
              <a:t>中介</a:t>
            </a:r>
            <a:r>
              <a:rPr lang="zh-CN" altLang="en-US" sz="2000" b="1" dirty="0" smtClean="0"/>
              <a:t>费的</a:t>
            </a:r>
            <a:r>
              <a:rPr lang="en-US" altLang="zh-CN" sz="2000" b="1" dirty="0" smtClean="0"/>
              <a:t>5%</a:t>
            </a:r>
            <a:r>
              <a:rPr lang="zh-CN" altLang="en-US" sz="2000" b="1" dirty="0" smtClean="0"/>
              <a:t>；</a:t>
            </a:r>
            <a:endParaRPr lang="en-US" altLang="zh-CN" sz="2000" b="1" dirty="0"/>
          </a:p>
          <a:p>
            <a:pPr marL="0" lvl="1" indent="0" eaLnBrk="1" hangingPunct="1">
              <a:buNone/>
            </a:pPr>
            <a:endParaRPr lang="en-US" altLang="zh-CN" sz="2000" b="1" baseline="30000" dirty="0"/>
          </a:p>
          <a:p>
            <a:pPr marL="0" lvl="1" indent="0" eaLnBrk="1" hangingPunct="1">
              <a:buNone/>
            </a:pPr>
            <a:endParaRPr lang="en-US" altLang="zh-CN" sz="2000" b="1" baseline="30000" dirty="0"/>
          </a:p>
          <a:p>
            <a:pPr marL="0" lvl="1" indent="0" eaLnBrk="1" hangingPunct="1">
              <a:buNone/>
            </a:pPr>
            <a:endParaRPr lang="en-US" altLang="zh-CN" sz="2400" b="1" dirty="0">
              <a:cs typeface="+mn-cs"/>
            </a:endParaRPr>
          </a:p>
        </p:txBody>
      </p:sp>
      <p:sp>
        <p:nvSpPr>
          <p:cNvPr id="4" name="Rectangle 2"/>
          <p:cNvSpPr txBox="1">
            <a:spLocks noChangeArrowheads="1"/>
          </p:cNvSpPr>
          <p:nvPr/>
        </p:nvSpPr>
        <p:spPr bwMode="auto">
          <a:xfrm>
            <a:off x="467544" y="548680"/>
            <a:ext cx="8001000" cy="927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3.4 </a:t>
            </a:r>
            <a:r>
              <a:rPr lang="zh-CN" altLang="en-US" b="1" dirty="0" smtClean="0">
                <a:latin typeface="黑体" panose="02010609060101010101" pitchFamily="2" charset="-122"/>
                <a:ea typeface="黑体" panose="02010609060101010101" pitchFamily="2" charset="-122"/>
              </a:rPr>
              <a:t>基于决策表的测试</a:t>
            </a:r>
          </a:p>
        </p:txBody>
      </p:sp>
      <p:sp>
        <p:nvSpPr>
          <p:cNvPr id="5" name="灯片编号占位符 3"/>
          <p:cNvSpPr txBox="1">
            <a:spLocks/>
          </p:cNvSpPr>
          <p:nvPr/>
        </p:nvSpPr>
        <p:spPr>
          <a:xfrm>
            <a:off x="7703368" y="6245225"/>
            <a:ext cx="19812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defRPr/>
            </a:pPr>
            <a:fld id="{5ABF56A4-D1A6-4E9C-871E-2D1E17A0ACE1}" type="slidenum">
              <a:rPr lang="en-US" altLang="zh-CN" smtClean="0"/>
              <a:pPr>
                <a:defRPr/>
              </a:pPr>
              <a:t>60</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681990" y="1628800"/>
            <a:ext cx="8462010" cy="3472815"/>
          </a:xfrm>
        </p:spPr>
        <p:txBody>
          <a:bodyPr/>
          <a:lstStyle/>
          <a:p>
            <a:pPr eaLnBrk="1" hangingPunct="1">
              <a:lnSpc>
                <a:spcPct val="150000"/>
              </a:lnSpc>
              <a:spcBef>
                <a:spcPts val="300"/>
              </a:spcBef>
            </a:pPr>
            <a:r>
              <a:rPr lang="zh-CN" altLang="en-US" sz="2800" b="1" dirty="0" smtClean="0"/>
              <a:t>决策表</a:t>
            </a:r>
            <a:r>
              <a:rPr lang="zh-CN" altLang="en-US" sz="2800" b="1" dirty="0"/>
              <a:t>适用范围</a:t>
            </a:r>
            <a:endParaRPr lang="en-US" altLang="zh-CN" sz="2800" b="1" dirty="0"/>
          </a:p>
          <a:p>
            <a:pPr lvl="1">
              <a:spcBef>
                <a:spcPts val="300"/>
              </a:spcBef>
            </a:pPr>
            <a:r>
              <a:rPr lang="zh-CN" altLang="en-US" sz="2000" b="1" dirty="0">
                <a:latin typeface="+mn-ea"/>
              </a:rPr>
              <a:t>最严格，最具有逻辑性的测试方法</a:t>
            </a:r>
            <a:endParaRPr lang="en-US" altLang="zh-CN" sz="2000" b="1" dirty="0">
              <a:latin typeface="+mn-ea"/>
            </a:endParaRPr>
          </a:p>
          <a:p>
            <a:pPr lvl="1">
              <a:spcBef>
                <a:spcPts val="300"/>
              </a:spcBef>
            </a:pPr>
            <a:r>
              <a:rPr lang="zh-CN" altLang="en-US" sz="2000" b="1" dirty="0">
                <a:latin typeface="+mn-ea"/>
              </a:rPr>
              <a:t>程序中，如果输入输出比较多，输入之间和输出之间相互制约的条件比较多，在这种情况下应用决策表很合适</a:t>
            </a:r>
            <a:endParaRPr lang="en-US" altLang="zh-CN" sz="2000" b="1" dirty="0">
              <a:latin typeface="+mn-ea"/>
            </a:endParaRPr>
          </a:p>
          <a:p>
            <a:pPr lvl="1">
              <a:spcBef>
                <a:spcPts val="300"/>
              </a:spcBef>
            </a:pPr>
            <a:r>
              <a:rPr lang="zh-CN" altLang="en-US" sz="2000" b="1" dirty="0" smtClean="0">
                <a:latin typeface="+mn-ea"/>
              </a:rPr>
              <a:t>决策表并不是专用于设计测试用例的方法，它可以应用于其他方面，例如需求分析</a:t>
            </a:r>
            <a:endParaRPr lang="en-US" altLang="zh-CN" sz="2000" b="1" dirty="0">
              <a:latin typeface="+mn-ea"/>
            </a:endParaRPr>
          </a:p>
          <a:p>
            <a:pPr eaLnBrk="1" hangingPunct="1">
              <a:lnSpc>
                <a:spcPct val="150000"/>
              </a:lnSpc>
              <a:spcBef>
                <a:spcPts val="300"/>
              </a:spcBef>
            </a:pPr>
            <a:r>
              <a:rPr lang="zh-CN" altLang="en-US" sz="2800" b="1" dirty="0"/>
              <a:t>决策表优点和缺点</a:t>
            </a:r>
          </a:p>
          <a:p>
            <a:pPr lvl="1">
              <a:spcBef>
                <a:spcPts val="300"/>
              </a:spcBef>
            </a:pPr>
            <a:r>
              <a:rPr lang="zh-CN" altLang="en-US" sz="2000" b="1" dirty="0">
                <a:latin typeface="+mn-ea"/>
              </a:rPr>
              <a:t>优点：它能把复杂的问题按各种可能的情况一一列举出来，简明而易于理解，也可避免遗漏。</a:t>
            </a:r>
          </a:p>
          <a:p>
            <a:pPr lvl="1">
              <a:spcBef>
                <a:spcPts val="300"/>
              </a:spcBef>
            </a:pPr>
            <a:r>
              <a:rPr lang="zh-CN" altLang="en-US" sz="2000" b="1" dirty="0">
                <a:latin typeface="+mn-ea"/>
              </a:rPr>
              <a:t>缺点：不能表达重复执行的动作，例如循环结构。</a:t>
            </a:r>
          </a:p>
          <a:p>
            <a:pPr lvl="1"/>
            <a:endParaRPr lang="en-US" altLang="zh-CN" b="1" dirty="0">
              <a:latin typeface="+mn-ea"/>
            </a:endParaRPr>
          </a:p>
          <a:p>
            <a:pPr lvl="1"/>
            <a:endParaRPr lang="zh-CN" altLang="en-US" i="1" dirty="0">
              <a:latin typeface="+mn-ea"/>
            </a:endParaRPr>
          </a:p>
        </p:txBody>
      </p:sp>
      <p:sp>
        <p:nvSpPr>
          <p:cNvPr id="6" name="Rectangle 2"/>
          <p:cNvSpPr txBox="1">
            <a:spLocks noChangeArrowheads="1"/>
          </p:cNvSpPr>
          <p:nvPr/>
        </p:nvSpPr>
        <p:spPr bwMode="auto">
          <a:xfrm>
            <a:off x="611560" y="608793"/>
            <a:ext cx="8001000" cy="927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3.4 </a:t>
            </a:r>
            <a:r>
              <a:rPr lang="zh-CN" altLang="en-US" b="1" dirty="0" smtClean="0">
                <a:latin typeface="黑体" panose="02010609060101010101" pitchFamily="2" charset="-122"/>
                <a:ea typeface="黑体" panose="02010609060101010101" pitchFamily="2" charset="-122"/>
              </a:rPr>
              <a:t>基于决策表的测试</a:t>
            </a:r>
          </a:p>
        </p:txBody>
      </p:sp>
      <p:sp>
        <p:nvSpPr>
          <p:cNvPr id="4" name="灯片编号占位符 3"/>
          <p:cNvSpPr txBox="1">
            <a:spLocks/>
          </p:cNvSpPr>
          <p:nvPr/>
        </p:nvSpPr>
        <p:spPr>
          <a:xfrm>
            <a:off x="6553200" y="6245225"/>
            <a:ext cx="19812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defRPr/>
            </a:pPr>
            <a:fld id="{5ABF56A4-D1A6-4E9C-871E-2D1E17A0ACE1}" type="slidenum">
              <a:rPr lang="en-US" altLang="zh-CN" smtClean="0"/>
              <a:pPr>
                <a:defRPr/>
              </a:pPr>
              <a:t>61</a:t>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A799CFB-9A6E-4BDA-BAD9-762D3109CF61}" type="slidenum">
              <a:rPr lang="en-US" altLang="zh-CN" smtClean="0"/>
              <a:pPr eaLnBrk="1" hangingPunct="1"/>
              <a:t>62</a:t>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9220" name="Rectangle 3"/>
          <p:cNvSpPr>
            <a:spLocks noGrp="1" noChangeArrowheads="1"/>
          </p:cNvSpPr>
          <p:nvPr>
            <p:ph type="body" idx="1"/>
          </p:nvPr>
        </p:nvSpPr>
        <p:spPr/>
        <p:txBody>
          <a:bodyPr/>
          <a:lstStyle/>
          <a:p>
            <a:pPr algn="just" eaLnBrk="1" hangingPunct="1"/>
            <a:r>
              <a:rPr lang="zh-CN" altLang="en-US" sz="3400" b="1" smtClean="0"/>
              <a:t>测试方法的评价</a:t>
            </a:r>
            <a:endParaRPr lang="en-US" altLang="zh-CN" sz="3400" b="1" smtClean="0"/>
          </a:p>
          <a:p>
            <a:pPr lvl="1" algn="just" eaLnBrk="1" hangingPunct="1"/>
            <a:r>
              <a:rPr lang="zh-CN" altLang="en-US" b="1" smtClean="0"/>
              <a:t>测试用例对被测对象的覆盖率</a:t>
            </a:r>
            <a:endParaRPr lang="en-US" altLang="zh-CN" b="1" smtClean="0"/>
          </a:p>
          <a:p>
            <a:pPr lvl="1" algn="just" eaLnBrk="1" hangingPunct="1"/>
            <a:r>
              <a:rPr lang="zh-CN" altLang="en-US" b="1" smtClean="0"/>
              <a:t>测试用例的冗余</a:t>
            </a:r>
            <a:endParaRPr lang="en-US" altLang="zh-CN" b="1" smtClean="0"/>
          </a:p>
          <a:p>
            <a:pPr lvl="1" algn="just" eaLnBrk="1" hangingPunct="1"/>
            <a:r>
              <a:rPr lang="zh-CN" altLang="en-US" b="1" smtClean="0"/>
              <a:t>测试用例的数量</a:t>
            </a:r>
            <a:endParaRPr lang="en-US" altLang="zh-CN" b="1" smtClean="0"/>
          </a:p>
          <a:p>
            <a:pPr lvl="1" algn="just" eaLnBrk="1" hangingPunct="1"/>
            <a:r>
              <a:rPr lang="zh-CN" altLang="en-US" b="1" smtClean="0"/>
              <a:t>测试用例对缺陷的定位能力</a:t>
            </a:r>
            <a:endParaRPr lang="en-US" altLang="zh-CN" b="1" smtClean="0"/>
          </a:p>
          <a:p>
            <a:pPr lvl="1" algn="just" eaLnBrk="1" hangingPunct="1"/>
            <a:r>
              <a:rPr lang="zh-CN" altLang="en-US" b="1" smtClean="0"/>
              <a:t>测试用例设计的复杂度</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764704"/>
            <a:ext cx="7886700" cy="752475"/>
          </a:xfrm>
        </p:spPr>
        <p:txBody>
          <a:bodyPr/>
          <a:lstStyle/>
          <a:p>
            <a:r>
              <a:rPr lang="zh-CN" altLang="en-US" b="1" kern="1200" dirty="0">
                <a:latin typeface="黑体" panose="02010609060101010101" pitchFamily="2" charset="-122"/>
                <a:ea typeface="黑体" panose="02010609060101010101" pitchFamily="2" charset="-122"/>
              </a:rPr>
              <a:t>引子</a:t>
            </a:r>
          </a:p>
        </p:txBody>
      </p:sp>
      <p:sp>
        <p:nvSpPr>
          <p:cNvPr id="3" name="内容占位符 2"/>
          <p:cNvSpPr>
            <a:spLocks noGrp="1"/>
          </p:cNvSpPr>
          <p:nvPr>
            <p:ph sz="half" idx="1"/>
          </p:nvPr>
        </p:nvSpPr>
        <p:spPr>
          <a:xfrm>
            <a:off x="619125" y="1730573"/>
            <a:ext cx="7972425" cy="5730875"/>
          </a:xfrm>
        </p:spPr>
        <p:txBody>
          <a:bodyPr/>
          <a:lstStyle/>
          <a:p>
            <a:r>
              <a:rPr lang="zh-CN" altLang="en-US" b="1" dirty="0" smtClean="0">
                <a:ea typeface="宋体" pitchFamily="2" charset="-122"/>
              </a:rPr>
              <a:t>决策表得到</a:t>
            </a:r>
            <a:r>
              <a:rPr lang="zh-CN" altLang="en-US" b="1" dirty="0">
                <a:ea typeface="宋体" pitchFamily="2" charset="-122"/>
              </a:rPr>
              <a:t>的测试非常</a:t>
            </a:r>
            <a:r>
              <a:rPr lang="zh-CN" altLang="en-US" b="1" dirty="0" smtClean="0">
                <a:ea typeface="宋体" pitchFamily="2" charset="-122"/>
              </a:rPr>
              <a:t>庞大，以至于</a:t>
            </a:r>
            <a:r>
              <a:rPr lang="zh-CN" altLang="en-US" b="1" dirty="0">
                <a:ea typeface="宋体" pitchFamily="2" charset="-122"/>
              </a:rPr>
              <a:t>据此而得到的测试用例数目多的惊人，给软件测试带来沉重的负担。</a:t>
            </a:r>
          </a:p>
          <a:p>
            <a:r>
              <a:rPr lang="zh-CN" altLang="en-US" b="1" dirty="0">
                <a:ea typeface="宋体" pitchFamily="2" charset="-122"/>
              </a:rPr>
              <a:t>为了有效</a:t>
            </a:r>
            <a:r>
              <a:rPr lang="zh-CN" altLang="en-US" b="1" dirty="0" smtClean="0">
                <a:ea typeface="宋体" pitchFamily="2" charset="-122"/>
              </a:rPr>
              <a:t>地，合理</a:t>
            </a:r>
            <a:r>
              <a:rPr lang="zh-CN" altLang="en-US" b="1" dirty="0">
                <a:ea typeface="宋体" pitchFamily="2" charset="-122"/>
              </a:rPr>
              <a:t>地减少测试的工时与</a:t>
            </a:r>
            <a:r>
              <a:rPr lang="zh-CN" altLang="en-US" b="1" dirty="0" smtClean="0">
                <a:ea typeface="宋体" pitchFamily="2" charset="-122"/>
              </a:rPr>
              <a:t>费用，可</a:t>
            </a:r>
            <a:r>
              <a:rPr lang="zh-CN" altLang="en-US" b="1" dirty="0">
                <a:ea typeface="宋体" pitchFamily="2" charset="-122"/>
              </a:rPr>
              <a:t>利用正交实验设计方法进行测试用例的设计。</a:t>
            </a:r>
          </a:p>
          <a:p>
            <a:endParaRPr lang="zh-CN" altLang="en-US" dirty="0"/>
          </a:p>
        </p:txBody>
      </p:sp>
      <p:pic>
        <p:nvPicPr>
          <p:cNvPr id="4" name="Picture 5" descr="gg5dgrw3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628800"/>
            <a:ext cx="4433888"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5"/>
          <p:cNvSpPr txBox="1">
            <a:spLocks/>
          </p:cNvSpPr>
          <p:nvPr/>
        </p:nvSpPr>
        <p:spPr>
          <a:xfrm>
            <a:off x="65532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pPr eaLnBrk="1" hangingPunct="1"/>
            <a:r>
              <a:rPr lang="en-US" altLang="zh-CN" dirty="0" smtClean="0"/>
              <a:t>          3</a:t>
            </a:r>
          </a:p>
        </p:txBody>
      </p:sp>
    </p:spTree>
    <p:extLst>
      <p:ext uri="{BB962C8B-B14F-4D97-AF65-F5344CB8AC3E}">
        <p14:creationId xmlns:p14="http://schemas.microsoft.com/office/powerpoint/2010/main" val="22068071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02920" y="1630045"/>
            <a:ext cx="8136890" cy="5020310"/>
          </a:xfrm>
        </p:spPr>
        <p:txBody>
          <a:bodyPr>
            <a:normAutofit/>
          </a:bodyPr>
          <a:lstStyle/>
          <a:p>
            <a:pPr eaLnBrk="1" hangingPunct="1">
              <a:lnSpc>
                <a:spcPct val="150000"/>
              </a:lnSpc>
            </a:pPr>
            <a:r>
              <a:rPr lang="zh-CN" altLang="en-US" sz="3400" b="1" dirty="0" smtClean="0"/>
              <a:t>正交表的基本原理</a:t>
            </a:r>
            <a:endParaRPr lang="en-US" altLang="zh-CN" sz="3400" b="1" dirty="0" smtClean="0"/>
          </a:p>
          <a:p>
            <a:pPr marL="0" indent="0" eaLnBrk="1" hangingPunct="1">
              <a:buNone/>
            </a:pPr>
            <a:r>
              <a:rPr lang="zh-CN" altLang="en-US" sz="2800" b="1" dirty="0"/>
              <a:t>根据正交性原理，从全面试验中挑选</a:t>
            </a:r>
            <a:r>
              <a:rPr lang="zh-CN" altLang="en-US" sz="2800" b="1" dirty="0">
                <a:solidFill>
                  <a:srgbClr val="FF0000"/>
                </a:solidFill>
              </a:rPr>
              <a:t>部分有代表性的</a:t>
            </a:r>
            <a:r>
              <a:rPr lang="zh-CN" altLang="en-US" sz="2800" b="1" dirty="0"/>
              <a:t>试验点，并能求出最佳工艺参数和工艺条件，这些代表性</a:t>
            </a:r>
            <a:r>
              <a:rPr lang="zh-CN" altLang="en-US" sz="2800" b="1" dirty="0" smtClean="0"/>
              <a:t>试验点</a:t>
            </a:r>
            <a:endParaRPr lang="en-US" altLang="zh-CN" sz="2800" b="1" dirty="0" smtClean="0"/>
          </a:p>
          <a:p>
            <a:pPr eaLnBrk="1" hangingPunct="1">
              <a:lnSpc>
                <a:spcPct val="150000"/>
              </a:lnSpc>
            </a:pPr>
            <a:r>
              <a:rPr lang="zh-CN" altLang="en-US" sz="3400" b="1" dirty="0"/>
              <a:t>正交表的特性为</a:t>
            </a:r>
            <a:endParaRPr lang="en-US" altLang="zh-CN" sz="3400" b="1" dirty="0"/>
          </a:p>
          <a:p>
            <a:pPr lvl="1" eaLnBrk="1" hangingPunct="1"/>
            <a:r>
              <a:rPr lang="zh-CN" altLang="en-US" sz="2800" b="1" dirty="0" smtClean="0"/>
              <a:t>均匀</a:t>
            </a:r>
            <a:r>
              <a:rPr lang="zh-CN" altLang="en-US" sz="2800" b="1" dirty="0"/>
              <a:t>分散</a:t>
            </a:r>
            <a:endParaRPr lang="en-US" altLang="zh-CN" sz="2800" b="1" dirty="0"/>
          </a:p>
          <a:p>
            <a:pPr lvl="1" eaLnBrk="1" hangingPunct="1"/>
            <a:r>
              <a:rPr lang="zh-CN" altLang="en-US" sz="2800" b="1" dirty="0"/>
              <a:t>整齐可比</a:t>
            </a:r>
          </a:p>
          <a:p>
            <a:pPr lvl="1" algn="just" eaLnBrk="1" hangingPunct="1">
              <a:lnSpc>
                <a:spcPct val="100000"/>
              </a:lnSpc>
            </a:pPr>
            <a:endParaRPr lang="en-US" altLang="zh-CN" sz="6000" b="1" dirty="0"/>
          </a:p>
        </p:txBody>
      </p:sp>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基于正交表的测试</a:t>
            </a:r>
            <a:endParaRPr lang="zh-CN" altLang="en-US" b="1" dirty="0" smtClean="0">
              <a:latin typeface="黑体" panose="02010609060101010101" pitchFamily="2" charset="-122"/>
              <a:ea typeface="黑体" panose="02010609060101010101" pitchFamily="2" charset="-122"/>
            </a:endParaRPr>
          </a:p>
        </p:txBody>
      </p:sp>
      <p:sp>
        <p:nvSpPr>
          <p:cNvPr id="4" name="灯片编号占位符 5"/>
          <p:cNvSpPr txBox="1">
            <a:spLocks/>
          </p:cNvSpPr>
          <p:nvPr/>
        </p:nvSpPr>
        <p:spPr>
          <a:xfrm>
            <a:off x="65532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pPr eaLnBrk="1" hangingPunct="1"/>
            <a:fld id="{2FE39F64-A1D4-4C6E-BAC3-DB3E303ED693}" type="slidenum">
              <a:rPr lang="en-US" altLang="zh-CN" smtClean="0"/>
              <a:pPr eaLnBrk="1" hangingPunct="1"/>
              <a:t>64</a:t>
            </a:fld>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7886700" cy="752475"/>
          </a:xfrm>
        </p:spPr>
        <p:txBody>
          <a:bodyPr/>
          <a:lstStyle/>
          <a:p>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a:t>
            </a:r>
            <a:r>
              <a:rPr lang="zh-CN" altLang="en-US" b="1" dirty="0" smtClean="0">
                <a:latin typeface="黑体" panose="02010609060101010101" pitchFamily="2" charset="-122"/>
                <a:ea typeface="黑体" panose="02010609060101010101" pitchFamily="2" charset="-122"/>
              </a:rPr>
              <a:t>测试</a:t>
            </a:r>
            <a:endParaRPr lang="zh-CN" altLang="en-US" dirty="0"/>
          </a:p>
        </p:txBody>
      </p:sp>
      <p:pic>
        <p:nvPicPr>
          <p:cNvPr id="4" name="Picture 3" descr="zhengjia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348880"/>
            <a:ext cx="4289276" cy="37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23528" y="1889499"/>
            <a:ext cx="4572000" cy="2123658"/>
          </a:xfrm>
          <a:prstGeom prst="rect">
            <a:avLst/>
          </a:prstGeom>
        </p:spPr>
        <p:txBody>
          <a:bodyPr>
            <a:spAutoFit/>
          </a:bodyPr>
          <a:lstStyle/>
          <a:p>
            <a:pPr marL="469900" indent="-469900" eaLnBrk="0" hangingPunct="0">
              <a:lnSpc>
                <a:spcPct val="120000"/>
              </a:lnSpc>
              <a:spcBef>
                <a:spcPct val="20000"/>
              </a:spcBef>
              <a:buClr>
                <a:schemeClr val="accent2"/>
              </a:buClr>
              <a:buFont typeface="Wingdings" panose="05000000000000000000" pitchFamily="2" charset="2"/>
              <a:buChar char="o"/>
            </a:pPr>
            <a:r>
              <a:rPr lang="zh-CN" altLang="en-US" sz="3200" b="1" dirty="0">
                <a:latin typeface="Times New Roman" pitchFamily="18" charset="0"/>
                <a:ea typeface="+mn-ea"/>
              </a:rPr>
              <a:t>关于正交的直观印象</a:t>
            </a:r>
            <a:endParaRPr lang="en-US" altLang="zh-CN" sz="3200" b="1" dirty="0">
              <a:latin typeface="Times New Roman" pitchFamily="18" charset="0"/>
              <a:ea typeface="+mn-ea"/>
            </a:endParaRPr>
          </a:p>
          <a:p>
            <a:pPr marL="908050" lvl="1" indent="-436880" algn="just">
              <a:spcBef>
                <a:spcPct val="20000"/>
              </a:spcBef>
              <a:buClr>
                <a:schemeClr val="accent2"/>
              </a:buClr>
              <a:buFont typeface="Wingdings" panose="05000000000000000000" pitchFamily="2" charset="2"/>
              <a:buChar char="n"/>
            </a:pPr>
            <a:r>
              <a:rPr lang="zh-CN" altLang="en-US" sz="2600" b="1" dirty="0">
                <a:latin typeface="+mn-lt"/>
                <a:ea typeface="+mn-ea"/>
              </a:rPr>
              <a:t>数据点分布是均匀的</a:t>
            </a:r>
          </a:p>
          <a:p>
            <a:pPr marL="908050" lvl="1" indent="-436880" algn="just">
              <a:spcBef>
                <a:spcPct val="20000"/>
              </a:spcBef>
              <a:buClr>
                <a:schemeClr val="accent2"/>
              </a:buClr>
              <a:buFont typeface="Wingdings" panose="05000000000000000000" pitchFamily="2" charset="2"/>
              <a:buChar char="n"/>
            </a:pPr>
            <a:r>
              <a:rPr lang="zh-CN" altLang="en-US" sz="2600" b="1" dirty="0">
                <a:latin typeface="+mn-lt"/>
                <a:ea typeface="+mn-ea"/>
              </a:rPr>
              <a:t>每一个面都有</a:t>
            </a:r>
            <a:r>
              <a:rPr lang="en-US" altLang="zh-CN" sz="2600" b="1" dirty="0">
                <a:latin typeface="+mn-lt"/>
                <a:ea typeface="+mn-ea"/>
              </a:rPr>
              <a:t>3</a:t>
            </a:r>
            <a:r>
              <a:rPr lang="zh-CN" altLang="en-US" sz="2600" b="1" dirty="0">
                <a:latin typeface="+mn-lt"/>
                <a:ea typeface="+mn-ea"/>
              </a:rPr>
              <a:t>个点</a:t>
            </a:r>
          </a:p>
          <a:p>
            <a:pPr marL="908050" lvl="1" indent="-436880" algn="just">
              <a:spcBef>
                <a:spcPct val="20000"/>
              </a:spcBef>
              <a:buClr>
                <a:schemeClr val="accent2"/>
              </a:buClr>
              <a:buFont typeface="Wingdings" panose="05000000000000000000" pitchFamily="2" charset="2"/>
              <a:buChar char="n"/>
            </a:pPr>
            <a:r>
              <a:rPr lang="zh-CN" altLang="en-US" sz="2600" b="1" dirty="0">
                <a:latin typeface="+mn-lt"/>
                <a:ea typeface="+mn-ea"/>
              </a:rPr>
              <a:t>每一条线都有</a:t>
            </a:r>
            <a:r>
              <a:rPr lang="en-US" altLang="zh-CN" sz="2600" b="1" dirty="0">
                <a:latin typeface="+mn-lt"/>
                <a:ea typeface="+mn-ea"/>
              </a:rPr>
              <a:t>1</a:t>
            </a:r>
            <a:r>
              <a:rPr lang="zh-CN" altLang="en-US" sz="2600" b="1" dirty="0">
                <a:latin typeface="+mn-lt"/>
                <a:ea typeface="+mn-ea"/>
              </a:rPr>
              <a:t>个点</a:t>
            </a:r>
          </a:p>
        </p:txBody>
      </p:sp>
      <p:sp>
        <p:nvSpPr>
          <p:cNvPr id="6" name="灯片编号占位符 5"/>
          <p:cNvSpPr txBox="1">
            <a:spLocks/>
          </p:cNvSpPr>
          <p:nvPr/>
        </p:nvSpPr>
        <p:spPr>
          <a:xfrm>
            <a:off x="65532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pPr eaLnBrk="1" hangingPunct="1"/>
            <a:fld id="{2FE39F64-A1D4-4C6E-BAC3-DB3E303ED693}" type="slidenum">
              <a:rPr lang="en-US" altLang="zh-CN" smtClean="0"/>
              <a:pPr eaLnBrk="1" hangingPunct="1"/>
              <a:t>65</a:t>
            </a:fld>
            <a:endParaRPr lang="en-US" altLang="zh-CN" dirty="0" smtClean="0"/>
          </a:p>
        </p:txBody>
      </p:sp>
    </p:spTree>
    <p:extLst>
      <p:ext uri="{BB962C8B-B14F-4D97-AF65-F5344CB8AC3E}">
        <p14:creationId xmlns:p14="http://schemas.microsoft.com/office/powerpoint/2010/main" val="3783383314"/>
      </p:ext>
    </p:extLst>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7360" y="1628775"/>
            <a:ext cx="8569136" cy="5156200"/>
          </a:xfrm>
        </p:spPr>
        <p:txBody>
          <a:bodyPr/>
          <a:lstStyle/>
          <a:p>
            <a:pPr eaLnBrk="1" hangingPunct="1">
              <a:defRPr/>
            </a:pPr>
            <a:r>
              <a:rPr lang="zh-CN" altLang="en-US" sz="3400" b="1" dirty="0"/>
              <a:t>正交表的结构</a:t>
            </a:r>
            <a:endParaRPr lang="en-US" altLang="zh-CN" sz="3400" b="1" dirty="0"/>
          </a:p>
          <a:p>
            <a:pPr lvl="1">
              <a:defRPr/>
            </a:pPr>
            <a:r>
              <a:rPr lang="en-US" altLang="zh-CN" sz="2800" b="1" i="1" dirty="0"/>
              <a:t>n</a:t>
            </a:r>
            <a:r>
              <a:rPr lang="zh-CN" altLang="zh-CN" sz="2800" b="1" dirty="0"/>
              <a:t>：</a:t>
            </a:r>
            <a:r>
              <a:rPr lang="zh-CN" altLang="zh-CN" b="1" dirty="0"/>
              <a:t>实际测试用例的个数，对应正交表的行数；</a:t>
            </a:r>
          </a:p>
          <a:p>
            <a:pPr lvl="1">
              <a:defRPr/>
            </a:pPr>
            <a:r>
              <a:rPr lang="en-US" altLang="zh-CN" b="1" i="1" dirty="0"/>
              <a:t>q</a:t>
            </a:r>
            <a:r>
              <a:rPr lang="zh-CN" altLang="zh-CN" b="1" dirty="0"/>
              <a:t>：每个输入条件所取测试数据的个数，对应正交表中每个输入条件的取值个数；</a:t>
            </a:r>
          </a:p>
          <a:p>
            <a:pPr lvl="1">
              <a:defRPr/>
            </a:pPr>
            <a:r>
              <a:rPr lang="en-US" altLang="zh-CN" b="1" i="1" dirty="0"/>
              <a:t>s</a:t>
            </a:r>
            <a:r>
              <a:rPr lang="zh-CN" altLang="zh-CN" b="1" dirty="0"/>
              <a:t>：输入条件的总数，对应正交表的列数；</a:t>
            </a:r>
          </a:p>
          <a:p>
            <a:pPr lvl="1">
              <a:defRPr/>
            </a:pPr>
            <a:r>
              <a:rPr lang="en-US" altLang="zh-CN" b="1" i="1" dirty="0" err="1"/>
              <a:t>q</a:t>
            </a:r>
            <a:r>
              <a:rPr lang="en-US" altLang="zh-CN" b="1" i="1" baseline="30000" dirty="0" err="1"/>
              <a:t>s</a:t>
            </a:r>
            <a:r>
              <a:rPr lang="zh-CN" altLang="zh-CN" b="1" dirty="0"/>
              <a:t>：理论上全组合方式的测试用例个数，基于正交表的测试效率为</a:t>
            </a:r>
            <a:r>
              <a:rPr lang="en-US" altLang="zh-CN" b="1" i="1" dirty="0"/>
              <a:t>n</a:t>
            </a:r>
            <a:r>
              <a:rPr lang="zh-CN" altLang="zh-CN" b="1" dirty="0"/>
              <a:t>与</a:t>
            </a:r>
            <a:r>
              <a:rPr lang="en-US" altLang="zh-CN" b="1" i="1" dirty="0" err="1"/>
              <a:t>q</a:t>
            </a:r>
            <a:r>
              <a:rPr lang="en-US" altLang="zh-CN" b="1" i="1" baseline="30000" dirty="0" err="1"/>
              <a:t>s</a:t>
            </a:r>
            <a:r>
              <a:rPr lang="zh-CN" altLang="zh-CN" b="1" dirty="0"/>
              <a:t>的比值；</a:t>
            </a:r>
            <a:endParaRPr lang="zh-CN" altLang="en-US" b="1" dirty="0"/>
          </a:p>
          <a:p>
            <a:r>
              <a:rPr lang="zh-CN" altLang="en-US" sz="2800" b="1" dirty="0" smtClean="0"/>
              <a:t>正交表</a:t>
            </a:r>
            <a:r>
              <a:rPr lang="zh-CN" altLang="en-US" sz="2800" b="1" dirty="0"/>
              <a:t>查询</a:t>
            </a:r>
            <a:r>
              <a:rPr lang="en-US" altLang="zh-CN" sz="2400" b="1" dirty="0">
                <a:latin typeface="Calibri" panose="020F0502020204030204" pitchFamily="34" charset="0"/>
              </a:rPr>
              <a:t>https://www.york.ac.uk/depts/maths/tables/orthogonal.htm</a:t>
            </a:r>
          </a:p>
          <a:p>
            <a:pPr marL="0" indent="0">
              <a:buNone/>
            </a:pPr>
            <a:endParaRPr lang="zh-CN" altLang="en-US" dirty="0"/>
          </a:p>
        </p:txBody>
      </p:sp>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基于正交表的测试</a:t>
            </a:r>
            <a:endParaRPr lang="zh-CN" altLang="en-US" b="1" dirty="0" smtClean="0">
              <a:latin typeface="黑体" panose="02010609060101010101" pitchFamily="2" charset="-122"/>
              <a:ea typeface="黑体" panose="02010609060101010101" pitchFamily="2" charset="-122"/>
            </a:endParaRPr>
          </a:p>
        </p:txBody>
      </p:sp>
      <p:graphicFrame>
        <p:nvGraphicFramePr>
          <p:cNvPr id="6" name="对象 5"/>
          <p:cNvGraphicFramePr>
            <a:graphicFrameLocks noChangeAspect="1"/>
          </p:cNvGraphicFramePr>
          <p:nvPr/>
        </p:nvGraphicFramePr>
        <p:xfrm>
          <a:off x="5857875" y="642938"/>
          <a:ext cx="2663825" cy="1398587"/>
        </p:xfrm>
        <a:graphic>
          <a:graphicData uri="http://schemas.openxmlformats.org/presentationml/2006/ole">
            <mc:AlternateContent xmlns:mc="http://schemas.openxmlformats.org/markup-compatibility/2006">
              <mc:Choice xmlns:v="urn:schemas-microsoft-com:vml" Requires="v">
                <p:oleObj spid="_x0000_s1026" name="Equation" r:id="rId3" imgW="381000" imgH="203200" progId="Equation.DSMT4">
                  <p:embed/>
                </p:oleObj>
              </mc:Choice>
              <mc:Fallback>
                <p:oleObj name="Equation" r:id="rId3" imgW="381000" imgH="203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642938"/>
                        <a:ext cx="266382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灯片编号占位符 5"/>
          <p:cNvSpPr txBox="1">
            <a:spLocks/>
          </p:cNvSpPr>
          <p:nvPr/>
        </p:nvSpPr>
        <p:spPr>
          <a:xfrm>
            <a:off x="65532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pPr eaLnBrk="1" hangingPunct="1"/>
            <a:fld id="{2FE39F64-A1D4-4C6E-BAC3-DB3E303ED693}" type="slidenum">
              <a:rPr lang="en-US" altLang="zh-CN" smtClean="0"/>
              <a:pPr eaLnBrk="1" hangingPunct="1"/>
              <a:t>66</a:t>
            </a:fld>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1778BB0-272D-413A-A45A-B51EA37579F3}" type="slidenum">
              <a:rPr lang="en-US" altLang="zh-CN" smtClean="0"/>
              <a:t>67</a:t>
            </a:fld>
            <a:endParaRPr lang="en-US" altLang="zh-CN" smtClean="0"/>
          </a:p>
        </p:txBody>
      </p:sp>
      <p:sp>
        <p:nvSpPr>
          <p:cNvPr id="97283" name="Rectangle 2"/>
          <p:cNvSpPr>
            <a:spLocks noGrp="1" noChangeArrowheads="1"/>
          </p:cNvSpPr>
          <p:nvPr>
            <p:ph type="title"/>
          </p:nvPr>
        </p:nvSpPr>
        <p:spPr/>
        <p:txBody>
          <a:body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
        <p:nvSpPr>
          <p:cNvPr id="97284" name="Rectangle 3"/>
          <p:cNvSpPr>
            <a:spLocks noGrp="1" noChangeArrowheads="1"/>
          </p:cNvSpPr>
          <p:nvPr>
            <p:ph type="body" idx="1"/>
          </p:nvPr>
        </p:nvSpPr>
        <p:spPr/>
        <p:txBody>
          <a:bodyPr/>
          <a:lstStyle/>
          <a:p>
            <a:pPr marL="0" indent="0" eaLnBrk="1" hangingPunct="1">
              <a:buNone/>
            </a:pPr>
            <a:r>
              <a:rPr lang="zh-CN" altLang="en-US" sz="3200" b="1" dirty="0" smtClean="0">
                <a:latin typeface="Times New Roman" pitchFamily="18" charset="0"/>
              </a:rPr>
              <a:t>（</a:t>
            </a:r>
            <a:r>
              <a:rPr lang="en-US" altLang="zh-CN" sz="3200" b="1" dirty="0" smtClean="0">
                <a:latin typeface="Times New Roman" pitchFamily="18" charset="0"/>
              </a:rPr>
              <a:t>1</a:t>
            </a:r>
            <a:r>
              <a:rPr lang="zh-CN" altLang="en-US" sz="3200" b="1" dirty="0" smtClean="0">
                <a:latin typeface="Times New Roman" pitchFamily="18" charset="0"/>
              </a:rPr>
              <a:t>）等水平</a:t>
            </a:r>
            <a:r>
              <a:rPr lang="zh-CN" altLang="en-US" sz="3200" b="1" dirty="0">
                <a:latin typeface="Times New Roman" pitchFamily="18" charset="0"/>
              </a:rPr>
              <a:t>正交表</a:t>
            </a:r>
            <a:r>
              <a:rPr lang="zh-CN" altLang="en-US" sz="3200" dirty="0">
                <a:latin typeface="Times New Roman" pitchFamily="18" charset="0"/>
              </a:rPr>
              <a:t> </a:t>
            </a:r>
            <a:endParaRPr lang="en-US" altLang="zh-CN" sz="3200" dirty="0" smtClean="0">
              <a:latin typeface="Times New Roman" pitchFamily="18" charset="0"/>
            </a:endParaRPr>
          </a:p>
          <a:p>
            <a:pPr lvl="1" eaLnBrk="1" hangingPunct="1"/>
            <a:r>
              <a:rPr lang="zh-CN" altLang="en-US" b="1" dirty="0"/>
              <a:t>各因素的水平数相等的</a:t>
            </a:r>
            <a:r>
              <a:rPr lang="zh-CN" altLang="en-US" b="1" dirty="0" smtClean="0"/>
              <a:t>正交表（</a:t>
            </a:r>
            <a:r>
              <a:rPr lang="zh-CN" altLang="en-US" sz="2800" b="1" dirty="0"/>
              <a:t>如</a:t>
            </a:r>
            <a:r>
              <a:rPr lang="en-US" altLang="zh-CN" sz="2800" b="1" i="1" dirty="0" smtClean="0"/>
              <a:t>L</a:t>
            </a:r>
            <a:r>
              <a:rPr lang="en-US" altLang="zh-CN" sz="2800" b="1" baseline="-25000" dirty="0" smtClean="0"/>
              <a:t>8</a:t>
            </a:r>
            <a:r>
              <a:rPr lang="en-US" altLang="zh-CN" sz="2800" b="1" dirty="0" smtClean="0"/>
              <a:t>(2</a:t>
            </a:r>
            <a:r>
              <a:rPr lang="en-US" altLang="zh-CN" sz="2800" b="1" baseline="30000" dirty="0" smtClean="0"/>
              <a:t>7</a:t>
            </a:r>
            <a:r>
              <a:rPr lang="en-US" altLang="zh-CN" sz="2800" b="1" dirty="0" smtClean="0"/>
              <a:t>)</a:t>
            </a:r>
            <a:r>
              <a:rPr lang="zh-CN" altLang="en-US" b="1" dirty="0" smtClean="0"/>
              <a:t>）</a:t>
            </a:r>
            <a:endParaRPr lang="en-US" altLang="zh-CN" b="1" dirty="0"/>
          </a:p>
        </p:txBody>
      </p:sp>
      <p:pic>
        <p:nvPicPr>
          <p:cNvPr id="6" name="Picture 8"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764704"/>
            <a:ext cx="5893104" cy="5176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120000"/>
              </a:lnSpc>
              <a:defRPr/>
            </a:pPr>
            <a:r>
              <a:rPr lang="zh-CN" altLang="en-US" sz="3200" b="1" dirty="0"/>
              <a:t>等水平正交表特点</a:t>
            </a:r>
            <a:endParaRPr lang="en-US" altLang="zh-CN" sz="3200" b="1" dirty="0"/>
          </a:p>
          <a:p>
            <a:pPr lvl="1">
              <a:lnSpc>
                <a:spcPct val="120000"/>
              </a:lnSpc>
            </a:pPr>
            <a:r>
              <a:rPr lang="zh-CN" altLang="en-US" sz="2800" b="1" dirty="0" smtClean="0"/>
              <a:t>表</a:t>
            </a:r>
            <a:r>
              <a:rPr lang="zh-CN" altLang="en-US" sz="2800" b="1" dirty="0"/>
              <a:t>中任一列，不同的数字出现的次数相同 </a:t>
            </a:r>
          </a:p>
          <a:p>
            <a:pPr lvl="1">
              <a:lnSpc>
                <a:spcPct val="120000"/>
              </a:lnSpc>
            </a:pPr>
            <a:r>
              <a:rPr lang="zh-CN" altLang="en-US" sz="2800" b="1" dirty="0"/>
              <a:t>表中任意两列，各种同行数字对（或称水平搭配）出现的次数相同 </a:t>
            </a:r>
          </a:p>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68</a:t>
            </a:fld>
            <a:endParaRPr lang="en-US" altLang="zh-CN"/>
          </a:p>
        </p:txBody>
      </p:sp>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Tree>
    <p:extLst>
      <p:ext uri="{BB962C8B-B14F-4D97-AF65-F5344CB8AC3E}">
        <p14:creationId xmlns:p14="http://schemas.microsoft.com/office/powerpoint/2010/main" val="268028062"/>
      </p:ext>
    </p:extLst>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120000"/>
              </a:lnSpc>
              <a:defRPr/>
            </a:pPr>
            <a:r>
              <a:rPr lang="zh-CN" altLang="en-US" sz="3200" b="1" dirty="0"/>
              <a:t>等水平正交表特点</a:t>
            </a:r>
            <a:endParaRPr lang="en-US" altLang="zh-CN" sz="3200" b="1" dirty="0"/>
          </a:p>
          <a:p>
            <a:pPr lvl="1">
              <a:lnSpc>
                <a:spcPct val="120000"/>
              </a:lnSpc>
            </a:pPr>
            <a:r>
              <a:rPr lang="zh-CN" altLang="en-US" sz="2800" b="1" dirty="0" smtClean="0"/>
              <a:t>表</a:t>
            </a:r>
            <a:r>
              <a:rPr lang="zh-CN" altLang="en-US" sz="2800" b="1" dirty="0"/>
              <a:t>中任一列，不同的数字出现的次数相同 </a:t>
            </a:r>
          </a:p>
          <a:p>
            <a:pPr lvl="1">
              <a:lnSpc>
                <a:spcPct val="120000"/>
              </a:lnSpc>
            </a:pPr>
            <a:r>
              <a:rPr lang="zh-CN" altLang="en-US" sz="2800" b="1" dirty="0"/>
              <a:t>表中任意两列，各种同行数字对（或称水平搭配）出现的次数相同 </a:t>
            </a:r>
          </a:p>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69</a:t>
            </a:fld>
            <a:endParaRPr lang="en-US" altLang="zh-CN"/>
          </a:p>
        </p:txBody>
      </p:sp>
      <p:sp>
        <p:nvSpPr>
          <p:cNvPr id="6"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Tree>
    <p:extLst>
      <p:ext uri="{BB962C8B-B14F-4D97-AF65-F5344CB8AC3E}">
        <p14:creationId xmlns:p14="http://schemas.microsoft.com/office/powerpoint/2010/main" val="268028062"/>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cstate="print"/>
          <a:stretch>
            <a:fillRect/>
          </a:stretch>
        </p:blipFill>
        <p:spPr>
          <a:xfrm>
            <a:off x="1576386" y="4965485"/>
            <a:ext cx="1169894" cy="1559859"/>
          </a:xfrm>
          <a:prstGeom prst="ellipse">
            <a:avLst/>
          </a:prstGeom>
          <a:ln>
            <a:noFill/>
          </a:ln>
          <a:effectLst>
            <a:softEdge rad="112500"/>
          </a:effectLst>
        </p:spPr>
      </p:pic>
      <p:sp>
        <p:nvSpPr>
          <p:cNvPr id="16" name="椭圆形标注 15"/>
          <p:cNvSpPr/>
          <p:nvPr/>
        </p:nvSpPr>
        <p:spPr>
          <a:xfrm>
            <a:off x="1600177" y="2314697"/>
            <a:ext cx="5893635" cy="3071834"/>
          </a:xfrm>
          <a:prstGeom prst="wedgeEllipseCallout">
            <a:avLst>
              <a:gd name="adj1" fmla="val -27200"/>
              <a:gd name="adj2" fmla="val 64185"/>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743816" y="2653960"/>
            <a:ext cx="5103589" cy="2123658"/>
          </a:xfrm>
          <a:prstGeom prst="rect">
            <a:avLst/>
          </a:prstGeom>
          <a:noFill/>
        </p:spPr>
        <p:txBody>
          <a:bodyPr wrap="square" rtlCol="0">
            <a:spAutoFit/>
          </a:bodyPr>
          <a:lstStyle/>
          <a:p>
            <a:r>
              <a:rPr lang="en-US" altLang="zh-CN" sz="1600" b="1" dirty="0"/>
              <a:t>0+1    1+1    1+2    1+3   1+4   1+5   ……+99</a:t>
            </a:r>
          </a:p>
          <a:p>
            <a:r>
              <a:rPr lang="en-US" altLang="zh-CN" sz="1600" b="1" dirty="0"/>
              <a:t>2+1    2+2    2+3   2+4   2+5   ……</a:t>
            </a:r>
          </a:p>
          <a:p>
            <a:r>
              <a:rPr lang="en-US" altLang="zh-CN" sz="1600" b="1" dirty="0"/>
              <a:t>3+1    3+2    3+3   3+4   3+5   ……</a:t>
            </a:r>
          </a:p>
          <a:p>
            <a:r>
              <a:rPr lang="en-US" altLang="zh-CN" sz="1600" b="1" dirty="0"/>
              <a:t>4+1    4+2    4+3   4+4   4+5   ……</a:t>
            </a:r>
          </a:p>
          <a:p>
            <a:r>
              <a:rPr lang="en-US" altLang="zh-CN" sz="1600" b="1" dirty="0"/>
              <a:t>5+1    5+2    5+3   5+4   5+5   ……</a:t>
            </a:r>
          </a:p>
          <a:p>
            <a:r>
              <a:rPr lang="en-US" altLang="zh-CN" sz="1600" b="1" dirty="0"/>
              <a:t>……     …….   ……    ……   ……</a:t>
            </a:r>
          </a:p>
          <a:p>
            <a:r>
              <a:rPr lang="en-US" altLang="zh-CN" sz="1600" b="1" dirty="0"/>
              <a:t>99+……</a:t>
            </a:r>
            <a:endParaRPr lang="zh-CN" altLang="en-US" sz="1600" b="1" dirty="0"/>
          </a:p>
        </p:txBody>
      </p:sp>
      <p:sp>
        <p:nvSpPr>
          <p:cNvPr id="2" name="矩形 1"/>
          <p:cNvSpPr/>
          <p:nvPr/>
        </p:nvSpPr>
        <p:spPr>
          <a:xfrm>
            <a:off x="611560" y="836712"/>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等价类测试</a:t>
            </a:r>
          </a:p>
        </p:txBody>
      </p:sp>
      <p:sp>
        <p:nvSpPr>
          <p:cNvPr id="3" name="矩形 2"/>
          <p:cNvSpPr/>
          <p:nvPr/>
        </p:nvSpPr>
        <p:spPr>
          <a:xfrm>
            <a:off x="158712" y="1844824"/>
            <a:ext cx="4515980" cy="646331"/>
          </a:xfrm>
          <a:prstGeom prst="rect">
            <a:avLst/>
          </a:prstGeom>
        </p:spPr>
        <p:txBody>
          <a:bodyPr wrap="none">
            <a:spAutoFit/>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spTree>
    <p:extLst>
      <p:ext uri="{BB962C8B-B14F-4D97-AF65-F5344CB8AC3E}">
        <p14:creationId xmlns:p14="http://schemas.microsoft.com/office/powerpoint/2010/main" val="3695624393"/>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200" b="1" dirty="0"/>
              <a:t>常用的标准表（相同水平正交表） </a:t>
            </a:r>
          </a:p>
          <a:p>
            <a:pPr marL="438150" lvl="1" indent="0" eaLnBrk="1" hangingPunct="1">
              <a:buNone/>
            </a:pPr>
            <a:r>
              <a:rPr lang="en-US" altLang="zh-CN" sz="2400" b="1" dirty="0" smtClean="0">
                <a:latin typeface="+mn-ea"/>
              </a:rPr>
              <a:t>2</a:t>
            </a:r>
            <a:r>
              <a:rPr lang="zh-CN" altLang="en-US" sz="2400" b="1" dirty="0">
                <a:latin typeface="+mn-ea"/>
              </a:rPr>
              <a:t>水平：</a:t>
            </a:r>
            <a:r>
              <a:rPr lang="en-US" altLang="zh-CN" sz="2400" b="1" dirty="0">
                <a:latin typeface="+mn-ea"/>
              </a:rPr>
              <a:t>L</a:t>
            </a:r>
            <a:r>
              <a:rPr lang="en-US" altLang="zh-CN" sz="2400" b="1" baseline="-25000" dirty="0">
                <a:latin typeface="+mn-ea"/>
              </a:rPr>
              <a:t>4</a:t>
            </a:r>
            <a:r>
              <a:rPr lang="en-US" altLang="zh-CN" sz="2400" b="1" dirty="0">
                <a:latin typeface="+mn-ea"/>
              </a:rPr>
              <a:t>(2</a:t>
            </a:r>
            <a:r>
              <a:rPr lang="en-US" altLang="zh-CN" sz="2400" b="1" baseline="30000" dirty="0">
                <a:latin typeface="+mn-ea"/>
              </a:rPr>
              <a:t>3</a:t>
            </a:r>
            <a:r>
              <a:rPr lang="zh-CN" altLang="en-US" sz="2400" b="1" dirty="0">
                <a:latin typeface="+mn-ea"/>
              </a:rPr>
              <a:t>）</a:t>
            </a:r>
            <a:r>
              <a:rPr lang="en-US" altLang="zh-CN" sz="2400" b="1" dirty="0">
                <a:latin typeface="+mn-ea"/>
              </a:rPr>
              <a:t>,L</a:t>
            </a:r>
            <a:r>
              <a:rPr lang="en-US" altLang="zh-CN" sz="2400" b="1" baseline="-25000" dirty="0">
                <a:latin typeface="+mn-ea"/>
              </a:rPr>
              <a:t>8</a:t>
            </a:r>
            <a:r>
              <a:rPr lang="en-US" altLang="zh-CN" sz="2400" b="1" dirty="0">
                <a:latin typeface="+mn-ea"/>
              </a:rPr>
              <a:t> (2</a:t>
            </a:r>
            <a:r>
              <a:rPr lang="en-US" altLang="zh-CN" sz="2400" b="1" baseline="30000" dirty="0">
                <a:latin typeface="+mn-ea"/>
              </a:rPr>
              <a:t>7</a:t>
            </a:r>
            <a:r>
              <a:rPr lang="zh-CN" altLang="en-US" sz="2400" b="1" dirty="0">
                <a:latin typeface="+mn-ea"/>
              </a:rPr>
              <a:t>）</a:t>
            </a:r>
            <a:r>
              <a:rPr lang="en-US" altLang="zh-CN" sz="2400" b="1" dirty="0">
                <a:latin typeface="+mn-ea"/>
              </a:rPr>
              <a:t>,L</a:t>
            </a:r>
            <a:r>
              <a:rPr lang="en-US" altLang="zh-CN" sz="2400" b="1" baseline="-25000" dirty="0">
                <a:latin typeface="+mn-ea"/>
              </a:rPr>
              <a:t>16</a:t>
            </a:r>
            <a:r>
              <a:rPr lang="en-US" altLang="zh-CN" sz="2400" b="1" dirty="0">
                <a:latin typeface="+mn-ea"/>
              </a:rPr>
              <a:t> (2</a:t>
            </a:r>
            <a:r>
              <a:rPr lang="en-US" altLang="zh-CN" sz="2400" b="1" baseline="30000" dirty="0">
                <a:latin typeface="+mn-ea"/>
              </a:rPr>
              <a:t>15</a:t>
            </a:r>
            <a:r>
              <a:rPr lang="zh-CN" altLang="en-US" sz="2400" b="1" dirty="0">
                <a:latin typeface="+mn-ea"/>
              </a:rPr>
              <a:t>），</a:t>
            </a:r>
            <a:r>
              <a:rPr lang="en-US" altLang="zh-CN" sz="2400" b="1" dirty="0">
                <a:latin typeface="+mn-ea"/>
              </a:rPr>
              <a:t>…</a:t>
            </a:r>
          </a:p>
          <a:p>
            <a:pPr marL="438150" lvl="1" indent="0" eaLnBrk="1" hangingPunct="1">
              <a:buNone/>
            </a:pPr>
            <a:r>
              <a:rPr lang="en-US" altLang="zh-CN" sz="2400" b="1" dirty="0" smtClean="0">
                <a:latin typeface="+mn-ea"/>
              </a:rPr>
              <a:t>3</a:t>
            </a:r>
            <a:r>
              <a:rPr lang="zh-CN" altLang="en-US" sz="2400" b="1" dirty="0">
                <a:latin typeface="+mn-ea"/>
              </a:rPr>
              <a:t>水平：</a:t>
            </a:r>
            <a:r>
              <a:rPr lang="en-US" altLang="zh-CN" sz="2400" b="1" dirty="0">
                <a:latin typeface="+mn-ea"/>
              </a:rPr>
              <a:t>L</a:t>
            </a:r>
            <a:r>
              <a:rPr lang="en-US" altLang="zh-CN" sz="2400" b="1" baseline="-25000" dirty="0">
                <a:latin typeface="+mn-ea"/>
              </a:rPr>
              <a:t>9</a:t>
            </a:r>
            <a:r>
              <a:rPr lang="en-US" altLang="zh-CN" sz="2400" b="1" dirty="0">
                <a:latin typeface="+mn-ea"/>
              </a:rPr>
              <a:t> (3</a:t>
            </a:r>
            <a:r>
              <a:rPr lang="en-US" altLang="zh-CN" sz="2400" b="1" baseline="30000" dirty="0">
                <a:latin typeface="+mn-ea"/>
              </a:rPr>
              <a:t>4</a:t>
            </a:r>
            <a:r>
              <a:rPr lang="zh-CN" altLang="en-US" sz="2400" b="1" dirty="0">
                <a:latin typeface="+mn-ea"/>
              </a:rPr>
              <a:t>），</a:t>
            </a:r>
            <a:r>
              <a:rPr lang="en-US" altLang="zh-CN" sz="2400" b="1" dirty="0">
                <a:latin typeface="+mn-ea"/>
              </a:rPr>
              <a:t>L</a:t>
            </a:r>
            <a:r>
              <a:rPr lang="en-US" altLang="zh-CN" sz="2400" b="1" baseline="-25000" dirty="0">
                <a:latin typeface="+mn-ea"/>
              </a:rPr>
              <a:t>27</a:t>
            </a:r>
            <a:r>
              <a:rPr lang="zh-CN" altLang="en-US" sz="2400" b="1" dirty="0">
                <a:latin typeface="+mn-ea"/>
              </a:rPr>
              <a:t>（</a:t>
            </a:r>
            <a:r>
              <a:rPr lang="en-US" altLang="zh-CN" sz="2400" b="1" dirty="0">
                <a:latin typeface="+mn-ea"/>
              </a:rPr>
              <a:t>3</a:t>
            </a:r>
            <a:r>
              <a:rPr lang="en-US" altLang="zh-CN" sz="2400" b="1" baseline="30000" dirty="0">
                <a:latin typeface="+mn-ea"/>
              </a:rPr>
              <a:t>13</a:t>
            </a:r>
            <a:r>
              <a:rPr lang="zh-CN" altLang="en-US" sz="2400" b="1" dirty="0">
                <a:latin typeface="+mn-ea"/>
              </a:rPr>
              <a:t>），</a:t>
            </a:r>
            <a:r>
              <a:rPr lang="en-US" altLang="zh-CN" sz="2400" b="1" dirty="0">
                <a:latin typeface="+mn-ea"/>
              </a:rPr>
              <a:t>L</a:t>
            </a:r>
            <a:r>
              <a:rPr lang="en-US" altLang="zh-CN" sz="2400" b="1" baseline="-25000" dirty="0">
                <a:latin typeface="+mn-ea"/>
              </a:rPr>
              <a:t>81</a:t>
            </a:r>
            <a:r>
              <a:rPr lang="en-US" altLang="zh-CN" sz="2400" b="1" dirty="0">
                <a:latin typeface="+mn-ea"/>
              </a:rPr>
              <a:t>(3</a:t>
            </a:r>
            <a:r>
              <a:rPr lang="en-US" altLang="zh-CN" sz="2400" b="1" baseline="30000" dirty="0">
                <a:latin typeface="+mn-ea"/>
              </a:rPr>
              <a:t>40</a:t>
            </a:r>
            <a:r>
              <a:rPr lang="zh-CN" altLang="en-US" sz="2400" b="1" dirty="0">
                <a:latin typeface="+mn-ea"/>
              </a:rPr>
              <a:t>），</a:t>
            </a:r>
            <a:r>
              <a:rPr lang="en-US" altLang="zh-CN" sz="2400" b="1" dirty="0">
                <a:latin typeface="+mn-ea"/>
              </a:rPr>
              <a:t>…</a:t>
            </a:r>
          </a:p>
          <a:p>
            <a:pPr marL="438150" lvl="1" indent="0" eaLnBrk="1" hangingPunct="1">
              <a:buNone/>
            </a:pPr>
            <a:r>
              <a:rPr lang="en-US" altLang="zh-CN" sz="2400" b="1" dirty="0" smtClean="0">
                <a:latin typeface="+mn-ea"/>
              </a:rPr>
              <a:t>4</a:t>
            </a:r>
            <a:r>
              <a:rPr lang="zh-CN" altLang="en-US" sz="2400" b="1" dirty="0">
                <a:latin typeface="+mn-ea"/>
              </a:rPr>
              <a:t>水平：</a:t>
            </a:r>
            <a:r>
              <a:rPr lang="en-US" altLang="zh-CN" sz="2400" b="1" dirty="0">
                <a:latin typeface="+mn-ea"/>
              </a:rPr>
              <a:t>L</a:t>
            </a:r>
            <a:r>
              <a:rPr lang="en-US" altLang="zh-CN" sz="2400" b="1" baseline="-25000" dirty="0">
                <a:latin typeface="+mn-ea"/>
              </a:rPr>
              <a:t>16</a:t>
            </a:r>
            <a:r>
              <a:rPr lang="en-US" altLang="zh-CN" sz="2400" b="1" dirty="0">
                <a:latin typeface="+mn-ea"/>
              </a:rPr>
              <a:t> (4</a:t>
            </a:r>
            <a:r>
              <a:rPr lang="en-US" altLang="zh-CN" sz="2400" b="1" baseline="30000" dirty="0">
                <a:latin typeface="+mn-ea"/>
              </a:rPr>
              <a:t>5</a:t>
            </a:r>
            <a:r>
              <a:rPr lang="zh-CN" altLang="en-US" sz="2400" b="1" dirty="0">
                <a:latin typeface="+mn-ea"/>
              </a:rPr>
              <a:t>）</a:t>
            </a:r>
            <a:r>
              <a:rPr lang="en-US" altLang="zh-CN" sz="2400" b="1" dirty="0">
                <a:latin typeface="+mn-ea"/>
              </a:rPr>
              <a:t>,L</a:t>
            </a:r>
            <a:r>
              <a:rPr lang="en-US" altLang="zh-CN" sz="2400" b="1" baseline="-25000" dirty="0">
                <a:latin typeface="+mn-ea"/>
              </a:rPr>
              <a:t>64</a:t>
            </a:r>
            <a:r>
              <a:rPr lang="en-US" altLang="zh-CN" sz="2400" b="1" dirty="0">
                <a:latin typeface="+mn-ea"/>
              </a:rPr>
              <a:t> (4</a:t>
            </a:r>
            <a:r>
              <a:rPr lang="en-US" altLang="zh-CN" sz="2400" b="1" baseline="30000" dirty="0">
                <a:latin typeface="+mn-ea"/>
              </a:rPr>
              <a:t>21</a:t>
            </a:r>
            <a:r>
              <a:rPr lang="zh-CN" altLang="en-US" sz="2400" b="1" dirty="0">
                <a:latin typeface="+mn-ea"/>
              </a:rPr>
              <a:t>）</a:t>
            </a:r>
            <a:r>
              <a:rPr lang="en-US" altLang="zh-CN" sz="2400" b="1" dirty="0">
                <a:latin typeface="+mn-ea"/>
              </a:rPr>
              <a:t>,L</a:t>
            </a:r>
            <a:r>
              <a:rPr lang="en-US" altLang="zh-CN" sz="2400" b="1" baseline="-25000" dirty="0">
                <a:latin typeface="+mn-ea"/>
              </a:rPr>
              <a:t>256 </a:t>
            </a:r>
            <a:r>
              <a:rPr lang="en-US" altLang="zh-CN" sz="2400" b="1" dirty="0">
                <a:latin typeface="+mn-ea"/>
              </a:rPr>
              <a:t>(4</a:t>
            </a:r>
            <a:r>
              <a:rPr lang="en-US" altLang="zh-CN" sz="2400" b="1" baseline="30000" dirty="0">
                <a:latin typeface="+mn-ea"/>
              </a:rPr>
              <a:t>85</a:t>
            </a:r>
            <a:r>
              <a:rPr lang="zh-CN" altLang="en-US" sz="2400" b="1" dirty="0">
                <a:latin typeface="+mn-ea"/>
              </a:rPr>
              <a:t>），</a:t>
            </a:r>
            <a:r>
              <a:rPr lang="en-US" altLang="zh-CN" sz="2400" b="1" dirty="0">
                <a:latin typeface="+mn-ea"/>
              </a:rPr>
              <a:t>…</a:t>
            </a:r>
          </a:p>
          <a:p>
            <a:pPr marL="438150" lvl="1" indent="0" eaLnBrk="1" hangingPunct="1">
              <a:buNone/>
            </a:pPr>
            <a:r>
              <a:rPr lang="en-US" altLang="zh-CN" sz="2400" b="1" dirty="0" smtClean="0">
                <a:latin typeface="+mn-ea"/>
              </a:rPr>
              <a:t>5</a:t>
            </a:r>
            <a:r>
              <a:rPr lang="zh-CN" altLang="en-US" sz="2400" b="1" dirty="0">
                <a:latin typeface="+mn-ea"/>
              </a:rPr>
              <a:t>水平：</a:t>
            </a:r>
            <a:r>
              <a:rPr lang="en-US" altLang="zh-CN" sz="2400" b="1" dirty="0">
                <a:latin typeface="+mn-ea"/>
              </a:rPr>
              <a:t>L</a:t>
            </a:r>
            <a:r>
              <a:rPr lang="en-US" altLang="zh-CN" sz="2400" b="1" baseline="-25000" dirty="0">
                <a:latin typeface="+mn-ea"/>
              </a:rPr>
              <a:t>25</a:t>
            </a:r>
            <a:r>
              <a:rPr lang="zh-CN" altLang="en-US" sz="2400" b="1" dirty="0">
                <a:latin typeface="+mn-ea"/>
              </a:rPr>
              <a:t>（</a:t>
            </a:r>
            <a:r>
              <a:rPr lang="en-US" altLang="zh-CN" sz="2400" b="1" dirty="0">
                <a:latin typeface="+mn-ea"/>
              </a:rPr>
              <a:t>5</a:t>
            </a:r>
            <a:r>
              <a:rPr lang="en-US" altLang="zh-CN" sz="2400" b="1" baseline="30000" dirty="0">
                <a:latin typeface="+mn-ea"/>
              </a:rPr>
              <a:t>6</a:t>
            </a:r>
            <a:r>
              <a:rPr lang="zh-CN" altLang="en-US" sz="2400" b="1" dirty="0">
                <a:latin typeface="+mn-ea"/>
              </a:rPr>
              <a:t>）</a:t>
            </a:r>
            <a:r>
              <a:rPr lang="en-US" altLang="zh-CN" sz="2400" b="1" dirty="0">
                <a:latin typeface="+mn-ea"/>
              </a:rPr>
              <a:t>,L</a:t>
            </a:r>
            <a:r>
              <a:rPr lang="en-US" altLang="zh-CN" sz="2400" b="1" baseline="-25000" dirty="0">
                <a:latin typeface="+mn-ea"/>
              </a:rPr>
              <a:t>125</a:t>
            </a:r>
            <a:r>
              <a:rPr lang="en-US" altLang="zh-CN" sz="2400" b="1" dirty="0">
                <a:latin typeface="+mn-ea"/>
              </a:rPr>
              <a:t>(5</a:t>
            </a:r>
            <a:r>
              <a:rPr lang="en-US" altLang="zh-CN" sz="2400" b="1" baseline="30000" dirty="0">
                <a:latin typeface="+mn-ea"/>
              </a:rPr>
              <a:t>31</a:t>
            </a:r>
            <a:r>
              <a:rPr lang="zh-CN" altLang="en-US" sz="2400" b="1" dirty="0">
                <a:latin typeface="+mn-ea"/>
              </a:rPr>
              <a:t>）</a:t>
            </a:r>
            <a:r>
              <a:rPr lang="en-US" altLang="zh-CN" sz="2400" b="1" dirty="0">
                <a:latin typeface="+mn-ea"/>
              </a:rPr>
              <a:t>,L</a:t>
            </a:r>
            <a:r>
              <a:rPr lang="en-US" altLang="zh-CN" sz="2400" b="1" baseline="-25000" dirty="0">
                <a:latin typeface="+mn-ea"/>
              </a:rPr>
              <a:t>625</a:t>
            </a:r>
            <a:r>
              <a:rPr lang="en-US" altLang="zh-CN" sz="2400" b="1" dirty="0">
                <a:latin typeface="+mn-ea"/>
              </a:rPr>
              <a:t> (5</a:t>
            </a:r>
            <a:r>
              <a:rPr lang="en-US" altLang="zh-CN" sz="2400" b="1" baseline="30000" dirty="0">
                <a:latin typeface="+mn-ea"/>
              </a:rPr>
              <a:t>156</a:t>
            </a:r>
            <a:r>
              <a:rPr lang="zh-CN" altLang="en-US" sz="2400" b="1" dirty="0">
                <a:latin typeface="+mn-ea"/>
              </a:rPr>
              <a:t>），</a:t>
            </a:r>
            <a:r>
              <a:rPr lang="en-US" altLang="zh-CN" sz="2400" b="1" dirty="0" smtClean="0">
                <a:latin typeface="+mn-ea"/>
              </a:rPr>
              <a:t>…</a:t>
            </a:r>
          </a:p>
          <a:p>
            <a:pPr marL="438150" lvl="1" indent="0" eaLnBrk="1" hangingPunct="1">
              <a:buNone/>
            </a:pPr>
            <a:r>
              <a:rPr lang="zh-CN" altLang="en-US" sz="2400" b="1" dirty="0" smtClean="0">
                <a:latin typeface="+mn-ea"/>
              </a:rPr>
              <a:t>各</a:t>
            </a:r>
            <a:r>
              <a:rPr lang="zh-CN" altLang="en-US" sz="2400" b="1" dirty="0">
                <a:latin typeface="+mn-ea"/>
              </a:rPr>
              <a:t>列中出现的最大数字相同的正交表称为相同水平正交表。如</a:t>
            </a:r>
            <a:r>
              <a:rPr lang="en-US" altLang="zh-CN" sz="2400" b="1" dirty="0">
                <a:latin typeface="+mn-ea"/>
              </a:rPr>
              <a:t>L</a:t>
            </a:r>
            <a:r>
              <a:rPr lang="en-US" altLang="zh-CN" sz="2400" b="1" baseline="-30000" dirty="0">
                <a:latin typeface="+mn-ea"/>
              </a:rPr>
              <a:t>4</a:t>
            </a:r>
            <a:r>
              <a:rPr lang="en-US" altLang="zh-CN" sz="2400" b="1" dirty="0">
                <a:latin typeface="+mn-ea"/>
              </a:rPr>
              <a:t>(2</a:t>
            </a:r>
            <a:r>
              <a:rPr lang="en-US" altLang="zh-CN" sz="2400" b="1" baseline="30000" dirty="0">
                <a:latin typeface="+mn-ea"/>
              </a:rPr>
              <a:t>3</a:t>
            </a:r>
            <a:r>
              <a:rPr lang="en-US" altLang="zh-CN" sz="2400" b="1" dirty="0">
                <a:latin typeface="+mn-ea"/>
              </a:rPr>
              <a:t>)</a:t>
            </a:r>
            <a:r>
              <a:rPr lang="zh-CN" altLang="en-US" sz="2400" b="1" dirty="0">
                <a:latin typeface="+mn-ea"/>
              </a:rPr>
              <a:t>、</a:t>
            </a:r>
            <a:r>
              <a:rPr lang="en-US" altLang="zh-CN" sz="2400" b="1" dirty="0">
                <a:latin typeface="+mn-ea"/>
              </a:rPr>
              <a:t>L</a:t>
            </a:r>
            <a:r>
              <a:rPr lang="en-US" altLang="zh-CN" sz="2400" b="1" baseline="-30000" dirty="0">
                <a:latin typeface="+mn-ea"/>
              </a:rPr>
              <a:t>8</a:t>
            </a:r>
            <a:r>
              <a:rPr lang="en-US" altLang="zh-CN" sz="2400" b="1" dirty="0">
                <a:latin typeface="+mn-ea"/>
              </a:rPr>
              <a:t>(2</a:t>
            </a:r>
            <a:r>
              <a:rPr lang="en-US" altLang="zh-CN" sz="2400" b="1" baseline="30000" dirty="0">
                <a:latin typeface="+mn-ea"/>
              </a:rPr>
              <a:t>7</a:t>
            </a:r>
            <a:r>
              <a:rPr lang="en-US" altLang="zh-CN" sz="2400" b="1" dirty="0">
                <a:latin typeface="+mn-ea"/>
              </a:rPr>
              <a:t>)</a:t>
            </a:r>
            <a:r>
              <a:rPr lang="zh-CN" altLang="en-US" sz="2400" b="1" dirty="0">
                <a:latin typeface="+mn-ea"/>
              </a:rPr>
              <a:t>、</a:t>
            </a:r>
            <a:r>
              <a:rPr lang="en-US" altLang="zh-CN" sz="2400" b="1" dirty="0">
                <a:latin typeface="+mn-ea"/>
              </a:rPr>
              <a:t>L</a:t>
            </a:r>
            <a:r>
              <a:rPr lang="en-US" altLang="zh-CN" sz="2400" b="1" baseline="-30000" dirty="0">
                <a:latin typeface="+mn-ea"/>
              </a:rPr>
              <a:t>12</a:t>
            </a:r>
            <a:r>
              <a:rPr lang="en-US" altLang="zh-CN" sz="2400" b="1" dirty="0">
                <a:latin typeface="+mn-ea"/>
              </a:rPr>
              <a:t>(2</a:t>
            </a:r>
            <a:r>
              <a:rPr lang="en-US" altLang="zh-CN" sz="2400" b="1" baseline="30000" dirty="0">
                <a:latin typeface="+mn-ea"/>
              </a:rPr>
              <a:t>11</a:t>
            </a:r>
            <a:r>
              <a:rPr lang="en-US" altLang="zh-CN" sz="2400" b="1" dirty="0">
                <a:latin typeface="+mn-ea"/>
              </a:rPr>
              <a:t>)</a:t>
            </a:r>
            <a:r>
              <a:rPr lang="zh-CN" altLang="en-US" sz="2400" b="1" dirty="0">
                <a:latin typeface="+mn-ea"/>
              </a:rPr>
              <a:t>等各列中最大数字为</a:t>
            </a:r>
            <a:r>
              <a:rPr lang="en-US" altLang="zh-CN" sz="2400" b="1" dirty="0">
                <a:latin typeface="+mn-ea"/>
              </a:rPr>
              <a:t>2</a:t>
            </a:r>
            <a:r>
              <a:rPr lang="zh-CN" altLang="en-US" sz="2400" b="1" dirty="0">
                <a:latin typeface="+mn-ea"/>
              </a:rPr>
              <a:t>，称为两水平正交表；</a:t>
            </a:r>
            <a:r>
              <a:rPr lang="en-US" altLang="zh-CN" sz="2400" b="1" dirty="0">
                <a:latin typeface="+mn-ea"/>
              </a:rPr>
              <a:t>L</a:t>
            </a:r>
            <a:r>
              <a:rPr lang="en-US" altLang="zh-CN" sz="2400" b="1" baseline="-30000" dirty="0">
                <a:latin typeface="+mn-ea"/>
              </a:rPr>
              <a:t>9</a:t>
            </a:r>
            <a:r>
              <a:rPr lang="en-US" altLang="zh-CN" sz="2400" b="1" dirty="0">
                <a:latin typeface="+mn-ea"/>
              </a:rPr>
              <a:t>(3</a:t>
            </a:r>
            <a:r>
              <a:rPr lang="en-US" altLang="zh-CN" sz="2400" b="1" baseline="30000" dirty="0">
                <a:latin typeface="+mn-ea"/>
              </a:rPr>
              <a:t>4</a:t>
            </a:r>
            <a:r>
              <a:rPr lang="en-US" altLang="zh-CN" sz="2400" b="1" dirty="0">
                <a:latin typeface="+mn-ea"/>
              </a:rPr>
              <a:t>)</a:t>
            </a:r>
            <a:r>
              <a:rPr lang="zh-CN" altLang="en-US" sz="2400" b="1" dirty="0">
                <a:latin typeface="+mn-ea"/>
              </a:rPr>
              <a:t>、</a:t>
            </a:r>
            <a:r>
              <a:rPr lang="en-US" altLang="zh-CN" sz="2400" b="1" dirty="0">
                <a:latin typeface="+mn-ea"/>
              </a:rPr>
              <a:t>L</a:t>
            </a:r>
            <a:r>
              <a:rPr lang="en-US" altLang="zh-CN" sz="2400" b="1" baseline="-30000" dirty="0">
                <a:latin typeface="+mn-ea"/>
              </a:rPr>
              <a:t>27</a:t>
            </a:r>
            <a:r>
              <a:rPr lang="en-US" altLang="zh-CN" sz="2400" b="1" dirty="0">
                <a:latin typeface="+mn-ea"/>
              </a:rPr>
              <a:t>(3</a:t>
            </a:r>
            <a:r>
              <a:rPr lang="en-US" altLang="zh-CN" sz="2400" b="1" baseline="30000" dirty="0">
                <a:latin typeface="+mn-ea"/>
              </a:rPr>
              <a:t>13</a:t>
            </a:r>
            <a:r>
              <a:rPr lang="en-US" altLang="zh-CN" sz="2400" b="1" dirty="0">
                <a:latin typeface="+mn-ea"/>
              </a:rPr>
              <a:t>)</a:t>
            </a:r>
            <a:r>
              <a:rPr lang="zh-CN" altLang="en-US" sz="2400" b="1" dirty="0">
                <a:latin typeface="+mn-ea"/>
              </a:rPr>
              <a:t>等各列中最大数字为</a:t>
            </a:r>
            <a:r>
              <a:rPr lang="en-US" altLang="zh-CN" sz="2400" b="1" dirty="0">
                <a:latin typeface="+mn-ea"/>
              </a:rPr>
              <a:t>3</a:t>
            </a:r>
            <a:r>
              <a:rPr lang="zh-CN" altLang="en-US" sz="2400" b="1" dirty="0">
                <a:latin typeface="+mn-ea"/>
              </a:rPr>
              <a:t>，称为</a:t>
            </a:r>
            <a:r>
              <a:rPr lang="en-US" altLang="zh-CN" sz="2400" b="1" dirty="0">
                <a:latin typeface="+mn-ea"/>
              </a:rPr>
              <a:t>3</a:t>
            </a:r>
            <a:r>
              <a:rPr lang="zh-CN" altLang="en-US" sz="2400" b="1" dirty="0">
                <a:latin typeface="+mn-ea"/>
              </a:rPr>
              <a:t>水平正交表。</a:t>
            </a:r>
          </a:p>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70</a:t>
            </a:fld>
            <a:endParaRPr lang="en-US" altLang="zh-CN"/>
          </a:p>
        </p:txBody>
      </p:sp>
      <p:sp>
        <p:nvSpPr>
          <p:cNvPr id="5" name="Rectangle 2"/>
          <p:cNvSpPr txBox="1">
            <a:spLocks noChangeArrowheads="1"/>
          </p:cNvSpPr>
          <p:nvPr/>
        </p:nvSpPr>
        <p:spPr bwMode="auto">
          <a:xfrm>
            <a:off x="539552" y="40466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Tree>
    <p:extLst>
      <p:ext uri="{BB962C8B-B14F-4D97-AF65-F5344CB8AC3E}">
        <p14:creationId xmlns:p14="http://schemas.microsoft.com/office/powerpoint/2010/main" val="2450058083"/>
      </p:ext>
    </p:extLst>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a:t>
            </a:r>
            <a:r>
              <a:rPr lang="zh-CN" altLang="en-US" b="1" dirty="0" smtClean="0">
                <a:latin typeface="黑体" panose="02010609060101010101" pitchFamily="2" charset="-122"/>
                <a:ea typeface="黑体" panose="02010609060101010101" pitchFamily="2" charset="-122"/>
              </a:rPr>
              <a:t>测试</a:t>
            </a:r>
            <a:endParaRPr lang="zh-CN" altLang="en-US" dirty="0"/>
          </a:p>
        </p:txBody>
      </p:sp>
      <p:sp>
        <p:nvSpPr>
          <p:cNvPr id="3" name="内容占位符 2"/>
          <p:cNvSpPr>
            <a:spLocks noGrp="1"/>
          </p:cNvSpPr>
          <p:nvPr>
            <p:ph idx="1"/>
          </p:nvPr>
        </p:nvSpPr>
        <p:spPr/>
        <p:txBody>
          <a:bodyPr/>
          <a:lstStyle/>
          <a:p>
            <a:pPr marL="0" indent="0">
              <a:buNone/>
            </a:pPr>
            <a:r>
              <a:rPr lang="zh-CN" altLang="en-US" sz="3200" b="1" dirty="0" smtClean="0">
                <a:latin typeface="Times New Roman" pitchFamily="18" charset="0"/>
              </a:rPr>
              <a:t>（</a:t>
            </a:r>
            <a:r>
              <a:rPr lang="en-US" altLang="zh-CN" sz="3200" b="1" dirty="0" smtClean="0">
                <a:latin typeface="Times New Roman" pitchFamily="18" charset="0"/>
              </a:rPr>
              <a:t>2</a:t>
            </a:r>
            <a:r>
              <a:rPr lang="zh-CN" altLang="en-US" sz="3200" b="1" dirty="0" smtClean="0">
                <a:latin typeface="Times New Roman" pitchFamily="18" charset="0"/>
              </a:rPr>
              <a:t>）</a:t>
            </a:r>
            <a:r>
              <a:rPr lang="zh-CN" altLang="en-US" sz="3200" b="1" dirty="0">
                <a:latin typeface="Times New Roman" pitchFamily="18" charset="0"/>
              </a:rPr>
              <a:t>混合水平正交表</a:t>
            </a:r>
            <a:r>
              <a:rPr lang="zh-CN" altLang="en-US" sz="3200" dirty="0">
                <a:latin typeface="Times New Roman" pitchFamily="18" charset="0"/>
              </a:rPr>
              <a:t> </a:t>
            </a:r>
            <a:endParaRPr lang="en-US" altLang="zh-CN" sz="3200" dirty="0" smtClean="0">
              <a:latin typeface="Times New Roman" pitchFamily="18" charset="0"/>
            </a:endParaRPr>
          </a:p>
          <a:p>
            <a:pPr marL="0" indent="0">
              <a:buNone/>
            </a:pPr>
            <a:r>
              <a:rPr lang="zh-CN" altLang="en-US" sz="3200" b="1" dirty="0"/>
              <a:t>各因素的水平数不完全相同的正交表 </a:t>
            </a:r>
          </a:p>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71</a:t>
            </a:fld>
            <a:endParaRPr lang="en-US" altLang="zh-CN"/>
          </a:p>
        </p:txBody>
      </p:sp>
      <p:pic>
        <p:nvPicPr>
          <p:cNvPr id="5" name="Picture 5"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9512" y="908720"/>
            <a:ext cx="8632071" cy="47525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354717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30000"/>
              </a:lnSpc>
            </a:pPr>
            <a:r>
              <a:rPr lang="zh-CN" altLang="en-US" sz="3200" b="1" dirty="0">
                <a:latin typeface="Times New Roman" pitchFamily="18" charset="0"/>
              </a:rPr>
              <a:t>混合水平正交表性质： </a:t>
            </a:r>
          </a:p>
          <a:p>
            <a:pPr>
              <a:lnSpc>
                <a:spcPct val="130000"/>
              </a:lnSpc>
              <a:buNone/>
            </a:pPr>
            <a:r>
              <a:rPr lang="zh-CN" altLang="en-US" sz="2800" b="1" dirty="0">
                <a:latin typeface="+mn-ea"/>
              </a:rPr>
              <a:t>（</a:t>
            </a:r>
            <a:r>
              <a:rPr lang="en-US" altLang="zh-CN" sz="2800" b="1" dirty="0">
                <a:latin typeface="+mn-ea"/>
              </a:rPr>
              <a:t>1</a:t>
            </a:r>
            <a:r>
              <a:rPr lang="zh-CN" altLang="en-US" sz="2800" b="1" dirty="0">
                <a:latin typeface="+mn-ea"/>
              </a:rPr>
              <a:t>）表中任一列，不同数字出现次数相同</a:t>
            </a:r>
          </a:p>
          <a:p>
            <a:pPr>
              <a:lnSpc>
                <a:spcPct val="130000"/>
              </a:lnSpc>
              <a:buNone/>
            </a:pPr>
            <a:r>
              <a:rPr lang="zh-CN" altLang="en-US" sz="2800" b="1" dirty="0">
                <a:latin typeface="+mn-ea"/>
              </a:rPr>
              <a:t>（</a:t>
            </a:r>
            <a:r>
              <a:rPr lang="en-US" altLang="zh-CN" sz="2800" b="1" dirty="0">
                <a:latin typeface="+mn-ea"/>
              </a:rPr>
              <a:t>2</a:t>
            </a:r>
            <a:r>
              <a:rPr lang="zh-CN" altLang="en-US" sz="2800" b="1" dirty="0">
                <a:latin typeface="+mn-ea"/>
              </a:rPr>
              <a:t>）每两列，同行两个数字组成的各种不同的水平搭配出现的次数是相同的，但不同的两列间所组成的水平搭配种类及出现次数是不完全相同</a:t>
            </a:r>
          </a:p>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72</a:t>
            </a:fld>
            <a:endParaRPr lang="en-US" altLang="zh-CN"/>
          </a:p>
        </p:txBody>
      </p:sp>
      <p:sp>
        <p:nvSpPr>
          <p:cNvPr id="5" name="Rectangle 2"/>
          <p:cNvSpPr txBox="1">
            <a:spLocks noChangeArrowheads="1"/>
          </p:cNvSpPr>
          <p:nvPr/>
        </p:nvSpPr>
        <p:spPr bwMode="auto">
          <a:xfrm>
            <a:off x="539552" y="40466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Tree>
    <p:extLst>
      <p:ext uri="{BB962C8B-B14F-4D97-AF65-F5344CB8AC3E}">
        <p14:creationId xmlns:p14="http://schemas.microsoft.com/office/powerpoint/2010/main" val="2179046148"/>
      </p:ext>
    </p:extLst>
  </p:cSld>
  <p:clrMapOvr>
    <a:masterClrMapping/>
  </p:clrMapOvr>
  <p:transition>
    <p:blinds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8F2C0A9-9FB8-4982-8830-9EDCA9FDC1B7}" type="slidenum">
              <a:rPr lang="en-US" altLang="zh-CN" smtClean="0"/>
              <a:t>73</a:t>
            </a:fld>
            <a:endParaRPr lang="en-US" altLang="zh-CN" smtClean="0"/>
          </a:p>
        </p:txBody>
      </p:sp>
      <p:sp>
        <p:nvSpPr>
          <p:cNvPr id="103427" name="Rectangle 2"/>
          <p:cNvSpPr>
            <a:spLocks noGrp="1" noChangeArrowheads="1"/>
          </p:cNvSpPr>
          <p:nvPr>
            <p:ph type="title"/>
          </p:nvPr>
        </p:nvSpPr>
        <p:spPr/>
        <p:txBody>
          <a:body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
        <p:nvSpPr>
          <p:cNvPr id="103428" name="Rectangle 3"/>
          <p:cNvSpPr>
            <a:spLocks noGrp="1" noChangeArrowheads="1"/>
          </p:cNvSpPr>
          <p:nvPr>
            <p:ph type="body" idx="1"/>
          </p:nvPr>
        </p:nvSpPr>
        <p:spPr/>
        <p:txBody>
          <a:bodyPr/>
          <a:lstStyle/>
          <a:p>
            <a:pPr eaLnBrk="1" hangingPunct="1"/>
            <a:r>
              <a:rPr lang="zh-CN" altLang="en-US" sz="3400" b="1" dirty="0" smtClean="0"/>
              <a:t>正交表测试用例的步骤</a:t>
            </a:r>
            <a:endParaRPr lang="en-US" altLang="zh-CN" sz="3400" b="1" dirty="0" smtClean="0"/>
          </a:p>
          <a:p>
            <a:pPr marL="985520" lvl="1" indent="-514350" eaLnBrk="1" hangingPunct="1">
              <a:buFont typeface="+mj-lt"/>
              <a:buAutoNum type="arabicPeriod"/>
            </a:pPr>
            <a:r>
              <a:rPr lang="zh-CN" altLang="en-US" b="1" dirty="0"/>
              <a:t>分析需求，找出相应的因子和水平</a:t>
            </a:r>
          </a:p>
          <a:p>
            <a:pPr marL="985520" lvl="1" indent="-514350" eaLnBrk="1" hangingPunct="1">
              <a:buFont typeface="+mj-lt"/>
              <a:buAutoNum type="arabicPeriod"/>
            </a:pPr>
            <a:r>
              <a:rPr lang="zh-CN" altLang="en-US" b="1" dirty="0" smtClean="0"/>
              <a:t>选择合适的正交表</a:t>
            </a:r>
          </a:p>
          <a:p>
            <a:pPr marL="985520" lvl="1" indent="-514350" eaLnBrk="1" hangingPunct="1">
              <a:buFont typeface="+mj-lt"/>
              <a:buAutoNum type="arabicPeriod"/>
            </a:pPr>
            <a:r>
              <a:rPr lang="zh-CN" altLang="en-US" b="1" dirty="0" smtClean="0"/>
              <a:t>把变量映射到表中</a:t>
            </a:r>
          </a:p>
          <a:p>
            <a:pPr marL="985520" lvl="1" indent="-514350" eaLnBrk="1" hangingPunct="1">
              <a:buFont typeface="+mj-lt"/>
              <a:buAutoNum type="arabicPeriod"/>
            </a:pPr>
            <a:r>
              <a:rPr lang="zh-CN" altLang="en-US" b="1" dirty="0" smtClean="0"/>
              <a:t>加上</a:t>
            </a:r>
            <a:r>
              <a:rPr lang="zh-CN" altLang="en-US" b="1" dirty="0"/>
              <a:t>可疑且没有在表中出现的</a:t>
            </a:r>
            <a:r>
              <a:rPr lang="zh-CN" altLang="en-US" b="1" dirty="0" smtClean="0"/>
              <a:t>组合</a:t>
            </a:r>
            <a:endParaRPr lang="en-US" altLang="zh-CN" b="1" dirty="0" smtClean="0"/>
          </a:p>
          <a:p>
            <a:pPr marL="985520" lvl="1" indent="-514350" eaLnBrk="1" hangingPunct="1">
              <a:buFont typeface="+mj-lt"/>
              <a:buAutoNum type="arabicPeriod"/>
            </a:pPr>
            <a:r>
              <a:rPr lang="zh-CN" altLang="en-US" b="1" dirty="0"/>
              <a:t>正交表的每行作为一条测试用例</a:t>
            </a:r>
            <a:endParaRPr lang="en-US" altLang="zh-CN" b="1" dirty="0"/>
          </a:p>
          <a:p>
            <a:pPr marL="471170" lvl="1" indent="0" eaLnBrk="1" hangingPunct="1">
              <a:buNone/>
            </a:pPr>
            <a:endParaRPr lang="zh-CN" altLang="en-US" b="1"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836712"/>
            <a:ext cx="7886700" cy="752475"/>
          </a:xfrm>
        </p:spPr>
        <p:txBody>
          <a:bodyPr/>
          <a:lstStyle/>
          <a:p>
            <a:r>
              <a:rPr lang="zh-CN" altLang="en-US" b="1" dirty="0">
                <a:latin typeface="黑体" panose="02010609060101010101" pitchFamily="2" charset="-122"/>
                <a:ea typeface="黑体" panose="02010609060101010101" pitchFamily="2" charset="-122"/>
              </a:rPr>
              <a:t>第</a:t>
            </a:r>
            <a:r>
              <a:rPr lang="en-US" altLang="zh-CN" b="1" dirty="0">
                <a:latin typeface="黑体" panose="02010609060101010101" pitchFamily="2" charset="-122"/>
                <a:ea typeface="黑体" panose="02010609060101010101" pitchFamily="2" charset="-122"/>
              </a:rPr>
              <a:t>3</a:t>
            </a:r>
            <a:r>
              <a:rPr lang="zh-CN" altLang="en-US" b="1" dirty="0">
                <a:latin typeface="黑体" panose="02010609060101010101" pitchFamily="2" charset="-122"/>
                <a:ea typeface="黑体" panose="02010609060101010101" pitchFamily="2" charset="-122"/>
              </a:rPr>
              <a:t>章  黑盒测试技术</a:t>
            </a:r>
            <a:endParaRPr lang="zh-CN" altLang="en-US" dirty="0"/>
          </a:p>
        </p:txBody>
      </p:sp>
      <p:sp>
        <p:nvSpPr>
          <p:cNvPr id="3" name="内容占位符 2"/>
          <p:cNvSpPr>
            <a:spLocks noGrp="1"/>
          </p:cNvSpPr>
          <p:nvPr>
            <p:ph sz="half" idx="1"/>
          </p:nvPr>
        </p:nvSpPr>
        <p:spPr>
          <a:xfrm>
            <a:off x="619125" y="1658565"/>
            <a:ext cx="8201347" cy="5730875"/>
          </a:xfrm>
        </p:spPr>
        <p:txBody>
          <a:bodyPr/>
          <a:lstStyle/>
          <a:p>
            <a:pPr>
              <a:lnSpc>
                <a:spcPct val="120000"/>
              </a:lnSpc>
            </a:pPr>
            <a:r>
              <a:rPr lang="zh-CN" altLang="en-US" sz="3200" b="1" dirty="0">
                <a:latin typeface="Times New Roman" pitchFamily="18" charset="0"/>
              </a:rPr>
              <a:t>全面试验 ：</a:t>
            </a:r>
          </a:p>
          <a:p>
            <a:pPr lvl="1" eaLnBrk="1" hangingPunct="1">
              <a:lnSpc>
                <a:spcPct val="120000"/>
              </a:lnSpc>
            </a:pPr>
            <a:r>
              <a:rPr lang="zh-CN" altLang="en-US" b="1" dirty="0"/>
              <a:t>每个因素的每个水平都相互搭配进行试验 </a:t>
            </a:r>
          </a:p>
          <a:p>
            <a:pPr>
              <a:lnSpc>
                <a:spcPct val="120000"/>
              </a:lnSpc>
              <a:buClr>
                <a:srgbClr val="0066FF"/>
              </a:buClr>
              <a:buNone/>
            </a:pPr>
            <a:r>
              <a:rPr lang="zh-CN" altLang="en-US" sz="2400" b="1" dirty="0">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		</a:t>
            </a:r>
            <a:r>
              <a:rPr lang="zh-CN" altLang="en-US" sz="2400" b="1" dirty="0" smtClean="0">
                <a:latin typeface="Times New Roman" pitchFamily="18" charset="0"/>
                <a:ea typeface="楷体_GB2312" pitchFamily="49" charset="-122"/>
              </a:rPr>
              <a:t>例</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3</a:t>
            </a:r>
            <a:r>
              <a:rPr lang="zh-CN" altLang="en-US" sz="2400" b="1" dirty="0">
                <a:latin typeface="Times New Roman" pitchFamily="18" charset="0"/>
                <a:ea typeface="楷体_GB2312" pitchFamily="49" charset="-122"/>
              </a:rPr>
              <a:t>因素</a:t>
            </a:r>
            <a:r>
              <a:rPr lang="en-US" altLang="zh-CN" sz="2400" b="1" dirty="0">
                <a:latin typeface="Times New Roman" pitchFamily="18" charset="0"/>
                <a:ea typeface="楷体_GB2312" pitchFamily="49" charset="-122"/>
              </a:rPr>
              <a:t>4</a:t>
            </a:r>
            <a:r>
              <a:rPr lang="zh-CN" altLang="en-US" sz="2400" b="1" dirty="0">
                <a:latin typeface="Times New Roman" pitchFamily="18" charset="0"/>
                <a:ea typeface="楷体_GB2312" pitchFamily="49" charset="-122"/>
              </a:rPr>
              <a:t>水平的全面试验次数≥</a:t>
            </a:r>
            <a:r>
              <a:rPr lang="en-US" altLang="zh-CN" sz="2400" b="1" dirty="0">
                <a:latin typeface="Times New Roman" pitchFamily="18" charset="0"/>
                <a:ea typeface="楷体_GB2312" pitchFamily="49" charset="-122"/>
              </a:rPr>
              <a:t>4</a:t>
            </a:r>
            <a:r>
              <a:rPr lang="en-US" altLang="zh-CN" sz="2400" b="1" baseline="30000" dirty="0">
                <a:latin typeface="Times New Roman" pitchFamily="18" charset="0"/>
                <a:ea typeface="楷体_GB2312" pitchFamily="49" charset="-122"/>
              </a:rPr>
              <a:t>3</a:t>
            </a:r>
            <a:r>
              <a:rPr lang="en-US" altLang="zh-CN" sz="2400" b="1" dirty="0">
                <a:latin typeface="Times New Roman" pitchFamily="18" charset="0"/>
                <a:ea typeface="楷体_GB2312" pitchFamily="49" charset="-122"/>
              </a:rPr>
              <a:t>=64</a:t>
            </a:r>
            <a:r>
              <a:rPr lang="zh-CN" altLang="en-US" sz="2400" b="1" dirty="0">
                <a:latin typeface="Times New Roman" pitchFamily="18" charset="0"/>
                <a:ea typeface="楷体_GB2312" pitchFamily="49" charset="-122"/>
              </a:rPr>
              <a:t>次</a:t>
            </a:r>
            <a:endParaRPr lang="zh-CN" altLang="en-US" sz="3200" b="1" dirty="0">
              <a:latin typeface="Times New Roman" pitchFamily="18" charset="0"/>
              <a:ea typeface="楷体_GB2312" pitchFamily="49" charset="-122"/>
            </a:endParaRPr>
          </a:p>
          <a:p>
            <a:pPr>
              <a:lnSpc>
                <a:spcPct val="120000"/>
              </a:lnSpc>
            </a:pPr>
            <a:r>
              <a:rPr lang="zh-CN" altLang="en-US" sz="3200" b="1" dirty="0">
                <a:latin typeface="Times New Roman" pitchFamily="18" charset="0"/>
              </a:rPr>
              <a:t>正交试验设计</a:t>
            </a:r>
            <a:r>
              <a:rPr lang="en-US" altLang="zh-CN" sz="3200" b="1" dirty="0">
                <a:latin typeface="Times New Roman" pitchFamily="18" charset="0"/>
              </a:rPr>
              <a:t>(orthogonal design) </a:t>
            </a:r>
            <a:r>
              <a:rPr lang="zh-CN" altLang="en-US" sz="3200" b="1" dirty="0">
                <a:latin typeface="Times New Roman" pitchFamily="18" charset="0"/>
              </a:rPr>
              <a:t>：</a:t>
            </a:r>
          </a:p>
          <a:p>
            <a:pPr lvl="1" eaLnBrk="1" hangingPunct="1">
              <a:lnSpc>
                <a:spcPct val="120000"/>
              </a:lnSpc>
            </a:pPr>
            <a:r>
              <a:rPr lang="zh-CN" altLang="en-US" b="1" dirty="0"/>
              <a:t>利用正交表科学地安排与分析多因素试验的方法</a:t>
            </a:r>
          </a:p>
          <a:p>
            <a:pPr>
              <a:lnSpc>
                <a:spcPct val="120000"/>
              </a:lnSpc>
              <a:buClr>
                <a:srgbClr val="0066FF"/>
              </a:buClr>
              <a:buNone/>
            </a:pPr>
            <a:r>
              <a:rPr lang="zh-CN" altLang="en-US" sz="2400" b="1" dirty="0">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	</a:t>
            </a:r>
            <a:r>
              <a:rPr lang="zh-CN" altLang="en-US" sz="2400" b="1" dirty="0" smtClean="0">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	</a:t>
            </a:r>
            <a:r>
              <a:rPr lang="zh-CN" altLang="en-US" sz="2400" b="1" dirty="0" smtClean="0">
                <a:latin typeface="Times New Roman" pitchFamily="18" charset="0"/>
                <a:ea typeface="楷体_GB2312" pitchFamily="49" charset="-122"/>
              </a:rPr>
              <a:t>例</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3</a:t>
            </a:r>
            <a:r>
              <a:rPr lang="zh-CN" altLang="en-US" sz="2400" b="1" dirty="0">
                <a:latin typeface="Times New Roman" pitchFamily="18" charset="0"/>
                <a:ea typeface="楷体_GB2312" pitchFamily="49" charset="-122"/>
              </a:rPr>
              <a:t>因素</a:t>
            </a:r>
            <a:r>
              <a:rPr lang="en-US" altLang="zh-CN" sz="2400" b="1" dirty="0">
                <a:latin typeface="Times New Roman" pitchFamily="18" charset="0"/>
                <a:ea typeface="楷体_GB2312" pitchFamily="49" charset="-122"/>
              </a:rPr>
              <a:t>4</a:t>
            </a:r>
            <a:r>
              <a:rPr lang="zh-CN" altLang="en-US" sz="2400" b="1" dirty="0">
                <a:latin typeface="Times New Roman" pitchFamily="18" charset="0"/>
                <a:ea typeface="楷体_GB2312" pitchFamily="49" charset="-122"/>
              </a:rPr>
              <a:t>水平的正交试验次数：</a:t>
            </a:r>
            <a:r>
              <a:rPr lang="en-US" altLang="zh-CN" sz="2400" b="1" dirty="0">
                <a:latin typeface="Times New Roman" pitchFamily="18" charset="0"/>
                <a:ea typeface="楷体_GB2312" pitchFamily="49" charset="-122"/>
              </a:rPr>
              <a:t>16</a:t>
            </a:r>
          </a:p>
        </p:txBody>
      </p:sp>
    </p:spTree>
    <p:extLst>
      <p:ext uri="{BB962C8B-B14F-4D97-AF65-F5344CB8AC3E}">
        <p14:creationId xmlns:p14="http://schemas.microsoft.com/office/powerpoint/2010/main" val="2524832102"/>
      </p:ext>
    </p:extLst>
  </p:cSld>
  <p:clrMapOvr>
    <a:masterClrMapping/>
  </p:clrMapOvr>
  <p:transition>
    <p:blinds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type="body" idx="1"/>
          </p:nvPr>
        </p:nvSpPr>
        <p:spPr>
          <a:xfrm>
            <a:off x="539552" y="1700808"/>
            <a:ext cx="8686862" cy="5181600"/>
          </a:xfrm>
        </p:spPr>
        <p:txBody>
          <a:bodyPr/>
          <a:lstStyle/>
          <a:p>
            <a:pPr>
              <a:lnSpc>
                <a:spcPct val="120000"/>
              </a:lnSpc>
            </a:pPr>
            <a:r>
              <a:rPr lang="zh-CN" altLang="en-US" sz="3200" b="1" dirty="0">
                <a:latin typeface="Times New Roman" pitchFamily="18" charset="0"/>
              </a:rPr>
              <a:t>如何选择正交表</a:t>
            </a:r>
          </a:p>
          <a:p>
            <a:pPr lvl="1"/>
            <a:r>
              <a:rPr lang="zh-CN" altLang="en-US" sz="2800" b="1" dirty="0"/>
              <a:t>考虑因素（变量）的个数 </a:t>
            </a:r>
          </a:p>
          <a:p>
            <a:pPr lvl="1"/>
            <a:r>
              <a:rPr lang="zh-CN" altLang="en-US" sz="2800" b="1" dirty="0"/>
              <a:t>考虑因素水平（变量的取值）的个数 </a:t>
            </a:r>
          </a:p>
          <a:p>
            <a:pPr lvl="1"/>
            <a:r>
              <a:rPr lang="zh-CN" altLang="en-US" sz="2800" b="1" dirty="0"/>
              <a:t>考虑正交表的行数 </a:t>
            </a:r>
          </a:p>
          <a:p>
            <a:pPr lvl="1"/>
            <a:r>
              <a:rPr lang="zh-CN" altLang="en-US" sz="2800" b="1" dirty="0"/>
              <a:t>取行数最少的一个 </a:t>
            </a:r>
            <a:r>
              <a:rPr lang="zh-CN" altLang="en-US" sz="2800" b="1" dirty="0" smtClean="0"/>
              <a:t>，但不</a:t>
            </a:r>
            <a:r>
              <a:rPr lang="zh-CN" altLang="en-US" sz="2800" b="1" dirty="0"/>
              <a:t>应小于</a:t>
            </a:r>
            <a:r>
              <a:rPr lang="zh-CN" altLang="en-US" sz="2800" b="1" dirty="0">
                <a:solidFill>
                  <a:srgbClr val="FF0000"/>
                </a:solidFill>
              </a:rPr>
              <a:t>最少测试用例数量</a:t>
            </a:r>
            <a:endParaRPr lang="en-US" altLang="zh-CN" sz="2800" b="1" dirty="0" smtClean="0">
              <a:solidFill>
                <a:srgbClr val="FF0000"/>
              </a:solidFill>
            </a:endParaRPr>
          </a:p>
          <a:p>
            <a:r>
              <a:rPr lang="zh-CN" altLang="en-US" sz="2800" b="1" dirty="0" smtClean="0"/>
              <a:t>注意：</a:t>
            </a:r>
            <a:r>
              <a:rPr lang="zh-CN" altLang="en-US" sz="2400" b="1" dirty="0" smtClean="0"/>
              <a:t>最少</a:t>
            </a:r>
            <a:r>
              <a:rPr lang="zh-CN" altLang="en-US" sz="2400" b="1" dirty="0"/>
              <a:t>测试用例数量</a:t>
            </a:r>
            <a:r>
              <a:rPr lang="en-US" altLang="zh-CN" sz="2400" b="1" dirty="0"/>
              <a:t>=</a:t>
            </a:r>
            <a:r>
              <a:rPr lang="zh-CN" altLang="en-US" sz="2400" b="1" dirty="0"/>
              <a:t>∑（每列水平数－</a:t>
            </a:r>
            <a:r>
              <a:rPr lang="en-US" altLang="zh-CN" sz="2400" b="1" dirty="0"/>
              <a:t>1</a:t>
            </a:r>
            <a:r>
              <a:rPr lang="zh-CN" altLang="en-US" sz="2400" b="1" dirty="0"/>
              <a:t>）＋</a:t>
            </a:r>
            <a:r>
              <a:rPr lang="en-US" altLang="zh-CN" sz="2400" b="1" dirty="0"/>
              <a:t>1</a:t>
            </a:r>
          </a:p>
          <a:p>
            <a:pPr marL="471170" lvl="1" indent="0">
              <a:buNone/>
            </a:pPr>
            <a:r>
              <a:rPr lang="zh-CN" altLang="en-US" sz="2400" b="1" dirty="0"/>
              <a:t>例：</a:t>
            </a:r>
            <a:r>
              <a:rPr lang="en-US" altLang="zh-CN" sz="2400" b="1" dirty="0"/>
              <a:t>5</a:t>
            </a:r>
            <a:r>
              <a:rPr lang="zh-CN" altLang="en-US" sz="2400" b="1" dirty="0"/>
              <a:t>个</a:t>
            </a:r>
            <a:r>
              <a:rPr lang="en-US" altLang="zh-CN" sz="2400" b="1" dirty="0"/>
              <a:t>3</a:t>
            </a:r>
            <a:r>
              <a:rPr lang="zh-CN" altLang="en-US" sz="2400" b="1" dirty="0" smtClean="0"/>
              <a:t>水平的因子</a:t>
            </a:r>
            <a:r>
              <a:rPr lang="zh-CN" altLang="en-US" sz="2400" b="1" dirty="0"/>
              <a:t>及一个</a:t>
            </a:r>
            <a:r>
              <a:rPr lang="en-US" altLang="zh-CN" sz="2400" b="1" dirty="0"/>
              <a:t>2</a:t>
            </a:r>
            <a:r>
              <a:rPr lang="zh-CN" altLang="en-US" sz="2400" b="1" dirty="0" smtClean="0"/>
              <a:t>水平的因子</a:t>
            </a:r>
            <a:r>
              <a:rPr lang="zh-CN" altLang="en-US" sz="2400" b="1" dirty="0"/>
              <a:t>，表示为</a:t>
            </a:r>
            <a:r>
              <a:rPr lang="en-US" altLang="zh-CN" sz="2400" b="1" dirty="0"/>
              <a:t>3</a:t>
            </a:r>
            <a:r>
              <a:rPr lang="en-US" altLang="zh-CN" sz="2400" b="1" baseline="30000" dirty="0"/>
              <a:t>5</a:t>
            </a:r>
            <a:r>
              <a:rPr lang="en-US" altLang="zh-CN" sz="2400" b="1" dirty="0"/>
              <a:t>*2</a:t>
            </a:r>
            <a:r>
              <a:rPr lang="en-US" altLang="zh-CN" sz="2400" b="1" baseline="30000" dirty="0"/>
              <a:t>1</a:t>
            </a:r>
            <a:r>
              <a:rPr lang="zh-CN" altLang="en-US" sz="2400" b="1" dirty="0"/>
              <a:t>，试验次数＝</a:t>
            </a:r>
            <a:r>
              <a:rPr lang="en-US" altLang="zh-CN" sz="2400" b="1" dirty="0"/>
              <a:t>5*(3-1)+1*(2-1)+1</a:t>
            </a:r>
            <a:r>
              <a:rPr lang="zh-CN" altLang="en-US" sz="2400" b="1" dirty="0"/>
              <a:t>＝</a:t>
            </a:r>
            <a:r>
              <a:rPr lang="en-US" altLang="zh-CN" sz="2400" b="1" dirty="0"/>
              <a:t>12</a:t>
            </a:r>
            <a:r>
              <a:rPr lang="zh-CN" altLang="en-US" sz="2400" b="1" dirty="0"/>
              <a:t>，</a:t>
            </a:r>
          </a:p>
          <a:p>
            <a:pPr lvl="1"/>
            <a:endParaRPr lang="zh-CN" altLang="en-US" sz="2800" b="1" dirty="0"/>
          </a:p>
          <a:p>
            <a:endParaRPr lang="zh-CN" altLang="en-US" dirty="0" smtClean="0">
              <a:ea typeface="宋体" charset="-122"/>
            </a:endParaRPr>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基于正交表的测试</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608508653"/>
      </p:ext>
    </p:extLst>
  </p:cSld>
  <p:clrMapOvr>
    <a:masterClrMapping/>
  </p:clrMapOvr>
  <p:transition>
    <p:blinds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type="body" idx="1"/>
          </p:nvPr>
        </p:nvSpPr>
        <p:spPr>
          <a:xfrm>
            <a:off x="668830" y="1844824"/>
            <a:ext cx="8478962" cy="5181600"/>
          </a:xfrm>
        </p:spPr>
        <p:txBody>
          <a:bodyPr/>
          <a:lstStyle/>
          <a:p>
            <a:pPr>
              <a:lnSpc>
                <a:spcPct val="120000"/>
              </a:lnSpc>
            </a:pPr>
            <a:r>
              <a:rPr lang="zh-CN" altLang="en-US" sz="3200" b="1" dirty="0">
                <a:latin typeface="Times New Roman" pitchFamily="18" charset="0"/>
              </a:rPr>
              <a:t>如何选择正交表</a:t>
            </a:r>
          </a:p>
          <a:p>
            <a:pPr marL="0" indent="0">
              <a:buNone/>
            </a:pPr>
            <a:r>
              <a:rPr lang="zh-CN" altLang="en-US" b="1" dirty="0" smtClean="0">
                <a:ea typeface="宋体" charset="-122"/>
              </a:rPr>
              <a:t>（</a:t>
            </a:r>
            <a:r>
              <a:rPr lang="en-US" altLang="zh-CN" b="1" dirty="0" smtClean="0">
                <a:ea typeface="宋体" charset="-122"/>
              </a:rPr>
              <a:t>1</a:t>
            </a:r>
            <a:r>
              <a:rPr lang="zh-CN" altLang="en-US" b="1" dirty="0" smtClean="0">
                <a:ea typeface="宋体" charset="-122"/>
              </a:rPr>
              <a:t>）因素</a:t>
            </a:r>
            <a:r>
              <a:rPr lang="zh-CN" altLang="en-US" b="1" dirty="0">
                <a:ea typeface="宋体" charset="-122"/>
              </a:rPr>
              <a:t>数（变量）、水平数（变量值）相符</a:t>
            </a:r>
          </a:p>
          <a:p>
            <a:pPr marL="0" indent="0">
              <a:buNone/>
            </a:pPr>
            <a:r>
              <a:rPr lang="zh-CN" altLang="en-US" b="1" dirty="0">
                <a:ea typeface="宋体" charset="-122"/>
              </a:rPr>
              <a:t>（</a:t>
            </a:r>
            <a:r>
              <a:rPr lang="en-US" altLang="zh-CN" b="1" dirty="0">
                <a:ea typeface="宋体" charset="-122"/>
              </a:rPr>
              <a:t>2</a:t>
            </a:r>
            <a:r>
              <a:rPr lang="zh-CN" altLang="en-US" b="1" dirty="0">
                <a:ea typeface="宋体" charset="-122"/>
              </a:rPr>
              <a:t>）因素数不相同</a:t>
            </a:r>
          </a:p>
          <a:p>
            <a:pPr marL="0" indent="0">
              <a:buNone/>
            </a:pPr>
            <a:r>
              <a:rPr lang="zh-CN" altLang="en-US" b="1" dirty="0" smtClean="0">
                <a:ea typeface="宋体" charset="-122"/>
              </a:rPr>
              <a:t>（</a:t>
            </a:r>
            <a:r>
              <a:rPr lang="en-US" altLang="zh-CN" b="1" dirty="0" smtClean="0">
                <a:ea typeface="宋体" charset="-122"/>
              </a:rPr>
              <a:t>3</a:t>
            </a:r>
            <a:r>
              <a:rPr lang="zh-CN" altLang="en-US" b="1" dirty="0">
                <a:ea typeface="宋体" charset="-122"/>
              </a:rPr>
              <a:t>）水平数不相同</a:t>
            </a:r>
          </a:p>
          <a:p>
            <a:endParaRPr lang="zh-CN" altLang="en-US" dirty="0" smtClean="0">
              <a:ea typeface="宋体" charset="-122"/>
            </a:endParaRPr>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基于正交表的测试</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1022139166"/>
      </p:ext>
    </p:extLst>
  </p:cSld>
  <p:clrMapOvr>
    <a:masterClrMapping/>
  </p:clrMapOvr>
  <p:transition>
    <p:blinds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body" idx="1"/>
          </p:nvPr>
        </p:nvSpPr>
        <p:spPr>
          <a:xfrm>
            <a:off x="251520" y="1916832"/>
            <a:ext cx="3886200" cy="4724400"/>
          </a:xfrm>
        </p:spPr>
        <p:txBody>
          <a:bodyPr/>
          <a:lstStyle/>
          <a:p>
            <a:r>
              <a:rPr lang="zh-CN" altLang="en-US" sz="2400" b="1" dirty="0" smtClean="0">
                <a:latin typeface="+mn-ea"/>
              </a:rPr>
              <a:t>个人信息查询系统中的一个窗口</a:t>
            </a:r>
          </a:p>
          <a:p>
            <a:r>
              <a:rPr lang="zh-CN" altLang="en-US" sz="2400" b="1" dirty="0" smtClean="0">
                <a:latin typeface="+mn-ea"/>
              </a:rPr>
              <a:t>要测试的控件有</a:t>
            </a:r>
            <a:r>
              <a:rPr lang="en-US" altLang="zh-CN" sz="2400" b="1" dirty="0" smtClean="0">
                <a:latin typeface="+mn-ea"/>
              </a:rPr>
              <a:t>3</a:t>
            </a:r>
            <a:r>
              <a:rPr lang="zh-CN" altLang="en-US" sz="2400" b="1" dirty="0" smtClean="0">
                <a:latin typeface="+mn-ea"/>
              </a:rPr>
              <a:t>个，也就是要考虑的因素有三个；</a:t>
            </a:r>
          </a:p>
          <a:p>
            <a:pPr lvl="1"/>
            <a:r>
              <a:rPr lang="zh-CN" altLang="en-US" sz="2000" b="1" dirty="0" smtClean="0">
                <a:latin typeface="+mn-ea"/>
              </a:rPr>
              <a:t>姓名</a:t>
            </a:r>
          </a:p>
          <a:p>
            <a:pPr lvl="1"/>
            <a:r>
              <a:rPr lang="zh-CN" altLang="en-US" sz="2000" b="1" dirty="0" smtClean="0">
                <a:latin typeface="+mn-ea"/>
              </a:rPr>
              <a:t>身份证号码</a:t>
            </a:r>
          </a:p>
          <a:p>
            <a:pPr lvl="1"/>
            <a:r>
              <a:rPr lang="zh-CN" altLang="en-US" sz="2000" b="1" dirty="0" smtClean="0">
                <a:latin typeface="+mn-ea"/>
              </a:rPr>
              <a:t>手机号码</a:t>
            </a:r>
          </a:p>
          <a:p>
            <a:r>
              <a:rPr lang="zh-CN" altLang="en-US" sz="2400" b="1" dirty="0" smtClean="0">
                <a:latin typeface="+mn-ea"/>
              </a:rPr>
              <a:t>每个因素里的状态有两个：</a:t>
            </a:r>
            <a:r>
              <a:rPr lang="zh-CN" altLang="en-US" sz="2400" b="1" dirty="0" smtClean="0">
                <a:solidFill>
                  <a:srgbClr val="FF0000"/>
                </a:solidFill>
                <a:latin typeface="+mn-ea"/>
              </a:rPr>
              <a:t>填与不填</a:t>
            </a:r>
            <a:r>
              <a:rPr lang="zh-CN" altLang="en-US" sz="2400" b="1" dirty="0" smtClean="0">
                <a:latin typeface="+mn-ea"/>
              </a:rPr>
              <a:t>。 </a:t>
            </a:r>
          </a:p>
        </p:txBody>
      </p:sp>
      <p:pic>
        <p:nvPicPr>
          <p:cNvPr id="202757" name="Picture 5" descr="gg5dgrw3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628800"/>
            <a:ext cx="4433888" cy="4191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bwMode="auto">
          <a:xfrm>
            <a:off x="539552" y="937418"/>
            <a:ext cx="7162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zh-CN" altLang="en-US" sz="3200" b="1" dirty="0">
                <a:latin typeface="+mn-ea"/>
                <a:ea typeface="+mn-ea"/>
              </a:rPr>
              <a:t>例</a:t>
            </a:r>
            <a:r>
              <a:rPr lang="en-US" altLang="zh-CN" sz="3200" b="1" dirty="0">
                <a:latin typeface="+mn-ea"/>
                <a:ea typeface="+mn-ea"/>
              </a:rPr>
              <a:t>1</a:t>
            </a:r>
            <a:r>
              <a:rPr lang="zh-CN" altLang="en-US" sz="3200" b="1" dirty="0" smtClean="0">
                <a:latin typeface="+mn-ea"/>
                <a:ea typeface="+mn-ea"/>
              </a:rPr>
              <a:t>：因素数与水平数刚好符合正交表</a:t>
            </a:r>
            <a:r>
              <a:rPr lang="zh-CN" altLang="en-US" sz="4400" dirty="0" smtClean="0"/>
              <a:t>  </a:t>
            </a:r>
          </a:p>
        </p:txBody>
      </p:sp>
    </p:spTree>
    <p:extLst>
      <p:ext uri="{BB962C8B-B14F-4D97-AF65-F5344CB8AC3E}">
        <p14:creationId xmlns:p14="http://schemas.microsoft.com/office/powerpoint/2010/main" val="2456318928"/>
      </p:ext>
    </p:extLst>
  </p:cSld>
  <p:clrMapOvr>
    <a:masterClrMapping/>
  </p:clrMapOvr>
  <p:transition>
    <p:blinds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467544" y="1916832"/>
            <a:ext cx="8534400" cy="5181600"/>
          </a:xfrm>
        </p:spPr>
        <p:txBody>
          <a:bodyPr/>
          <a:lstStyle/>
          <a:p>
            <a:r>
              <a:rPr lang="zh-CN" altLang="en-US" sz="3200" b="1" dirty="0" smtClean="0">
                <a:latin typeface="+mn-ea"/>
              </a:rPr>
              <a:t>表中的因素数</a:t>
            </a:r>
            <a:r>
              <a:rPr lang="en-US" altLang="zh-CN" sz="3200" b="1" dirty="0" smtClean="0">
                <a:latin typeface="+mn-ea"/>
              </a:rPr>
              <a:t>&gt;=3</a:t>
            </a:r>
            <a:r>
              <a:rPr lang="zh-CN" altLang="en-US" sz="3200" b="1" dirty="0" smtClean="0">
                <a:latin typeface="+mn-ea"/>
              </a:rPr>
              <a:t>； </a:t>
            </a:r>
            <a:endParaRPr lang="en-US" altLang="zh-CN" sz="3200" b="1" dirty="0" smtClean="0">
              <a:latin typeface="+mn-ea"/>
            </a:endParaRPr>
          </a:p>
          <a:p>
            <a:r>
              <a:rPr lang="zh-CN" altLang="en-US" sz="3200" b="1" dirty="0" smtClean="0">
                <a:latin typeface="+mn-ea"/>
              </a:rPr>
              <a:t>表中有</a:t>
            </a:r>
            <a:r>
              <a:rPr lang="en-US" altLang="zh-CN" sz="3200" b="1" dirty="0" smtClean="0">
                <a:latin typeface="+mn-ea"/>
              </a:rPr>
              <a:t>3</a:t>
            </a:r>
            <a:r>
              <a:rPr lang="zh-CN" altLang="en-US" sz="3200" b="1" dirty="0" smtClean="0">
                <a:latin typeface="+mn-ea"/>
              </a:rPr>
              <a:t>个因素数的水平数</a:t>
            </a:r>
            <a:r>
              <a:rPr lang="en-US" altLang="zh-CN" sz="3200" b="1" dirty="0" smtClean="0">
                <a:latin typeface="+mn-ea"/>
              </a:rPr>
              <a:t>&gt;=2 </a:t>
            </a:r>
            <a:endParaRPr lang="zh-CN" altLang="en-US" sz="3200" b="1" dirty="0" smtClean="0">
              <a:latin typeface="+mn-ea"/>
            </a:endParaRPr>
          </a:p>
          <a:p>
            <a:r>
              <a:rPr lang="zh-CN" altLang="en-US" sz="3200" b="1" dirty="0" smtClean="0">
                <a:latin typeface="+mn-ea"/>
              </a:rPr>
              <a:t>行数取最少的一个。 </a:t>
            </a:r>
          </a:p>
          <a:p>
            <a:r>
              <a:rPr lang="zh-CN" altLang="en-US" sz="3200" b="1" dirty="0" smtClean="0">
                <a:latin typeface="+mn-ea"/>
              </a:rPr>
              <a:t>从正交表公式中开始查找，结果为： </a:t>
            </a:r>
          </a:p>
          <a:p>
            <a:pPr>
              <a:buFont typeface="Wingdings" pitchFamily="2" charset="2"/>
              <a:buNone/>
            </a:pPr>
            <a:r>
              <a:rPr lang="en-US" altLang="zh-CN" b="1" dirty="0" smtClean="0">
                <a:ea typeface="宋体" charset="-122"/>
              </a:rPr>
              <a:t>                                 </a:t>
            </a:r>
            <a:r>
              <a:rPr lang="en-US" altLang="zh-CN" sz="4400" b="1" dirty="0" smtClean="0">
                <a:ea typeface="宋体" charset="-122"/>
              </a:rPr>
              <a:t>L</a:t>
            </a:r>
            <a:r>
              <a:rPr lang="en-US" altLang="zh-CN" sz="4400" b="1" baseline="-25000" dirty="0" smtClean="0">
                <a:ea typeface="宋体" charset="-122"/>
              </a:rPr>
              <a:t>4</a:t>
            </a:r>
            <a:r>
              <a:rPr lang="en-US" altLang="zh-CN" sz="4400" b="1" dirty="0" smtClean="0">
                <a:ea typeface="宋体" charset="-122"/>
              </a:rPr>
              <a:t>(2</a:t>
            </a:r>
            <a:r>
              <a:rPr lang="en-US" altLang="zh-CN" sz="4400" b="1" baseline="30000" dirty="0" smtClean="0">
                <a:ea typeface="宋体" charset="-122"/>
              </a:rPr>
              <a:t>3</a:t>
            </a:r>
            <a:r>
              <a:rPr lang="en-US" altLang="zh-CN" sz="4400" b="1" dirty="0" smtClean="0">
                <a:ea typeface="宋体" charset="-122"/>
              </a:rPr>
              <a:t>)</a:t>
            </a:r>
            <a:r>
              <a:rPr lang="en-US" altLang="zh-CN" sz="4400" dirty="0" smtClean="0">
                <a:ea typeface="宋体" charset="-122"/>
              </a:rPr>
              <a:t> </a:t>
            </a:r>
          </a:p>
        </p:txBody>
      </p:sp>
      <p:sp>
        <p:nvSpPr>
          <p:cNvPr id="30720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0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0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0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0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1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1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1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16"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1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1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1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20"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21"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23"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24"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25"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07226" name="Rectangle 26"/>
          <p:cNvSpPr>
            <a:spLocks noChangeArrowheads="1"/>
          </p:cNvSpPr>
          <p:nvPr/>
        </p:nvSpPr>
        <p:spPr bwMode="auto">
          <a:xfrm>
            <a:off x="0" y="0"/>
            <a:ext cx="9144000" cy="0"/>
          </a:xfrm>
          <a:prstGeom prst="rect">
            <a:avLst/>
          </a:prstGeom>
          <a:solidFill>
            <a:srgbClr val="FFFFD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0"/>
              </a:spcBef>
              <a:buClrTx/>
              <a:buSzTx/>
              <a:buFontTx/>
              <a:buNone/>
            </a:pPr>
            <a:endParaRPr lang="zh-CN" altLang="en-US" sz="1800">
              <a:solidFill>
                <a:schemeClr val="tx1"/>
              </a:solidFill>
            </a:endParaRPr>
          </a:p>
        </p:txBody>
      </p:sp>
      <p:sp>
        <p:nvSpPr>
          <p:cNvPr id="27"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基于正交表的测试</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1193983075"/>
      </p:ext>
    </p:extLst>
  </p:cSld>
  <p:clrMapOvr>
    <a:masterClrMapping/>
  </p:clrMapOvr>
  <p:transition>
    <p:blinds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4" name="Picture 6" descr="55gsdfw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896" y="2348880"/>
            <a:ext cx="8077200" cy="29892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基于正交表的测试</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3287204186"/>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50081" y="836712"/>
            <a:ext cx="6226175" cy="657634"/>
          </a:xfrm>
        </p:spPr>
        <p:txBody>
          <a:bodyPr/>
          <a:lstStyle/>
          <a:p>
            <a:r>
              <a:rPr lang="en-US" altLang="zh-CN" b="1" dirty="0">
                <a:latin typeface="黑体" pitchFamily="2" charset="-122"/>
                <a:ea typeface="黑体" pitchFamily="2" charset="-122"/>
              </a:rPr>
              <a:t>3.2 </a:t>
            </a:r>
            <a:r>
              <a:rPr lang="zh-CN" altLang="en-US" b="1">
                <a:latin typeface="黑体" pitchFamily="2" charset="-122"/>
                <a:ea typeface="黑体" pitchFamily="2" charset="-122"/>
              </a:rPr>
              <a:t>等价类</a:t>
            </a:r>
            <a:r>
              <a:rPr lang="zh-CN" altLang="en-US" b="1" smtClean="0">
                <a:latin typeface="黑体" pitchFamily="2" charset="-122"/>
                <a:ea typeface="黑体" pitchFamily="2" charset="-122"/>
              </a:rPr>
              <a:t>测试</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74196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6124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755576" y="1844824"/>
            <a:ext cx="8305800" cy="5181600"/>
          </a:xfrm>
        </p:spPr>
        <p:txBody>
          <a:bodyPr/>
          <a:lstStyle/>
          <a:p>
            <a:pPr>
              <a:lnSpc>
                <a:spcPct val="90000"/>
              </a:lnSpc>
            </a:pPr>
            <a:r>
              <a:rPr lang="zh-CN" altLang="en-US" sz="2800" b="1" dirty="0" smtClean="0">
                <a:ea typeface="宋体" charset="-122"/>
              </a:rPr>
              <a:t>测试用例如下：</a:t>
            </a:r>
          </a:p>
          <a:p>
            <a:pPr lvl="1">
              <a:lnSpc>
                <a:spcPct val="90000"/>
              </a:lnSpc>
            </a:pPr>
            <a:r>
              <a:rPr lang="en-US" altLang="zh-CN" sz="2400" b="1" dirty="0" smtClean="0">
                <a:ea typeface="宋体" charset="-122"/>
              </a:rPr>
              <a:t>1</a:t>
            </a:r>
            <a:r>
              <a:rPr lang="zh-CN" altLang="en-US" sz="2400" b="1" dirty="0" smtClean="0">
                <a:ea typeface="宋体" charset="-122"/>
              </a:rPr>
              <a:t>：填写姓名、填写身份证号、填写手机号</a:t>
            </a:r>
          </a:p>
          <a:p>
            <a:pPr lvl="1">
              <a:lnSpc>
                <a:spcPct val="90000"/>
              </a:lnSpc>
            </a:pPr>
            <a:r>
              <a:rPr lang="en-US" altLang="zh-CN" sz="2400" b="1" dirty="0" smtClean="0">
                <a:ea typeface="宋体" charset="-122"/>
              </a:rPr>
              <a:t>2</a:t>
            </a:r>
            <a:r>
              <a:rPr lang="zh-CN" altLang="en-US" sz="2400" b="1" dirty="0" smtClean="0">
                <a:ea typeface="宋体" charset="-122"/>
              </a:rPr>
              <a:t>：填写姓名、不填身份证号、不填手机号</a:t>
            </a:r>
          </a:p>
          <a:p>
            <a:pPr lvl="1">
              <a:lnSpc>
                <a:spcPct val="90000"/>
              </a:lnSpc>
            </a:pPr>
            <a:r>
              <a:rPr lang="en-US" altLang="zh-CN" sz="2400" b="1" dirty="0" smtClean="0">
                <a:ea typeface="宋体" charset="-122"/>
              </a:rPr>
              <a:t>3</a:t>
            </a:r>
            <a:r>
              <a:rPr lang="zh-CN" altLang="en-US" sz="2400" b="1" dirty="0" smtClean="0">
                <a:ea typeface="宋体" charset="-122"/>
              </a:rPr>
              <a:t>：不填姓名、填写身份证号、不填手机号</a:t>
            </a:r>
          </a:p>
          <a:p>
            <a:pPr lvl="1">
              <a:lnSpc>
                <a:spcPct val="90000"/>
              </a:lnSpc>
            </a:pPr>
            <a:r>
              <a:rPr lang="en-US" altLang="zh-CN" sz="2400" b="1" dirty="0" smtClean="0">
                <a:ea typeface="宋体" charset="-122"/>
              </a:rPr>
              <a:t>4</a:t>
            </a:r>
            <a:r>
              <a:rPr lang="zh-CN" altLang="en-US" sz="2400" b="1" dirty="0" smtClean="0">
                <a:ea typeface="宋体" charset="-122"/>
              </a:rPr>
              <a:t>：不填姓名、不填身份证号、填写手机号</a:t>
            </a:r>
          </a:p>
          <a:p>
            <a:pPr>
              <a:lnSpc>
                <a:spcPct val="90000"/>
              </a:lnSpc>
            </a:pPr>
            <a:r>
              <a:rPr lang="zh-CN" altLang="en-US" sz="2800" b="1" dirty="0" smtClean="0">
                <a:ea typeface="宋体" charset="-122"/>
              </a:rPr>
              <a:t>增补测试用例</a:t>
            </a:r>
          </a:p>
          <a:p>
            <a:pPr lvl="1">
              <a:lnSpc>
                <a:spcPct val="90000"/>
              </a:lnSpc>
            </a:pPr>
            <a:r>
              <a:rPr lang="en-US" altLang="zh-CN" sz="2400" b="1" dirty="0" smtClean="0">
                <a:ea typeface="宋体" charset="-122"/>
              </a:rPr>
              <a:t>5</a:t>
            </a:r>
            <a:r>
              <a:rPr lang="zh-CN" altLang="en-US" sz="2400" b="1" dirty="0" smtClean="0">
                <a:ea typeface="宋体" charset="-122"/>
              </a:rPr>
              <a:t>：不填姓名、不填身份证号、不填手机号</a:t>
            </a:r>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基于正交表的测试</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454806584"/>
      </p:ext>
    </p:extLst>
  </p:cSld>
  <p:clrMapOvr>
    <a:masterClrMapping/>
  </p:clrMapOvr>
  <p:transition>
    <p:blinds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b="1" smtClean="0">
                <a:ea typeface="宋体" charset="-122"/>
              </a:rPr>
              <a:t>因素</a:t>
            </a:r>
            <a:r>
              <a:rPr lang="zh-CN" altLang="en-US" sz="2800" b="1" dirty="0">
                <a:ea typeface="宋体" charset="-122"/>
              </a:rPr>
              <a:t>数不同的话</a:t>
            </a:r>
            <a:endParaRPr lang="en-US" altLang="zh-CN" sz="2800" b="1" dirty="0">
              <a:ea typeface="宋体" charset="-122"/>
            </a:endParaRPr>
          </a:p>
          <a:p>
            <a:pPr lvl="1"/>
            <a:r>
              <a:rPr lang="zh-CN" altLang="en-US" sz="2400" b="1" dirty="0" smtClean="0">
                <a:ea typeface="宋体" charset="-122"/>
              </a:rPr>
              <a:t>可以</a:t>
            </a:r>
            <a:r>
              <a:rPr lang="zh-CN" altLang="en-US" sz="2400" b="1" dirty="0">
                <a:ea typeface="宋体" charset="-122"/>
              </a:rPr>
              <a:t>采用包含的方法，在正交表公式中找到</a:t>
            </a:r>
            <a:r>
              <a:rPr lang="zh-CN" altLang="en-US" sz="2400" b="1" dirty="0">
                <a:solidFill>
                  <a:srgbClr val="FF0000"/>
                </a:solidFill>
                <a:ea typeface="宋体" charset="-122"/>
              </a:rPr>
              <a:t>包含</a:t>
            </a:r>
            <a:r>
              <a:rPr lang="zh-CN" altLang="en-US" sz="2400" b="1" dirty="0">
                <a:ea typeface="宋体" charset="-122"/>
              </a:rPr>
              <a:t>该情况的公式，如果有</a:t>
            </a:r>
            <a:r>
              <a:rPr lang="en-US" altLang="zh-CN" sz="2400" b="1" dirty="0">
                <a:ea typeface="宋体" charset="-122"/>
              </a:rPr>
              <a:t>N</a:t>
            </a:r>
            <a:r>
              <a:rPr lang="zh-CN" altLang="en-US" sz="2400" b="1" dirty="0">
                <a:ea typeface="宋体" charset="-122"/>
              </a:rPr>
              <a:t>个符合条件的公式，那么选取行数最少的公式。 </a:t>
            </a:r>
            <a:endParaRPr lang="en-US" altLang="zh-CN" sz="2400" b="1" dirty="0" smtClean="0">
              <a:ea typeface="宋体" charset="-122"/>
            </a:endParaRPr>
          </a:p>
          <a:p>
            <a:r>
              <a:rPr lang="zh-CN" altLang="en-US" sz="2800" b="1" dirty="0">
                <a:ea typeface="宋体" charset="-122"/>
              </a:rPr>
              <a:t>水平数不相同 </a:t>
            </a:r>
            <a:endParaRPr lang="en-US" altLang="zh-CN" sz="2800" b="1" dirty="0">
              <a:ea typeface="宋体" charset="-122"/>
            </a:endParaRPr>
          </a:p>
          <a:p>
            <a:pPr lvl="1"/>
            <a:r>
              <a:rPr lang="zh-CN" altLang="en-US" sz="2400" b="1" dirty="0">
                <a:ea typeface="宋体" charset="-122"/>
              </a:rPr>
              <a:t>采用包含和组合的方法选取合适的正交表公式。</a:t>
            </a:r>
          </a:p>
          <a:p>
            <a:pPr marL="471170" lvl="1" indent="0">
              <a:buNone/>
            </a:pPr>
            <a:endParaRPr lang="zh-CN" altLang="en-US" sz="2400" b="1" dirty="0">
              <a:ea typeface="宋体" charset="-122"/>
            </a:endParaRPr>
          </a:p>
          <a:p>
            <a:endParaRPr lang="zh-CN" altLang="en-US" sz="2800" b="1" dirty="0">
              <a:ea typeface="宋体" charset="-122"/>
            </a:endParaRPr>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81</a:t>
            </a:fld>
            <a:endParaRPr lang="en-US" altLang="zh-CN"/>
          </a:p>
        </p:txBody>
      </p:sp>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基于正交表的测试</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722802277"/>
      </p:ext>
    </p:extLst>
  </p:cSld>
  <p:clrMapOvr>
    <a:masterClrMapping/>
  </p:clrMapOvr>
  <p:transition>
    <p:blinds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3260" y="1773555"/>
            <a:ext cx="7972425" cy="4599305"/>
          </a:xfrm>
        </p:spPr>
        <p:txBody>
          <a:bodyPr/>
          <a:lstStyle/>
          <a:p>
            <a:pPr eaLnBrk="1" hangingPunct="1"/>
            <a:r>
              <a:rPr lang="zh-CN" altLang="en-US" sz="3400" b="1" dirty="0"/>
              <a:t>练习</a:t>
            </a:r>
            <a:endParaRPr lang="en-US" altLang="zh-CN" sz="3400" b="1" dirty="0"/>
          </a:p>
          <a:p>
            <a:pPr marL="0" indent="0">
              <a:buNone/>
            </a:pPr>
            <a:r>
              <a:rPr lang="zh-CN" altLang="en-US" sz="2800" b="1" dirty="0" smtClean="0">
                <a:latin typeface="+mn-ea"/>
              </a:rPr>
              <a:t>某旅游网站使用</a:t>
            </a:r>
            <a:r>
              <a:rPr lang="en-US" altLang="zh-CN" sz="2800" b="1" dirty="0" smtClean="0">
                <a:latin typeface="+mn-ea"/>
              </a:rPr>
              <a:t>B/S</a:t>
            </a:r>
            <a:r>
              <a:rPr lang="zh-CN" altLang="en-US" sz="2800" b="1" dirty="0" smtClean="0">
                <a:latin typeface="+mn-ea"/>
              </a:rPr>
              <a:t>架构，客户端访问可以使用的</a:t>
            </a:r>
            <a:r>
              <a:rPr lang="zh-CN" altLang="en-US" sz="2800" b="1" dirty="0" smtClean="0">
                <a:solidFill>
                  <a:srgbClr val="FF0000"/>
                </a:solidFill>
                <a:latin typeface="+mn-ea"/>
              </a:rPr>
              <a:t>操作系统</a:t>
            </a:r>
            <a:r>
              <a:rPr lang="zh-CN" altLang="en-US" sz="2800" b="1" dirty="0" smtClean="0">
                <a:latin typeface="+mn-ea"/>
              </a:rPr>
              <a:t>包含：</a:t>
            </a:r>
            <a:r>
              <a:rPr lang="en-US" altLang="zh-CN" sz="2800" b="1" dirty="0" smtClean="0">
                <a:latin typeface="+mn-ea"/>
              </a:rPr>
              <a:t>Windows8</a:t>
            </a:r>
            <a:r>
              <a:rPr lang="zh-CN" altLang="en-US" sz="2800" b="1" dirty="0" smtClean="0">
                <a:latin typeface="+mn-ea"/>
              </a:rPr>
              <a:t>，</a:t>
            </a:r>
            <a:r>
              <a:rPr lang="en-US" altLang="zh-CN" sz="2800" b="1" dirty="0" smtClean="0">
                <a:latin typeface="+mn-ea"/>
              </a:rPr>
              <a:t>Windows10,Mac;</a:t>
            </a:r>
          </a:p>
          <a:p>
            <a:pPr marL="0" indent="0">
              <a:buNone/>
            </a:pPr>
            <a:r>
              <a:rPr lang="zh-CN" altLang="en-US" sz="2800" b="1" dirty="0" smtClean="0">
                <a:solidFill>
                  <a:srgbClr val="FF0000"/>
                </a:solidFill>
                <a:latin typeface="+mn-ea"/>
              </a:rPr>
              <a:t>浏览器</a:t>
            </a:r>
            <a:r>
              <a:rPr lang="zh-CN" altLang="en-US" sz="2800" b="1" dirty="0" smtClean="0">
                <a:latin typeface="+mn-ea"/>
              </a:rPr>
              <a:t>包含：</a:t>
            </a:r>
            <a:r>
              <a:rPr lang="en-US" altLang="zh-CN" sz="2800" b="1" dirty="0" err="1" smtClean="0">
                <a:latin typeface="+mn-ea"/>
              </a:rPr>
              <a:t>Firfox</a:t>
            </a:r>
            <a:r>
              <a:rPr lang="zh-CN" altLang="en-US" sz="2800" b="1" dirty="0" smtClean="0">
                <a:latin typeface="+mn-ea"/>
              </a:rPr>
              <a:t>，</a:t>
            </a:r>
            <a:r>
              <a:rPr lang="en-US" altLang="zh-CN" sz="2800" b="1" dirty="0" smtClean="0">
                <a:latin typeface="+mn-ea"/>
              </a:rPr>
              <a:t>Chrome</a:t>
            </a:r>
            <a:r>
              <a:rPr lang="zh-CN" altLang="en-US" sz="2800" b="1" dirty="0" smtClean="0">
                <a:latin typeface="+mn-ea"/>
              </a:rPr>
              <a:t>，</a:t>
            </a:r>
            <a:r>
              <a:rPr lang="en-US" altLang="zh-CN" sz="2800" b="1" dirty="0" smtClean="0">
                <a:latin typeface="+mn-ea"/>
              </a:rPr>
              <a:t>IE;</a:t>
            </a:r>
          </a:p>
          <a:p>
            <a:pPr marL="0" indent="0">
              <a:buNone/>
            </a:pPr>
            <a:r>
              <a:rPr lang="zh-CN" altLang="en-US" sz="2800" b="1" dirty="0" smtClean="0">
                <a:latin typeface="+mn-ea"/>
              </a:rPr>
              <a:t>浏览器</a:t>
            </a:r>
            <a:r>
              <a:rPr lang="zh-CN" altLang="en-US" sz="2800" b="1" dirty="0" smtClean="0">
                <a:solidFill>
                  <a:srgbClr val="FF0000"/>
                </a:solidFill>
                <a:latin typeface="+mn-ea"/>
              </a:rPr>
              <a:t>插件</a:t>
            </a:r>
            <a:r>
              <a:rPr lang="zh-CN" altLang="en-US" sz="2800" b="1" dirty="0" smtClean="0">
                <a:latin typeface="+mn-ea"/>
              </a:rPr>
              <a:t>包含</a:t>
            </a:r>
            <a:r>
              <a:rPr lang="en-US" altLang="zh-CN" sz="2800" b="1" dirty="0" smtClean="0">
                <a:latin typeface="+mn-ea"/>
              </a:rPr>
              <a:t>RealPlayer</a:t>
            </a:r>
            <a:r>
              <a:rPr lang="zh-CN" altLang="en-US" sz="2800" b="1" dirty="0" smtClean="0">
                <a:latin typeface="+mn-ea"/>
              </a:rPr>
              <a:t>，</a:t>
            </a:r>
            <a:r>
              <a:rPr lang="en-US" altLang="zh-CN" sz="2800" b="1" dirty="0" err="1" smtClean="0">
                <a:latin typeface="+mn-ea"/>
              </a:rPr>
              <a:t>MediaPlayer</a:t>
            </a:r>
            <a:r>
              <a:rPr lang="zh-CN" altLang="en-US" sz="2800" b="1" dirty="0" smtClean="0">
                <a:latin typeface="+mn-ea"/>
              </a:rPr>
              <a:t>，</a:t>
            </a:r>
            <a:r>
              <a:rPr lang="en-US" altLang="zh-CN" sz="2800" b="1" dirty="0" smtClean="0">
                <a:latin typeface="+mn-ea"/>
              </a:rPr>
              <a:t>Flash Player;</a:t>
            </a:r>
          </a:p>
          <a:p>
            <a:pPr marL="0" indent="0">
              <a:buNone/>
            </a:pPr>
            <a:r>
              <a:rPr lang="zh-CN" altLang="en-US" sz="2800" b="1" dirty="0" smtClean="0">
                <a:solidFill>
                  <a:srgbClr val="FF0000"/>
                </a:solidFill>
                <a:latin typeface="+mn-ea"/>
              </a:rPr>
              <a:t>显示器尺寸</a:t>
            </a:r>
            <a:r>
              <a:rPr lang="zh-CN" altLang="en-US" sz="2800" b="1" dirty="0" smtClean="0">
                <a:latin typeface="+mn-ea"/>
              </a:rPr>
              <a:t>包含：</a:t>
            </a:r>
            <a:r>
              <a:rPr lang="en-US" altLang="zh-CN" sz="2800" b="1" dirty="0" smtClean="0">
                <a:latin typeface="+mn-ea"/>
              </a:rPr>
              <a:t>13</a:t>
            </a:r>
            <a:r>
              <a:rPr lang="zh-CN" altLang="en-US" sz="2800" b="1" dirty="0" smtClean="0">
                <a:latin typeface="+mn-ea"/>
              </a:rPr>
              <a:t>寸，</a:t>
            </a:r>
            <a:r>
              <a:rPr lang="en-US" altLang="zh-CN" sz="2800" b="1" dirty="0" smtClean="0">
                <a:latin typeface="+mn-ea"/>
              </a:rPr>
              <a:t>14</a:t>
            </a:r>
            <a:r>
              <a:rPr lang="zh-CN" altLang="en-US" sz="2800" b="1" dirty="0" smtClean="0">
                <a:latin typeface="+mn-ea"/>
              </a:rPr>
              <a:t>寸，</a:t>
            </a:r>
            <a:r>
              <a:rPr lang="en-US" altLang="zh-CN" sz="2800" b="1" dirty="0" smtClean="0">
                <a:latin typeface="+mn-ea"/>
              </a:rPr>
              <a:t>15</a:t>
            </a:r>
            <a:r>
              <a:rPr lang="zh-CN" altLang="en-US" sz="2800" b="1" dirty="0" smtClean="0">
                <a:latin typeface="+mn-ea"/>
              </a:rPr>
              <a:t>寸；</a:t>
            </a:r>
            <a:endParaRPr lang="en-US" altLang="zh-CN" sz="2800" b="1" dirty="0" smtClean="0">
              <a:latin typeface="+mn-ea"/>
            </a:endParaRPr>
          </a:p>
          <a:p>
            <a:pPr marL="0" indent="0">
              <a:buNone/>
            </a:pPr>
            <a:r>
              <a:rPr lang="zh-CN" altLang="en-US" sz="2800" b="1" dirty="0" smtClean="0">
                <a:latin typeface="+mn-ea"/>
              </a:rPr>
              <a:t>请根据此需求使用正交实验法设计测试用例</a:t>
            </a:r>
            <a:endParaRPr lang="zh-CN" altLang="en-US" sz="2800" b="1" dirty="0">
              <a:latin typeface="+mn-ea"/>
            </a:endParaRPr>
          </a:p>
        </p:txBody>
      </p:sp>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Tree>
  </p:cSld>
  <p:clrMapOvr>
    <a:masterClrMapping/>
  </p:clrMapOvr>
  <p:transition>
    <p:blinds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764704"/>
            <a:ext cx="7886700" cy="752475"/>
          </a:xfrm>
        </p:spPr>
        <p:txBody>
          <a:bodyPr/>
          <a:lstStyle/>
          <a:p>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a:t>
            </a:r>
            <a:r>
              <a:rPr lang="zh-CN" altLang="en-US" b="1" dirty="0" smtClean="0">
                <a:latin typeface="黑体" panose="02010609060101010101" pitchFamily="2" charset="-122"/>
                <a:ea typeface="黑体" panose="02010609060101010101" pitchFamily="2" charset="-122"/>
              </a:rPr>
              <a:t>测试</a:t>
            </a:r>
            <a:endParaRPr lang="zh-CN" altLang="en-US" dirty="0"/>
          </a:p>
        </p:txBody>
      </p:sp>
      <p:graphicFrame>
        <p:nvGraphicFramePr>
          <p:cNvPr id="4" name="Group 135"/>
          <p:cNvGraphicFramePr>
            <a:graphicFrameLocks noGrp="1"/>
          </p:cNvGraphicFramePr>
          <p:nvPr>
            <p:extLst>
              <p:ext uri="{D42A27DB-BD31-4B8C-83A1-F6EECF244321}">
                <p14:modId xmlns:p14="http://schemas.microsoft.com/office/powerpoint/2010/main" val="3580511835"/>
              </p:ext>
            </p:extLst>
          </p:nvPr>
        </p:nvGraphicFramePr>
        <p:xfrm>
          <a:off x="467544" y="2420888"/>
          <a:ext cx="8229600" cy="3431223"/>
        </p:xfrm>
        <a:graphic>
          <a:graphicData uri="http://schemas.openxmlformats.org/drawingml/2006/table">
            <a:tbl>
              <a:tblPr/>
              <a:tblGrid>
                <a:gridCol w="1646238"/>
                <a:gridCol w="1644650"/>
                <a:gridCol w="1389632"/>
                <a:gridCol w="1902843"/>
                <a:gridCol w="1646237"/>
              </a:tblGrid>
              <a:tr h="33833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Arial" charset="0"/>
                          <a:ea typeface="宋体" charset="-122"/>
                        </a:rPr>
                        <a:t>状态</a:t>
                      </a:r>
                      <a:r>
                        <a:rPr kumimoji="0" lang="en-US" altLang="zh-CN" sz="5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t>
                      </a:r>
                      <a:r>
                        <a:rPr kumimoji="0" lang="zh-CN" altLang="en-US" sz="2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因素</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a:t>
                      </a:r>
                      <a:r>
                        <a:rPr kumimoji="0" lang="zh-CN" altLang="en-US" sz="2400" b="1" i="0" u="none" strike="noStrike" cap="none" normalizeH="0" baseline="0" dirty="0" smtClean="0">
                          <a:ln>
                            <a:noFill/>
                          </a:ln>
                          <a:solidFill>
                            <a:srgbClr val="000000"/>
                          </a:solidFill>
                          <a:effectLst/>
                          <a:latin typeface="宋体" charset="-122"/>
                          <a:ea typeface="宋体" charset="-122"/>
                          <a:cs typeface="Times New Roman" pitchFamily="18" charset="0"/>
                        </a:rPr>
                        <a:t>操作系统</a:t>
                      </a:r>
                      <a:endParaRPr kumimoji="0" lang="zh-CN" altLang="en-US" sz="2400" b="0"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B</a:t>
                      </a:r>
                      <a:r>
                        <a:rPr kumimoji="0" lang="zh-CN" altLang="en-US" sz="2400" b="1" i="0" u="none" strike="noStrike" cap="none" normalizeH="0" baseline="0" dirty="0" smtClean="0">
                          <a:ln>
                            <a:noFill/>
                          </a:ln>
                          <a:solidFill>
                            <a:srgbClr val="000000"/>
                          </a:solidFill>
                          <a:effectLst/>
                          <a:latin typeface="宋体" charset="-122"/>
                          <a:ea typeface="宋体" charset="-122"/>
                          <a:cs typeface="Times New Roman" pitchFamily="18" charset="0"/>
                        </a:rPr>
                        <a:t>浏览器</a:t>
                      </a:r>
                      <a:endParaRPr kumimoji="0" lang="zh-CN" altLang="en-US" sz="2400" b="0"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C</a:t>
                      </a:r>
                      <a:r>
                        <a:rPr kumimoji="0" lang="zh-CN" altLang="en-US" sz="2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插件</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D</a:t>
                      </a:r>
                      <a:r>
                        <a:rPr kumimoji="0" lang="zh-CN" altLang="en-US" sz="2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显示器</a:t>
                      </a:r>
                      <a:endParaRPr kumimoji="0" lang="zh-CN" altLang="en-US" sz="2400" b="0"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6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a:t>
                      </a:r>
                      <a:endParaRPr kumimoji="0" lang="en-US" altLang="zh-CN" sz="2400" b="0"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buNone/>
                      </a:pPr>
                      <a:r>
                        <a:rPr lang="en-US" altLang="zh-CN" sz="2400" b="1" dirty="0" smtClean="0">
                          <a:latin typeface="+mn-ea"/>
                        </a:rPr>
                        <a:t>Windows8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l">
                        <a:buNone/>
                      </a:pPr>
                      <a:r>
                        <a:rPr lang="en-US" altLang="zh-CN" sz="2400" b="1" dirty="0" err="1" smtClean="0">
                          <a:latin typeface="+mn-ea"/>
                        </a:rPr>
                        <a:t>Firfox</a:t>
                      </a:r>
                      <a:endParaRPr lang="en-US" altLang="zh-CN" sz="2400" b="1" dirty="0" smtClean="0">
                        <a:latin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2400" b="1" dirty="0" smtClean="0">
                          <a:latin typeface="+mn-ea"/>
                        </a:rPr>
                        <a:t>RealPlayer</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宋体" charset="-122"/>
                          <a:ea typeface="宋体" charset="-122"/>
                        </a:rPr>
                        <a:t>13</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7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2</a:t>
                      </a:r>
                      <a:endParaRPr kumimoji="0" lang="en-US" altLang="zh-CN" sz="2400" b="0"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2400" b="1" dirty="0" smtClean="0">
                          <a:latin typeface="+mn-ea"/>
                        </a:rPr>
                        <a:t>Windows10</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smtClean="0">
                          <a:latin typeface="+mn-ea"/>
                        </a:rPr>
                        <a:t>Chrome</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2400" b="1" dirty="0" err="1" smtClean="0">
                          <a:latin typeface="+mn-ea"/>
                        </a:rPr>
                        <a:t>MediaPlayer</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宋体" charset="-122"/>
                          <a:ea typeface="宋体" charset="-122"/>
                        </a:rPr>
                        <a:t>14</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3</a:t>
                      </a:r>
                      <a:endParaRPr kumimoji="0" lang="en-US" altLang="zh-CN" sz="2400" b="0"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2400" b="1" dirty="0" smtClean="0">
                          <a:latin typeface="+mn-ea"/>
                        </a:rPr>
                        <a:t>Mac</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charset="-122"/>
                        </a:rPr>
                        <a:t>IE</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2400" b="1" dirty="0" smtClean="0">
                          <a:latin typeface="+mn-ea"/>
                        </a:rPr>
                        <a:t>Flash Player</a:t>
                      </a:r>
                      <a:endParaRPr kumimoji="0" lang="zh-CN" altLang="en-US" sz="2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rgbClr val="000000"/>
                          </a:solidFill>
                          <a:effectLst/>
                          <a:latin typeface="宋体" charset="-122"/>
                          <a:ea typeface="宋体" charset="-122"/>
                          <a:cs typeface="+mn-cs"/>
                        </a:rPr>
                        <a:t> </a:t>
                      </a:r>
                      <a:r>
                        <a:rPr kumimoji="0" lang="en-US" altLang="zh-CN" sz="2400" b="1" i="0" u="none" strike="noStrike" kern="1200" cap="none" normalizeH="0" baseline="0" dirty="0" smtClean="0">
                          <a:ln>
                            <a:noFill/>
                          </a:ln>
                          <a:solidFill>
                            <a:srgbClr val="000000"/>
                          </a:solidFill>
                          <a:effectLst/>
                          <a:latin typeface="宋体" charset="-122"/>
                          <a:ea typeface="宋体" charset="-122"/>
                          <a:cs typeface="+mn-cs"/>
                        </a:rPr>
                        <a:t>15</a:t>
                      </a:r>
                      <a:endParaRPr kumimoji="0" lang="zh-CN" altLang="en-US" sz="2400" b="1" i="0" u="none" strike="noStrike" kern="1200" cap="none" normalizeH="0" baseline="0" dirty="0" smtClean="0">
                        <a:ln>
                          <a:noFill/>
                        </a:ln>
                        <a:solidFill>
                          <a:srgbClr val="000000"/>
                        </a:solidFill>
                        <a:effectLst/>
                        <a:latin typeface="宋体" charset="-122"/>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矩形 4"/>
          <p:cNvSpPr/>
          <p:nvPr/>
        </p:nvSpPr>
        <p:spPr>
          <a:xfrm>
            <a:off x="611560" y="1844824"/>
            <a:ext cx="7992888" cy="523220"/>
          </a:xfrm>
          <a:prstGeom prst="rect">
            <a:avLst/>
          </a:prstGeom>
        </p:spPr>
        <p:txBody>
          <a:bodyPr wrap="square">
            <a:spAutoFit/>
          </a:bodyPr>
          <a:lstStyle/>
          <a:p>
            <a:pPr marL="985520" lvl="1" indent="-514350" eaLnBrk="1" hangingPunct="1">
              <a:buFont typeface="+mj-lt"/>
              <a:buAutoNum type="arabicPeriod"/>
            </a:pPr>
            <a:r>
              <a:rPr lang="zh-CN" altLang="en-US" sz="2800" b="1" dirty="0"/>
              <a:t>分析需求，找出相应的因子和水平</a:t>
            </a:r>
          </a:p>
        </p:txBody>
      </p:sp>
    </p:spTree>
    <p:extLst>
      <p:ext uri="{BB962C8B-B14F-4D97-AF65-F5344CB8AC3E}">
        <p14:creationId xmlns:p14="http://schemas.microsoft.com/office/powerpoint/2010/main" val="1355185961"/>
      </p:ext>
    </p:extLst>
  </p:cSld>
  <p:clrMapOvr>
    <a:masterClrMapping/>
  </p:clrMapOvr>
  <p:transition>
    <p:blinds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764704"/>
            <a:ext cx="7886700" cy="752475"/>
          </a:xfrm>
        </p:spPr>
        <p:txBody>
          <a:bodyPr/>
          <a:lstStyle/>
          <a:p>
            <a:r>
              <a:rPr lang="en-US" altLang="zh-CN" b="1" dirty="0">
                <a:latin typeface="黑体" panose="02010609060101010101" pitchFamily="2" charset="-122"/>
                <a:ea typeface="黑体" panose="02010609060101010101" pitchFamily="2" charset="-122"/>
              </a:rPr>
              <a:t>3.5 </a:t>
            </a:r>
            <a:r>
              <a:rPr lang="zh-CN" altLang="en-US" b="1" dirty="0">
                <a:latin typeface="黑体" panose="02010609060101010101" pitchFamily="2" charset="-122"/>
                <a:ea typeface="黑体" panose="02010609060101010101" pitchFamily="2" charset="-122"/>
              </a:rPr>
              <a:t>基于正交表的</a:t>
            </a:r>
            <a:r>
              <a:rPr lang="zh-CN" altLang="en-US" b="1" dirty="0" smtClean="0">
                <a:latin typeface="黑体" panose="02010609060101010101" pitchFamily="2" charset="-122"/>
                <a:ea typeface="黑体" panose="02010609060101010101" pitchFamily="2" charset="-122"/>
              </a:rPr>
              <a:t>测试</a:t>
            </a:r>
            <a:endParaRPr lang="zh-CN" altLang="en-US" dirty="0"/>
          </a:p>
        </p:txBody>
      </p:sp>
      <p:sp>
        <p:nvSpPr>
          <p:cNvPr id="3" name="内容占位符 2"/>
          <p:cNvSpPr>
            <a:spLocks noGrp="1"/>
          </p:cNvSpPr>
          <p:nvPr>
            <p:ph sz="half" idx="1"/>
          </p:nvPr>
        </p:nvSpPr>
        <p:spPr>
          <a:xfrm>
            <a:off x="539552" y="1844824"/>
            <a:ext cx="7972425" cy="5730875"/>
          </a:xfrm>
        </p:spPr>
        <p:txBody>
          <a:bodyPr/>
          <a:lstStyle/>
          <a:p>
            <a:pPr marL="0" indent="0">
              <a:lnSpc>
                <a:spcPct val="100000"/>
              </a:lnSpc>
              <a:buNone/>
            </a:pPr>
            <a:r>
              <a:rPr lang="en-US" altLang="zh-CN" sz="2800" b="1" dirty="0">
                <a:latin typeface="+mn-ea"/>
              </a:rPr>
              <a:t>2</a:t>
            </a:r>
            <a:r>
              <a:rPr lang="zh-CN" altLang="en-US" sz="2800" b="1" dirty="0" smtClean="0">
                <a:latin typeface="+mn-ea"/>
              </a:rPr>
              <a:t>：</a:t>
            </a:r>
            <a:r>
              <a:rPr lang="zh-CN" altLang="en-US" sz="2800" b="1" dirty="0">
                <a:latin typeface="+mn-ea"/>
              </a:rPr>
              <a:t>选择合适的正交表：</a:t>
            </a:r>
            <a:endParaRPr lang="en-US" altLang="zh-CN" sz="2800" b="1" dirty="0">
              <a:latin typeface="+mn-ea"/>
            </a:endParaRPr>
          </a:p>
          <a:p>
            <a:pPr marL="0" indent="0">
              <a:lnSpc>
                <a:spcPct val="100000"/>
              </a:lnSpc>
              <a:buNone/>
            </a:pPr>
            <a:r>
              <a:rPr lang="en-US" altLang="zh-CN" sz="2800" b="1" dirty="0">
                <a:latin typeface="+mn-ea"/>
              </a:rPr>
              <a:t>    </a:t>
            </a:r>
            <a:r>
              <a:rPr lang="zh-CN" altLang="en-US" sz="2800" b="1" dirty="0">
                <a:latin typeface="+mn-ea"/>
              </a:rPr>
              <a:t>因子数：</a:t>
            </a:r>
            <a:r>
              <a:rPr lang="en-US" altLang="zh-CN" sz="2800" b="1" dirty="0">
                <a:latin typeface="+mn-ea"/>
              </a:rPr>
              <a:t>4</a:t>
            </a:r>
            <a:r>
              <a:rPr lang="zh-CN" altLang="en-US" sz="2800" b="1" dirty="0">
                <a:latin typeface="+mn-ea"/>
              </a:rPr>
              <a:t>；水平数（状态数）：</a:t>
            </a:r>
            <a:r>
              <a:rPr lang="en-US" altLang="zh-CN" sz="2800" b="1" dirty="0" smtClean="0">
                <a:latin typeface="+mn-ea"/>
              </a:rPr>
              <a:t>3</a:t>
            </a:r>
            <a:endParaRPr lang="en-US" altLang="zh-CN" sz="2800" b="1" dirty="0">
              <a:latin typeface="+mn-ea"/>
            </a:endParaRPr>
          </a:p>
        </p:txBody>
      </p:sp>
      <p:sp>
        <p:nvSpPr>
          <p:cNvPr id="4" name="文本框 5"/>
          <p:cNvSpPr txBox="1"/>
          <p:nvPr/>
        </p:nvSpPr>
        <p:spPr>
          <a:xfrm>
            <a:off x="7668344" y="2420888"/>
            <a:ext cx="1327150" cy="460375"/>
          </a:xfrm>
          <a:prstGeom prst="rect">
            <a:avLst/>
          </a:prstGeom>
          <a:noFill/>
        </p:spPr>
        <p:txBody>
          <a:bodyPr wrap="square" rtlCol="0">
            <a:spAutoFit/>
          </a:bodyPr>
          <a:lstStyle/>
          <a:p>
            <a:r>
              <a:rPr lang="en-US" altLang="zh-CN" sz="2400" b="1" dirty="0"/>
              <a:t>L</a:t>
            </a:r>
            <a:r>
              <a:rPr lang="en-US" altLang="zh-CN" sz="2400" b="1" baseline="-25000" dirty="0"/>
              <a:t>9</a:t>
            </a:r>
            <a:r>
              <a:rPr lang="en-US" altLang="zh-CN" sz="2400" b="1" dirty="0"/>
              <a:t>(3</a:t>
            </a:r>
            <a:r>
              <a:rPr lang="en-US" altLang="zh-CN" sz="2400" b="1" baseline="30000" dirty="0"/>
              <a:t>4</a:t>
            </a:r>
            <a:r>
              <a:rPr lang="en-US" altLang="zh-CN" sz="2400" b="1" dirty="0"/>
              <a:t>)</a:t>
            </a:r>
            <a:endParaRPr lang="zh-CN" altLang="en-US" sz="2400" b="1" dirty="0"/>
          </a:p>
        </p:txBody>
      </p:sp>
      <p:graphicFrame>
        <p:nvGraphicFramePr>
          <p:cNvPr id="5" name="表格 4"/>
          <p:cNvGraphicFramePr>
            <a:graphicFrameLocks noGrp="1"/>
          </p:cNvGraphicFramePr>
          <p:nvPr>
            <p:extLst>
              <p:ext uri="{D42A27DB-BD31-4B8C-83A1-F6EECF244321}">
                <p14:modId xmlns:p14="http://schemas.microsoft.com/office/powerpoint/2010/main" val="2682731747"/>
              </p:ext>
            </p:extLst>
          </p:nvPr>
        </p:nvGraphicFramePr>
        <p:xfrm>
          <a:off x="1835696" y="2450248"/>
          <a:ext cx="5511800" cy="3962400"/>
        </p:xfrm>
        <a:graphic>
          <a:graphicData uri="http://schemas.openxmlformats.org/drawingml/2006/table">
            <a:tbl>
              <a:tblPr/>
              <a:tblGrid>
                <a:gridCol w="1752600"/>
                <a:gridCol w="939800"/>
                <a:gridCol w="939800"/>
                <a:gridCol w="939800"/>
                <a:gridCol w="939800"/>
              </a:tblGrid>
              <a:tr h="396240">
                <a:tc>
                  <a:txBody>
                    <a:bodyPr/>
                    <a:lstStyle/>
                    <a:p>
                      <a:pPr marL="0" marR="0" lvl="0" indent="266700" algn="l"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1022501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50545" y="1773555"/>
            <a:ext cx="8418830" cy="3954780"/>
          </a:xfrm>
        </p:spPr>
        <p:txBody>
          <a:bodyPr/>
          <a:lstStyle/>
          <a:p>
            <a:pPr eaLnBrk="1" hangingPunct="1"/>
            <a:r>
              <a:rPr lang="zh-CN" altLang="en-US" sz="3400" b="1" dirty="0"/>
              <a:t>将如上题目改为如下要求：</a:t>
            </a:r>
            <a:endParaRPr lang="en-US" altLang="zh-CN" sz="3400" b="1" dirty="0"/>
          </a:p>
          <a:p>
            <a:pPr marL="471170" lvl="1" indent="0">
              <a:buNone/>
            </a:pPr>
            <a:r>
              <a:rPr lang="zh-CN" altLang="en-US" b="1" dirty="0">
                <a:latin typeface="+mn-ea"/>
              </a:rPr>
              <a:t>某旅游网站使用</a:t>
            </a:r>
            <a:r>
              <a:rPr lang="en-US" altLang="zh-CN" b="1" dirty="0">
                <a:latin typeface="+mn-ea"/>
              </a:rPr>
              <a:t>B/S</a:t>
            </a:r>
            <a:r>
              <a:rPr lang="zh-CN" altLang="en-US" b="1" dirty="0">
                <a:latin typeface="+mn-ea"/>
              </a:rPr>
              <a:t>架构，客户端访问可以使用的</a:t>
            </a:r>
          </a:p>
          <a:p>
            <a:pPr marL="471170" lvl="1" indent="0">
              <a:buNone/>
            </a:pPr>
            <a:r>
              <a:rPr lang="zh-CN" altLang="en-US" b="1" dirty="0">
                <a:latin typeface="+mn-ea"/>
              </a:rPr>
              <a:t>操作系统包含：</a:t>
            </a:r>
            <a:r>
              <a:rPr lang="en-US" altLang="zh-CN" b="1" dirty="0">
                <a:latin typeface="+mn-ea"/>
              </a:rPr>
              <a:t>Windows8</a:t>
            </a:r>
            <a:r>
              <a:rPr lang="zh-CN" altLang="en-US" b="1" dirty="0">
                <a:latin typeface="+mn-ea"/>
              </a:rPr>
              <a:t>，</a:t>
            </a:r>
            <a:r>
              <a:rPr lang="en-US" altLang="zh-CN" b="1" dirty="0" smtClean="0">
                <a:latin typeface="+mn-ea"/>
              </a:rPr>
              <a:t>Windows10</a:t>
            </a:r>
            <a:r>
              <a:rPr lang="zh-CN" altLang="en-US" b="1" dirty="0" smtClean="0">
                <a:latin typeface="+mn-ea"/>
              </a:rPr>
              <a:t>，</a:t>
            </a:r>
            <a:r>
              <a:rPr lang="en-US" altLang="zh-CN" b="1" dirty="0" smtClean="0">
                <a:latin typeface="+mn-ea"/>
              </a:rPr>
              <a:t>Mac</a:t>
            </a:r>
            <a:r>
              <a:rPr lang="zh-CN" altLang="en-US" b="1" dirty="0" smtClean="0">
                <a:latin typeface="+mn-ea"/>
              </a:rPr>
              <a:t>，</a:t>
            </a:r>
            <a:r>
              <a:rPr lang="en-US" altLang="zh-CN" b="1" dirty="0" smtClean="0">
                <a:solidFill>
                  <a:srgbClr val="FF0000"/>
                </a:solidFill>
                <a:latin typeface="+mn-ea"/>
              </a:rPr>
              <a:t>Linux</a:t>
            </a:r>
            <a:r>
              <a:rPr lang="en-US" altLang="zh-CN" b="1" dirty="0" smtClean="0">
                <a:latin typeface="+mn-ea"/>
              </a:rPr>
              <a:t>;</a:t>
            </a:r>
          </a:p>
          <a:p>
            <a:pPr marL="471170" lvl="1" indent="0">
              <a:buNone/>
            </a:pPr>
            <a:r>
              <a:rPr lang="zh-CN" altLang="en-US" b="1" dirty="0">
                <a:latin typeface="+mn-ea"/>
              </a:rPr>
              <a:t>浏览器包含：</a:t>
            </a:r>
            <a:r>
              <a:rPr lang="en-US" altLang="zh-CN" b="1" dirty="0" err="1">
                <a:latin typeface="+mn-ea"/>
              </a:rPr>
              <a:t>Firfox</a:t>
            </a:r>
            <a:r>
              <a:rPr lang="zh-CN" altLang="en-US" b="1" dirty="0">
                <a:latin typeface="+mn-ea"/>
              </a:rPr>
              <a:t>，</a:t>
            </a:r>
            <a:r>
              <a:rPr lang="en-US" altLang="zh-CN" b="1" dirty="0">
                <a:latin typeface="+mn-ea"/>
              </a:rPr>
              <a:t>Chrome</a:t>
            </a:r>
            <a:r>
              <a:rPr lang="zh-CN" altLang="en-US" b="1" dirty="0">
                <a:latin typeface="+mn-ea"/>
              </a:rPr>
              <a:t>，</a:t>
            </a:r>
            <a:r>
              <a:rPr lang="en-US" altLang="zh-CN" b="1" dirty="0">
                <a:latin typeface="+mn-ea"/>
              </a:rPr>
              <a:t>IE;</a:t>
            </a:r>
          </a:p>
          <a:p>
            <a:pPr marL="471170" lvl="1" indent="0">
              <a:buNone/>
            </a:pPr>
            <a:r>
              <a:rPr lang="zh-CN" altLang="en-US" b="1" dirty="0">
                <a:latin typeface="+mn-ea"/>
              </a:rPr>
              <a:t>浏览器插件包含</a:t>
            </a:r>
            <a:r>
              <a:rPr lang="en-US" altLang="zh-CN" b="1" dirty="0">
                <a:latin typeface="+mn-ea"/>
              </a:rPr>
              <a:t>RealPlayer</a:t>
            </a:r>
            <a:r>
              <a:rPr lang="zh-CN" altLang="en-US" b="1" dirty="0">
                <a:latin typeface="+mn-ea"/>
              </a:rPr>
              <a:t>，</a:t>
            </a:r>
            <a:r>
              <a:rPr lang="en-US" altLang="zh-CN" b="1" dirty="0" err="1">
                <a:latin typeface="+mn-ea"/>
              </a:rPr>
              <a:t>MediaPlayer</a:t>
            </a:r>
            <a:r>
              <a:rPr lang="zh-CN" altLang="en-US" b="1" dirty="0">
                <a:latin typeface="+mn-ea"/>
              </a:rPr>
              <a:t>，</a:t>
            </a:r>
            <a:r>
              <a:rPr lang="en-US" altLang="zh-CN" b="1" dirty="0">
                <a:latin typeface="+mn-ea"/>
              </a:rPr>
              <a:t>Flash Player;</a:t>
            </a:r>
          </a:p>
          <a:p>
            <a:pPr marL="471170" lvl="1" indent="0">
              <a:buNone/>
            </a:pPr>
            <a:r>
              <a:rPr lang="zh-CN" altLang="en-US" b="1" dirty="0" smtClean="0">
                <a:latin typeface="+mn-ea"/>
              </a:rPr>
              <a:t>显示器</a:t>
            </a:r>
            <a:r>
              <a:rPr lang="zh-CN" altLang="en-US" b="1" dirty="0">
                <a:latin typeface="+mn-ea"/>
              </a:rPr>
              <a:t>尺寸</a:t>
            </a:r>
            <a:r>
              <a:rPr lang="zh-CN" altLang="en-US" b="1" dirty="0" smtClean="0">
                <a:latin typeface="+mn-ea"/>
              </a:rPr>
              <a:t>包含</a:t>
            </a:r>
            <a:r>
              <a:rPr lang="zh-CN" altLang="en-US" b="1" dirty="0">
                <a:latin typeface="+mn-ea"/>
              </a:rPr>
              <a:t>：</a:t>
            </a:r>
            <a:r>
              <a:rPr lang="en-US" altLang="zh-CN" b="1" dirty="0">
                <a:solidFill>
                  <a:srgbClr val="FF0000"/>
                </a:solidFill>
                <a:latin typeface="+mn-ea"/>
              </a:rPr>
              <a:t>13</a:t>
            </a:r>
            <a:r>
              <a:rPr lang="zh-CN" altLang="en-US" b="1" dirty="0">
                <a:solidFill>
                  <a:srgbClr val="FF0000"/>
                </a:solidFill>
                <a:latin typeface="+mn-ea"/>
              </a:rPr>
              <a:t>寸，</a:t>
            </a:r>
            <a:r>
              <a:rPr lang="en-US" altLang="zh-CN" b="1" dirty="0">
                <a:solidFill>
                  <a:srgbClr val="FF0000"/>
                </a:solidFill>
                <a:latin typeface="+mn-ea"/>
              </a:rPr>
              <a:t>14</a:t>
            </a:r>
            <a:r>
              <a:rPr lang="zh-CN" altLang="en-US" b="1" dirty="0" smtClean="0">
                <a:solidFill>
                  <a:srgbClr val="FF0000"/>
                </a:solidFill>
                <a:latin typeface="+mn-ea"/>
              </a:rPr>
              <a:t>寸</a:t>
            </a:r>
            <a:r>
              <a:rPr lang="zh-CN" altLang="en-US" b="1" dirty="0" smtClean="0">
                <a:latin typeface="+mn-ea"/>
              </a:rPr>
              <a:t>；</a:t>
            </a:r>
          </a:p>
          <a:p>
            <a:pPr marL="471170" lvl="1" indent="0">
              <a:buNone/>
            </a:pPr>
            <a:r>
              <a:rPr lang="zh-CN" altLang="en-US" b="1" dirty="0">
                <a:latin typeface="+mn-ea"/>
              </a:rPr>
              <a:t>请根据此需求使用正交实验法设计测试用例</a:t>
            </a:r>
          </a:p>
          <a:p>
            <a:pPr lvl="1"/>
            <a:endParaRPr lang="zh-CN" altLang="en-US" dirty="0"/>
          </a:p>
        </p:txBody>
      </p:sp>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Tree>
  </p:cSld>
  <p:clrMapOvr>
    <a:masterClrMapping/>
  </p:clrMapOvr>
  <p:transition>
    <p:blinds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96240" y="1772920"/>
            <a:ext cx="8747760" cy="4559935"/>
          </a:xfrm>
        </p:spPr>
        <p:txBody>
          <a:bodyPr>
            <a:normAutofit/>
          </a:bodyPr>
          <a:lstStyle/>
          <a:p>
            <a:pPr marL="0" indent="0">
              <a:buNone/>
            </a:pPr>
            <a:r>
              <a:rPr lang="zh-CN" altLang="en-US" sz="3400" b="1" dirty="0">
                <a:latin typeface="+mn-ea"/>
              </a:rPr>
              <a:t>分析需求</a:t>
            </a:r>
            <a:endParaRPr lang="en-US" altLang="zh-CN" sz="3400" b="1" dirty="0">
              <a:latin typeface="+mn-ea"/>
            </a:endParaRPr>
          </a:p>
          <a:p>
            <a:pPr marL="0" indent="0">
              <a:buNone/>
            </a:pPr>
            <a:r>
              <a:rPr lang="zh-CN" altLang="en-US" sz="2600" b="1" dirty="0" smtClean="0">
                <a:latin typeface="+mn-ea"/>
              </a:rPr>
              <a:t>一：分析需求，写出相应的因子和状态：</a:t>
            </a:r>
            <a:endParaRPr lang="en-US" altLang="zh-CN" sz="2600" b="1" dirty="0" smtClean="0">
              <a:latin typeface="+mn-ea"/>
            </a:endParaRPr>
          </a:p>
          <a:p>
            <a:pPr marL="0" indent="0">
              <a:buNone/>
            </a:pPr>
            <a:r>
              <a:rPr lang="en-US" altLang="zh-CN" sz="2000" b="1" dirty="0" smtClean="0">
                <a:latin typeface="+mn-ea"/>
              </a:rPr>
              <a:t>A = </a:t>
            </a:r>
            <a:r>
              <a:rPr lang="zh-CN" altLang="en-US" sz="2000" b="1" dirty="0" smtClean="0">
                <a:latin typeface="+mn-ea"/>
              </a:rPr>
              <a:t>操作系统  </a:t>
            </a:r>
            <a:r>
              <a:rPr lang="en-US" altLang="zh-CN" sz="2000" b="1" dirty="0" smtClean="0">
                <a:latin typeface="+mn-ea"/>
              </a:rPr>
              <a:t>B = </a:t>
            </a:r>
            <a:r>
              <a:rPr lang="zh-CN" altLang="en-US" sz="2000" b="1" dirty="0" smtClean="0">
                <a:latin typeface="+mn-ea"/>
              </a:rPr>
              <a:t>浏览器  </a:t>
            </a:r>
            <a:r>
              <a:rPr lang="en-US" altLang="zh-CN" sz="2000" b="1" dirty="0" smtClean="0">
                <a:latin typeface="+mn-ea"/>
              </a:rPr>
              <a:t>C =  </a:t>
            </a:r>
            <a:r>
              <a:rPr lang="zh-CN" altLang="en-US" sz="2000" b="1" dirty="0" smtClean="0">
                <a:latin typeface="+mn-ea"/>
              </a:rPr>
              <a:t>插件  </a:t>
            </a:r>
            <a:r>
              <a:rPr lang="en-US" altLang="zh-CN" sz="2000" b="1" dirty="0" smtClean="0">
                <a:latin typeface="+mn-ea"/>
              </a:rPr>
              <a:t>D = </a:t>
            </a:r>
            <a:r>
              <a:rPr lang="zh-CN" altLang="en-US" sz="2000" b="1" dirty="0" smtClean="0">
                <a:latin typeface="+mn-ea"/>
              </a:rPr>
              <a:t>屏幕尺寸</a:t>
            </a:r>
            <a:endParaRPr lang="en-US" altLang="zh-CN" sz="2000" b="1" dirty="0" smtClean="0">
              <a:latin typeface="+mn-ea"/>
            </a:endParaRPr>
          </a:p>
          <a:p>
            <a:pPr marL="0" indent="0">
              <a:buNone/>
            </a:pPr>
            <a:r>
              <a:rPr lang="zh-CN" altLang="en-US" sz="2400" b="1" dirty="0" smtClean="0">
                <a:latin typeface="+mn-ea"/>
              </a:rPr>
              <a:t>操作系统：</a:t>
            </a:r>
            <a:r>
              <a:rPr lang="en-US" altLang="zh-CN" sz="2000" b="1" dirty="0" smtClean="0">
                <a:latin typeface="+mn-ea"/>
              </a:rPr>
              <a:t>A1 = Windows8,A2 = Windows10,</a:t>
            </a:r>
          </a:p>
          <a:p>
            <a:pPr marL="0" indent="0">
              <a:buNone/>
            </a:pPr>
            <a:r>
              <a:rPr lang="en-US" altLang="zh-CN" sz="2000" b="1" dirty="0" smtClean="0">
                <a:latin typeface="+mn-ea"/>
              </a:rPr>
              <a:t>		A3 = Mac,A4 = Linux</a:t>
            </a:r>
          </a:p>
          <a:p>
            <a:pPr marL="0" indent="0">
              <a:buNone/>
            </a:pPr>
            <a:r>
              <a:rPr lang="zh-CN" altLang="en-US" sz="2400" b="1" dirty="0" smtClean="0">
                <a:latin typeface="+mn-ea"/>
              </a:rPr>
              <a:t>浏览器：</a:t>
            </a:r>
            <a:r>
              <a:rPr lang="en-US" altLang="zh-CN" sz="2000" b="1" dirty="0" smtClean="0">
                <a:latin typeface="+mn-ea"/>
              </a:rPr>
              <a:t>B1 = </a:t>
            </a:r>
            <a:r>
              <a:rPr lang="en-US" altLang="zh-CN" sz="2000" b="1" dirty="0" err="1" smtClean="0">
                <a:latin typeface="+mn-ea"/>
              </a:rPr>
              <a:t>Firfox</a:t>
            </a:r>
            <a:r>
              <a:rPr lang="zh-CN" altLang="en-US" sz="2000" b="1" dirty="0" smtClean="0">
                <a:latin typeface="+mn-ea"/>
              </a:rPr>
              <a:t>，</a:t>
            </a:r>
            <a:r>
              <a:rPr lang="en-US" altLang="zh-CN" sz="2000" b="1" dirty="0" smtClean="0">
                <a:latin typeface="+mn-ea"/>
              </a:rPr>
              <a:t>B2 = Chrome,B3 = IE</a:t>
            </a:r>
          </a:p>
          <a:p>
            <a:pPr marL="0" indent="0">
              <a:buNone/>
            </a:pPr>
            <a:r>
              <a:rPr lang="zh-CN" altLang="en-US" sz="2400" b="1" dirty="0" smtClean="0">
                <a:latin typeface="+mn-ea"/>
              </a:rPr>
              <a:t>插件：</a:t>
            </a:r>
            <a:r>
              <a:rPr lang="en-US" altLang="zh-CN" sz="2000" b="1" dirty="0" smtClean="0">
                <a:latin typeface="+mn-ea"/>
              </a:rPr>
              <a:t>C1 = </a:t>
            </a:r>
            <a:r>
              <a:rPr lang="en-US" altLang="zh-CN" sz="2000" b="1" dirty="0">
                <a:latin typeface="+mn-ea"/>
              </a:rPr>
              <a:t>RealPlayer</a:t>
            </a:r>
            <a:r>
              <a:rPr lang="zh-CN" altLang="en-US" sz="2000" b="1" dirty="0" smtClean="0">
                <a:latin typeface="+mn-ea"/>
              </a:rPr>
              <a:t>，</a:t>
            </a:r>
            <a:r>
              <a:rPr lang="en-US" altLang="zh-CN" sz="2000" b="1" dirty="0" smtClean="0">
                <a:latin typeface="+mn-ea"/>
              </a:rPr>
              <a:t>C2 = </a:t>
            </a:r>
            <a:r>
              <a:rPr lang="en-US" altLang="zh-CN" sz="2000" b="1" dirty="0" err="1" smtClean="0">
                <a:latin typeface="+mn-ea"/>
              </a:rPr>
              <a:t>MediaPlayer</a:t>
            </a:r>
            <a:r>
              <a:rPr lang="zh-CN" altLang="en-US" sz="2000" b="1" dirty="0" smtClean="0">
                <a:latin typeface="+mn-ea"/>
              </a:rPr>
              <a:t>，</a:t>
            </a:r>
            <a:r>
              <a:rPr lang="en-US" altLang="zh-CN" sz="2000" b="1" dirty="0" smtClean="0">
                <a:latin typeface="+mn-ea"/>
              </a:rPr>
              <a:t>C3 = Flash Player</a:t>
            </a:r>
          </a:p>
          <a:p>
            <a:pPr marL="0" indent="0">
              <a:buNone/>
            </a:pPr>
            <a:r>
              <a:rPr lang="zh-CN" altLang="en-US" sz="2400" b="1" dirty="0">
                <a:latin typeface="+mn-ea"/>
              </a:rPr>
              <a:t>显示器</a:t>
            </a:r>
            <a:r>
              <a:rPr lang="zh-CN" altLang="en-US" sz="2400" b="1" dirty="0" smtClean="0">
                <a:latin typeface="+mn-ea"/>
              </a:rPr>
              <a:t>尺寸：</a:t>
            </a:r>
            <a:r>
              <a:rPr lang="en-US" altLang="zh-CN" sz="2000" b="1" dirty="0" smtClean="0">
                <a:latin typeface="+mn-ea"/>
              </a:rPr>
              <a:t>D1 = 13</a:t>
            </a:r>
            <a:r>
              <a:rPr lang="zh-CN" altLang="en-US" sz="2000" b="1" dirty="0">
                <a:latin typeface="+mn-ea"/>
              </a:rPr>
              <a:t>寸</a:t>
            </a:r>
            <a:r>
              <a:rPr lang="zh-CN" altLang="en-US" sz="2000" b="1" dirty="0" smtClean="0">
                <a:latin typeface="+mn-ea"/>
              </a:rPr>
              <a:t>，</a:t>
            </a:r>
            <a:r>
              <a:rPr lang="en-US" altLang="zh-CN" sz="2000" b="1" dirty="0" smtClean="0">
                <a:latin typeface="+mn-ea"/>
              </a:rPr>
              <a:t>D2 = 14</a:t>
            </a:r>
            <a:r>
              <a:rPr lang="zh-CN" altLang="en-US" sz="2000" b="1" dirty="0">
                <a:latin typeface="+mn-ea"/>
              </a:rPr>
              <a:t>寸</a:t>
            </a:r>
          </a:p>
        </p:txBody>
      </p:sp>
      <p:sp>
        <p:nvSpPr>
          <p:cNvPr id="4" name="内容占位符 2"/>
          <p:cNvSpPr txBox="1"/>
          <p:nvPr/>
        </p:nvSpPr>
        <p:spPr>
          <a:xfrm>
            <a:off x="8287892" y="2564904"/>
            <a:ext cx="508635" cy="321373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smtClean="0">
                <a:solidFill>
                  <a:srgbClr val="FF0000"/>
                </a:solidFill>
              </a:rPr>
              <a:t>4</a:t>
            </a:r>
          </a:p>
          <a:p>
            <a:pPr marL="0" indent="0">
              <a:buNone/>
            </a:pPr>
            <a:r>
              <a:rPr lang="en-US" altLang="zh-CN" sz="2400" dirty="0" smtClean="0">
                <a:solidFill>
                  <a:srgbClr val="FF0000"/>
                </a:solidFill>
              </a:rPr>
              <a:t>3</a:t>
            </a:r>
          </a:p>
          <a:p>
            <a:pPr marL="0" indent="0">
              <a:buNone/>
            </a:pPr>
            <a:r>
              <a:rPr lang="en-US" altLang="zh-CN" sz="2400" dirty="0" smtClean="0">
                <a:solidFill>
                  <a:srgbClr val="FF0000"/>
                </a:solidFill>
              </a:rPr>
              <a:t>3</a:t>
            </a:r>
          </a:p>
          <a:p>
            <a:pPr marL="0" indent="0">
              <a:buNone/>
            </a:pPr>
            <a:r>
              <a:rPr lang="en-US" altLang="zh-CN" sz="2400" dirty="0" smtClean="0">
                <a:solidFill>
                  <a:srgbClr val="FF0000"/>
                </a:solidFill>
              </a:rPr>
              <a:t>2</a:t>
            </a:r>
            <a:endParaRPr lang="zh-CN" altLang="en-US" sz="2400" dirty="0">
              <a:solidFill>
                <a:srgbClr val="FF0000"/>
              </a:solidFill>
            </a:endParaRPr>
          </a:p>
        </p:txBody>
      </p:sp>
      <p:sp>
        <p:nvSpPr>
          <p:cNvPr id="6"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11560" y="908720"/>
            <a:ext cx="7162800" cy="563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400" b="1" dirty="0">
                <a:latin typeface="黑体" panose="02010609060101010101" pitchFamily="2" charset="-122"/>
                <a:ea typeface="黑体" panose="02010609060101010101" pitchFamily="2" charset="-122"/>
              </a:rPr>
              <a:t>3.5 </a:t>
            </a:r>
            <a:r>
              <a:rPr lang="zh-CN" altLang="en-US" sz="4400" b="1" dirty="0">
                <a:latin typeface="黑体" panose="02010609060101010101" pitchFamily="2" charset="-122"/>
                <a:ea typeface="黑体" panose="02010609060101010101" pitchFamily="2" charset="-122"/>
              </a:rPr>
              <a:t>基于正交表的</a:t>
            </a:r>
            <a:r>
              <a:rPr lang="zh-CN" altLang="en-US" sz="4400" b="1" dirty="0" smtClean="0">
                <a:latin typeface="黑体" panose="02010609060101010101" pitchFamily="2" charset="-122"/>
                <a:ea typeface="黑体" panose="02010609060101010101" pitchFamily="2" charset="-122"/>
              </a:rPr>
              <a:t>测试</a:t>
            </a:r>
            <a:endParaRPr lang="zh-CN" altLang="en-US" sz="4400" dirty="0" smtClean="0">
              <a:effectLst/>
            </a:endParaRPr>
          </a:p>
        </p:txBody>
      </p:sp>
      <p:sp>
        <p:nvSpPr>
          <p:cNvPr id="238595" name="Rectangle 3"/>
          <p:cNvSpPr>
            <a:spLocks noGrp="1" noChangeArrowheads="1"/>
          </p:cNvSpPr>
          <p:nvPr>
            <p:ph type="body" idx="1"/>
          </p:nvPr>
        </p:nvSpPr>
        <p:spPr>
          <a:xfrm>
            <a:off x="539552" y="1696248"/>
            <a:ext cx="8136904" cy="5181600"/>
          </a:xfrm>
        </p:spPr>
        <p:txBody>
          <a:bodyPr/>
          <a:lstStyle/>
          <a:p>
            <a:r>
              <a:rPr lang="zh-CN" altLang="en-US" b="1" dirty="0" smtClean="0">
                <a:ea typeface="宋体" charset="-122"/>
              </a:rPr>
              <a:t>被测项目中一共有四个被测对象，每个被测对象的状态都不一样。</a:t>
            </a:r>
          </a:p>
          <a:p>
            <a:r>
              <a:rPr lang="zh-CN" altLang="en-US" b="1" dirty="0" smtClean="0">
                <a:ea typeface="宋体" charset="-122"/>
              </a:rPr>
              <a:t>选择正交表：</a:t>
            </a:r>
          </a:p>
          <a:p>
            <a:pPr lvl="1"/>
            <a:r>
              <a:rPr lang="en-US" altLang="zh-CN" b="1" dirty="0" smtClean="0">
                <a:ea typeface="宋体" charset="-122"/>
              </a:rPr>
              <a:t>1</a:t>
            </a:r>
            <a:r>
              <a:rPr lang="zh-CN" altLang="en-US" b="1" dirty="0" smtClean="0">
                <a:ea typeface="宋体" charset="-122"/>
              </a:rPr>
              <a:t>、表中的因素数</a:t>
            </a:r>
            <a:r>
              <a:rPr lang="en-US" altLang="zh-CN" b="1" dirty="0" smtClean="0">
                <a:ea typeface="宋体" charset="-122"/>
              </a:rPr>
              <a:t>&gt;=4</a:t>
            </a:r>
          </a:p>
          <a:p>
            <a:pPr lvl="1"/>
            <a:r>
              <a:rPr lang="en-US" altLang="zh-CN" b="1" dirty="0" smtClean="0">
                <a:ea typeface="宋体" charset="-122"/>
              </a:rPr>
              <a:t>2</a:t>
            </a:r>
            <a:r>
              <a:rPr lang="zh-CN" altLang="en-US" b="1" dirty="0" smtClean="0">
                <a:ea typeface="宋体" charset="-122"/>
              </a:rPr>
              <a:t>、表中至少有</a:t>
            </a:r>
            <a:r>
              <a:rPr lang="en-US" altLang="zh-CN" b="1" dirty="0" smtClean="0">
                <a:ea typeface="宋体" charset="-122"/>
              </a:rPr>
              <a:t>4</a:t>
            </a:r>
            <a:r>
              <a:rPr lang="zh-CN" altLang="en-US" b="1" dirty="0" smtClean="0">
                <a:ea typeface="宋体" charset="-122"/>
              </a:rPr>
              <a:t>个因素的水平数</a:t>
            </a:r>
            <a:r>
              <a:rPr lang="en-US" altLang="zh-CN" b="1" dirty="0" smtClean="0">
                <a:ea typeface="宋体" charset="-122"/>
              </a:rPr>
              <a:t>&gt;=2</a:t>
            </a:r>
          </a:p>
          <a:p>
            <a:pPr lvl="1"/>
            <a:r>
              <a:rPr lang="en-US" altLang="zh-CN" b="1" dirty="0" smtClean="0">
                <a:ea typeface="宋体" charset="-122"/>
              </a:rPr>
              <a:t>3</a:t>
            </a:r>
            <a:r>
              <a:rPr lang="zh-CN" altLang="en-US" b="1" dirty="0" smtClean="0">
                <a:ea typeface="宋体" charset="-122"/>
              </a:rPr>
              <a:t>、行数取最少的一个  </a:t>
            </a:r>
            <a:r>
              <a:rPr lang="en-US" altLang="zh-CN" b="1" dirty="0">
                <a:ea typeface="宋体" charset="-122"/>
              </a:rPr>
              <a:t>L</a:t>
            </a:r>
            <a:r>
              <a:rPr lang="en-US" altLang="zh-CN" b="1" baseline="-25000" dirty="0">
                <a:ea typeface="宋体" charset="-122"/>
              </a:rPr>
              <a:t>9</a:t>
            </a:r>
            <a:r>
              <a:rPr lang="en-US" altLang="zh-CN" b="1" dirty="0">
                <a:ea typeface="宋体" charset="-122"/>
              </a:rPr>
              <a:t>(3</a:t>
            </a:r>
            <a:r>
              <a:rPr lang="en-US" altLang="zh-CN" b="1" baseline="30000" dirty="0">
                <a:ea typeface="宋体" charset="-122"/>
              </a:rPr>
              <a:t>4</a:t>
            </a:r>
            <a:r>
              <a:rPr lang="en-US" altLang="zh-CN" b="1" dirty="0">
                <a:ea typeface="宋体" charset="-122"/>
              </a:rPr>
              <a:t>)</a:t>
            </a:r>
            <a:r>
              <a:rPr lang="zh-CN" altLang="en-US" b="1" dirty="0">
                <a:ea typeface="宋体" charset="-122"/>
              </a:rPr>
              <a:t>？</a:t>
            </a:r>
            <a:r>
              <a:rPr lang="en-US" altLang="zh-CN" b="1" dirty="0" smtClean="0">
                <a:ea typeface="宋体" charset="-122"/>
              </a:rPr>
              <a:t>L</a:t>
            </a:r>
            <a:r>
              <a:rPr lang="en-US" altLang="zh-CN" b="1" baseline="-25000" dirty="0" smtClean="0">
                <a:ea typeface="宋体" charset="-122"/>
              </a:rPr>
              <a:t>16</a:t>
            </a:r>
            <a:r>
              <a:rPr lang="en-US" altLang="zh-CN" b="1" dirty="0" smtClean="0">
                <a:ea typeface="宋体" charset="-122"/>
              </a:rPr>
              <a:t>(4</a:t>
            </a:r>
            <a:r>
              <a:rPr lang="en-US" altLang="zh-CN" b="1" baseline="30000" dirty="0" smtClean="0">
                <a:ea typeface="宋体" charset="-122"/>
              </a:rPr>
              <a:t>5</a:t>
            </a:r>
            <a:r>
              <a:rPr lang="en-US" altLang="zh-CN" b="1" dirty="0">
                <a:ea typeface="宋体" charset="-122"/>
              </a:rPr>
              <a:t>) </a:t>
            </a:r>
            <a:r>
              <a:rPr lang="zh-CN" altLang="en-US" b="1" dirty="0" smtClean="0">
                <a:ea typeface="宋体" charset="-122"/>
              </a:rPr>
              <a:t>？</a:t>
            </a:r>
          </a:p>
          <a:p>
            <a:pPr lvl="1"/>
            <a:r>
              <a:rPr lang="en-US" altLang="zh-CN" b="1" dirty="0" smtClean="0">
                <a:ea typeface="宋体" charset="-122"/>
              </a:rPr>
              <a:t>4</a:t>
            </a:r>
            <a:r>
              <a:rPr lang="zh-CN" altLang="en-US" b="1" dirty="0" smtClean="0">
                <a:ea typeface="宋体" charset="-122"/>
              </a:rPr>
              <a:t>、最后选中正交表公式：</a:t>
            </a:r>
            <a:r>
              <a:rPr lang="en-US" altLang="zh-CN" b="1" dirty="0">
                <a:ea typeface="宋体" charset="-122"/>
              </a:rPr>
              <a:t>L</a:t>
            </a:r>
            <a:r>
              <a:rPr lang="en-US" altLang="zh-CN" b="1" baseline="-25000" dirty="0">
                <a:ea typeface="宋体" charset="-122"/>
              </a:rPr>
              <a:t>9</a:t>
            </a:r>
            <a:r>
              <a:rPr lang="en-US" altLang="zh-CN" b="1" dirty="0">
                <a:ea typeface="宋体" charset="-122"/>
              </a:rPr>
              <a:t>(3</a:t>
            </a:r>
            <a:r>
              <a:rPr lang="en-US" altLang="zh-CN" b="1" baseline="30000" dirty="0">
                <a:ea typeface="宋体" charset="-122"/>
              </a:rPr>
              <a:t>4</a:t>
            </a:r>
            <a:r>
              <a:rPr lang="en-US" altLang="zh-CN" b="1" dirty="0">
                <a:ea typeface="宋体" charset="-122"/>
              </a:rPr>
              <a:t>)</a:t>
            </a:r>
            <a:endParaRPr lang="zh-CN" altLang="en-US" b="1" dirty="0" smtClean="0">
              <a:ea typeface="宋体" charset="-122"/>
            </a:endParaRPr>
          </a:p>
        </p:txBody>
      </p:sp>
    </p:spTree>
    <p:extLst>
      <p:ext uri="{BB962C8B-B14F-4D97-AF65-F5344CB8AC3E}">
        <p14:creationId xmlns:p14="http://schemas.microsoft.com/office/powerpoint/2010/main" val="1963060488"/>
      </p:ext>
    </p:extLst>
  </p:cSld>
  <p:clrMapOvr>
    <a:masterClrMapping/>
  </p:clrMapOvr>
  <p:transition>
    <p:blinds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val="2622594969"/>
              </p:ext>
            </p:extLst>
          </p:nvPr>
        </p:nvGraphicFramePr>
        <p:xfrm>
          <a:off x="1331641" y="1340762"/>
          <a:ext cx="6437349" cy="4888576"/>
        </p:xfrm>
        <a:graphic>
          <a:graphicData uri="http://schemas.openxmlformats.org/drawingml/2006/table">
            <a:tbl>
              <a:tblPr>
                <a:tableStyleId>{5C22544A-7EE6-4342-B048-85BDC9FD1C3A}</a:tableStyleId>
              </a:tblPr>
              <a:tblGrid>
                <a:gridCol w="1440161"/>
                <a:gridCol w="1249297"/>
                <a:gridCol w="1249297"/>
                <a:gridCol w="1249297"/>
                <a:gridCol w="1249297"/>
              </a:tblGrid>
              <a:tr h="444416">
                <a:tc rowSpan="2">
                  <a:txBody>
                    <a:bodyPr/>
                    <a:lstStyle/>
                    <a:p>
                      <a:pPr algn="ctr" fontAlgn="b"/>
                      <a:r>
                        <a:rPr lang="zh-CN" altLang="en-US" sz="2400" b="1" i="0" u="none" strike="noStrike" baseline="0" dirty="0" smtClean="0">
                          <a:solidFill>
                            <a:schemeClr val="bg1"/>
                          </a:solidFill>
                          <a:effectLst/>
                          <a:latin typeface="Times New Roman" panose="02020603050405020304" pitchFamily="18" charset="0"/>
                          <a:ea typeface="楷体" panose="02010609060101010101" pitchFamily="49" charset="-122"/>
                        </a:rPr>
                        <a:t>行号</a:t>
                      </a:r>
                      <a:r>
                        <a:rPr lang="zh-CN" altLang="en-US" sz="2400" b="1" i="0" u="none" strike="noStrike" baseline="0" dirty="0">
                          <a:solidFill>
                            <a:schemeClr val="bg1"/>
                          </a:solidFill>
                          <a:effectLst/>
                          <a:latin typeface="Times New Roman" panose="02020603050405020304" pitchFamily="18" charset="0"/>
                          <a:ea typeface="楷体" panose="02010609060101010101" pitchFamily="49" charset="-122"/>
                        </a:rPr>
                        <a:t>　</a:t>
                      </a: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gridSpan="4">
                  <a:txBody>
                    <a:bodyPr/>
                    <a:lstStyle/>
                    <a:p>
                      <a:pPr algn="ctr" fontAlgn="b"/>
                      <a:r>
                        <a:rPr lang="zh-CN" altLang="en-US" sz="2400" b="1" i="0" u="none" strike="noStrike" baseline="0" dirty="0" smtClean="0">
                          <a:solidFill>
                            <a:schemeClr val="bg1"/>
                          </a:solidFill>
                          <a:effectLst/>
                          <a:latin typeface="Times New Roman" panose="02020603050405020304" pitchFamily="18" charset="0"/>
                          <a:ea typeface="楷体" panose="02010609060101010101" pitchFamily="49" charset="-122"/>
                        </a:rPr>
                        <a:t>因子</a:t>
                      </a:r>
                      <a:endParaRPr lang="en-US" altLang="zh-CN" sz="2400" b="1" i="0" u="none" strike="noStrike" baseline="0" dirty="0">
                        <a:solidFill>
                          <a:schemeClr val="bg1"/>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zh-CN"/>
                    </a:p>
                  </a:txBody>
                  <a:tcPr marL="9525" marR="9525" marT="9525" marB="0" anchor="b"/>
                </a:tc>
                <a:tc hMerge="1">
                  <a:txBody>
                    <a:bodyPr/>
                    <a:lstStyle/>
                    <a:p>
                      <a:endParaRPr lang="zh-CN"/>
                    </a:p>
                  </a:txBody>
                  <a:tcPr marL="9525" marR="9525" marT="9525" marB="0" anchor="b"/>
                </a:tc>
                <a:tc hMerge="1">
                  <a:txBody>
                    <a:bodyPr/>
                    <a:lstStyle/>
                    <a:p>
                      <a:endParaRPr lang="zh-CN"/>
                    </a:p>
                  </a:txBody>
                  <a:tcPr marL="9525" marR="9525" marT="9525" marB="0" anchor="b"/>
                </a:tc>
              </a:tr>
              <a:tr h="444416">
                <a:tc vMerge="1">
                  <a:txBody>
                    <a:bodyPr/>
                    <a:lstStyle/>
                    <a:p>
                      <a:endParaRPr lang="zh-CN"/>
                    </a:p>
                  </a:txBody>
                  <a:tcPr marL="9525" marR="9525" marT="9525" marB="0" anchor="b"/>
                </a:tc>
                <a:tc>
                  <a:txBody>
                    <a:bodyPr/>
                    <a:lstStyle/>
                    <a:p>
                      <a:pPr algn="ctr" fontAlgn="b"/>
                      <a:r>
                        <a:rPr lang="en-US" altLang="zh-CN" sz="2400" b="1" i="0" u="none" strike="noStrike" baseline="0" dirty="0" smtClean="0">
                          <a:solidFill>
                            <a:schemeClr val="bg1"/>
                          </a:solidFill>
                          <a:effectLst/>
                          <a:latin typeface="Times New Roman" panose="02020603050405020304" pitchFamily="18" charset="0"/>
                          <a:ea typeface="楷体" panose="02010609060101010101" pitchFamily="49" charset="-122"/>
                        </a:rPr>
                        <a:t>A</a:t>
                      </a:r>
                      <a:endParaRPr lang="en-US" altLang="zh-CN" sz="2400" b="1" i="0" u="none" strike="noStrike" baseline="0" dirty="0">
                        <a:solidFill>
                          <a:schemeClr val="bg1"/>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en-US" altLang="zh-CN" sz="2400" b="1" i="0" u="none" strike="noStrike" baseline="0" dirty="0" smtClean="0">
                          <a:solidFill>
                            <a:schemeClr val="bg1"/>
                          </a:solidFill>
                          <a:effectLst/>
                          <a:latin typeface="Times New Roman" panose="02020603050405020304" pitchFamily="18" charset="0"/>
                          <a:ea typeface="楷体" panose="02010609060101010101" pitchFamily="49" charset="-122"/>
                        </a:rPr>
                        <a:t>B</a:t>
                      </a:r>
                      <a:endParaRPr lang="en-US" altLang="zh-CN" sz="2400" b="1" i="0" u="none" strike="noStrike" baseline="0" dirty="0">
                        <a:solidFill>
                          <a:schemeClr val="bg1"/>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en-US" altLang="zh-CN" sz="2400" b="1" i="0" u="none" strike="noStrike" baseline="0" dirty="0" smtClean="0">
                          <a:solidFill>
                            <a:schemeClr val="bg1"/>
                          </a:solidFill>
                          <a:effectLst/>
                          <a:latin typeface="Times New Roman" panose="02020603050405020304" pitchFamily="18" charset="0"/>
                          <a:ea typeface="楷体" panose="02010609060101010101" pitchFamily="49" charset="-122"/>
                        </a:rPr>
                        <a:t>C</a:t>
                      </a:r>
                      <a:endParaRPr lang="en-US" altLang="zh-CN" sz="2400" b="1" i="0" u="none" strike="noStrike" baseline="0" dirty="0">
                        <a:solidFill>
                          <a:schemeClr val="bg1"/>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en-US" altLang="zh-CN" sz="2400" b="1" i="0" u="none" strike="noStrike" baseline="0" dirty="0" smtClean="0">
                          <a:solidFill>
                            <a:schemeClr val="bg1"/>
                          </a:solidFill>
                          <a:effectLst/>
                          <a:latin typeface="Times New Roman" panose="02020603050405020304" pitchFamily="18" charset="0"/>
                          <a:ea typeface="楷体" panose="02010609060101010101" pitchFamily="49" charset="-122"/>
                        </a:rPr>
                        <a:t>D</a:t>
                      </a:r>
                      <a:endParaRPr lang="en-US" altLang="zh-CN" sz="2400" b="1" i="0" u="none" strike="noStrike" baseline="0" dirty="0">
                        <a:solidFill>
                          <a:schemeClr val="bg1"/>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444416">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416">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416">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1/2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416">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4</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1/2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416">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5</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416">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6</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416">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7</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28600" indent="-228600" algn="ctr" fontAlgn="b">
                        <a:buAutoNum type="arabicPlain" startAt="3"/>
                      </a:pPr>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4</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416">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8</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28600" indent="-228600" algn="ctr" fontAlgn="b">
                        <a:buAutoNum type="arabicPlain" startAt="3"/>
                      </a:pPr>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4</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1/2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416">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9</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3  4 </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ectangle 2"/>
          <p:cNvSpPr txBox="1">
            <a:spLocks noChangeArrowheads="1"/>
          </p:cNvSpPr>
          <p:nvPr/>
        </p:nvSpPr>
        <p:spPr bwMode="auto">
          <a:xfrm>
            <a:off x="589280" y="182880"/>
            <a:ext cx="8001000" cy="86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Tree>
  </p:cSld>
  <p:clrMapOvr>
    <a:masterClrMapping/>
  </p:clrMapOvr>
  <p:transition>
    <p:blinds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19125" y="687000"/>
            <a:ext cx="7972425" cy="5730875"/>
          </a:xfrm>
        </p:spPr>
        <p:txBody>
          <a:bodyPr/>
          <a:lstStyle/>
          <a:p>
            <a:pPr marL="0" indent="0">
              <a:buNone/>
            </a:pPr>
            <a:r>
              <a:rPr lang="zh-CN" altLang="en-US" b="1" dirty="0" smtClean="0"/>
              <a:t>三：拆分正交表，将合并的内容进行拆分</a:t>
            </a:r>
            <a:endParaRPr lang="zh-CN" altLang="en-US" b="1" dirty="0"/>
          </a:p>
        </p:txBody>
      </p:sp>
      <p:graphicFrame>
        <p:nvGraphicFramePr>
          <p:cNvPr id="5" name="表格 4"/>
          <p:cNvGraphicFramePr>
            <a:graphicFrameLocks noGrp="1"/>
          </p:cNvGraphicFramePr>
          <p:nvPr/>
        </p:nvGraphicFramePr>
        <p:xfrm>
          <a:off x="897437" y="1366805"/>
          <a:ext cx="6882845" cy="5270474"/>
        </p:xfrm>
        <a:graphic>
          <a:graphicData uri="http://schemas.openxmlformats.org/drawingml/2006/table">
            <a:tbl>
              <a:tblPr firstRow="1" bandRow="1">
                <a:tableStyleId>{912C8C85-51F0-491E-9774-3900AFEF0FD7}</a:tableStyleId>
              </a:tblPr>
              <a:tblGrid>
                <a:gridCol w="1141661"/>
                <a:gridCol w="1435296"/>
                <a:gridCol w="1435296"/>
                <a:gridCol w="1435296"/>
                <a:gridCol w="1435296"/>
              </a:tblGrid>
              <a:tr h="462830">
                <a:tc>
                  <a:txBody>
                    <a:bodyPr/>
                    <a:lstStyle/>
                    <a:p>
                      <a:pPr algn="ctr"/>
                      <a:r>
                        <a:rPr lang="zh-CN" altLang="en-US" sz="2400" b="1" i="0" baseline="0" dirty="0" smtClean="0">
                          <a:latin typeface="Times New Roman" panose="02020603050405020304" pitchFamily="18" charset="0"/>
                          <a:ea typeface="楷体" panose="02010609060101010101" pitchFamily="49" charset="-122"/>
                        </a:rPr>
                        <a:t>行号</a:t>
                      </a:r>
                      <a:endParaRPr lang="zh-CN" altLang="en-US" sz="24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altLang="zh-CN" sz="2400" b="1" i="0" baseline="0" dirty="0" smtClean="0">
                          <a:latin typeface="Times New Roman" panose="02020603050405020304" pitchFamily="18" charset="0"/>
                          <a:ea typeface="楷体" panose="02010609060101010101" pitchFamily="49" charset="-122"/>
                        </a:rPr>
                        <a:t>A</a:t>
                      </a:r>
                      <a:endParaRPr lang="zh-CN" altLang="en-US" sz="24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altLang="zh-CN" sz="2400" b="1" i="0" baseline="0" dirty="0" smtClean="0">
                          <a:latin typeface="Times New Roman" panose="02020603050405020304" pitchFamily="18" charset="0"/>
                          <a:ea typeface="楷体" panose="02010609060101010101" pitchFamily="49" charset="-122"/>
                        </a:rPr>
                        <a:t>B</a:t>
                      </a:r>
                      <a:endParaRPr lang="zh-CN" altLang="en-US" sz="24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altLang="zh-CN" sz="2400" b="1" i="0" baseline="0" dirty="0" smtClean="0">
                          <a:latin typeface="Times New Roman" panose="02020603050405020304" pitchFamily="18" charset="0"/>
                          <a:ea typeface="楷体" panose="02010609060101010101" pitchFamily="49" charset="-122"/>
                        </a:rPr>
                        <a:t>C</a:t>
                      </a:r>
                      <a:endParaRPr lang="zh-CN" altLang="en-US" sz="24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altLang="zh-CN" sz="2400" b="1" i="0" baseline="0" dirty="0" smtClean="0">
                          <a:latin typeface="Times New Roman" panose="02020603050405020304" pitchFamily="18" charset="0"/>
                          <a:ea typeface="楷体" panose="02010609060101010101" pitchFamily="49" charset="-122"/>
                        </a:rPr>
                        <a:t>D</a:t>
                      </a:r>
                      <a:endParaRPr lang="zh-CN" altLang="en-US" sz="24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379906">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4</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5</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solidFill>
                            <a:schemeClr val="tx1"/>
                          </a:solidFill>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6</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solidFill>
                            <a:schemeClr val="tx1"/>
                          </a:solidFill>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ctr" fontAlgn="b"/>
                      <a:r>
                        <a:rPr lang="en-US" altLang="zh-CN" sz="2400" b="1" i="0" u="none" strike="noStrike" baseline="0">
                          <a:solidFill>
                            <a:schemeClr val="tx1">
                              <a:lumMod val="50000"/>
                              <a:lumOff val="50000"/>
                            </a:schemeClr>
                          </a:solidFill>
                          <a:effectLst/>
                          <a:latin typeface="Times New Roman" panose="02020603050405020304" pitchFamily="18" charset="0"/>
                          <a:ea typeface="楷体" panose="02010609060101010101" pitchFamily="49" charset="-122"/>
                        </a:rPr>
                        <a:t>7</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914400" rtl="0" eaLnBrk="1" fontAlgn="b" latinLnBrk="0" hangingPunct="1">
                        <a:buNone/>
                      </a:pPr>
                      <a:r>
                        <a:rPr lang="en-US" altLang="zh-CN" sz="2400" b="1" i="0" u="none" strike="noStrike" kern="1200" baseline="0" dirty="0" smtClean="0">
                          <a:solidFill>
                            <a:srgbClr val="FF0000"/>
                          </a:solidFill>
                          <a:effectLst/>
                          <a:latin typeface="Times New Roman" panose="02020603050405020304" pitchFamily="18" charset="0"/>
                          <a:ea typeface="楷体" panose="02010609060101010101" pitchFamily="49" charset="-122"/>
                          <a:cs typeface="+mn-cs"/>
                        </a:rPr>
                        <a:t>3</a:t>
                      </a:r>
                      <a:endParaRPr lang="en-US" altLang="zh-CN" sz="2400" b="1" i="0" u="none" strike="noStrike" kern="1200" baseline="0" dirty="0">
                        <a:solidFill>
                          <a:srgbClr val="FF0000"/>
                        </a:solidFill>
                        <a:effectLst/>
                        <a:latin typeface="Times New Roman" panose="02020603050405020304" pitchFamily="18" charset="0"/>
                        <a:ea typeface="楷体" panose="02010609060101010101" pitchFamily="49" charset="-122"/>
                        <a:cs typeface="+mn-cs"/>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ctr" fontAlgn="b"/>
                      <a:r>
                        <a:rPr lang="en-US" altLang="zh-CN" sz="2400" b="1" i="0" u="none" strike="noStrike" baseline="0">
                          <a:effectLst/>
                          <a:latin typeface="Times New Roman" panose="02020603050405020304" pitchFamily="18" charset="0"/>
                          <a:ea typeface="楷体" panose="02010609060101010101" pitchFamily="49" charset="-122"/>
                        </a:rPr>
                        <a:t>8</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fontAlgn="b">
                        <a:buNone/>
                      </a:pPr>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4</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9906">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9</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fontAlgn="b">
                        <a:buNone/>
                      </a:pPr>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3</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1</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2830">
                <a:tc>
                  <a:txBody>
                    <a:bodyPr/>
                    <a:lstStyle/>
                    <a:p>
                      <a:pPr algn="ctr"/>
                      <a:r>
                        <a:rPr lang="en-US" altLang="zh-CN" sz="2400" b="1" i="0" baseline="0" dirty="0" smtClean="0">
                          <a:latin typeface="Times New Roman" panose="02020603050405020304" pitchFamily="18" charset="0"/>
                          <a:ea typeface="楷体" panose="02010609060101010101" pitchFamily="49" charset="-122"/>
                        </a:rPr>
                        <a:t>10</a:t>
                      </a:r>
                      <a:endParaRPr lang="zh-CN" altLang="en-US" sz="24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fontAlgn="b">
                        <a:buNone/>
                      </a:pPr>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4</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2</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2830">
                <a:tc>
                  <a:txBody>
                    <a:bodyPr/>
                    <a:lstStyle/>
                    <a:p>
                      <a:pPr algn="ctr"/>
                      <a:r>
                        <a:rPr lang="en-US" altLang="zh-CN" sz="2400" b="1" i="0" baseline="0" dirty="0" smtClean="0">
                          <a:latin typeface="Times New Roman" panose="02020603050405020304" pitchFamily="18" charset="0"/>
                          <a:ea typeface="楷体" panose="02010609060101010101" pitchFamily="49" charset="-122"/>
                        </a:rPr>
                        <a:t>11</a:t>
                      </a:r>
                      <a:endParaRPr lang="zh-CN" altLang="en-US" sz="24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3   </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2830">
                <a:tc>
                  <a:txBody>
                    <a:bodyPr/>
                    <a:lstStyle/>
                    <a:p>
                      <a:pPr algn="ctr"/>
                      <a:r>
                        <a:rPr lang="en-US" altLang="zh-CN" sz="2400" b="1" i="0" baseline="0" dirty="0" smtClean="0">
                          <a:latin typeface="Times New Roman" panose="02020603050405020304" pitchFamily="18" charset="0"/>
                          <a:ea typeface="楷体" panose="02010609060101010101" pitchFamily="49" charset="-122"/>
                        </a:rPr>
                        <a:t>12</a:t>
                      </a:r>
                      <a:endParaRPr lang="zh-CN" altLang="en-US" sz="24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smtClean="0">
                          <a:solidFill>
                            <a:srgbClr val="FF0000"/>
                          </a:solidFill>
                          <a:effectLst/>
                          <a:latin typeface="Times New Roman" panose="02020603050405020304" pitchFamily="18" charset="0"/>
                          <a:ea typeface="楷体" panose="02010609060101010101" pitchFamily="49" charset="-122"/>
                        </a:rPr>
                        <a:t>4 </a:t>
                      </a:r>
                      <a:endParaRPr lang="en-US" altLang="zh-CN" sz="2400" b="1" i="0" u="none" strike="noStrike" baseline="0" dirty="0">
                        <a:solidFill>
                          <a:srgbClr val="FF0000"/>
                        </a:solidFill>
                        <a:effectLst/>
                        <a:latin typeface="Times New Roman" panose="02020603050405020304" pitchFamily="18" charset="0"/>
                        <a:ea typeface="楷体" panose="02010609060101010101" pitchFamily="49" charset="-122"/>
                      </a:endParaRP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3</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2</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2400" b="1" i="0" u="none" strike="noStrike" baseline="0" dirty="0">
                          <a:effectLst/>
                          <a:latin typeface="Times New Roman" panose="02020603050405020304" pitchFamily="18" charset="0"/>
                          <a:ea typeface="楷体" panose="02010609060101010101" pitchFamily="49" charset="-122"/>
                        </a:rPr>
                        <a:t>1</a:t>
                      </a:r>
                    </a:p>
                  </a:txBody>
                  <a:tcPr marL="7144" marR="7144"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ectangle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67544" y="2060848"/>
            <a:ext cx="7848871" cy="565820"/>
          </a:xfrm>
        </p:spPr>
        <p:txBody>
          <a:bodyPr>
            <a:noAutofit/>
          </a:bodyPr>
          <a:lstStyle/>
          <a:p>
            <a:pPr marL="469900" indent="-469900" algn="just"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为什么引入等价类划分法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穷举测试</a:t>
            </a:r>
          </a:p>
        </p:txBody>
      </p:sp>
      <p:sp>
        <p:nvSpPr>
          <p:cNvPr id="14" name="内容占位符 13"/>
          <p:cNvSpPr>
            <a:spLocks noGrp="1"/>
          </p:cNvSpPr>
          <p:nvPr>
            <p:ph idx="4294967295"/>
          </p:nvPr>
        </p:nvSpPr>
        <p:spPr>
          <a:xfrm>
            <a:off x="323528" y="2780928"/>
            <a:ext cx="3456384" cy="4641850"/>
          </a:xfrm>
        </p:spPr>
        <p:txBody>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887" y="2708920"/>
            <a:ext cx="3282513" cy="327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375738506"/>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half" idx="1"/>
          </p:nvPr>
        </p:nvGraphicFramePr>
        <p:xfrm>
          <a:off x="245772" y="981610"/>
          <a:ext cx="8751928" cy="5474945"/>
        </p:xfrm>
        <a:graphic>
          <a:graphicData uri="http://schemas.openxmlformats.org/drawingml/2006/table">
            <a:tbl>
              <a:tblPr firstRow="1" bandRow="1">
                <a:tableStyleId>{0E3FDE45-AF77-4B5C-9715-49D594BDF05E}</a:tableStyleId>
              </a:tblPr>
              <a:tblGrid>
                <a:gridCol w="732790"/>
                <a:gridCol w="1426845"/>
                <a:gridCol w="1158919"/>
                <a:gridCol w="1812925"/>
                <a:gridCol w="871220"/>
                <a:gridCol w="2033270"/>
                <a:gridCol w="715959"/>
              </a:tblGrid>
              <a:tr h="710565">
                <a:tc>
                  <a:txBody>
                    <a:bodyPr/>
                    <a:lstStyle/>
                    <a:p>
                      <a:r>
                        <a:rPr lang="zh-CN" altLang="en-US" sz="2000" b="1" i="0" baseline="0" dirty="0" smtClean="0">
                          <a:solidFill>
                            <a:schemeClr val="bg1"/>
                          </a:solidFill>
                          <a:latin typeface="+mn-ea"/>
                          <a:ea typeface="+mn-ea"/>
                        </a:rPr>
                        <a:t>用例编号</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zh-CN" altLang="en-US" sz="2000" b="1" i="0" baseline="0" dirty="0" smtClean="0">
                          <a:solidFill>
                            <a:schemeClr val="bg1"/>
                          </a:solidFill>
                          <a:latin typeface="+mn-ea"/>
                          <a:ea typeface="+mn-ea"/>
                        </a:rPr>
                        <a:t>操作系统</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zh-CN" altLang="en-US" sz="2000" b="1" i="0" baseline="0" dirty="0" smtClean="0">
                          <a:solidFill>
                            <a:schemeClr val="bg1"/>
                          </a:solidFill>
                          <a:latin typeface="+mn-ea"/>
                          <a:ea typeface="+mn-ea"/>
                        </a:rPr>
                        <a:t>浏览器</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zh-CN" altLang="en-US" sz="2000" b="1" i="0" baseline="0" dirty="0" smtClean="0">
                          <a:solidFill>
                            <a:schemeClr val="bg1"/>
                          </a:solidFill>
                          <a:latin typeface="+mn-ea"/>
                          <a:ea typeface="+mn-ea"/>
                        </a:rPr>
                        <a:t>插件</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zh-CN" altLang="en-US" sz="2000" b="1" i="0" baseline="0" dirty="0" smtClean="0">
                          <a:solidFill>
                            <a:schemeClr val="bg1"/>
                          </a:solidFill>
                          <a:latin typeface="+mn-ea"/>
                          <a:ea typeface="+mn-ea"/>
                        </a:rPr>
                        <a:t>屏幕尺寸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zh-CN" altLang="en-US" sz="2000" b="1" i="0" baseline="0" dirty="0" smtClean="0">
                          <a:solidFill>
                            <a:schemeClr val="bg1"/>
                          </a:solidFill>
                          <a:latin typeface="+mn-ea"/>
                          <a:ea typeface="+mn-ea"/>
                        </a:rPr>
                        <a:t>预期结果</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i="0" baseline="0" dirty="0" smtClean="0">
                          <a:solidFill>
                            <a:schemeClr val="bg1"/>
                          </a:solidFill>
                          <a:latin typeface="宋体" panose="02010600030101010101" pitchFamily="2" charset="-122"/>
                          <a:ea typeface="宋体" panose="02010600030101010101" pitchFamily="2" charset="-122"/>
                        </a:rPr>
                        <a:t>实际结果</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r h="402590">
                <a:tc>
                  <a:txBody>
                    <a:bodyPr/>
                    <a:lstStyle/>
                    <a:p>
                      <a:r>
                        <a:rPr lang="en-US" altLang="zh-CN" sz="2000" b="1" i="0" baseline="0" dirty="0" smtClean="0">
                          <a:latin typeface="+mn-ea"/>
                          <a:ea typeface="+mn-ea"/>
                        </a:rPr>
                        <a:t>1</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Windows8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err="1" smtClean="0">
                          <a:latin typeface="+mn-ea"/>
                          <a:ea typeface="+mn-ea"/>
                        </a:rPr>
                        <a:t>Firfox</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RealPlayer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13</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000" b="1" i="0" baseline="0" dirty="0" smtClean="0">
                          <a:latin typeface="+mn-ea"/>
                          <a:ea typeface="+mn-ea"/>
                        </a:rPr>
                        <a:t>能够正确显示</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805">
                <a:tc>
                  <a:txBody>
                    <a:bodyPr/>
                    <a:lstStyle/>
                    <a:p>
                      <a:r>
                        <a:rPr lang="en-US" altLang="zh-CN" sz="2000" b="1" i="0" baseline="0" dirty="0" smtClean="0">
                          <a:latin typeface="+mn-ea"/>
                          <a:ea typeface="+mn-ea"/>
                        </a:rPr>
                        <a:t>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Windows8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Chrome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err="1" smtClean="0">
                          <a:latin typeface="+mn-ea"/>
                          <a:ea typeface="+mn-ea"/>
                        </a:rPr>
                        <a:t>MediaPlayer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14</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2110">
                <a:tc>
                  <a:txBody>
                    <a:bodyPr/>
                    <a:lstStyle/>
                    <a:p>
                      <a:r>
                        <a:rPr lang="en-US" altLang="zh-CN" sz="2000" b="1" i="0" baseline="0" dirty="0" smtClean="0">
                          <a:latin typeface="+mn-ea"/>
                          <a:ea typeface="+mn-ea"/>
                        </a:rPr>
                        <a:t>3</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Windows8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IE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Flash 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13</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7815">
                <a:tc>
                  <a:txBody>
                    <a:bodyPr/>
                    <a:lstStyle/>
                    <a:p>
                      <a:r>
                        <a:rPr lang="en-US" altLang="zh-CN" sz="2000" b="1" i="0" baseline="0" dirty="0" smtClean="0">
                          <a:latin typeface="+mn-ea"/>
                          <a:ea typeface="+mn-ea"/>
                        </a:rPr>
                        <a:t>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Windows 10</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err="1" smtClean="0">
                          <a:latin typeface="+mn-ea"/>
                          <a:ea typeface="+mn-ea"/>
                        </a:rPr>
                        <a:t>Firfox</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err="1" smtClean="0">
                          <a:latin typeface="+mn-ea"/>
                          <a:ea typeface="+mn-ea"/>
                        </a:rPr>
                        <a:t>MediaPlayer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14</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8775">
                <a:tc>
                  <a:txBody>
                    <a:bodyPr/>
                    <a:lstStyle/>
                    <a:p>
                      <a:r>
                        <a:rPr lang="en-US" altLang="zh-CN" sz="2000" b="1" i="0" baseline="0" dirty="0" smtClean="0">
                          <a:latin typeface="+mn-ea"/>
                          <a:ea typeface="+mn-ea"/>
                        </a:rPr>
                        <a:t>5</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Windows 10</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Chrome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Flash 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13</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7815">
                <a:tc>
                  <a:txBody>
                    <a:bodyPr/>
                    <a:lstStyle/>
                    <a:p>
                      <a:r>
                        <a:rPr lang="en-US" altLang="zh-CN" sz="2000" b="1" i="0" baseline="0" dirty="0" smtClean="0">
                          <a:latin typeface="+mn-ea"/>
                          <a:ea typeface="+mn-ea"/>
                        </a:rPr>
                        <a:t>6</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Windows 10</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IE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RealPlayer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14</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8620">
                <a:tc>
                  <a:txBody>
                    <a:bodyPr/>
                    <a:lstStyle/>
                    <a:p>
                      <a:r>
                        <a:rPr lang="en-US" altLang="zh-CN" sz="2000" b="1" i="0" baseline="0" dirty="0" smtClean="0">
                          <a:latin typeface="+mn-ea"/>
                          <a:ea typeface="+mn-ea"/>
                        </a:rPr>
                        <a:t>7</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Mac</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err="1" smtClean="0">
                          <a:latin typeface="+mn-ea"/>
                          <a:ea typeface="+mn-ea"/>
                        </a:rPr>
                        <a:t>Firfox</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Flash 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14</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2365">
                <a:tc>
                  <a:txBody>
                    <a:bodyPr/>
                    <a:lstStyle/>
                    <a:p>
                      <a:r>
                        <a:rPr lang="en-US" altLang="zh-CN" sz="2000" b="1" i="0" baseline="0" dirty="0" smtClean="0">
                          <a:latin typeface="+mn-ea"/>
                          <a:ea typeface="+mn-ea"/>
                        </a:rPr>
                        <a:t>8</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Linux</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err="1" smtClean="0">
                          <a:latin typeface="+mn-ea"/>
                          <a:ea typeface="+mn-ea"/>
                        </a:rPr>
                        <a:t>Firfox</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Flash 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14</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9405">
                <a:tc>
                  <a:txBody>
                    <a:bodyPr/>
                    <a:lstStyle/>
                    <a:p>
                      <a:r>
                        <a:rPr lang="en-US" altLang="zh-CN" sz="2000" b="1" i="0" baseline="0" dirty="0" smtClean="0">
                          <a:latin typeface="+mn-ea"/>
                          <a:ea typeface="+mn-ea"/>
                        </a:rPr>
                        <a:t>9</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Mac</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Chrome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RealPlayer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13</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8775">
                <a:tc>
                  <a:txBody>
                    <a:bodyPr/>
                    <a:lstStyle/>
                    <a:p>
                      <a:r>
                        <a:rPr lang="en-US" altLang="zh-CN" sz="2000" b="1" i="0" baseline="0" dirty="0" smtClean="0">
                          <a:latin typeface="+mn-ea"/>
                          <a:ea typeface="+mn-ea"/>
                        </a:rPr>
                        <a:t>10</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Linux</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Chrome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RealPlayer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14</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5440">
                <a:tc>
                  <a:txBody>
                    <a:bodyPr/>
                    <a:lstStyle/>
                    <a:p>
                      <a:r>
                        <a:rPr lang="en-US" altLang="zh-CN" sz="2000" b="1" i="0" baseline="0" dirty="0" smtClean="0">
                          <a:latin typeface="+mn-ea"/>
                          <a:ea typeface="+mn-ea"/>
                        </a:rPr>
                        <a:t>11</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1" i="0" baseline="0" dirty="0" smtClean="0">
                          <a:latin typeface="+mn-ea"/>
                          <a:ea typeface="+mn-ea"/>
                        </a:rPr>
                        <a:t>Mac</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IE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err="1" smtClean="0">
                          <a:latin typeface="+mn-ea"/>
                          <a:ea typeface="+mn-ea"/>
                        </a:rPr>
                        <a:t>MediaPlayer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13</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1475">
                <a:tc>
                  <a:txBody>
                    <a:bodyPr/>
                    <a:lstStyle/>
                    <a:p>
                      <a:r>
                        <a:rPr lang="en-US" altLang="zh-CN" sz="2000" b="1" i="0" baseline="0" dirty="0" smtClean="0">
                          <a:latin typeface="+mn-ea"/>
                          <a:ea typeface="+mn-ea"/>
                        </a:rPr>
                        <a:t>12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Linux</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IE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err="1" smtClean="0">
                          <a:latin typeface="+mn-ea"/>
                          <a:ea typeface="+mn-ea"/>
                        </a:rPr>
                        <a:t>MediaPlayer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i="0" baseline="0" dirty="0" smtClean="0">
                          <a:latin typeface="+mn-ea"/>
                          <a:ea typeface="+mn-ea"/>
                        </a:rPr>
                        <a:t>13</a:t>
                      </a:r>
                      <a:r>
                        <a:rPr lang="zh-CN" altLang="en-US" sz="2000" b="1" i="0" baseline="0" dirty="0" smtClean="0">
                          <a:latin typeface="+mn-ea"/>
                          <a:ea typeface="+mn-ea"/>
                        </a:rPr>
                        <a:t>寸</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b="1" i="0" baseline="0" dirty="0">
                        <a:latin typeface="Times New Roman" panose="02020603050405020304" pitchFamily="18" charset="0"/>
                        <a:ea typeface="楷体" panose="02010609060101010101" pitchFamily="49" charset="-122"/>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文本框 2"/>
          <p:cNvSpPr txBox="1"/>
          <p:nvPr/>
        </p:nvSpPr>
        <p:spPr>
          <a:xfrm>
            <a:off x="6299200" y="3861435"/>
            <a:ext cx="2367280" cy="1383665"/>
          </a:xfrm>
          <a:prstGeom prst="rect">
            <a:avLst/>
          </a:prstGeom>
          <a:solidFill>
            <a:schemeClr val="bg1"/>
          </a:solidFill>
        </p:spPr>
        <p:txBody>
          <a:bodyPr wrap="square" rtlCol="0">
            <a:spAutoFit/>
          </a:bodyPr>
          <a:lstStyle/>
          <a:p>
            <a:r>
              <a:rPr lang="zh-CN" altLang="en-US" sz="2800" b="1" dirty="0" smtClean="0">
                <a:solidFill>
                  <a:srgbClr val="FF0000"/>
                </a:solidFill>
                <a:latin typeface="楷体" panose="02010609060101010101" pitchFamily="49" charset="-122"/>
                <a:ea typeface="楷体" panose="02010609060101010101" pitchFamily="49" charset="-122"/>
              </a:rPr>
              <a:t>步骤四：每一行生成一条测试用例</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Rectangle 2"/>
          <p:cNvSpPr txBox="1">
            <a:spLocks noGrp="1" noChangeArrowheads="1"/>
          </p:cNvSpPr>
          <p:nvPr>
            <p:ph type="title"/>
          </p:nvPr>
        </p:nvSpPr>
        <p:spPr bwMode="auto">
          <a:xfrm>
            <a:off x="628650" y="9526"/>
            <a:ext cx="78867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3.5 </a:t>
            </a:r>
            <a:r>
              <a:rPr lang="zh-CN" altLang="en-US" b="1" dirty="0" smtClean="0">
                <a:latin typeface="黑体" panose="02010609060101010101" pitchFamily="2" charset="-122"/>
                <a:ea typeface="黑体" panose="02010609060101010101" pitchFamily="2" charset="-122"/>
              </a:rPr>
              <a:t>基于正交表的测试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7995" y="1773555"/>
            <a:ext cx="8108315" cy="4059555"/>
          </a:xfrm>
        </p:spPr>
        <p:txBody>
          <a:bodyPr/>
          <a:lstStyle/>
          <a:p>
            <a:pPr>
              <a:lnSpc>
                <a:spcPct val="100000"/>
              </a:lnSpc>
            </a:pPr>
            <a:r>
              <a:rPr lang="zh-CN" altLang="en-US" sz="3400" b="1" dirty="0"/>
              <a:t>围绕</a:t>
            </a:r>
            <a:r>
              <a:rPr lang="en-US" altLang="zh-CN" sz="3400" b="1" dirty="0"/>
              <a:t>ATM</a:t>
            </a:r>
            <a:r>
              <a:rPr lang="zh-CN" altLang="en-US" sz="3400" b="1" dirty="0"/>
              <a:t>机取款功能设计测试用例</a:t>
            </a:r>
            <a:endParaRPr lang="en-US" altLang="zh-CN" sz="3400" b="1" dirty="0"/>
          </a:p>
          <a:p>
            <a:pPr lvl="1">
              <a:lnSpc>
                <a:spcPct val="100000"/>
              </a:lnSpc>
            </a:pPr>
            <a:r>
              <a:rPr lang="zh-CN" altLang="en-US" b="1" dirty="0"/>
              <a:t>过程描述：插入卡，校验成功后，输入用户名，密码，确定；密码校验通过后，输入取款金额，通过校验金额数，取钱成功；如果不通过，则不成功</a:t>
            </a:r>
            <a:endParaRPr lang="en-US" altLang="zh-CN" b="1" dirty="0"/>
          </a:p>
          <a:p>
            <a:pPr lvl="1">
              <a:lnSpc>
                <a:spcPct val="100000"/>
              </a:lnSpc>
            </a:pPr>
            <a:r>
              <a:rPr lang="zh-CN" altLang="en-US" b="1" dirty="0"/>
              <a:t>尝试使用之前的方法设计测试用例</a:t>
            </a:r>
            <a:endParaRPr lang="en-US" altLang="zh-CN" b="1" dirty="0"/>
          </a:p>
          <a:p>
            <a:pPr>
              <a:lnSpc>
                <a:spcPct val="100000"/>
              </a:lnSpc>
            </a:pPr>
            <a:r>
              <a:rPr lang="zh-CN" altLang="en-US" sz="3400" b="1" dirty="0"/>
              <a:t>场景法设计测试用例</a:t>
            </a:r>
            <a:endParaRPr lang="en-US" altLang="zh-CN" sz="3400" b="1" dirty="0"/>
          </a:p>
          <a:p>
            <a:endParaRPr lang="en-US" altLang="zh-CN" sz="3400" dirty="0" smtClean="0"/>
          </a:p>
        </p:txBody>
      </p:sp>
      <p:sp>
        <p:nvSpPr>
          <p:cNvPr id="5"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3.6 </a:t>
            </a:r>
            <a:r>
              <a:rPr lang="zh-CN" altLang="en-US" b="1" dirty="0" smtClean="0">
                <a:latin typeface="黑体" panose="02010609060101010101" pitchFamily="2" charset="-122"/>
                <a:ea typeface="黑体" panose="02010609060101010101" pitchFamily="2" charset="-122"/>
              </a:rPr>
              <a:t>基于场景的</a:t>
            </a:r>
            <a:r>
              <a:rPr lang="zh-CN" altLang="en-US" b="1" dirty="0">
                <a:latin typeface="黑体" panose="02010609060101010101" pitchFamily="2" charset="-122"/>
                <a:ea typeface="黑体" panose="02010609060101010101" pitchFamily="2" charset="-122"/>
              </a:rPr>
              <a:t>测试</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484094" y="997961"/>
            <a:ext cx="8417859" cy="510700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eaLnBrk="0" fontAlgn="base" hangingPunct="0">
              <a:lnSpc>
                <a:spcPct val="150000"/>
              </a:lnSpc>
              <a:spcBef>
                <a:spcPct val="30000"/>
              </a:spcBef>
              <a:spcAft>
                <a:spcPct val="0"/>
              </a:spcAft>
              <a:buNone/>
              <a:defRPr/>
            </a:pPr>
            <a:r>
              <a:rPr lang="zh-CN" altLang="en-US" sz="2800" b="1" dirty="0">
                <a:solidFill>
                  <a:srgbClr val="5F5E5C"/>
                </a:solidFill>
                <a:latin typeface="楷体" panose="02010609060101010101" pitchFamily="49" charset="-122"/>
                <a:ea typeface="楷体" panose="02010609060101010101" pitchFamily="49" charset="-122"/>
              </a:rPr>
              <a:t/>
            </a:r>
            <a:br>
              <a:rPr lang="zh-CN" altLang="en-US" sz="2800" b="1" dirty="0">
                <a:solidFill>
                  <a:srgbClr val="5F5E5C"/>
                </a:solidFill>
                <a:latin typeface="楷体" panose="02010609060101010101" pitchFamily="49" charset="-122"/>
                <a:ea typeface="楷体" panose="02010609060101010101" pitchFamily="49" charset="-122"/>
              </a:rPr>
            </a:br>
            <a:endParaRPr lang="zh-CN" altLang="en-US" sz="2800" b="1" dirty="0">
              <a:solidFill>
                <a:srgbClr val="5F5E5C"/>
              </a:solidFill>
              <a:latin typeface="楷体" panose="02010609060101010101" pitchFamily="49" charset="-122"/>
              <a:ea typeface="楷体" panose="02010609060101010101" pitchFamily="49" charset="-122"/>
            </a:endParaRPr>
          </a:p>
        </p:txBody>
      </p:sp>
      <p:sp>
        <p:nvSpPr>
          <p:cNvPr id="4" name="内容占位符 3"/>
          <p:cNvSpPr>
            <a:spLocks noGrp="1"/>
          </p:cNvSpPr>
          <p:nvPr>
            <p:ph sz="half" idx="2"/>
          </p:nvPr>
        </p:nvSpPr>
        <p:spPr>
          <a:xfrm>
            <a:off x="85725" y="1655445"/>
            <a:ext cx="4298950" cy="5064760"/>
          </a:xfrm>
        </p:spPr>
        <p:txBody>
          <a:bodyPr>
            <a:normAutofit/>
          </a:bodyPr>
          <a:lstStyle/>
          <a:p>
            <a:pPr algn="just" eaLnBrk="1" hangingPunct="1"/>
            <a:endParaRPr lang="zh-CN" altLang="en-US" dirty="0">
              <a:solidFill>
                <a:srgbClr val="5F5E5C"/>
              </a:solidFill>
              <a:latin typeface="楷体" panose="02010609060101010101" pitchFamily="49" charset="-122"/>
            </a:endParaRPr>
          </a:p>
        </p:txBody>
      </p:sp>
      <p:sp>
        <p:nvSpPr>
          <p:cNvPr id="7"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3.6 </a:t>
            </a:r>
            <a:r>
              <a:rPr lang="zh-CN" altLang="en-US" b="1" dirty="0" smtClean="0">
                <a:latin typeface="黑体" panose="02010609060101010101" pitchFamily="2" charset="-122"/>
                <a:ea typeface="黑体" panose="02010609060101010101" pitchFamily="2" charset="-122"/>
              </a:rPr>
              <a:t>基于场景的</a:t>
            </a:r>
            <a:r>
              <a:rPr lang="zh-CN" altLang="en-US" b="1" dirty="0">
                <a:latin typeface="黑体" panose="02010609060101010101" pitchFamily="2" charset="-122"/>
                <a:ea typeface="黑体" panose="02010609060101010101" pitchFamily="2" charset="-122"/>
              </a:rPr>
              <a:t>测试</a:t>
            </a:r>
            <a:endParaRPr lang="zh-CN" altLang="en-US" b="1" dirty="0" smtClean="0">
              <a:latin typeface="黑体" panose="02010609060101010101" pitchFamily="2" charset="-122"/>
              <a:ea typeface="黑体" panose="02010609060101010101" pitchFamily="2" charset="-122"/>
            </a:endParaRPr>
          </a:p>
        </p:txBody>
      </p:sp>
      <p:pic>
        <p:nvPicPr>
          <p:cNvPr id="6" name="Picture 6" descr="3t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1340768"/>
            <a:ext cx="4631977" cy="510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836712"/>
            <a:ext cx="7886700" cy="677863"/>
          </a:xfrm>
        </p:spPr>
        <p:txBody>
          <a:bodyPr/>
          <a:lstStyle/>
          <a:p>
            <a:r>
              <a:rPr lang="en-US" altLang="zh-CN" b="1" dirty="0" smtClean="0">
                <a:latin typeface="黑体" panose="02010609060101010101" pitchFamily="2" charset="-122"/>
                <a:ea typeface="黑体" panose="02010609060101010101" pitchFamily="2" charset="-122"/>
              </a:rPr>
              <a:t>3.6 </a:t>
            </a:r>
            <a:r>
              <a:rPr lang="zh-CN" altLang="en-US" b="1" dirty="0">
                <a:latin typeface="黑体" panose="02010609060101010101" pitchFamily="2" charset="-122"/>
                <a:ea typeface="黑体" panose="02010609060101010101" pitchFamily="2" charset="-122"/>
              </a:rPr>
              <a:t>基于场景的</a:t>
            </a:r>
            <a:r>
              <a:rPr lang="zh-CN" altLang="en-US" b="1" dirty="0" smtClean="0">
                <a:latin typeface="黑体" panose="02010609060101010101" pitchFamily="2" charset="-122"/>
                <a:ea typeface="黑体" panose="02010609060101010101" pitchFamily="2" charset="-122"/>
              </a:rPr>
              <a:t>测试</a:t>
            </a:r>
            <a:endParaRPr lang="zh-CN" altLang="en-US" dirty="0"/>
          </a:p>
        </p:txBody>
      </p:sp>
      <p:sp>
        <p:nvSpPr>
          <p:cNvPr id="3" name="内容占位符 2"/>
          <p:cNvSpPr>
            <a:spLocks noGrp="1"/>
          </p:cNvSpPr>
          <p:nvPr>
            <p:ph sz="half" idx="2"/>
          </p:nvPr>
        </p:nvSpPr>
        <p:spPr>
          <a:xfrm>
            <a:off x="395536" y="1772816"/>
            <a:ext cx="7906834" cy="5670503"/>
          </a:xfrm>
        </p:spPr>
        <p:txBody>
          <a:bodyPr/>
          <a:lstStyle/>
          <a:p>
            <a:pPr algn="just" eaLnBrk="1" hangingPunct="1"/>
            <a:r>
              <a:rPr lang="zh-CN" altLang="en-US" sz="3400" b="1" dirty="0"/>
              <a:t>场景</a:t>
            </a:r>
            <a:r>
              <a:rPr lang="zh-CN" altLang="en-US" sz="3400" b="1" dirty="0" smtClean="0"/>
              <a:t>法</a:t>
            </a:r>
            <a:r>
              <a:rPr lang="en-US" altLang="zh-CN" sz="3400" b="1" dirty="0" smtClean="0"/>
              <a:t>—</a:t>
            </a:r>
            <a:r>
              <a:rPr lang="zh-CN" altLang="en-US" sz="3400" b="1" dirty="0" smtClean="0"/>
              <a:t>基本思想</a:t>
            </a:r>
            <a:endParaRPr lang="en-US" altLang="zh-CN" sz="3400" b="1" dirty="0" smtClean="0"/>
          </a:p>
          <a:p>
            <a:pPr lvl="1" algn="just" eaLnBrk="1" hangingPunct="1"/>
            <a:r>
              <a:rPr lang="zh-CN" altLang="en-US" b="1" dirty="0">
                <a:solidFill>
                  <a:srgbClr val="FF0000"/>
                </a:solidFill>
              </a:rPr>
              <a:t>场景</a:t>
            </a:r>
            <a:r>
              <a:rPr lang="zh-CN" altLang="en-US" b="1" dirty="0" smtClean="0">
                <a:solidFill>
                  <a:srgbClr val="FF0000"/>
                </a:solidFill>
              </a:rPr>
              <a:t>法</a:t>
            </a:r>
            <a:r>
              <a:rPr lang="zh-CN" altLang="en-US" b="1" dirty="0">
                <a:solidFill>
                  <a:srgbClr val="FF0000"/>
                </a:solidFill>
              </a:rPr>
              <a:t>：</a:t>
            </a:r>
            <a:r>
              <a:rPr lang="zh-CN" altLang="en-US" b="1" dirty="0" smtClean="0"/>
              <a:t>通过分析</a:t>
            </a:r>
            <a:r>
              <a:rPr lang="zh-CN" altLang="en-US" b="1" dirty="0"/>
              <a:t>同一</a:t>
            </a:r>
            <a:r>
              <a:rPr lang="zh-CN" altLang="en-US" b="1" dirty="0" smtClean="0"/>
              <a:t>事件的</a:t>
            </a:r>
            <a:r>
              <a:rPr lang="zh-CN" altLang="en-US" b="1" dirty="0" smtClean="0">
                <a:solidFill>
                  <a:srgbClr val="FF0000"/>
                </a:solidFill>
              </a:rPr>
              <a:t>不同触发</a:t>
            </a:r>
            <a:r>
              <a:rPr lang="zh-CN" altLang="en-US" b="1" dirty="0">
                <a:solidFill>
                  <a:srgbClr val="FF0000"/>
                </a:solidFill>
              </a:rPr>
              <a:t>顺序</a:t>
            </a:r>
            <a:r>
              <a:rPr lang="zh-CN" altLang="en-US" b="1" dirty="0"/>
              <a:t>和处理结果，构建各个事件流，并基于这些事件的触发控制业务流程，形成多个不同场景，最终基于场景设计测试用例。</a:t>
            </a:r>
            <a:endParaRPr lang="en-US" altLang="zh-CN" b="1" dirty="0"/>
          </a:p>
          <a:p>
            <a:pPr lvl="1" algn="just" eaLnBrk="1" hangingPunct="1"/>
            <a:r>
              <a:rPr lang="zh-CN" altLang="zh-CN" b="1" dirty="0">
                <a:solidFill>
                  <a:srgbClr val="FF0000"/>
                </a:solidFill>
              </a:rPr>
              <a:t>基本流</a:t>
            </a:r>
            <a:r>
              <a:rPr lang="zh-CN" altLang="zh-CN" b="1" dirty="0"/>
              <a:t>是从系统的某个初始状态开始，经一系列状态变化后到达终止状态的过程中</a:t>
            </a:r>
            <a:r>
              <a:rPr lang="zh-CN" altLang="zh-CN" b="1" dirty="0">
                <a:solidFill>
                  <a:srgbClr val="FF0000"/>
                </a:solidFill>
              </a:rPr>
              <a:t>最主要的</a:t>
            </a:r>
            <a:r>
              <a:rPr lang="zh-CN" altLang="zh-CN" b="1" dirty="0"/>
              <a:t>一个业务</a:t>
            </a:r>
            <a:r>
              <a:rPr lang="zh-CN" altLang="zh-CN" b="1" dirty="0" smtClean="0"/>
              <a:t>流程</a:t>
            </a:r>
            <a:r>
              <a:rPr lang="zh-CN" altLang="en-US" b="1" dirty="0" smtClean="0"/>
              <a:t>。</a:t>
            </a:r>
            <a:endParaRPr lang="zh-CN" altLang="zh-CN" b="1" dirty="0"/>
          </a:p>
          <a:p>
            <a:pPr lvl="1" algn="just" eaLnBrk="1" hangingPunct="1"/>
            <a:r>
              <a:rPr lang="zh-CN" altLang="zh-CN" b="1" dirty="0">
                <a:solidFill>
                  <a:srgbClr val="FF0000"/>
                </a:solidFill>
              </a:rPr>
              <a:t>备选流</a:t>
            </a:r>
            <a:r>
              <a:rPr lang="zh-CN" altLang="zh-CN" b="1" dirty="0"/>
              <a:t>是以基本流为基础，在经过基本流上每个判定节点</a:t>
            </a:r>
            <a:r>
              <a:rPr lang="en-US" altLang="zh-CN" b="1" dirty="0"/>
              <a:t>(</a:t>
            </a:r>
            <a:r>
              <a:rPr lang="zh-CN" altLang="zh-CN" b="1" dirty="0"/>
              <a:t>包括条件判定和循环判定</a:t>
            </a:r>
            <a:r>
              <a:rPr lang="en-US" altLang="zh-CN" b="1" dirty="0"/>
              <a:t>)</a:t>
            </a:r>
            <a:r>
              <a:rPr lang="zh-CN" altLang="zh-CN" b="1" dirty="0"/>
              <a:t>处满足不同的触发条件，而导致的其他事件</a:t>
            </a:r>
            <a:r>
              <a:rPr lang="zh-CN" altLang="zh-CN" b="1" dirty="0" smtClean="0"/>
              <a:t>流</a:t>
            </a:r>
            <a:r>
              <a:rPr lang="zh-CN" altLang="en-US" b="1" dirty="0" smtClean="0"/>
              <a:t>。</a:t>
            </a:r>
            <a:endParaRPr lang="zh-CN" altLang="zh-CN" b="1" dirty="0"/>
          </a:p>
          <a:p>
            <a:endParaRPr lang="zh-CN" altLang="en-US" dirty="0"/>
          </a:p>
        </p:txBody>
      </p:sp>
    </p:spTree>
    <p:extLst>
      <p:ext uri="{BB962C8B-B14F-4D97-AF65-F5344CB8AC3E}">
        <p14:creationId xmlns:p14="http://schemas.microsoft.com/office/powerpoint/2010/main" val="2735069695"/>
      </p:ext>
    </p:extLst>
  </p:cSld>
  <p:clrMapOvr>
    <a:masterClrMapping/>
  </p:clrMapOvr>
  <p:transition>
    <p:blinds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539552" y="1844824"/>
            <a:ext cx="7906834" cy="5670503"/>
          </a:xfrm>
        </p:spPr>
        <p:txBody>
          <a:bodyPr/>
          <a:lstStyle/>
          <a:p>
            <a:pPr algn="just" eaLnBrk="1" hangingPunct="1"/>
            <a:r>
              <a:rPr lang="zh-CN" altLang="en-US" sz="3400" b="1" dirty="0"/>
              <a:t>基本流与备选流的</a:t>
            </a:r>
            <a:r>
              <a:rPr lang="zh-CN" altLang="en-US" sz="3400" b="1" dirty="0" smtClean="0"/>
              <a:t>区别</a:t>
            </a:r>
            <a:endParaRPr lang="en-US" altLang="zh-CN" sz="3400" b="1" dirty="0" smtClean="0"/>
          </a:p>
          <a:p>
            <a:pPr marL="0" indent="0" algn="just" eaLnBrk="1" hangingPunct="1">
              <a:buNone/>
            </a:pPr>
            <a:endParaRPr lang="zh-CN" altLang="en-US" sz="3400" b="1" dirty="0"/>
          </a:p>
        </p:txBody>
      </p:sp>
      <p:graphicFrame>
        <p:nvGraphicFramePr>
          <p:cNvPr id="4" name="表格 3"/>
          <p:cNvGraphicFramePr>
            <a:graphicFrameLocks noGrp="1"/>
          </p:cNvGraphicFramePr>
          <p:nvPr>
            <p:extLst>
              <p:ext uri="{D42A27DB-BD31-4B8C-83A1-F6EECF244321}">
                <p14:modId xmlns:p14="http://schemas.microsoft.com/office/powerpoint/2010/main" val="2856733648"/>
              </p:ext>
            </p:extLst>
          </p:nvPr>
        </p:nvGraphicFramePr>
        <p:xfrm>
          <a:off x="971600" y="2636912"/>
          <a:ext cx="7704855" cy="3919296"/>
        </p:xfrm>
        <a:graphic>
          <a:graphicData uri="http://schemas.openxmlformats.org/drawingml/2006/table">
            <a:tbl>
              <a:tblPr firstRow="1" bandRow="1">
                <a:tableStyleId>{5C22544A-7EE6-4342-B048-85BDC9FD1C3A}</a:tableStyleId>
              </a:tblPr>
              <a:tblGrid>
                <a:gridCol w="2376264"/>
                <a:gridCol w="2376264"/>
                <a:gridCol w="2952327"/>
              </a:tblGrid>
              <a:tr h="363526">
                <a:tc>
                  <a:txBody>
                    <a:bodyPr/>
                    <a:lstStyle/>
                    <a:p>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基本流</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备选流</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526">
                <a:tc>
                  <a:txBody>
                    <a:bodyPr/>
                    <a:lstStyle/>
                    <a:p>
                      <a:r>
                        <a:rPr lang="zh-CN" altLang="en-US" sz="2000" b="1" dirty="0" smtClean="0">
                          <a:solidFill>
                            <a:schemeClr val="tx1"/>
                          </a:solidFill>
                        </a:rPr>
                        <a:t>测试重要性</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重要</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mn-lt"/>
                          <a:ea typeface="+mn-ea"/>
                          <a:cs typeface="+mn-cs"/>
                        </a:rPr>
                        <a:t>次要</a:t>
                      </a:r>
                      <a:endParaRPr lang="zh-CN" altLang="en-US" sz="20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526">
                <a:tc>
                  <a:txBody>
                    <a:bodyPr/>
                    <a:lstStyle/>
                    <a:p>
                      <a:r>
                        <a:rPr lang="zh-CN" altLang="en-US" sz="2000" b="1" dirty="0" smtClean="0">
                          <a:solidFill>
                            <a:schemeClr val="tx1"/>
                          </a:solidFill>
                        </a:rPr>
                        <a:t>数目</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smtClean="0">
                          <a:solidFill>
                            <a:schemeClr val="tx1"/>
                          </a:solidFill>
                        </a:rPr>
                        <a:t>1</a:t>
                      </a:r>
                      <a:r>
                        <a:rPr lang="zh-CN" altLang="en-US" sz="2000" b="1" dirty="0" smtClean="0">
                          <a:solidFill>
                            <a:schemeClr val="tx1"/>
                          </a:solidFill>
                        </a:rPr>
                        <a:t>条</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smtClean="0">
                          <a:solidFill>
                            <a:schemeClr val="tx1"/>
                          </a:solidFill>
                        </a:rPr>
                        <a:t>1</a:t>
                      </a:r>
                      <a:r>
                        <a:rPr lang="zh-CN" altLang="en-US" sz="2000" b="1" dirty="0" smtClean="0">
                          <a:solidFill>
                            <a:schemeClr val="tx1"/>
                          </a:solidFill>
                        </a:rPr>
                        <a:t>条或多条</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456">
                <a:tc>
                  <a:txBody>
                    <a:bodyPr/>
                    <a:lstStyle/>
                    <a:p>
                      <a:r>
                        <a:rPr lang="zh-CN" altLang="en-US" sz="2000" b="1" dirty="0" smtClean="0">
                          <a:solidFill>
                            <a:schemeClr val="tx1"/>
                          </a:solidFill>
                        </a:rPr>
                        <a:t>初始节点位置</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系统初始状态</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基本流或其他备选流</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456">
                <a:tc>
                  <a:txBody>
                    <a:bodyPr/>
                    <a:lstStyle/>
                    <a:p>
                      <a:r>
                        <a:rPr lang="zh-CN" altLang="en-US" sz="2000" b="1" dirty="0" smtClean="0">
                          <a:solidFill>
                            <a:schemeClr val="tx1"/>
                          </a:solidFill>
                        </a:rPr>
                        <a:t>结束节点位置</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系统默认终止状</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基本流或系统其他终止状态</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456">
                <a:tc>
                  <a:txBody>
                    <a:bodyPr/>
                    <a:lstStyle/>
                    <a:p>
                      <a:r>
                        <a:rPr lang="zh-CN" altLang="en-US" sz="2000" b="1" dirty="0" smtClean="0">
                          <a:solidFill>
                            <a:schemeClr val="tx1"/>
                          </a:solidFill>
                        </a:rPr>
                        <a:t>是否完整的业务流程</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是</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否，仅为业务流程的执行片段</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456">
                <a:tc>
                  <a:txBody>
                    <a:bodyPr/>
                    <a:lstStyle/>
                    <a:p>
                      <a:r>
                        <a:rPr lang="zh-CN" altLang="en-US" sz="2000" b="1" dirty="0" smtClean="0">
                          <a:solidFill>
                            <a:schemeClr val="tx1"/>
                          </a:solidFill>
                        </a:rPr>
                        <a:t>能否构成场景</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能</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chemeClr val="tx1"/>
                          </a:solidFill>
                        </a:rPr>
                        <a:t>否，需要和基本流共同构成场景</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3.6 </a:t>
            </a:r>
            <a:r>
              <a:rPr lang="zh-CN" altLang="en-US" b="1" dirty="0" smtClean="0">
                <a:latin typeface="黑体" panose="02010609060101010101" pitchFamily="2" charset="-122"/>
                <a:ea typeface="黑体" panose="02010609060101010101" pitchFamily="2" charset="-122"/>
              </a:rPr>
              <a:t>基于场景的</a:t>
            </a:r>
            <a:r>
              <a:rPr lang="zh-CN" altLang="en-US" b="1" dirty="0">
                <a:latin typeface="黑体" panose="02010609060101010101" pitchFamily="2" charset="-122"/>
                <a:ea typeface="黑体" panose="02010609060101010101" pitchFamily="2" charset="-122"/>
              </a:rPr>
              <a:t>测试</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1950588386"/>
      </p:ext>
    </p:extLst>
  </p:cSld>
  <p:clrMapOvr>
    <a:masterClrMapping/>
  </p:clrMapOvr>
  <p:transition>
    <p:blinds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67360" y="1701165"/>
            <a:ext cx="7907020" cy="4973320"/>
          </a:xfrm>
        </p:spPr>
        <p:txBody>
          <a:bodyPr/>
          <a:lstStyle/>
          <a:p>
            <a:pPr algn="just" eaLnBrk="1" hangingPunct="1"/>
            <a:r>
              <a:rPr lang="zh-CN" altLang="en-US" sz="3400" b="1" dirty="0" smtClean="0"/>
              <a:t>场景</a:t>
            </a:r>
            <a:r>
              <a:rPr lang="zh-CN" altLang="en-US" sz="3400" b="1" dirty="0"/>
              <a:t>法使用步骤</a:t>
            </a:r>
            <a:endParaRPr lang="en-US" altLang="zh-CN" sz="3400" b="1" dirty="0"/>
          </a:p>
          <a:p>
            <a:pPr marL="971550" lvl="1" indent="-514350">
              <a:buClrTx/>
              <a:buFont typeface="+mj-lt"/>
              <a:buAutoNum type="arabicPeriod"/>
            </a:pPr>
            <a:r>
              <a:rPr lang="zh-CN" altLang="en-US" b="1" dirty="0" smtClean="0">
                <a:latin typeface="+mn-ea"/>
              </a:rPr>
              <a:t>根据业务流程来构建</a:t>
            </a:r>
            <a:r>
              <a:rPr lang="zh-CN" altLang="en-US" b="1" dirty="0" smtClean="0">
                <a:solidFill>
                  <a:srgbClr val="FF0000"/>
                </a:solidFill>
                <a:latin typeface="+mn-ea"/>
              </a:rPr>
              <a:t>基本流和备选流</a:t>
            </a:r>
            <a:endParaRPr lang="en-US" altLang="zh-CN" b="1" dirty="0" smtClean="0">
              <a:solidFill>
                <a:srgbClr val="FF0000"/>
              </a:solidFill>
              <a:latin typeface="+mn-ea"/>
            </a:endParaRPr>
          </a:p>
          <a:p>
            <a:pPr marL="971550" lvl="1" indent="-514350">
              <a:buClrTx/>
              <a:buFont typeface="+mj-lt"/>
              <a:buAutoNum type="arabicPeriod"/>
            </a:pPr>
            <a:r>
              <a:rPr lang="zh-CN" altLang="en-US" b="1" dirty="0" smtClean="0">
                <a:latin typeface="+mn-ea"/>
              </a:rPr>
              <a:t>基于这些事件流</a:t>
            </a:r>
            <a:r>
              <a:rPr lang="zh-CN" altLang="en-US" b="1" dirty="0" smtClean="0">
                <a:solidFill>
                  <a:srgbClr val="FF0000"/>
                </a:solidFill>
                <a:latin typeface="+mn-ea"/>
              </a:rPr>
              <a:t>构建场景</a:t>
            </a:r>
            <a:r>
              <a:rPr lang="zh-CN" altLang="en-US" b="1" dirty="0" smtClean="0">
                <a:latin typeface="+mn-ea"/>
              </a:rPr>
              <a:t>，以满足测试完备和无冗余的要求</a:t>
            </a:r>
            <a:endParaRPr lang="en-US" altLang="zh-CN" b="1" dirty="0" smtClean="0">
              <a:latin typeface="+mn-ea"/>
            </a:endParaRPr>
          </a:p>
          <a:p>
            <a:pPr marL="971550" lvl="1" indent="-514350">
              <a:buClrTx/>
              <a:buFont typeface="+mj-lt"/>
              <a:buAutoNum type="arabicPeriod"/>
            </a:pPr>
            <a:r>
              <a:rPr lang="zh-CN" altLang="en-US" b="1" dirty="0" smtClean="0">
                <a:latin typeface="+mn-ea"/>
              </a:rPr>
              <a:t>根据场景</a:t>
            </a:r>
            <a:r>
              <a:rPr lang="zh-CN" altLang="en-US" b="1" dirty="0" smtClean="0">
                <a:solidFill>
                  <a:srgbClr val="FF0000"/>
                </a:solidFill>
                <a:latin typeface="+mn-ea"/>
              </a:rPr>
              <a:t>设计测试用例</a:t>
            </a:r>
            <a:endParaRPr lang="en-US" altLang="zh-CN" b="1" dirty="0" smtClean="0">
              <a:solidFill>
                <a:srgbClr val="FF0000"/>
              </a:solidFill>
              <a:latin typeface="+mn-ea"/>
            </a:endParaRPr>
          </a:p>
          <a:p>
            <a:pPr marL="471170" lvl="1" indent="0">
              <a:buNone/>
            </a:pPr>
            <a:endParaRPr lang="zh-CN" altLang="en-US"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3.6 </a:t>
            </a:r>
            <a:r>
              <a:rPr lang="zh-CN" altLang="en-US" b="1" dirty="0" smtClean="0">
                <a:latin typeface="黑体" panose="02010609060101010101" pitchFamily="2" charset="-122"/>
                <a:ea typeface="黑体" panose="02010609060101010101" pitchFamily="2" charset="-122"/>
              </a:rPr>
              <a:t>基于场景的</a:t>
            </a:r>
            <a:r>
              <a:rPr lang="zh-CN" altLang="en-US" b="1" dirty="0">
                <a:latin typeface="黑体" panose="02010609060101010101" pitchFamily="2" charset="-122"/>
                <a:ea typeface="黑体" panose="02010609060101010101" pitchFamily="2" charset="-122"/>
              </a:rPr>
              <a:t>测试</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539552" y="1844824"/>
            <a:ext cx="7906834" cy="5670503"/>
          </a:xfrm>
        </p:spPr>
        <p:txBody>
          <a:bodyPr/>
          <a:lstStyle/>
          <a:p>
            <a:pPr algn="just" eaLnBrk="1" hangingPunct="1"/>
            <a:r>
              <a:rPr lang="zh-CN" altLang="en-US" sz="3400" b="1" dirty="0"/>
              <a:t>场景设计的基本原则</a:t>
            </a:r>
            <a:endParaRPr lang="en-US" altLang="zh-CN" sz="3400" b="1" dirty="0"/>
          </a:p>
          <a:p>
            <a:pPr marL="971550" lvl="1" indent="-514350">
              <a:buClrTx/>
              <a:buFont typeface="+mj-lt"/>
              <a:buAutoNum type="arabicPeriod"/>
            </a:pPr>
            <a:r>
              <a:rPr lang="zh-CN" altLang="en-US" b="1" dirty="0">
                <a:latin typeface="+mn-ea"/>
              </a:rPr>
              <a:t>最少的场景数等于</a:t>
            </a:r>
            <a:r>
              <a:rPr lang="zh-CN" altLang="en-US" b="1" dirty="0">
                <a:solidFill>
                  <a:srgbClr val="FF0000"/>
                </a:solidFill>
                <a:latin typeface="+mn-ea"/>
              </a:rPr>
              <a:t>事件流的总数</a:t>
            </a:r>
            <a:r>
              <a:rPr lang="zh-CN" altLang="en-US" b="1" dirty="0">
                <a:latin typeface="+mn-ea"/>
              </a:rPr>
              <a:t>，基本流与备选流的总数</a:t>
            </a:r>
            <a:endParaRPr lang="en-US" altLang="zh-CN" b="1" dirty="0">
              <a:latin typeface="+mn-ea"/>
            </a:endParaRPr>
          </a:p>
          <a:p>
            <a:pPr marL="971550" lvl="1" indent="-514350">
              <a:buClrTx/>
              <a:buFont typeface="+mj-lt"/>
              <a:buAutoNum type="arabicPeriod"/>
            </a:pPr>
            <a:r>
              <a:rPr lang="zh-CN" altLang="en-US" b="1" dirty="0">
                <a:latin typeface="+mn-ea"/>
              </a:rPr>
              <a:t>有且唯一有一个场景仅包含</a:t>
            </a:r>
            <a:r>
              <a:rPr lang="zh-CN" altLang="en-US" b="1" dirty="0">
                <a:solidFill>
                  <a:srgbClr val="FF0000"/>
                </a:solidFill>
                <a:latin typeface="+mn-ea"/>
              </a:rPr>
              <a:t>基本流</a:t>
            </a:r>
            <a:endParaRPr lang="en-US" altLang="zh-CN" b="1" dirty="0">
              <a:solidFill>
                <a:srgbClr val="FF0000"/>
              </a:solidFill>
              <a:latin typeface="+mn-ea"/>
            </a:endParaRPr>
          </a:p>
          <a:p>
            <a:pPr marL="971550" lvl="1" indent="-514350">
              <a:buClrTx/>
              <a:buFont typeface="+mj-lt"/>
              <a:buAutoNum type="arabicPeriod"/>
            </a:pPr>
            <a:r>
              <a:rPr lang="zh-CN" altLang="en-US" b="1" dirty="0">
                <a:latin typeface="+mn-ea"/>
              </a:rPr>
              <a:t>对应某个备选流，</a:t>
            </a:r>
            <a:r>
              <a:rPr lang="zh-CN" altLang="en-US" b="1" dirty="0">
                <a:solidFill>
                  <a:srgbClr val="FF0000"/>
                </a:solidFill>
                <a:latin typeface="+mn-ea"/>
              </a:rPr>
              <a:t>至少应有一个场景覆盖</a:t>
            </a:r>
            <a:r>
              <a:rPr lang="zh-CN" altLang="en-US" b="1" dirty="0">
                <a:latin typeface="+mn-ea"/>
              </a:rPr>
              <a:t>，且在场景中应该避免覆盖其他备选流</a:t>
            </a:r>
          </a:p>
        </p:txBody>
      </p:sp>
      <p:sp>
        <p:nvSpPr>
          <p:cNvPr id="6"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3.6 </a:t>
            </a:r>
            <a:r>
              <a:rPr lang="zh-CN" altLang="en-US" b="1" dirty="0" smtClean="0">
                <a:latin typeface="黑体" panose="02010609060101010101" pitchFamily="2" charset="-122"/>
                <a:ea typeface="黑体" panose="02010609060101010101" pitchFamily="2" charset="-122"/>
              </a:rPr>
              <a:t>基于场景的</a:t>
            </a:r>
            <a:r>
              <a:rPr lang="zh-CN" altLang="en-US" b="1" dirty="0">
                <a:latin typeface="黑体" panose="02010609060101010101" pitchFamily="2" charset="-122"/>
                <a:ea typeface="黑体" panose="02010609060101010101" pitchFamily="2" charset="-122"/>
              </a:rPr>
              <a:t>测试</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2099429143"/>
      </p:ext>
    </p:extLst>
  </p:cSld>
  <p:clrMapOvr>
    <a:masterClrMapping/>
  </p:clrMapOvr>
  <p:transition>
    <p:blinds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539552" y="1844824"/>
            <a:ext cx="7906834" cy="5670503"/>
          </a:xfrm>
        </p:spPr>
        <p:txBody>
          <a:bodyPr/>
          <a:lstStyle/>
          <a:p>
            <a:pPr algn="just" eaLnBrk="1" hangingPunct="1"/>
            <a:r>
              <a:rPr lang="en-US" altLang="zh-CN" sz="3400" b="1" dirty="0" smtClean="0"/>
              <a:t>ATM</a:t>
            </a:r>
            <a:r>
              <a:rPr lang="zh-CN" altLang="en-US" sz="3400" b="1" dirty="0" smtClean="0"/>
              <a:t>实例</a:t>
            </a:r>
            <a:endParaRPr lang="en-US" altLang="zh-CN" sz="3400" b="1" dirty="0"/>
          </a:p>
        </p:txBody>
      </p:sp>
      <p:sp>
        <p:nvSpPr>
          <p:cNvPr id="6"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3.6 </a:t>
            </a:r>
            <a:r>
              <a:rPr lang="zh-CN" altLang="en-US" b="1" dirty="0" smtClean="0">
                <a:latin typeface="黑体" panose="02010609060101010101" pitchFamily="2" charset="-122"/>
                <a:ea typeface="黑体" panose="02010609060101010101" pitchFamily="2" charset="-122"/>
              </a:rPr>
              <a:t>基于场景的</a:t>
            </a:r>
            <a:r>
              <a:rPr lang="zh-CN" altLang="en-US" b="1" dirty="0">
                <a:latin typeface="黑体" panose="02010609060101010101" pitchFamily="2" charset="-122"/>
                <a:ea typeface="黑体" panose="02010609060101010101" pitchFamily="2" charset="-122"/>
              </a:rPr>
              <a:t>测试</a:t>
            </a:r>
            <a:endParaRPr lang="zh-CN" altLang="en-US" b="1" dirty="0" smtClean="0">
              <a:latin typeface="黑体" panose="02010609060101010101" pitchFamily="2" charset="-122"/>
              <a:ea typeface="黑体" panose="02010609060101010101" pitchFamily="2" charset="-122"/>
            </a:endParaRPr>
          </a:p>
        </p:txBody>
      </p:sp>
      <p:pic>
        <p:nvPicPr>
          <p:cNvPr id="4" name="Picture 2" descr="3t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0151" y="448107"/>
            <a:ext cx="2397125" cy="639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9370595"/>
      </p:ext>
    </p:extLst>
  </p:cSld>
  <p:clrMapOvr>
    <a:masterClrMapping/>
  </p:clrMapOvr>
  <p:transition>
    <p:blinds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539552" y="1844824"/>
            <a:ext cx="7906834" cy="5670503"/>
          </a:xfrm>
        </p:spPr>
        <p:txBody>
          <a:bodyPr/>
          <a:lstStyle/>
          <a:p>
            <a:pPr algn="just" eaLnBrk="1" hangingPunct="1"/>
            <a:r>
              <a:rPr lang="zh-CN" altLang="en-US" sz="3400" b="1" dirty="0" smtClean="0"/>
              <a:t>场景</a:t>
            </a:r>
            <a:r>
              <a:rPr lang="zh-CN" altLang="en-US" sz="3400" b="1" dirty="0"/>
              <a:t>构建</a:t>
            </a:r>
            <a:endParaRPr lang="en-US" altLang="zh-CN" sz="3400" b="1" dirty="0"/>
          </a:p>
          <a:p>
            <a:pPr lvl="1" algn="just" eaLnBrk="1" hangingPunct="1"/>
            <a:r>
              <a:rPr lang="zh-CN" altLang="en-US" b="1" dirty="0">
                <a:latin typeface="+mn-ea"/>
              </a:rPr>
              <a:t>场景</a:t>
            </a:r>
            <a:r>
              <a:rPr lang="en-US" altLang="en-US" b="1" dirty="0">
                <a:latin typeface="+mn-ea"/>
              </a:rPr>
              <a:t>1(</a:t>
            </a:r>
            <a:r>
              <a:rPr lang="zh-CN" altLang="en-US" b="1" dirty="0">
                <a:latin typeface="+mn-ea"/>
              </a:rPr>
              <a:t>取款成功，且打印凭条</a:t>
            </a:r>
            <a:r>
              <a:rPr lang="en-US" altLang="en-US" b="1" dirty="0">
                <a:latin typeface="+mn-ea"/>
              </a:rPr>
              <a:t>)</a:t>
            </a:r>
            <a:r>
              <a:rPr lang="zh-CN" altLang="en-US" b="1" dirty="0">
                <a:latin typeface="+mn-ea"/>
              </a:rPr>
              <a:t>：基本流；</a:t>
            </a:r>
          </a:p>
          <a:p>
            <a:pPr lvl="1" algn="just" eaLnBrk="1" hangingPunct="1"/>
            <a:r>
              <a:rPr lang="zh-CN" altLang="en-US" b="1" dirty="0">
                <a:latin typeface="+mn-ea"/>
              </a:rPr>
              <a:t>场景</a:t>
            </a:r>
            <a:r>
              <a:rPr lang="en-US" altLang="en-US" b="1" dirty="0">
                <a:latin typeface="+mn-ea"/>
              </a:rPr>
              <a:t>2(</a:t>
            </a:r>
            <a:r>
              <a:rPr lang="zh-CN" altLang="en-US" b="1" dirty="0">
                <a:latin typeface="+mn-ea"/>
              </a:rPr>
              <a:t>卡错误</a:t>
            </a:r>
            <a:r>
              <a:rPr lang="en-US" altLang="en-US" b="1" dirty="0">
                <a:latin typeface="+mn-ea"/>
              </a:rPr>
              <a:t>)</a:t>
            </a:r>
            <a:r>
              <a:rPr lang="zh-CN" altLang="en-US" b="1" dirty="0">
                <a:latin typeface="+mn-ea"/>
              </a:rPr>
              <a:t>：基本流</a:t>
            </a:r>
            <a:r>
              <a:rPr lang="en-US" altLang="en-US" b="1" dirty="0">
                <a:latin typeface="+mn-ea"/>
              </a:rPr>
              <a:t>+</a:t>
            </a:r>
            <a:r>
              <a:rPr lang="zh-CN" altLang="en-US" b="1" dirty="0">
                <a:latin typeface="+mn-ea"/>
              </a:rPr>
              <a:t>备选流</a:t>
            </a:r>
            <a:r>
              <a:rPr lang="en-US" altLang="en-US" b="1" dirty="0">
                <a:latin typeface="+mn-ea"/>
              </a:rPr>
              <a:t>1</a:t>
            </a:r>
            <a:r>
              <a:rPr lang="zh-CN" altLang="en-US" b="1" dirty="0">
                <a:latin typeface="+mn-ea"/>
              </a:rPr>
              <a:t>；</a:t>
            </a:r>
          </a:p>
          <a:p>
            <a:pPr lvl="1" algn="just" eaLnBrk="1" hangingPunct="1"/>
            <a:r>
              <a:rPr lang="zh-CN" altLang="en-US" b="1" dirty="0">
                <a:latin typeface="+mn-ea"/>
              </a:rPr>
              <a:t>场景</a:t>
            </a:r>
            <a:r>
              <a:rPr lang="en-US" altLang="en-US" b="1" dirty="0">
                <a:latin typeface="+mn-ea"/>
              </a:rPr>
              <a:t>3(</a:t>
            </a:r>
            <a:r>
              <a:rPr lang="zh-CN" altLang="en-US" b="1" dirty="0">
                <a:latin typeface="+mn-ea"/>
              </a:rPr>
              <a:t>密码错误</a:t>
            </a:r>
            <a:r>
              <a:rPr lang="en-US" altLang="en-US" b="1" dirty="0">
                <a:latin typeface="+mn-ea"/>
              </a:rPr>
              <a:t>)</a:t>
            </a:r>
            <a:r>
              <a:rPr lang="zh-CN" altLang="en-US" b="1" dirty="0">
                <a:latin typeface="+mn-ea"/>
              </a:rPr>
              <a:t>：基本流</a:t>
            </a:r>
            <a:r>
              <a:rPr lang="en-US" altLang="en-US" b="1" dirty="0">
                <a:latin typeface="+mn-ea"/>
              </a:rPr>
              <a:t>+</a:t>
            </a:r>
            <a:r>
              <a:rPr lang="zh-CN" altLang="en-US" b="1" dirty="0">
                <a:latin typeface="+mn-ea"/>
              </a:rPr>
              <a:t>备选流</a:t>
            </a:r>
            <a:r>
              <a:rPr lang="en-US" altLang="en-US" b="1" dirty="0">
                <a:latin typeface="+mn-ea"/>
              </a:rPr>
              <a:t>2</a:t>
            </a:r>
            <a:r>
              <a:rPr lang="zh-CN" altLang="en-US" b="1" dirty="0">
                <a:latin typeface="+mn-ea"/>
              </a:rPr>
              <a:t>；</a:t>
            </a:r>
          </a:p>
          <a:p>
            <a:pPr lvl="1" algn="just" eaLnBrk="1" hangingPunct="1"/>
            <a:r>
              <a:rPr lang="zh-CN" altLang="en-US" b="1" dirty="0">
                <a:latin typeface="+mn-ea"/>
              </a:rPr>
              <a:t>场景</a:t>
            </a:r>
            <a:r>
              <a:rPr lang="en-US" altLang="en-US" b="1" dirty="0">
                <a:latin typeface="+mn-ea"/>
              </a:rPr>
              <a:t>4(</a:t>
            </a:r>
            <a:r>
              <a:rPr lang="zh-CN" altLang="en-US" b="1" dirty="0">
                <a:latin typeface="+mn-ea"/>
              </a:rPr>
              <a:t>密码失败</a:t>
            </a:r>
            <a:r>
              <a:rPr lang="en-US" altLang="en-US" b="1" dirty="0">
                <a:latin typeface="+mn-ea"/>
              </a:rPr>
              <a:t>)</a:t>
            </a:r>
            <a:r>
              <a:rPr lang="zh-CN" altLang="en-US" b="1" dirty="0">
                <a:latin typeface="+mn-ea"/>
              </a:rPr>
              <a:t>：基本流</a:t>
            </a:r>
            <a:r>
              <a:rPr lang="en-US" altLang="en-US" b="1" dirty="0">
                <a:latin typeface="+mn-ea"/>
              </a:rPr>
              <a:t>+</a:t>
            </a:r>
            <a:r>
              <a:rPr lang="zh-CN" altLang="en-US" b="1" dirty="0">
                <a:latin typeface="+mn-ea"/>
              </a:rPr>
              <a:t>备选流</a:t>
            </a:r>
            <a:r>
              <a:rPr lang="en-US" altLang="en-US" b="1" dirty="0">
                <a:latin typeface="+mn-ea"/>
              </a:rPr>
              <a:t>3</a:t>
            </a:r>
            <a:r>
              <a:rPr lang="zh-CN" altLang="en-US" b="1" dirty="0">
                <a:latin typeface="+mn-ea"/>
              </a:rPr>
              <a:t>；</a:t>
            </a:r>
          </a:p>
          <a:p>
            <a:pPr lvl="1" algn="just" eaLnBrk="1" hangingPunct="1"/>
            <a:r>
              <a:rPr lang="zh-CN" altLang="en-US" b="1" dirty="0">
                <a:latin typeface="+mn-ea"/>
              </a:rPr>
              <a:t>场景</a:t>
            </a:r>
            <a:r>
              <a:rPr lang="en-US" altLang="en-US" b="1" dirty="0">
                <a:latin typeface="+mn-ea"/>
              </a:rPr>
              <a:t>5(</a:t>
            </a:r>
            <a:r>
              <a:rPr lang="zh-CN" altLang="en-US" b="1" dirty="0">
                <a:latin typeface="+mn-ea"/>
              </a:rPr>
              <a:t>取款金额错误</a:t>
            </a:r>
            <a:r>
              <a:rPr lang="en-US" altLang="en-US" b="1" dirty="0">
                <a:latin typeface="+mn-ea"/>
              </a:rPr>
              <a:t>)</a:t>
            </a:r>
            <a:r>
              <a:rPr lang="zh-CN" altLang="en-US" b="1" dirty="0">
                <a:latin typeface="+mn-ea"/>
              </a:rPr>
              <a:t>：基本流</a:t>
            </a:r>
            <a:r>
              <a:rPr lang="en-US" altLang="en-US" b="1" dirty="0">
                <a:latin typeface="+mn-ea"/>
              </a:rPr>
              <a:t>+</a:t>
            </a:r>
            <a:r>
              <a:rPr lang="zh-CN" altLang="en-US" b="1" dirty="0">
                <a:latin typeface="+mn-ea"/>
              </a:rPr>
              <a:t>备选流</a:t>
            </a:r>
            <a:r>
              <a:rPr lang="en-US" altLang="en-US" b="1" dirty="0">
                <a:latin typeface="+mn-ea"/>
              </a:rPr>
              <a:t>4</a:t>
            </a:r>
            <a:r>
              <a:rPr lang="zh-CN" altLang="en-US" b="1" dirty="0">
                <a:latin typeface="+mn-ea"/>
              </a:rPr>
              <a:t>；</a:t>
            </a:r>
          </a:p>
          <a:p>
            <a:pPr lvl="1" algn="just" eaLnBrk="1" hangingPunct="1"/>
            <a:r>
              <a:rPr lang="zh-CN" altLang="en-US" b="1" dirty="0">
                <a:latin typeface="+mn-ea"/>
              </a:rPr>
              <a:t>场景</a:t>
            </a:r>
            <a:r>
              <a:rPr lang="en-US" altLang="en-US" b="1" dirty="0">
                <a:latin typeface="+mn-ea"/>
              </a:rPr>
              <a:t>6(</a:t>
            </a:r>
            <a:r>
              <a:rPr lang="zh-CN" altLang="en-US" b="1" dirty="0">
                <a:latin typeface="+mn-ea"/>
              </a:rPr>
              <a:t>取款成功，不打印凭条</a:t>
            </a:r>
            <a:r>
              <a:rPr lang="en-US" altLang="en-US" b="1" dirty="0">
                <a:latin typeface="+mn-ea"/>
              </a:rPr>
              <a:t>)</a:t>
            </a:r>
            <a:r>
              <a:rPr lang="zh-CN" altLang="en-US" b="1" dirty="0">
                <a:latin typeface="+mn-ea"/>
              </a:rPr>
              <a:t>：基本流</a:t>
            </a:r>
            <a:r>
              <a:rPr lang="en-US" altLang="en-US" b="1" dirty="0">
                <a:latin typeface="+mn-ea"/>
              </a:rPr>
              <a:t>+</a:t>
            </a:r>
            <a:r>
              <a:rPr lang="zh-CN" altLang="en-US" b="1" dirty="0">
                <a:latin typeface="+mn-ea"/>
              </a:rPr>
              <a:t>备选流</a:t>
            </a:r>
            <a:r>
              <a:rPr lang="en-US" altLang="en-US" b="1" dirty="0">
                <a:latin typeface="+mn-ea"/>
              </a:rPr>
              <a:t>5</a:t>
            </a:r>
            <a:endParaRPr lang="en-US" altLang="zh-CN" b="1" dirty="0">
              <a:latin typeface="+mn-ea"/>
            </a:endParaRPr>
          </a:p>
        </p:txBody>
      </p:sp>
      <p:sp>
        <p:nvSpPr>
          <p:cNvPr id="6"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3.6 </a:t>
            </a:r>
            <a:r>
              <a:rPr lang="zh-CN" altLang="en-US" b="1" dirty="0" smtClean="0">
                <a:latin typeface="黑体" panose="02010609060101010101" pitchFamily="2" charset="-122"/>
                <a:ea typeface="黑体" panose="02010609060101010101" pitchFamily="2" charset="-122"/>
              </a:rPr>
              <a:t>基于场景的</a:t>
            </a:r>
            <a:r>
              <a:rPr lang="zh-CN" altLang="en-US" b="1" dirty="0">
                <a:latin typeface="黑体" panose="02010609060101010101" pitchFamily="2" charset="-122"/>
                <a:ea typeface="黑体" panose="02010609060101010101" pitchFamily="2" charset="-122"/>
              </a:rPr>
              <a:t>测试</a:t>
            </a:r>
            <a:endParaRPr lang="zh-CN" altLang="en-US" b="1" dirty="0" smtClean="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1892338953"/>
      </p:ext>
    </p:extLst>
  </p:cSld>
  <p:clrMapOvr>
    <a:masterClrMapping/>
  </p:clrMapOvr>
  <p:transition>
    <p:blinds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3.6 </a:t>
            </a:r>
            <a:r>
              <a:rPr lang="zh-CN" altLang="en-US" b="1" dirty="0" smtClean="0">
                <a:latin typeface="黑体" pitchFamily="2" charset="-122"/>
                <a:ea typeface="黑体" pitchFamily="2" charset="-122"/>
              </a:rPr>
              <a:t>基于场景的测试</a:t>
            </a:r>
          </a:p>
        </p:txBody>
      </p:sp>
      <p:sp>
        <p:nvSpPr>
          <p:cNvPr id="141316" name="Rectangle 3"/>
          <p:cNvSpPr>
            <a:spLocks noGrp="1" noChangeArrowheads="1"/>
          </p:cNvSpPr>
          <p:nvPr>
            <p:ph type="body" idx="1"/>
          </p:nvPr>
        </p:nvSpPr>
        <p:spPr/>
        <p:txBody>
          <a:bodyPr/>
          <a:lstStyle/>
          <a:p>
            <a:pPr algn="just" eaLnBrk="1" hangingPunct="1"/>
            <a:r>
              <a:rPr lang="zh-CN" altLang="en-US" sz="3400" b="1" dirty="0"/>
              <a:t>测试用例设计</a:t>
            </a:r>
            <a:endParaRPr lang="en-US" altLang="zh-CN" sz="3400" b="1" dirty="0"/>
          </a:p>
        </p:txBody>
      </p:sp>
      <p:graphicFrame>
        <p:nvGraphicFramePr>
          <p:cNvPr id="2" name="表格 1"/>
          <p:cNvGraphicFramePr>
            <a:graphicFrameLocks noGrp="1"/>
          </p:cNvGraphicFramePr>
          <p:nvPr>
            <p:extLst>
              <p:ext uri="{D42A27DB-BD31-4B8C-83A1-F6EECF244321}">
                <p14:modId xmlns:p14="http://schemas.microsoft.com/office/powerpoint/2010/main" val="2191245811"/>
              </p:ext>
            </p:extLst>
          </p:nvPr>
        </p:nvGraphicFramePr>
        <p:xfrm>
          <a:off x="323528" y="1196752"/>
          <a:ext cx="7848872" cy="5400600"/>
        </p:xfrm>
        <a:graphic>
          <a:graphicData uri="http://schemas.openxmlformats.org/drawingml/2006/table">
            <a:tbl>
              <a:tblPr firstRow="1" bandRow="1">
                <a:tableStyleId>{5C22544A-7EE6-4342-B048-85BDC9FD1C3A}</a:tableStyleId>
              </a:tblPr>
              <a:tblGrid>
                <a:gridCol w="1080116"/>
                <a:gridCol w="720080"/>
                <a:gridCol w="648072"/>
                <a:gridCol w="864100"/>
                <a:gridCol w="792088"/>
                <a:gridCol w="1368152"/>
                <a:gridCol w="2376264"/>
              </a:tblGrid>
              <a:tr h="462840">
                <a:tc rowSpan="2">
                  <a:txBody>
                    <a:bodyPr/>
                    <a:lstStyle/>
                    <a:p>
                      <a:r>
                        <a:rPr lang="en-US" altLang="zh-CN" dirty="0" smtClean="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dirty="0" smtClean="0">
                          <a:solidFill>
                            <a:schemeClr val="tx1"/>
                          </a:solidFill>
                        </a:rPr>
                        <a:t>场景</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4">
                  <a:txBody>
                    <a:bodyPr/>
                    <a:lstStyle/>
                    <a:p>
                      <a:r>
                        <a:rPr lang="zh-CN" altLang="en-US" dirty="0" smtClean="0">
                          <a:solidFill>
                            <a:schemeClr val="tx1"/>
                          </a:solidFill>
                        </a:rPr>
                        <a:t>输入</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zh-CN" altLang="en-US" dirty="0" smtClean="0">
                          <a:solidFill>
                            <a:schemeClr val="tx1"/>
                          </a:solidFill>
                        </a:rPr>
                        <a:t>预期输出</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账户</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dirty="0" smtClean="0">
                          <a:solidFill>
                            <a:schemeClr val="tx1"/>
                          </a:solidFill>
                        </a:rPr>
                        <a:t>密码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dirty="0" smtClean="0">
                          <a:solidFill>
                            <a:schemeClr val="tx1"/>
                          </a:solidFill>
                        </a:rPr>
                        <a:t>取款金额</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dirty="0" smtClean="0">
                          <a:solidFill>
                            <a:schemeClr val="tx1"/>
                          </a:solidFill>
                        </a:rPr>
                        <a:t>是否打印交易凭条</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600" dirty="0" smtClean="0">
                          <a:solidFill>
                            <a:schemeClr val="tx1"/>
                          </a:solidFill>
                        </a:rPr>
                        <a:t>ATM-ST-001</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1</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V</a:t>
                      </a:r>
                      <a:endParaRPr lang="zh-CN" altLang="en-US" sz="1600" kern="1200" dirty="0" smtClean="0">
                        <a:solidFill>
                          <a:schemeClr val="tx1"/>
                        </a:solidFill>
                        <a:latin typeface="+mn-lt"/>
                        <a:ea typeface="+mn-ea"/>
                        <a:cs typeface="+mn-cs"/>
                      </a:endParaRPr>
                    </a:p>
                    <a:p>
                      <a:pPr marL="0" algn="l" defTabSz="914400" rtl="0" eaLnBrk="1" latinLnBrk="0" hangingPunct="1"/>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V</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V</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V</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600" kern="1200" dirty="0" smtClean="0">
                          <a:solidFill>
                            <a:schemeClr val="tx1"/>
                          </a:solidFill>
                          <a:latin typeface="+mn-lt"/>
                          <a:ea typeface="+mn-ea"/>
                          <a:cs typeface="+mn-cs"/>
                        </a:rPr>
                        <a:t>取款成功，并打印交易凭条</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600" dirty="0" smtClean="0">
                          <a:solidFill>
                            <a:schemeClr val="tx1"/>
                          </a:solidFill>
                        </a:rPr>
                        <a:t>ATM-ST-002</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2</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I</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N/A</a:t>
                      </a:r>
                      <a:endParaRPr lang="zh-CN" altLang="en-US" sz="1600" kern="1200" dirty="0" smtClean="0">
                        <a:solidFill>
                          <a:schemeClr val="tx1"/>
                        </a:solidFill>
                        <a:latin typeface="+mn-lt"/>
                        <a:ea typeface="+mn-ea"/>
                        <a:cs typeface="+mn-cs"/>
                      </a:endParaRPr>
                    </a:p>
                    <a:p>
                      <a:pPr marL="0" algn="l" defTabSz="914400" rtl="0" eaLnBrk="1" latinLnBrk="0" hangingPunct="1"/>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N/A</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N/A</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600" kern="1200" dirty="0" smtClean="0">
                          <a:solidFill>
                            <a:schemeClr val="tx1"/>
                          </a:solidFill>
                          <a:latin typeface="+mn-lt"/>
                          <a:ea typeface="+mn-ea"/>
                          <a:cs typeface="+mn-cs"/>
                        </a:rPr>
                        <a:t>消息提示，退卡</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ATM-ST-003</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3</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V</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I</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N/A</a:t>
                      </a:r>
                      <a:endParaRPr lang="zh-CN" altLang="en-US" sz="1600" kern="1200" dirty="0" smtClean="0">
                        <a:solidFill>
                          <a:schemeClr val="tx1"/>
                        </a:solidFill>
                        <a:latin typeface="+mn-lt"/>
                        <a:ea typeface="+mn-ea"/>
                        <a:cs typeface="+mn-cs"/>
                      </a:endParaRPr>
                    </a:p>
                    <a:p>
                      <a:pPr marL="0" algn="l" defTabSz="914400" rtl="0" eaLnBrk="1" latinLnBrk="0" hangingPunct="1"/>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N/A</a:t>
                      </a:r>
                      <a:endParaRPr lang="zh-CN" altLang="en-US" sz="1600" kern="1200" dirty="0" smtClean="0">
                        <a:solidFill>
                          <a:schemeClr val="tx1"/>
                        </a:solidFill>
                        <a:latin typeface="+mn-lt"/>
                        <a:ea typeface="+mn-ea"/>
                        <a:cs typeface="+mn-cs"/>
                      </a:endParaRPr>
                    </a:p>
                    <a:p>
                      <a:pPr marL="0" algn="l" defTabSz="914400" rtl="0" eaLnBrk="1" latinLnBrk="0" hangingPunct="1"/>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600" kern="1200" dirty="0" smtClean="0">
                          <a:solidFill>
                            <a:schemeClr val="tx1"/>
                          </a:solidFill>
                          <a:latin typeface="+mn-lt"/>
                          <a:ea typeface="+mn-ea"/>
                          <a:cs typeface="+mn-cs"/>
                        </a:rPr>
                        <a:t>消息提示，返回基本流</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ATM-ST-004</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3</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V</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I</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N/A</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N/A</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mn-lt"/>
                          <a:ea typeface="+mn-ea"/>
                          <a:cs typeface="+mn-cs"/>
                        </a:rPr>
                        <a:t>消息提示，返回基本流</a:t>
                      </a:r>
                    </a:p>
                    <a:p>
                      <a:pPr marL="0" algn="l" defTabSz="914400" rtl="0" eaLnBrk="1" latinLnBrk="0" hangingPunct="1"/>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ATM-ST-005</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4</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V</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I</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N/A</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N/A</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mn-lt"/>
                          <a:ea typeface="+mn-ea"/>
                          <a:cs typeface="+mn-cs"/>
                        </a:rPr>
                        <a:t>消息提示，吞卡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ATM-ST-006</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5</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V</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V</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I</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N/A</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mn-lt"/>
                          <a:ea typeface="+mn-ea"/>
                          <a:cs typeface="+mn-cs"/>
                        </a:rPr>
                        <a:t>消息提示，返回基本流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7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ATM-ST-007</a:t>
                      </a:r>
                      <a:endParaRPr lang="zh-CN" altLang="en-US" sz="16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6</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V</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kern="1200" dirty="0" smtClean="0">
                          <a:solidFill>
                            <a:schemeClr val="tx1"/>
                          </a:solidFill>
                          <a:latin typeface="+mn-lt"/>
                          <a:ea typeface="+mn-ea"/>
                          <a:cs typeface="+mn-cs"/>
                        </a:rPr>
                        <a:t>V</a:t>
                      </a:r>
                      <a:endParaRPr lang="zh-CN" alt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V</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latin typeface="+mn-lt"/>
                          <a:ea typeface="+mn-ea"/>
                          <a:cs typeface="+mn-cs"/>
                        </a:rPr>
                        <a:t>I</a:t>
                      </a: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mn-lt"/>
                          <a:ea typeface="+mn-ea"/>
                          <a:cs typeface="+mn-cs"/>
                        </a:rPr>
                        <a:t>取款成功，不打印交易凭条</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36303006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606</TotalTime>
  <Words>8557</Words>
  <Application>Microsoft Office PowerPoint</Application>
  <PresentationFormat>全屏显示(4:3)</PresentationFormat>
  <Paragraphs>1351</Paragraphs>
  <Slides>111</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111</vt:i4>
      </vt:variant>
    </vt:vector>
  </HeadingPairs>
  <TitlesOfParts>
    <vt:vector size="113" baseType="lpstr">
      <vt:lpstr>Profile</vt:lpstr>
      <vt:lpstr>Equation</vt:lpstr>
      <vt:lpstr>软件测试实用教程 ——方法与实践</vt:lpstr>
      <vt:lpstr>PowerPoint 演示文稿</vt:lpstr>
      <vt:lpstr>软件测试实用教程 ——方法与实践</vt:lpstr>
      <vt:lpstr>3.2 等价类测试（课下练习）</vt:lpstr>
      <vt:lpstr>3.2 等价类测试</vt:lpstr>
      <vt:lpstr>为什么引入等价类划分法-穷举测试</vt:lpstr>
      <vt:lpstr>PowerPoint 演示文稿</vt:lpstr>
      <vt:lpstr>3.2 等价类测试</vt:lpstr>
      <vt:lpstr>为什么引入等价类划分法-穷举测试</vt:lpstr>
      <vt:lpstr>PowerPoint 演示文稿</vt:lpstr>
      <vt:lpstr>第3章  黑盒测试技术</vt:lpstr>
      <vt:lpstr>3.2 等价类测试</vt:lpstr>
      <vt:lpstr>3.2 等价类测试-设计测试用例的步骤</vt:lpstr>
      <vt:lpstr>3.2 等价类测试</vt:lpstr>
      <vt:lpstr>第3章  黑盒测试技术</vt:lpstr>
      <vt:lpstr>3.1 概述</vt:lpstr>
      <vt:lpstr>3.1 概述</vt:lpstr>
      <vt:lpstr>3.1 概述</vt:lpstr>
      <vt:lpstr>第3章  黑盒测试技术</vt:lpstr>
      <vt:lpstr>为什么引入等价类划分法-穷举测试</vt:lpstr>
      <vt:lpstr>PowerPoint 演示文稿</vt:lpstr>
      <vt:lpstr>3.2 等价类测试</vt:lpstr>
      <vt:lpstr>3.2 等价类测试</vt:lpstr>
      <vt:lpstr>3.2 等价类测试</vt:lpstr>
      <vt:lpstr>3.2 等价类测试</vt:lpstr>
      <vt:lpstr>3.2 等价类测试</vt:lpstr>
      <vt:lpstr>3.2 等价类测试-设计测试用例的步骤</vt:lpstr>
      <vt:lpstr>3.2 等价类测试</vt:lpstr>
      <vt:lpstr>3.2 等价类测试</vt:lpstr>
      <vt:lpstr>3.2 等价类测试</vt:lpstr>
      <vt:lpstr>3.2 等价类测试</vt:lpstr>
      <vt:lpstr>3.2 输出域的等价类</vt:lpstr>
      <vt:lpstr>3.2 输出域的等价类</vt:lpstr>
      <vt:lpstr> </vt:lpstr>
      <vt:lpstr>3.2 输出域的等价类</vt:lpstr>
      <vt:lpstr>3.2 输出域的等价类</vt:lpstr>
      <vt:lpstr>3.2 等价类测试（课下练习）</vt:lpstr>
      <vt:lpstr>内容总结</vt:lpstr>
      <vt:lpstr>为什么进行边界值测试</vt:lpstr>
      <vt:lpstr>边界值分析概述</vt:lpstr>
      <vt:lpstr>PowerPoint 演示文稿</vt:lpstr>
      <vt:lpstr>3.2 边界值测试</vt:lpstr>
      <vt:lpstr>3.2 边界值测试</vt:lpstr>
      <vt:lpstr>3.2 边界值测试</vt:lpstr>
      <vt:lpstr>PowerPoint 演示文稿</vt:lpstr>
      <vt:lpstr>3.2 边界值测试</vt:lpstr>
      <vt:lpstr>PowerPoint 演示文稿</vt:lpstr>
      <vt:lpstr>等价类+边界值（练习）</vt:lpstr>
      <vt:lpstr>3.4 基于决策表的测试</vt:lpstr>
      <vt:lpstr>3.4 基于决策表的测试</vt:lpstr>
      <vt:lpstr>3.4 基于决策表的测试</vt:lpstr>
      <vt:lpstr>3.4 基于决策表的测试</vt:lpstr>
      <vt:lpstr>3.4 基于决策表的测试</vt:lpstr>
      <vt:lpstr>3.4 基于决策表的测试</vt:lpstr>
      <vt:lpstr>3.4 基于决策表的测试</vt:lpstr>
      <vt:lpstr>3.4 基于决策表的测试</vt:lpstr>
      <vt:lpstr>3.4 基于决策表的测试</vt:lpstr>
      <vt:lpstr>3.4 基于决策表的测试</vt:lpstr>
      <vt:lpstr>PowerPoint 演示文稿</vt:lpstr>
      <vt:lpstr>PowerPoint 演示文稿</vt:lpstr>
      <vt:lpstr>PowerPoint 演示文稿</vt:lpstr>
      <vt:lpstr>3.1 概述</vt:lpstr>
      <vt:lpstr>引子</vt:lpstr>
      <vt:lpstr>PowerPoint 演示文稿</vt:lpstr>
      <vt:lpstr>3.5 基于正交表的测试</vt:lpstr>
      <vt:lpstr>PowerPoint 演示文稿</vt:lpstr>
      <vt:lpstr>3.5 基于正交表的测试</vt:lpstr>
      <vt:lpstr>3.5 基于正交表的测试</vt:lpstr>
      <vt:lpstr>3.5 基于正交表的测试</vt:lpstr>
      <vt:lpstr>PowerPoint 演示文稿</vt:lpstr>
      <vt:lpstr>3.5 基于正交表的测试</vt:lpstr>
      <vt:lpstr>PowerPoint 演示文稿</vt:lpstr>
      <vt:lpstr>3.5 基于正交表的测试</vt:lpstr>
      <vt:lpstr>第3章  黑盒测试技术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基于正交表的测试</vt:lpstr>
      <vt:lpstr>3.5 基于正交表的测试</vt:lpstr>
      <vt:lpstr>PowerPoint 演示文稿</vt:lpstr>
      <vt:lpstr>PowerPoint 演示文稿</vt:lpstr>
      <vt:lpstr>3.5 基于正交表的测试</vt:lpstr>
      <vt:lpstr>PowerPoint 演示文稿</vt:lpstr>
      <vt:lpstr>3.5 基于正交表的测试</vt:lpstr>
      <vt:lpstr>3.5 基于正交表的测试</vt:lpstr>
      <vt:lpstr>PowerPoint 演示文稿</vt:lpstr>
      <vt:lpstr>PowerPoint 演示文稿</vt:lpstr>
      <vt:lpstr>3.6 基于场景的测试</vt:lpstr>
      <vt:lpstr>PowerPoint 演示文稿</vt:lpstr>
      <vt:lpstr>PowerPoint 演示文稿</vt:lpstr>
      <vt:lpstr>PowerPoint 演示文稿</vt:lpstr>
      <vt:lpstr>PowerPoint 演示文稿</vt:lpstr>
      <vt:lpstr>PowerPoint 演示文稿</vt:lpstr>
      <vt:lpstr>3.6 基于场景的测试</vt:lpstr>
      <vt:lpstr>3.6 基于场景的测试</vt:lpstr>
      <vt:lpstr>内容总结</vt:lpstr>
      <vt:lpstr>PowerPoint 演示文稿</vt:lpstr>
      <vt:lpstr>PowerPoint 演示文稿</vt:lpstr>
      <vt:lpstr>PowerPoint 演示文稿</vt:lpstr>
      <vt:lpstr>随机测试</vt:lpstr>
      <vt:lpstr>探索性测试</vt:lpstr>
      <vt:lpstr>黑盒测试方法的选择</vt:lpstr>
      <vt:lpstr>综合应用</vt:lpstr>
      <vt:lpstr>综合应用</vt:lpstr>
      <vt:lpstr>综合应用</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68</cp:revision>
  <dcterms:created xsi:type="dcterms:W3CDTF">2008-07-27T05:17:11Z</dcterms:created>
  <dcterms:modified xsi:type="dcterms:W3CDTF">2018-02-09T00:24:15Z</dcterms:modified>
</cp:coreProperties>
</file>