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87"/>
  </p:notesMasterIdLst>
  <p:handoutMasterIdLst>
    <p:handoutMasterId r:id="rId88"/>
  </p:handoutMasterIdLst>
  <p:sldIdLst>
    <p:sldId id="256" r:id="rId2"/>
    <p:sldId id="257" r:id="rId3"/>
    <p:sldId id="285" r:id="rId4"/>
    <p:sldId id="318" r:id="rId5"/>
    <p:sldId id="319" r:id="rId6"/>
    <p:sldId id="320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1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395" r:id="rId81"/>
    <p:sldId id="396" r:id="rId82"/>
    <p:sldId id="397" r:id="rId83"/>
    <p:sldId id="398" r:id="rId84"/>
    <p:sldId id="399" r:id="rId85"/>
    <p:sldId id="400" r:id="rId8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00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62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8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B1CB5D-2745-4F1A-ADDC-A0C155B88F78}" type="slidenum">
              <a:rPr lang="zh-CN" altLang="en-US" smtClean="0"/>
              <a:pPr>
                <a:defRPr/>
              </a:pPr>
              <a:t>18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E0B2A7-2417-405C-AC20-850CA8FB5AB5}" type="slidenum">
              <a:rPr lang="zh-CN" altLang="en-US" smtClean="0"/>
              <a:pPr>
                <a:defRPr/>
              </a:pPr>
              <a:t>19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874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这一页不知道是什么意思？这个图需要讲解。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word</a:t>
            </a:r>
            <a:r>
              <a:rPr lang="zh-CN" altLang="en-US" smtClean="0">
                <a:latin typeface="Arial" panose="020B0604020202020204" pitchFamily="34" charset="0"/>
              </a:rPr>
              <a:t>的非正常关闭例子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54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62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4D477-4AD1-4474-986D-C7D348E203B3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E4E15-A5C0-4F8F-89BE-D6B537616807}" type="slidenum">
              <a:rPr lang="zh-CN" altLang="en-US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80CC63-9254-4F6C-9923-D0249C094F2A}" type="slidenum">
              <a:rPr lang="zh-CN" altLang="en-US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03754-B77E-48C0-ADE4-A021F254F6F6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8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65881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5" r:id="rId13"/>
    <p:sldLayoutId id="2147483946" r:id="rId14"/>
    <p:sldLayoutId id="2147483947" r:id="rId15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55" name="Rectangle 95"/>
          <p:cNvSpPr>
            <a:spLocks noGrp="1" noChangeArrowheads="1"/>
          </p:cNvSpPr>
          <p:nvPr>
            <p:ph idx="1"/>
          </p:nvPr>
        </p:nvSpPr>
        <p:spPr>
          <a:xfrm>
            <a:off x="683568" y="1613766"/>
            <a:ext cx="7666037" cy="5199610"/>
          </a:xfrm>
        </p:spPr>
        <p:txBody>
          <a:bodyPr/>
          <a:lstStyle/>
          <a:p>
            <a:r>
              <a:rPr lang="zh-CN" altLang="en-US" sz="3400" b="1" dirty="0"/>
              <a:t>快速原型法</a:t>
            </a:r>
          </a:p>
          <a:p>
            <a:pPr marL="633412" lvl="1" indent="0">
              <a:buFont typeface="Wingdings" pitchFamily="2" charset="2"/>
              <a:buNone/>
            </a:pPr>
            <a:r>
              <a:rPr lang="zh-CN" altLang="en-US" sz="2000" b="1" dirty="0">
                <a:ea typeface="宋体" pitchFamily="2" charset="-122"/>
                <a:cs typeface="+mn-cs"/>
              </a:rPr>
              <a:t>根据客户需求在较短的时间内解决用户最迫切解决的问题，完成可演示的产品。这个产品只实现最重要功能，在得到用户的更加明确的需求之后，原型将丢弃。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528477" y="3290664"/>
            <a:ext cx="6172200" cy="2514600"/>
            <a:chOff x="1460" y="1824"/>
            <a:chExt cx="2956" cy="2246"/>
          </a:xfrm>
        </p:grpSpPr>
        <p:sp>
          <p:nvSpPr>
            <p:cNvPr id="66657" name="Text Box 97"/>
            <p:cNvSpPr txBox="1">
              <a:spLocks noChangeArrowheads="1"/>
            </p:cNvSpPr>
            <p:nvPr/>
          </p:nvSpPr>
          <p:spPr bwMode="auto">
            <a:xfrm>
              <a:off x="1460" y="1824"/>
              <a:ext cx="924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需求分析</a:t>
              </a:r>
            </a:p>
          </p:txBody>
        </p:sp>
        <p:sp>
          <p:nvSpPr>
            <p:cNvPr id="66658" name="Text Box 98"/>
            <p:cNvSpPr txBox="1">
              <a:spLocks noChangeArrowheads="1"/>
            </p:cNvSpPr>
            <p:nvPr/>
          </p:nvSpPr>
          <p:spPr bwMode="auto">
            <a:xfrm>
              <a:off x="2014" y="2305"/>
              <a:ext cx="924" cy="322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原型开发</a:t>
              </a:r>
            </a:p>
          </p:txBody>
        </p:sp>
        <p:sp>
          <p:nvSpPr>
            <p:cNvPr id="66659" name="Text Box 99"/>
            <p:cNvSpPr txBox="1">
              <a:spLocks noChangeArrowheads="1"/>
            </p:cNvSpPr>
            <p:nvPr/>
          </p:nvSpPr>
          <p:spPr bwMode="auto">
            <a:xfrm>
              <a:off x="2569" y="2787"/>
              <a:ext cx="923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原型评价</a:t>
              </a:r>
            </a:p>
          </p:txBody>
        </p:sp>
        <p:sp>
          <p:nvSpPr>
            <p:cNvPr id="66660" name="Text Box 100"/>
            <p:cNvSpPr txBox="1">
              <a:spLocks noChangeArrowheads="1"/>
            </p:cNvSpPr>
            <p:nvPr/>
          </p:nvSpPr>
          <p:spPr bwMode="auto">
            <a:xfrm>
              <a:off x="3030" y="3267"/>
              <a:ext cx="924" cy="322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最终设计</a:t>
              </a:r>
            </a:p>
          </p:txBody>
        </p:sp>
        <p:sp>
          <p:nvSpPr>
            <p:cNvPr id="66661" name="Text Box 101"/>
            <p:cNvSpPr txBox="1">
              <a:spLocks noChangeArrowheads="1"/>
            </p:cNvSpPr>
            <p:nvPr/>
          </p:nvSpPr>
          <p:spPr bwMode="auto">
            <a:xfrm>
              <a:off x="3492" y="3750"/>
              <a:ext cx="924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系统实现</a:t>
              </a:r>
            </a:p>
          </p:txBody>
        </p:sp>
        <p:sp>
          <p:nvSpPr>
            <p:cNvPr id="66662" name="AutoShape 102"/>
            <p:cNvSpPr>
              <a:spLocks noChangeArrowheads="1"/>
            </p:cNvSpPr>
            <p:nvPr/>
          </p:nvSpPr>
          <p:spPr bwMode="auto">
            <a:xfrm rot="1856971">
              <a:off x="2384" y="1984"/>
              <a:ext cx="462" cy="160"/>
            </a:xfrm>
            <a:prstGeom prst="curvedDownArrow">
              <a:avLst>
                <a:gd name="adj1" fmla="val 57391"/>
                <a:gd name="adj2" fmla="val 114783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3" name="AutoShape 103"/>
            <p:cNvSpPr>
              <a:spLocks noChangeArrowheads="1"/>
            </p:cNvSpPr>
            <p:nvPr/>
          </p:nvSpPr>
          <p:spPr bwMode="auto">
            <a:xfrm rot="1856971">
              <a:off x="2938" y="2466"/>
              <a:ext cx="462" cy="160"/>
            </a:xfrm>
            <a:prstGeom prst="curvedDownArrow">
              <a:avLst>
                <a:gd name="adj1" fmla="val 57750"/>
                <a:gd name="adj2" fmla="val 115500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4" name="AutoShape 104"/>
            <p:cNvSpPr>
              <a:spLocks noChangeArrowheads="1"/>
            </p:cNvSpPr>
            <p:nvPr/>
          </p:nvSpPr>
          <p:spPr bwMode="auto">
            <a:xfrm rot="1856971">
              <a:off x="3504" y="2929"/>
              <a:ext cx="462" cy="159"/>
            </a:xfrm>
            <a:prstGeom prst="curvedDownArrow">
              <a:avLst>
                <a:gd name="adj1" fmla="val 57750"/>
                <a:gd name="adj2" fmla="val 115500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5" name="AutoShape 105"/>
            <p:cNvSpPr>
              <a:spLocks noChangeArrowheads="1"/>
            </p:cNvSpPr>
            <p:nvPr/>
          </p:nvSpPr>
          <p:spPr bwMode="auto">
            <a:xfrm rot="1856971">
              <a:off x="3954" y="3428"/>
              <a:ext cx="462" cy="162"/>
            </a:xfrm>
            <a:prstGeom prst="curvedDownArrow">
              <a:avLst>
                <a:gd name="adj1" fmla="val 57391"/>
                <a:gd name="adj2" fmla="val 114783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6" name="Line 106"/>
            <p:cNvSpPr>
              <a:spLocks noChangeShapeType="1"/>
            </p:cNvSpPr>
            <p:nvPr/>
          </p:nvSpPr>
          <p:spPr bwMode="auto">
            <a:xfrm>
              <a:off x="2291" y="2627"/>
              <a:ext cx="0" cy="963"/>
            </a:xfrm>
            <a:prstGeom prst="line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7" name="Line 107"/>
            <p:cNvSpPr>
              <a:spLocks noChangeShapeType="1"/>
            </p:cNvSpPr>
            <p:nvPr/>
          </p:nvSpPr>
          <p:spPr bwMode="auto">
            <a:xfrm flipH="1">
              <a:off x="1737" y="3589"/>
              <a:ext cx="554" cy="0"/>
            </a:xfrm>
            <a:prstGeom prst="line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8" name="Line 108"/>
            <p:cNvSpPr>
              <a:spLocks noChangeShapeType="1"/>
            </p:cNvSpPr>
            <p:nvPr/>
          </p:nvSpPr>
          <p:spPr bwMode="auto">
            <a:xfrm flipV="1">
              <a:off x="1734" y="2144"/>
              <a:ext cx="0" cy="1445"/>
            </a:xfrm>
            <a:prstGeom prst="line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9" name="Text Box 109"/>
            <p:cNvSpPr txBox="1">
              <a:spLocks noChangeArrowheads="1"/>
            </p:cNvSpPr>
            <p:nvPr/>
          </p:nvSpPr>
          <p:spPr bwMode="auto">
            <a:xfrm>
              <a:off x="1550" y="3750"/>
              <a:ext cx="923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用户反馈</a:t>
              </a:r>
            </a:p>
          </p:txBody>
        </p:sp>
      </p:grp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684827" y="879057"/>
            <a:ext cx="5320985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快速原型法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0797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683568" y="908720"/>
            <a:ext cx="6226175" cy="56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kern="12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瀑布模型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分析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08" y="2280150"/>
            <a:ext cx="3656981" cy="31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427531" y="1698109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由来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6428" y="2803614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模样</a:t>
            </a:r>
            <a:endParaRPr lang="zh-CN" altLang="en-US" sz="36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0249" y="5260573"/>
            <a:ext cx="26397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solidFill>
                  <a:srgbClr val="FF99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3600" b="1" dirty="0" smtClean="0">
                <a:ln w="11430"/>
                <a:solidFill>
                  <a:srgbClr val="FF99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600" b="1" dirty="0" smtClean="0">
                <a:ln w="11430"/>
                <a:solidFill>
                  <a:srgbClr val="FF99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sz="3600" b="1" cap="none" spc="0" dirty="0">
              <a:ln w="11430"/>
              <a:solidFill>
                <a:srgbClr val="FF99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9188" y="5446965"/>
            <a:ext cx="15744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优缺点</a:t>
            </a:r>
            <a:endParaRPr lang="zh-CN" altLang="en-US" sz="36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0439" y="2843009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36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5150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 bwMode="auto">
          <a:xfrm>
            <a:off x="3563888" y="1268760"/>
            <a:ext cx="3888208" cy="49685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66688" indent="-163513" eaLnBrk="1" hangingPunct="1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 smtClean="0">
                <a:latin typeface="黑体" pitchFamily="49" charset="-122"/>
                <a:ea typeface="黑体" pitchFamily="49" charset="-122"/>
                <a:cs typeface="+mn-cs"/>
              </a:rPr>
              <a:t>由来</a:t>
            </a:r>
            <a:endParaRPr lang="zh-CN" altLang="en-US"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>
          <a:xfrm>
            <a:off x="683568" y="1196752"/>
            <a:ext cx="7666037" cy="464185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876256" y="1524014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1970</a:t>
            </a:r>
            <a:endParaRPr lang="zh-CN" altLang="en-US" sz="3600" b="1" cap="none" spc="0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46" y="4824526"/>
            <a:ext cx="322389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温斯顿</a:t>
            </a:r>
            <a:r>
              <a:rPr lang="en-US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•</a:t>
            </a:r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罗伊斯</a:t>
            </a:r>
            <a:endParaRPr lang="en-US" altLang="zh-CN" sz="2800" b="1" cap="none" spc="0" dirty="0" smtClean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（</a:t>
            </a:r>
            <a:r>
              <a:rPr lang="en-US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Winston Royce</a:t>
            </a:r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）</a:t>
            </a:r>
            <a:endParaRPr lang="zh-CN" altLang="en-US" sz="28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1787" y="2530489"/>
            <a:ext cx="2499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80</a:t>
            </a:r>
            <a:r>
              <a:rPr lang="zh-CN" altLang="zh-CN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年代早期</a:t>
            </a:r>
            <a:endParaRPr lang="zh-CN" altLang="en-US" sz="3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1331738" y="1413346"/>
            <a:ext cx="4753769" cy="4535934"/>
            <a:chOff x="1292" y="935"/>
            <a:chExt cx="3176" cy="290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需求分析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55" y="1434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系统设计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程序设计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472" y="2432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编码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80" y="2931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测试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34" y="3430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运行及维护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292" y="1344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701" y="1842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109" y="2341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517" y="2840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971" y="3339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154447" y="1479683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（需求说明书）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662880" y="2205509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（系统设计书）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83819" y="2997671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（程序设计书）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859958" y="3789834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（程序清单）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507658" y="458199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（测试报告）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228383" y="5374159"/>
            <a:ext cx="172799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（维护报告，</a:t>
            </a:r>
          </a:p>
          <a:p>
            <a:pPr algn="ctr"/>
            <a:r>
              <a:rPr lang="zh-CN" altLang="en-US" sz="2000" b="1" dirty="0" smtClean="0">
                <a:ea typeface="华文中宋" pitchFamily="2" charset="-122"/>
              </a:rPr>
              <a:t>改进的系统）</a:t>
            </a:r>
            <a:endParaRPr lang="zh-CN" altLang="en-US" sz="2000" b="1" dirty="0"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5511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模型实例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174" y="2386888"/>
            <a:ext cx="8001000" cy="42672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Picture 3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9" y="908720"/>
            <a:ext cx="3322758" cy="274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31" y="1077434"/>
            <a:ext cx="4355977" cy="2555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31" y="3901083"/>
            <a:ext cx="4467225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91280"/>
            <a:ext cx="3210099" cy="237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8852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定义及特点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瀑布模型</a:t>
            </a:r>
            <a:endParaRPr kumimoji="1" lang="en-US" altLang="zh-CN" b="1" dirty="0" smtClean="0"/>
          </a:p>
          <a:p>
            <a:pPr marL="1090612" lvl="1" indent="-457200"/>
            <a:r>
              <a:rPr lang="zh-CN" altLang="en-US" b="1" dirty="0"/>
              <a:t>如同瀑布流水，逐级下落。</a:t>
            </a:r>
            <a:r>
              <a:rPr lang="en-US" altLang="zh-CN" b="1" dirty="0"/>
              <a:t>——</a:t>
            </a:r>
            <a:r>
              <a:rPr lang="zh-CN" altLang="en-US" b="1" dirty="0"/>
              <a:t>样式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将软件生存周期各活动规定为依线性顺序联接的若干阶段的模型。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包括</a:t>
            </a:r>
            <a:r>
              <a:rPr lang="zh-CN" altLang="en-US" b="1" dirty="0">
                <a:solidFill>
                  <a:srgbClr val="FF0000"/>
                </a:solidFill>
              </a:rPr>
              <a:t>需求分析、概要设计、详细设计、编码、测试和维护</a:t>
            </a:r>
            <a:r>
              <a:rPr lang="zh-CN" altLang="en-US" b="1" dirty="0"/>
              <a:t>等阶段。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44829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 smtClean="0">
                <a:latin typeface="黑体" pitchFamily="49" charset="-122"/>
                <a:ea typeface="黑体" pitchFamily="49" charset="-122"/>
                <a:cs typeface="+mn-cs"/>
              </a:rPr>
              <a:t>优点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060848"/>
            <a:ext cx="6840760" cy="4641850"/>
          </a:xfrm>
        </p:spPr>
        <p:txBody>
          <a:bodyPr/>
          <a:lstStyle/>
          <a:p>
            <a:r>
              <a:rPr kumimoji="1" lang="zh-CN" altLang="en-US" b="1" dirty="0"/>
              <a:t>易理解</a:t>
            </a:r>
            <a:endParaRPr kumimoji="1" lang="en-US" altLang="zh-CN" b="1" dirty="0"/>
          </a:p>
          <a:p>
            <a:r>
              <a:rPr kumimoji="1" lang="zh-CN" altLang="en-US" b="1" dirty="0"/>
              <a:t>阶段性</a:t>
            </a:r>
            <a:endParaRPr kumimoji="1" lang="en-US" altLang="zh-CN" b="1" dirty="0"/>
          </a:p>
          <a:p>
            <a:r>
              <a:rPr kumimoji="1" lang="zh-CN" altLang="en-US" b="1" dirty="0"/>
              <a:t>强调需求分析</a:t>
            </a:r>
            <a:endParaRPr kumimoji="1" lang="en-US" altLang="zh-CN" b="1" dirty="0"/>
          </a:p>
          <a:p>
            <a:r>
              <a:rPr kumimoji="1" lang="zh-CN" altLang="en-US" b="1" dirty="0"/>
              <a:t>明确测试阶段</a:t>
            </a:r>
            <a:endParaRPr kumimoji="1" lang="en-US" altLang="zh-CN" b="1" dirty="0"/>
          </a:p>
          <a:p>
            <a:r>
              <a:rPr kumimoji="1" lang="zh-CN" altLang="en-US" b="1" dirty="0"/>
              <a:t>提供了一套</a:t>
            </a:r>
            <a:r>
              <a:rPr kumimoji="1" lang="zh-CN" altLang="en-US" b="1" dirty="0" smtClean="0"/>
              <a:t>模板（文档驱动）</a:t>
            </a:r>
            <a:endParaRPr kumimoji="1" lang="en-US" altLang="zh-CN" b="1" dirty="0"/>
          </a:p>
          <a:p>
            <a:pPr marL="469900" lvl="1" indent="-469900">
              <a:buFont typeface="Wingdings" pitchFamily="2" charset="2"/>
              <a:buChar char="o"/>
            </a:pPr>
            <a:endParaRPr kumimoji="1" lang="zh-CN" altLang="en-US" sz="30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0026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 smtClean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 smtClean="0">
                <a:latin typeface="黑体" pitchFamily="49" charset="-122"/>
                <a:ea typeface="黑体" pitchFamily="49" charset="-122"/>
                <a:cs typeface="+mn-cs"/>
              </a:rPr>
              <a:t>缺点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+mn-ea"/>
              </a:rPr>
              <a:t>线性严格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成果</a:t>
            </a:r>
            <a:r>
              <a:rPr lang="zh-CN" altLang="en-US" b="1" dirty="0">
                <a:latin typeface="+mn-ea"/>
              </a:rPr>
              <a:t>晚出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风险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阶段</a:t>
            </a:r>
            <a:r>
              <a:rPr lang="zh-CN" altLang="en-US" b="1" dirty="0" smtClean="0">
                <a:latin typeface="+mn-ea"/>
              </a:rPr>
              <a:t>固定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反复</a:t>
            </a:r>
            <a:r>
              <a:rPr lang="en-US" altLang="zh-CN" b="1" dirty="0" smtClean="0">
                <a:latin typeface="+mn-ea"/>
              </a:rPr>
              <a:t>&amp;</a:t>
            </a:r>
            <a:r>
              <a:rPr lang="zh-CN" altLang="en-US" b="1" dirty="0" smtClean="0">
                <a:latin typeface="+mn-ea"/>
              </a:rPr>
              <a:t>迭代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灵活性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单次需求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需求变更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适应性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测试滞后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缺陷晚查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代价</a:t>
            </a: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2673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实际应用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适用场合</a:t>
            </a:r>
            <a:endParaRPr kumimoji="1"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功能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性能</a:t>
            </a:r>
            <a:r>
              <a:rPr lang="zh-CN" altLang="en-US" dirty="0">
                <a:solidFill>
                  <a:srgbClr val="FF0000"/>
                </a:solidFill>
              </a:rPr>
              <a:t>明确</a:t>
            </a:r>
            <a:r>
              <a:rPr lang="zh-CN" altLang="en-US" dirty="0" smtClean="0">
                <a:solidFill>
                  <a:srgbClr val="FF0000"/>
                </a:solidFill>
              </a:rPr>
              <a:t>完整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需求固定，无重大变动</a:t>
            </a:r>
            <a:endParaRPr lang="en-US" altLang="zh-CN" dirty="0"/>
          </a:p>
          <a:p>
            <a:pPr lvl="1"/>
            <a:endParaRPr lang="en-US" altLang="zh-CN" b="1" dirty="0" smtClean="0">
              <a:solidFill>
                <a:schemeClr val="tx2">
                  <a:lumMod val="75000"/>
                </a:schemeClr>
              </a:solidFill>
              <a:ea typeface="华文中宋" pitchFamily="2" charset="-122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72816"/>
            <a:ext cx="2552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979712" y="330591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9191" y="4437112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01127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 descr="1.3_clip_image004_0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912" y="1182347"/>
            <a:ext cx="7253187" cy="4628493"/>
          </a:xfrm>
          <a:prstGeom prst="rect">
            <a:avLst/>
          </a:prstGeom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938260" y="503057"/>
            <a:ext cx="6300421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螺旋模型法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(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续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)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4964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12376"/>
            <a:ext cx="8435789" cy="4931477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螺旋模型法</a:t>
            </a:r>
          </a:p>
          <a:p>
            <a:pPr lvl="1"/>
            <a:r>
              <a:rPr lang="zh-CN" altLang="en-US" b="1" dirty="0"/>
              <a:t>每一螺旋（开发阶段）包括5个步骤：</a:t>
            </a:r>
            <a:endParaRPr lang="en-US" altLang="zh-CN" b="1" dirty="0"/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 smtClean="0">
              <a:solidFill>
                <a:schemeClr val="tx1"/>
              </a:solidFill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800100" lvl="1" indent="-166688">
              <a:buFont typeface="黑体" pitchFamily="2" charset="-122"/>
              <a:buChar char="-"/>
            </a:pPr>
            <a:r>
              <a:rPr lang="zh-CN" altLang="en-US" sz="2000" dirty="0" smtClean="0">
                <a:solidFill>
                  <a:schemeClr val="tx1"/>
                </a:solidFill>
                <a:cs typeface="+mn-cs"/>
              </a:rPr>
              <a:t>优点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：严格的全过程风险管理；强调各开发阶段的质量；提供机会评估项目是否有价值继续下去。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发现问题早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)</a:t>
            </a:r>
            <a:endParaRPr lang="zh-CN" altLang="en-US" sz="2000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8430" y="2597933"/>
            <a:ext cx="4464050" cy="3711387"/>
            <a:chOff x="295" y="579"/>
            <a:chExt cx="2812" cy="46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17502404">
              <a:off x="-690" y="2062"/>
              <a:ext cx="4613" cy="1647"/>
            </a:xfrm>
            <a:prstGeom prst="rightArrow">
              <a:avLst>
                <a:gd name="adj1" fmla="val 59065"/>
                <a:gd name="adj2" fmla="val 35713"/>
              </a:avLst>
            </a:prstGeom>
            <a:solidFill>
              <a:srgbClr val="E0DEA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360000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29" y="845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确定下阶段方法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066" y="1661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计划下一阶段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703" y="2478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本阶段的开发和测试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95" y="3294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评估方案，解决风险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067944" y="5420067"/>
            <a:ext cx="2585293" cy="601221"/>
          </a:xfrm>
          <a:prstGeom prst="rect">
            <a:avLst/>
          </a:prstGeom>
          <a:solidFill>
            <a:srgbClr val="EEEDCA">
              <a:alpha val="50000"/>
            </a:srgbClr>
          </a:solidFill>
          <a:ln w="38100" algn="ctr">
            <a:solidFill>
              <a:srgbClr val="808000"/>
            </a:solidFill>
            <a:miter lim="800000"/>
            <a:headEnd/>
            <a:tailEnd/>
          </a:ln>
          <a:effectLst/>
        </p:spPr>
        <p:txBody>
          <a:bodyPr lIns="90000"/>
          <a:lstStyle/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</a:rPr>
              <a:t>确定目标，选择方案</a:t>
            </a:r>
            <a:endParaRPr lang="ja-JP" altLang="en-US" sz="2000" b="1" dirty="0">
              <a:solidFill>
                <a:schemeClr val="tx1">
                  <a:lumMod val="10000"/>
                </a:schemeClr>
              </a:solidFill>
              <a:ea typeface="標楷體" pitchFamily="65" charset="-120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467544" y="877502"/>
            <a:ext cx="6300421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螺旋模型法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(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续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)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3838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0D856F0-7BE2-4B3C-BE9E-9024D91CDFB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章  测试过程管理（补充）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了解</a:t>
            </a:r>
            <a:r>
              <a:rPr lang="zh-CN" altLang="en-US" b="1" dirty="0"/>
              <a:t>常见的软件开发模型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理解瀑布模型的内涵及优缺点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738119" cy="407988"/>
          </a:xfrm>
        </p:spPr>
        <p:txBody>
          <a:bodyPr/>
          <a:lstStyle/>
          <a:p>
            <a:pPr marL="166688" indent="-163513" eaLnBrk="1" hangingPunct="1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敏捷开发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(Agile development)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98240"/>
            <a:ext cx="8244408" cy="4999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latin typeface="+mn-ea"/>
              </a:rPr>
              <a:t>以人为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核心、迭代、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循序渐进</a:t>
            </a:r>
            <a:r>
              <a:rPr lang="zh-CN" altLang="en-US" sz="2400" b="1" dirty="0">
                <a:latin typeface="+mn-ea"/>
              </a:rPr>
              <a:t>的开发</a:t>
            </a:r>
            <a:r>
              <a:rPr lang="zh-CN" altLang="en-US" sz="2400" b="1" dirty="0" smtClean="0">
                <a:latin typeface="+mn-ea"/>
              </a:rPr>
              <a:t>方法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+mn-ea"/>
              </a:rPr>
              <a:t>包括：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Scrum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Crystal Clear,</a:t>
            </a:r>
            <a:r>
              <a:rPr lang="zh-CN" altLang="en-US" sz="2400" b="1" dirty="0">
                <a:latin typeface="+mn-ea"/>
              </a:rPr>
              <a:t>特征驱动软件开发（</a:t>
            </a:r>
            <a:r>
              <a:rPr lang="en-US" altLang="zh-CN" sz="2400" b="1" dirty="0">
                <a:latin typeface="+mn-ea"/>
              </a:rPr>
              <a:t>Feature Driven Development</a:t>
            </a:r>
            <a:r>
              <a:rPr lang="zh-CN" altLang="en-US" sz="2400" b="1" dirty="0">
                <a:latin typeface="+mn-ea"/>
              </a:rPr>
              <a:t>），自适应软件开发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latin typeface="+mn-ea"/>
              </a:rPr>
              <a:t>(Adaptive Software Development)</a:t>
            </a:r>
            <a:r>
              <a:rPr lang="zh-CN" altLang="en-US" sz="2400" b="1" dirty="0" smtClean="0">
                <a:latin typeface="+mn-ea"/>
              </a:rPr>
              <a:t>，极限</a:t>
            </a:r>
            <a:r>
              <a:rPr lang="zh-CN" altLang="en-US" sz="2400" b="1" dirty="0">
                <a:latin typeface="+mn-ea"/>
              </a:rPr>
              <a:t>编程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 err="1">
                <a:latin typeface="+mn-ea"/>
              </a:rPr>
              <a:t>eXtreme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Programming)</a:t>
            </a:r>
          </a:p>
          <a:p>
            <a:r>
              <a:rPr lang="zh-CN" altLang="en-US" sz="2400" b="1" dirty="0" smtClean="0">
                <a:latin typeface="+mn-ea"/>
              </a:rPr>
              <a:t>敏捷</a:t>
            </a:r>
            <a:r>
              <a:rPr lang="zh-CN" altLang="en-US" sz="2400" b="1" dirty="0">
                <a:latin typeface="+mn-ea"/>
              </a:rPr>
              <a:t>宣言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人和交互重于过程和工具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可以工作的软件重于求全责备的文档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客户合作重于合同谈判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随时应对变化重于循规蹈矩　 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核心</a:t>
            </a:r>
            <a:r>
              <a:rPr lang="zh-CN" altLang="en-US" sz="2400" b="1" dirty="0">
                <a:latin typeface="+mn-ea"/>
              </a:rPr>
              <a:t>价值观：沟通，简单，反馈，勇气，尊重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4964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t>22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测试过程管理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本章重点</a:t>
            </a:r>
          </a:p>
          <a:p>
            <a:pPr lvl="1" eaLnBrk="1" hangingPunct="1"/>
            <a:r>
              <a:rPr lang="zh-CN" altLang="en-US" sz="3100" b="1" smtClean="0"/>
              <a:t>软件测试过程模型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测试用例管理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软件缺陷管理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测试团队管理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23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</a:t>
            </a:r>
            <a:endParaRPr lang="en-US" altLang="zh-CN" sz="3400" b="1" dirty="0" smtClean="0"/>
          </a:p>
          <a:p>
            <a:r>
              <a:rPr lang="zh-CN" altLang="zh-CN" sz="3600" dirty="0"/>
              <a:t>是</a:t>
            </a:r>
            <a:r>
              <a:rPr lang="zh-CN" altLang="zh-CN" sz="3600" dirty="0">
                <a:solidFill>
                  <a:srgbClr val="FF0000"/>
                </a:solidFill>
              </a:rPr>
              <a:t>最具有代表意义</a:t>
            </a:r>
            <a:r>
              <a:rPr lang="zh-CN" altLang="zh-CN" sz="3600" dirty="0"/>
              <a:t>的测试模型。</a:t>
            </a:r>
            <a:endParaRPr lang="zh-CN" altLang="zh-CN" sz="3600" dirty="0">
              <a:solidFill>
                <a:srgbClr val="FF0000"/>
              </a:solidFill>
            </a:endParaRPr>
          </a:p>
          <a:p>
            <a:r>
              <a:rPr lang="zh-CN" altLang="zh-CN" sz="3600" dirty="0"/>
              <a:t>是瀑布模型的</a:t>
            </a:r>
            <a:r>
              <a:rPr lang="zh-CN" altLang="zh-CN" sz="3600" dirty="0">
                <a:solidFill>
                  <a:srgbClr val="FF0000"/>
                </a:solidFill>
              </a:rPr>
              <a:t>变种</a:t>
            </a:r>
            <a:r>
              <a:rPr lang="zh-CN" altLang="zh-CN" sz="3600" dirty="0"/>
              <a:t>，反映了测试活动</a:t>
            </a:r>
            <a:r>
              <a:rPr lang="zh-CN" altLang="zh-CN" sz="3600" dirty="0" smtClean="0"/>
              <a:t>与</a:t>
            </a:r>
            <a:r>
              <a:rPr lang="zh-CN" altLang="en-US" sz="3600" dirty="0" smtClean="0"/>
              <a:t>系统分析和</a:t>
            </a:r>
            <a:r>
              <a:rPr lang="zh-CN" altLang="zh-CN" sz="3600" dirty="0" smtClean="0"/>
              <a:t>设计</a:t>
            </a:r>
            <a:r>
              <a:rPr lang="zh-CN" altLang="zh-CN" sz="3600" dirty="0"/>
              <a:t>的</a:t>
            </a:r>
            <a:r>
              <a:rPr lang="zh-CN" altLang="zh-CN" sz="3600" dirty="0">
                <a:solidFill>
                  <a:srgbClr val="FF0000"/>
                </a:solidFill>
              </a:rPr>
              <a:t>关系</a:t>
            </a:r>
            <a:r>
              <a:rPr lang="zh-CN" altLang="zh-CN" sz="3600" dirty="0"/>
              <a:t> 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24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endParaRPr lang="en-US" altLang="zh-CN" sz="3400" b="1" dirty="0" smtClean="0"/>
          </a:p>
        </p:txBody>
      </p:sp>
      <p:pic>
        <p:nvPicPr>
          <p:cNvPr id="6150" name="Picture 6" descr="10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76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45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7D7707-43CE-4D1B-A250-979A8C610C1D}" type="slidenum">
              <a:rPr lang="en-US" altLang="zh-CN" smtClean="0"/>
              <a:t>25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模型策略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400" b="1" dirty="0" smtClean="0"/>
              <a:t>动态测试行为应与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开发行为</a:t>
            </a:r>
            <a:r>
              <a:rPr lang="zh-CN" altLang="en-US" sz="3400" b="1" dirty="0" smtClean="0"/>
              <a:t>对应，每个测试阶段的基础是对应开发阶段的提交物，并通过低层测试确保源代码正确，通过高层测试保证整个系统满足用户需求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A32DF1-69EE-4672-880B-9FEEBD29E87A}" type="slidenum">
              <a:rPr lang="en-US" altLang="zh-CN" smtClean="0"/>
              <a:t>26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V</a:t>
            </a:r>
            <a:r>
              <a:rPr lang="zh-CN" altLang="en-US" sz="3400" b="1" smtClean="0"/>
              <a:t>模型局限性</a:t>
            </a:r>
            <a:endParaRPr lang="zh-CN" altLang="zh-CN" sz="3400" b="1" smtClean="0"/>
          </a:p>
          <a:p>
            <a:pPr lvl="1"/>
            <a:r>
              <a:rPr lang="zh-CN" altLang="zh-CN" b="1" smtClean="0"/>
              <a:t>测试滞后</a:t>
            </a:r>
          </a:p>
          <a:p>
            <a:pPr lvl="1"/>
            <a:r>
              <a:rPr lang="zh-CN" altLang="zh-CN" b="1" smtClean="0"/>
              <a:t>测试与开发文档难以一一对应</a:t>
            </a:r>
          </a:p>
          <a:p>
            <a:pPr lvl="1"/>
            <a:r>
              <a:rPr lang="zh-CN" altLang="zh-CN" b="1" smtClean="0"/>
              <a:t>缺少静态测试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7FE2A-1904-4C77-9425-3C3AC8B35B17}" type="slidenum">
              <a:rPr lang="en-US" altLang="zh-CN" smtClean="0"/>
              <a:t>27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9222" name="Picture 6" descr="10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00630"/>
            <a:ext cx="8296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C64D4B-C12D-44F6-B2AC-84194B1E2800}" type="slidenum">
              <a:rPr lang="en-US" altLang="zh-CN" smtClean="0"/>
              <a:t>28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模型策略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静态测试和动态测试行为伴随整个开发阶段，并与开发行为对应，有助于早期发现缺陷、了解项目难度、评估测试风险，并加快项目进度，降低项目成本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0BFF81-0FC4-4CDE-B558-7CFC130CE8D9}" type="slidenum">
              <a:rPr lang="en-US" altLang="zh-CN" smtClean="0"/>
              <a:t>29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W</a:t>
            </a:r>
            <a:r>
              <a:rPr lang="zh-CN" altLang="en-US" sz="3400" b="1" dirty="0" smtClean="0"/>
              <a:t>模型局限性</a:t>
            </a:r>
            <a:endParaRPr lang="en-US" altLang="zh-CN" sz="3400" b="1" dirty="0" smtClean="0"/>
          </a:p>
          <a:p>
            <a:pPr lvl="1"/>
            <a:r>
              <a:rPr lang="zh-CN" altLang="zh-CN" b="1" dirty="0" smtClean="0"/>
              <a:t>将软件开发看成需求分析、设计和编码等一系列串行的活动</a:t>
            </a:r>
          </a:p>
          <a:p>
            <a:pPr lvl="1"/>
            <a:r>
              <a:rPr lang="zh-CN" altLang="zh-CN" b="1" dirty="0" smtClean="0"/>
              <a:t>开发、测试之间保持着线性的前后关系，</a:t>
            </a:r>
            <a:r>
              <a:rPr lang="zh-CN" altLang="zh-CN" b="1" dirty="0" smtClean="0">
                <a:solidFill>
                  <a:srgbClr val="FF0000"/>
                </a:solidFill>
              </a:rPr>
              <a:t>无法支持迭代</a:t>
            </a:r>
            <a:r>
              <a:rPr lang="zh-CN" altLang="zh-CN" b="1" dirty="0" smtClean="0"/>
              <a:t>的开发模型，无法支持变更调整</a:t>
            </a:r>
          </a:p>
          <a:p>
            <a:pPr lvl="1"/>
            <a:r>
              <a:rPr lang="zh-CN" altLang="zh-CN" b="1" dirty="0" smtClean="0"/>
              <a:t>未体现测试流程的完整性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章  测试过程管理（补充）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/>
            <a:r>
              <a:rPr lang="zh-CN" altLang="en-US" sz="3100" b="1" dirty="0" smtClean="0"/>
              <a:t>软件开发</a:t>
            </a:r>
            <a:r>
              <a:rPr lang="zh-CN" altLang="en-US" sz="3100" b="1" dirty="0"/>
              <a:t>模型概述</a:t>
            </a:r>
            <a:endParaRPr lang="en-US" altLang="zh-CN" sz="3100" b="1" dirty="0"/>
          </a:p>
          <a:p>
            <a:pPr lvl="1" eaLnBrk="1" hangingPunct="1"/>
            <a:r>
              <a:rPr lang="zh-CN" altLang="en-US" sz="3100" b="1" dirty="0"/>
              <a:t>开发模型分析</a:t>
            </a:r>
            <a:endParaRPr lang="en-US" altLang="zh-CN" sz="3100" b="1" dirty="0"/>
          </a:p>
          <a:p>
            <a:pPr lvl="1" eaLnBrk="1" hangingPunct="1"/>
            <a:endParaRPr lang="en-US" altLang="zh-CN" sz="31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605BC2-D8C4-4A9C-96D8-8112A238A457}" type="slidenum">
              <a:rPr lang="en-US" altLang="zh-CN" smtClean="0"/>
              <a:t>30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H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2294" name="Picture 6" descr="10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71750"/>
            <a:ext cx="7778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BFFAB-918D-4017-B234-4C8BF79E77E7}" type="slidenum">
              <a:rPr lang="en-US" altLang="zh-CN" smtClean="0"/>
              <a:t>31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H</a:t>
            </a:r>
            <a:r>
              <a:rPr lang="zh-CN" altLang="en-US" sz="3400" b="1" dirty="0" smtClean="0"/>
              <a:t>模型揭示了：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sz="2800" b="1" dirty="0" smtClean="0"/>
              <a:t>软件测试不仅仅指测试的执行，还包括很多其他的活动</a:t>
            </a:r>
            <a:endParaRPr lang="en-US" altLang="zh-CN" sz="2800" b="1" dirty="0" smtClean="0"/>
          </a:p>
          <a:p>
            <a:pPr lvl="1" algn="just" eaLnBrk="1" hangingPunct="1"/>
            <a:r>
              <a:rPr lang="zh-CN" altLang="en-US" sz="2800" b="1" dirty="0" smtClean="0"/>
              <a:t>软件测试是一个独立的流程，贯穿产品整个生命周期，与其他流程并发执行</a:t>
            </a:r>
            <a:endParaRPr lang="en-US" altLang="zh-CN" sz="2800" b="1" dirty="0" smtClean="0"/>
          </a:p>
          <a:p>
            <a:pPr lvl="1" algn="just" eaLnBrk="1" hangingPunct="1"/>
            <a:r>
              <a:rPr lang="zh-CN" altLang="en-US" sz="2800" b="1" dirty="0" smtClean="0"/>
              <a:t>软件测试要尽早准备、尽早执行</a:t>
            </a:r>
            <a:endParaRPr lang="en-US" altLang="zh-CN" sz="2800" b="1" dirty="0" smtClean="0"/>
          </a:p>
          <a:p>
            <a:pPr lvl="1" algn="just" eaLnBrk="1" hangingPunct="1"/>
            <a:r>
              <a:rPr lang="zh-CN" altLang="en-US" sz="2800" b="1" dirty="0" smtClean="0"/>
              <a:t>软件测试根据被测对象的不同分层次进行。不同层次的测活动可以按照某个次序先后进行的，但也可能是反复的。</a:t>
            </a:r>
            <a:endParaRPr lang="en-US" altLang="zh-CN" sz="2800" b="1" dirty="0" smtClean="0"/>
          </a:p>
          <a:p>
            <a:pPr algn="just" eaLnBrk="1" hangingPunct="1"/>
            <a:endParaRPr lang="zh-CN" alt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6A200-D803-47B4-83C5-B6EEB67172EC}" type="slidenum">
              <a:rPr lang="en-US" altLang="zh-CN" smtClean="0"/>
              <a:t>32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4342" name="Picture 6" descr="10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8875"/>
            <a:ext cx="507206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7C3BD-2CB6-4343-8279-7F1E924C70F7}" type="slidenum">
              <a:rPr lang="en-US" altLang="zh-CN" smtClean="0"/>
              <a:t>33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200" b="1" smtClean="0"/>
              <a:t>清晰地体现了单元测试→集成测试→系统测试的过程，该模型还能处理开发中包括交接、频繁重复的集成等工作，更加贴合实际的项目开发流程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815B4B-FA25-49FF-889A-C2E7BC143AF3}" type="slidenum">
              <a:rPr lang="en-US" altLang="zh-CN" smtClean="0"/>
              <a:t>34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综合策略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宏观上以</a:t>
            </a:r>
            <a:r>
              <a:rPr lang="en-US" altLang="en-US" b="1" smtClean="0"/>
              <a:t>W</a:t>
            </a:r>
            <a:r>
              <a:rPr lang="zh-CN" altLang="en-US" b="1" smtClean="0"/>
              <a:t>模型为基本框架，将软件开发和测试作为两个并行的过程，测试伴随整个开发过程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微观上对每个测试阶段则以</a:t>
            </a:r>
            <a:r>
              <a:rPr lang="en-US" altLang="en-US" b="1" smtClean="0"/>
              <a:t>H</a:t>
            </a:r>
            <a:r>
              <a:rPr lang="zh-CN" altLang="en-US" b="1" smtClean="0"/>
              <a:t>模型为指导，进行独立测试，即只要满足测试执行条件就可以进行独立的测试，并反复迭代测试，直至达到预定目标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DA4597-D684-4195-B461-E23B722EB971}" type="slidenum">
              <a:rPr lang="en-US" altLang="zh-CN" smtClean="0"/>
              <a:t>35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综合策略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当项目小组的开发过程中存在诸多不确定因素时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如需求的变更、对缺陷的修复等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，则可利用</a:t>
            </a:r>
            <a:r>
              <a:rPr lang="en-US" altLang="en-US" b="1" dirty="0" smtClean="0"/>
              <a:t>X</a:t>
            </a:r>
            <a:r>
              <a:rPr lang="zh-CN" altLang="en-US" b="1" dirty="0" smtClean="0"/>
              <a:t>模型，针对每个相对独立的系统组成部分，进行相互分离的编码和测试，经多次交接后集成为最终的版本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对于软件企业而言，则应以软件测试成熟度模型</a:t>
            </a:r>
            <a:r>
              <a:rPr lang="en-US" altLang="en-US" b="1" dirty="0" smtClean="0"/>
              <a:t>(</a:t>
            </a:r>
            <a:r>
              <a:rPr lang="en-US" altLang="en-US" b="1" dirty="0" err="1" smtClean="0"/>
              <a:t>TMM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为指导，努力建立规范的</a:t>
            </a:r>
            <a:r>
              <a:rPr lang="zh-CN" altLang="en-US" b="1" smtClean="0"/>
              <a:t>软件测试过程</a:t>
            </a:r>
            <a:r>
              <a:rPr lang="zh-CN" altLang="en-US" b="1"/>
              <a:t>。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t>36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测试过程管理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/>
            <a:r>
              <a:rPr lang="zh-CN" altLang="en-US" sz="3100" b="1" dirty="0" smtClean="0"/>
              <a:t>测试用例管理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软件缺陷管理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测试团队管理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7BDAB1-2548-4596-BA73-E2558E2571AF}" type="slidenum">
              <a:rPr lang="en-US" altLang="zh-CN" smtClean="0"/>
              <a:t>37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(1)</a:t>
            </a:r>
          </a:p>
          <a:p>
            <a:pPr lvl="1"/>
            <a:r>
              <a:rPr lang="zh-CN" altLang="en-US" b="1" smtClean="0"/>
              <a:t>项目</a:t>
            </a:r>
            <a:r>
              <a:rPr lang="en-US" altLang="en-US" b="1" smtClean="0"/>
              <a:t>/</a:t>
            </a:r>
            <a:r>
              <a:rPr lang="zh-CN" altLang="en-US" b="1" smtClean="0"/>
              <a:t>软件</a:t>
            </a:r>
          </a:p>
          <a:p>
            <a:pPr lvl="1"/>
            <a:r>
              <a:rPr lang="zh-CN" altLang="en-US" b="1" smtClean="0"/>
              <a:t>程序版本</a:t>
            </a:r>
          </a:p>
          <a:p>
            <a:pPr lvl="1"/>
            <a:r>
              <a:rPr lang="zh-CN" altLang="en-US" b="1" smtClean="0"/>
              <a:t>编制人</a:t>
            </a:r>
          </a:p>
          <a:p>
            <a:pPr lvl="1"/>
            <a:r>
              <a:rPr lang="zh-CN" altLang="en-US" b="1" smtClean="0"/>
              <a:t>编制时间</a:t>
            </a:r>
            <a:endParaRPr lang="en-US" altLang="zh-CN" b="1" smtClean="0"/>
          </a:p>
          <a:p>
            <a:pPr lvl="1"/>
            <a:r>
              <a:rPr lang="zh-CN" altLang="en-US" b="1" smtClean="0"/>
              <a:t>功能模块</a:t>
            </a:r>
            <a:endParaRPr lang="en-US" altLang="zh-CN" b="1" smtClean="0"/>
          </a:p>
          <a:p>
            <a:pPr lvl="1"/>
            <a:r>
              <a:rPr lang="zh-CN" altLang="en-US" b="1" smtClean="0"/>
              <a:t>功能特性</a:t>
            </a:r>
            <a:endParaRPr lang="en-US" altLang="zh-CN" b="1" smtClean="0"/>
          </a:p>
          <a:p>
            <a:pPr lvl="1"/>
            <a:r>
              <a:rPr lang="zh-CN" altLang="en-US" b="1" smtClean="0"/>
              <a:t>测试需求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DA1BCF-B74F-4159-AAF2-E4A6DC51B570}" type="slidenum">
              <a:rPr lang="en-US" altLang="zh-CN" smtClean="0"/>
              <a:t>38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(2)</a:t>
            </a:r>
          </a:p>
          <a:p>
            <a:pPr lvl="1" algn="just" eaLnBrk="1" hangingPunct="1"/>
            <a:r>
              <a:rPr lang="zh-CN" altLang="en-US" b="1" dirty="0" smtClean="0"/>
              <a:t>测试包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预置条件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初始化和清除环境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测试环境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参考文档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1DEB2A-9CD4-4594-947C-5314334902EB}" type="slidenum">
              <a:rPr lang="en-US" altLang="zh-CN" smtClean="0"/>
              <a:t>39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(3)</a:t>
            </a:r>
          </a:p>
          <a:p>
            <a:pPr lvl="1" algn="just" eaLnBrk="1" hangingPunct="1"/>
            <a:r>
              <a:rPr lang="zh-CN" altLang="en-US" b="1" dirty="0" smtClean="0"/>
              <a:t>用例序号</a:t>
            </a:r>
            <a:r>
              <a:rPr lang="en-US" altLang="en-US" b="1" dirty="0" smtClean="0"/>
              <a:t>(ID)</a:t>
            </a:r>
          </a:p>
          <a:p>
            <a:pPr lvl="1" algn="just" eaLnBrk="1" hangingPunct="1"/>
            <a:r>
              <a:rPr lang="zh-CN" altLang="en-US" b="1" dirty="0" smtClean="0"/>
              <a:t>输入条件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操作步骤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预期输出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测试结果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实际输出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软件开发模型概述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6048672" cy="392177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什么是模型？</a:t>
            </a:r>
            <a:endParaRPr lang="en-US" altLang="zh-CN" sz="3400" b="1" dirty="0"/>
          </a:p>
          <a:p>
            <a:pPr lvl="1"/>
            <a:r>
              <a:rPr lang="zh-CN" altLang="en-US" b="1" dirty="0"/>
              <a:t>模型是所研究的系统、过程、事物或</a:t>
            </a:r>
            <a:r>
              <a:rPr lang="zh-CN" altLang="en-US" b="1" dirty="0">
                <a:solidFill>
                  <a:srgbClr val="C00000"/>
                </a:solidFill>
              </a:rPr>
              <a:t>概念的</a:t>
            </a:r>
            <a:r>
              <a:rPr lang="zh-CN" altLang="en-US" b="1" dirty="0"/>
              <a:t>一种表达形式，也可指根据实验、图样放大或缩小而制作的样品，一般用于展览或实验或铸造机器零件等用的模子。</a:t>
            </a:r>
            <a:endParaRPr lang="en-US" altLang="zh-CN" b="1" dirty="0"/>
          </a:p>
          <a:p>
            <a:pPr algn="just" eaLnBrk="1" hangingPunct="1"/>
            <a:r>
              <a:rPr lang="zh-CN" altLang="en-US" sz="3400" b="1" dirty="0"/>
              <a:t>什么是开发模型？</a:t>
            </a:r>
            <a:endParaRPr lang="en-US" altLang="zh-CN" sz="3400" b="1" dirty="0"/>
          </a:p>
          <a:p>
            <a:pPr lvl="1"/>
            <a:r>
              <a:rPr lang="zh-CN" altLang="en-US" b="1" dirty="0"/>
              <a:t>软件开发模型是</a:t>
            </a:r>
            <a:r>
              <a:rPr lang="zh-CN" altLang="en-US" b="1" dirty="0">
                <a:solidFill>
                  <a:srgbClr val="C00000"/>
                </a:solidFill>
              </a:rPr>
              <a:t>软件开发</a:t>
            </a:r>
            <a:r>
              <a:rPr lang="zh-CN" altLang="en-US" b="1" dirty="0"/>
              <a:t>的全部过程、活动、任务和管理的结构框架。</a:t>
            </a:r>
            <a:r>
              <a:rPr lang="zh-CN" altLang="zh-CN" b="1" dirty="0"/>
              <a:t>它给出了软件开发活动各阶段之间的关系。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66762"/>
            <a:ext cx="2129531" cy="34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6677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5C42DE-5CFB-4D06-A45F-E9F861E5D31F}" type="slidenum">
              <a:rPr lang="en-US" altLang="zh-CN" smtClean="0"/>
              <a:t>40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测试结果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通过</a:t>
            </a:r>
            <a:r>
              <a:rPr lang="en-US" altLang="en-US" b="1" smtClean="0"/>
              <a:t>(Pass)</a:t>
            </a:r>
            <a:endParaRPr lang="zh-CN" altLang="en-US" b="1" smtClean="0"/>
          </a:p>
          <a:p>
            <a:pPr lvl="1"/>
            <a:r>
              <a:rPr lang="zh-CN" altLang="en-US" b="1" smtClean="0"/>
              <a:t>失败</a:t>
            </a:r>
            <a:r>
              <a:rPr lang="en-US" altLang="en-US" b="1" smtClean="0"/>
              <a:t>(Fail)</a:t>
            </a:r>
            <a:endParaRPr lang="zh-CN" altLang="en-US" b="1" smtClean="0"/>
          </a:p>
          <a:p>
            <a:pPr lvl="1"/>
            <a:r>
              <a:rPr lang="zh-CN" altLang="en-US" b="1" smtClean="0"/>
              <a:t>警告</a:t>
            </a:r>
            <a:r>
              <a:rPr lang="en-US" altLang="en-US" b="1" smtClean="0"/>
              <a:t>(Warn)</a:t>
            </a:r>
            <a:endParaRPr lang="zh-CN" altLang="en-US" b="1" smtClean="0"/>
          </a:p>
          <a:p>
            <a:pPr lvl="1"/>
            <a:r>
              <a:rPr lang="zh-CN" altLang="en-US" b="1" smtClean="0"/>
              <a:t>阻塞</a:t>
            </a:r>
            <a:r>
              <a:rPr lang="en-US" altLang="en-US" b="1" smtClean="0"/>
              <a:t>(Block)</a:t>
            </a:r>
            <a:endParaRPr lang="zh-CN" altLang="en-US" b="1" smtClean="0"/>
          </a:p>
          <a:p>
            <a:pPr lvl="1"/>
            <a:r>
              <a:rPr lang="zh-CN" altLang="en-US" b="1" smtClean="0"/>
              <a:t>跳过</a:t>
            </a:r>
            <a:r>
              <a:rPr lang="en-US" altLang="en-US" b="1" smtClean="0"/>
              <a:t>(Skip)</a:t>
            </a:r>
            <a:endParaRPr lang="zh-CN" altLang="en-US" b="1" smtClean="0"/>
          </a:p>
        </p:txBody>
      </p:sp>
      <p:sp>
        <p:nvSpPr>
          <p:cNvPr id="2" name="矩形 1"/>
          <p:cNvSpPr/>
          <p:nvPr/>
        </p:nvSpPr>
        <p:spPr>
          <a:xfrm>
            <a:off x="899592" y="2276872"/>
            <a:ext cx="280831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330D93-BACB-4AD3-BFC7-6E411EEC643E}" type="slidenum">
              <a:rPr lang="en-US" altLang="zh-CN" smtClean="0"/>
              <a:t>41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测试用例的组织和跟踪</a:t>
            </a:r>
            <a:endParaRPr lang="en-US" altLang="zh-CN" sz="3400" b="1" smtClean="0"/>
          </a:p>
          <a:p>
            <a:pPr lvl="1" algn="just" eaLnBrk="1" hangingPunct="1"/>
            <a:r>
              <a:rPr lang="zh-CN" b="1" smtClean="0"/>
              <a:t>整理模块需求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撰写测试计划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设计测试思路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编写测试用例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评审</a:t>
            </a:r>
            <a:r>
              <a:rPr lang="zh-CN" b="1" smtClean="0"/>
              <a:t>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修改更新测试用例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执行测试用例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分析评估测试用例质量</a:t>
            </a:r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72CD5B-1D01-4129-A7DD-F88BEE1728F6}" type="slidenum">
              <a:rPr lang="en-US" altLang="zh-CN" smtClean="0"/>
              <a:t>42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测试用例评审检查单（部分）</a:t>
            </a:r>
            <a:endParaRPr lang="zh-CN" altLang="en-US" b="1" smtClean="0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57438"/>
            <a:ext cx="6943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861B31-A7FC-481B-895F-402C54C245CA}" type="slidenum">
              <a:rPr lang="en-US" altLang="zh-CN" smtClean="0"/>
              <a:t>43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若新版本特性无变化，只是出现缺陷被用户发现的情况，此时可以修改测试用例，并给出变更记录。且当前修改的测试用例，对目前和以前的版本都有效</a:t>
            </a:r>
          </a:p>
          <a:p>
            <a:pPr lvl="1"/>
            <a:r>
              <a:rPr lang="zh-CN" altLang="en-US" b="1" smtClean="0"/>
              <a:t>若新版本中原有的功能取消，此时仅需在新版本上将对应测试用例设置为无效即可</a:t>
            </a:r>
            <a:endParaRPr lang="zh-CN" altLang="en-US" sz="3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F1EBAE-93D7-47BE-BFC8-FBE1D1789E56}" type="slidenum">
              <a:rPr lang="en-US" altLang="zh-CN" smtClean="0"/>
              <a:t>44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测试用例修改更新策略（续）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若新版本中原有的产品特性发生变化，但属于功能增强，则原有测试用例仅对原版本有效，此时不能修改测试用例，只能增加新的测试用例，新增测试用例仅对当前版本有效</a:t>
            </a:r>
          </a:p>
          <a:p>
            <a:pPr lvl="1"/>
            <a:r>
              <a:rPr lang="zh-CN" altLang="en-US" b="1" smtClean="0"/>
              <a:t>若新版本中原有产品特性发生变化，且属于完全新增的特性，则需针对新增的特性补充新的测试用例，此时，原有测试用例对原版本和当前版本都有效，新增测试用例仅对当前版本有效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D4DC0B-A2AA-4FF9-9B9D-951D13F1C8D5}" type="slidenum">
              <a:rPr lang="en-US" altLang="zh-CN" smtClean="0"/>
              <a:t>45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典型测试用例生命周期</a:t>
            </a:r>
            <a:endParaRPr lang="zh-CN" altLang="en-US" b="1" smtClean="0"/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00313"/>
            <a:ext cx="86645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DE05B3-114F-4F24-A1FB-03B29FEE67A6}" type="slidenum">
              <a:rPr lang="en-US" altLang="zh-CN" smtClean="0"/>
              <a:t>46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974138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软件缺陷的定义</a:t>
            </a:r>
            <a:endParaRPr lang="zh-CN" altLang="en-US" b="1" dirty="0"/>
          </a:p>
          <a:p>
            <a:pPr lvl="1" eaLnBrk="1" hangingPunct="1">
              <a:defRPr/>
            </a:pPr>
            <a:r>
              <a:rPr lang="zh-CN" altLang="en-US" b="1" dirty="0"/>
              <a:t>软件未达到需求规格说明书中指明的功能。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出现了需求规格说明书中指明不会出现的错。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功能超出需求规格说明书中指明的范围。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未达到需求规格说明书中虽未指出但应达到的目标。 </a:t>
            </a:r>
          </a:p>
          <a:p>
            <a:pPr lvl="1" eaLnBrk="1" hangingPunct="1">
              <a:defRPr/>
            </a:pPr>
            <a:r>
              <a:rPr lang="zh-CN" altLang="en-US" b="1" dirty="0">
                <a:sym typeface="+mn-ea"/>
              </a:rPr>
              <a:t>软件测试员认为软件难以理解、不易使用、运行速度缓慢，或者最终用户认为不好。</a:t>
            </a:r>
            <a:endParaRPr lang="zh-CN" altLang="en-US" b="1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628775"/>
            <a:ext cx="8217535" cy="464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缺陷的产生</a:t>
            </a:r>
            <a:endParaRPr lang="en-US" altLang="zh-CN" sz="3400" b="1" dirty="0"/>
          </a:p>
          <a:p>
            <a:pPr lvl="1">
              <a:defRPr/>
            </a:pPr>
            <a:r>
              <a:rPr lang="zh-CN" altLang="en-US" sz="2600" b="1" dirty="0"/>
              <a:t>技术问题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算法错误，语法错误，计算和精度问题，接口参数传递不匹配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团队工作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误解、沟通不充分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软件本身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文档错误、用户使用场合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时间上不协调或不一致性所带来的问题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系统的自我恢复或数据的异地备份、灾难性恢复等问题</a:t>
            </a:r>
          </a:p>
          <a:p>
            <a:pPr lvl="1" eaLnBrk="1" hangingPunct="1">
              <a:defRPr/>
            </a:pPr>
            <a:endParaRPr lang="zh-CN" altLang="en-US" sz="2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2" y="655871"/>
            <a:ext cx="8001000" cy="8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1918970"/>
            <a:ext cx="3252470" cy="20942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思考：为什么需求阶段缺陷最多？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48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3720443" y="1915349"/>
            <a:ext cx="4591419" cy="4251473"/>
            <a:chOff x="2454275" y="1616075"/>
            <a:chExt cx="4114800" cy="397510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3215" y="1626996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其  他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10%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68850" y="3168014"/>
              <a:ext cx="1617753" cy="132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软件产品说明书（需求）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56%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11450" y="2308927"/>
              <a:ext cx="1157288" cy="946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编写代码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7%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97213" y="3887561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设  计27%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50" y="1773322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为什么需求阶段缺陷最多？</a:t>
            </a:r>
            <a:endParaRPr lang="en-US" altLang="zh-CN" sz="3400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需求：沟通难度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未设计、开发在黑暗中摸索前行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忽视文档的重要作用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需求变动导致信息不一致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团队合作不够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软件开发模型常见类型</a:t>
            </a:r>
            <a:endParaRPr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>
          <a:xfrm>
            <a:off x="566738" y="1647584"/>
            <a:ext cx="8001000" cy="4372216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开发模型的常见类型？</a:t>
            </a:r>
            <a:endParaRPr lang="en-US" altLang="zh-CN" sz="3400" b="1" dirty="0"/>
          </a:p>
          <a:p>
            <a:pPr marL="401637" indent="0">
              <a:buNone/>
            </a:pPr>
            <a:endParaRPr lang="en-US" altLang="zh-CN" dirty="0"/>
          </a:p>
          <a:p>
            <a:pPr marL="568325">
              <a:buFont typeface="黑体" pitchFamily="2" charset="-122"/>
              <a:buChar char="-"/>
            </a:pP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594077" y="2826448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 smtClean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2082" y="164758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边做边改模型</a:t>
            </a:r>
          </a:p>
        </p:txBody>
      </p:sp>
      <p:sp>
        <p:nvSpPr>
          <p:cNvPr id="11" name="矩形 10"/>
          <p:cNvSpPr/>
          <p:nvPr/>
        </p:nvSpPr>
        <p:spPr>
          <a:xfrm>
            <a:off x="3979428" y="250015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瀑布模型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3724110" y="328498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cap="none" spc="0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增量模型</a:t>
            </a:r>
            <a:endParaRPr lang="zh-CN" altLang="en-US" sz="2800" b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1574" y="3608572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演化模型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1104858" y="2197269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快速原型模型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6185531" y="441069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喷泉模型</a:t>
            </a:r>
          </a:p>
        </p:txBody>
      </p:sp>
      <p:sp>
        <p:nvSpPr>
          <p:cNvPr id="24" name="矩形 23"/>
          <p:cNvSpPr/>
          <p:nvPr/>
        </p:nvSpPr>
        <p:spPr>
          <a:xfrm>
            <a:off x="1475656" y="2720489"/>
            <a:ext cx="16850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RAD</a:t>
            </a:r>
            <a:r>
              <a:rPr lang="zh-CN" altLang="zh-CN" sz="2800" b="1" cap="none" spc="0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26209" y="493391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cap="none" spc="0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智能模型</a:t>
            </a:r>
            <a:endParaRPr lang="zh-CN" altLang="en-US" sz="28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1194" y="3429000"/>
            <a:ext cx="24224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WINWIN</a:t>
            </a:r>
            <a:r>
              <a:rPr lang="zh-CN" altLang="zh-CN" sz="2800" b="1" cap="none" spc="0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67233" y="5718740"/>
            <a:ext cx="13853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XP</a:t>
            </a:r>
            <a:r>
              <a:rPr lang="zh-CN" altLang="zh-CN" sz="28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0152" y="276176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原型实现模型</a:t>
            </a:r>
            <a:endParaRPr lang="zh-CN" altLang="en-US" sz="28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6487" y="519552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并发开发</a:t>
            </a:r>
            <a:r>
              <a:rPr lang="zh-CN" altLang="en-US" sz="2800" b="1" cap="none" spc="0" dirty="0" smtClean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01114" y="4149080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基于构件的开发模型</a:t>
            </a:r>
            <a:endParaRPr lang="zh-CN" altLang="en-US" sz="28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520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287" y="2243787"/>
            <a:ext cx="8280920" cy="4641850"/>
          </a:xfrm>
        </p:spPr>
        <p:txBody>
          <a:bodyPr/>
          <a:lstStyle/>
          <a:p>
            <a:pPr lvl="1" algn="just" eaLnBrk="1" hangingPunct="1">
              <a:defRPr/>
            </a:pPr>
            <a:r>
              <a:rPr lang="zh-CN" altLang="en-US" sz="2600" b="1" dirty="0"/>
              <a:t>软件在从需求、设计、编码、测试一直到交付用户公开使用后的过程中，都有可能产生和发现缺陷。</a:t>
            </a:r>
            <a:endParaRPr lang="en-US" altLang="zh-CN" sz="2600" b="1" dirty="0"/>
          </a:p>
          <a:p>
            <a:pPr lvl="1" algn="just" eaLnBrk="1" hangingPunct="1">
              <a:defRPr/>
            </a:pPr>
            <a:r>
              <a:rPr lang="zh-CN" altLang="en-US" sz="2600" b="1" dirty="0"/>
              <a:t>随着整个开发过程的时间推移，更正缺陷或修复问题的费用呈几何级数增长。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866160" y="4275817"/>
            <a:ext cx="7397750" cy="268208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1" y="2976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1" y="270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21" y="243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21" y="216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76" y="1933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793" y="3339"/>
              <a:ext cx="76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55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426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79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95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发布</a:t>
              </a:r>
            </a:p>
          </p:txBody>
        </p:sp>
      </p:grpSp>
      <p:sp>
        <p:nvSpPr>
          <p:cNvPr id="60" name="Text Box 1"/>
          <p:cNvSpPr txBox="1">
            <a:spLocks noChangeArrowheads="1"/>
          </p:cNvSpPr>
          <p:nvPr/>
        </p:nvSpPr>
        <p:spPr bwMode="auto">
          <a:xfrm>
            <a:off x="372275" y="1629053"/>
            <a:ext cx="3911946" cy="6177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/>
            </a:pPr>
            <a:r>
              <a:rPr lang="zh-CN" altLang="en-US" sz="3400" b="1" dirty="0">
                <a:latin typeface="+mn-lt"/>
                <a:ea typeface="+mn-ea"/>
              </a:rPr>
              <a:t>软件缺陷</a:t>
            </a:r>
            <a:r>
              <a:rPr lang="en-US" altLang="zh-CN" sz="3400" b="1" dirty="0">
                <a:latin typeface="+mn-lt"/>
                <a:ea typeface="+mn-ea"/>
              </a:rPr>
              <a:t>---</a:t>
            </a:r>
            <a:r>
              <a:rPr lang="zh-CN" altLang="en-US" sz="3400" b="1" dirty="0">
                <a:latin typeface="+mn-lt"/>
                <a:ea typeface="+mn-ea"/>
              </a:rPr>
              <a:t>成本</a:t>
            </a:r>
            <a:endParaRPr lang="zh-CN" sz="3400" b="1" dirty="0">
              <a:latin typeface="+mn-lt"/>
              <a:ea typeface="+mn-ea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684074" y="1825674"/>
            <a:ext cx="7903200" cy="455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5684" y="2406352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</a:t>
            </a:r>
            <a:r>
              <a:rPr lang="zh-CN" altLang="en-US" sz="2800" b="1" dirty="0" smtClean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设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文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开发测试要思考！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4F6C7F-F83C-40B4-B283-99EBB7E6376F}" type="slidenum">
              <a:rPr lang="en-US" altLang="zh-CN" smtClean="0"/>
              <a:t>52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缺陷管理概述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 smtClean="0"/>
              <a:t>缺陷管理：是在软件生命周期中识别和管理缺陷的过程（从缺陷的识别到缺陷的解决关闭），确保缺陷被跟踪管理而不丢失。</a:t>
            </a:r>
          </a:p>
          <a:p>
            <a:pPr lvl="1" eaLnBrk="1" hangingPunct="1"/>
            <a:r>
              <a:rPr lang="zh-CN" altLang="en-US" b="1" dirty="0" smtClean="0"/>
              <a:t>一般的，需要跟踪管理工具来帮助进行缺陷的全流程管理。 （</a:t>
            </a:r>
            <a:r>
              <a:rPr lang="en-US" altLang="zh-CN" b="1" dirty="0" err="1" smtClean="0"/>
              <a:t>bugfree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bugzilla</a:t>
            </a:r>
            <a:r>
              <a:rPr lang="zh-CN" altLang="en-US" b="1" dirty="0" smtClean="0"/>
              <a:t>、禅道、</a:t>
            </a:r>
            <a:r>
              <a:rPr lang="en-US" altLang="zh-CN" b="1" dirty="0" err="1" smtClean="0"/>
              <a:t>redmine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jira</a:t>
            </a:r>
            <a:r>
              <a:rPr lang="zh-CN" altLang="en-US" b="1" dirty="0" smtClean="0"/>
              <a:t>）</a:t>
            </a:r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F98F6D-83B7-4992-823A-91029C94083D}" type="slidenum">
              <a:rPr lang="en-US" altLang="zh-CN" smtClean="0"/>
              <a:t>53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缺陷管理的概述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的属性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报告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跟踪和管理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64239F-1839-490A-BF0F-1C922DF51702}" type="slidenum">
              <a:rPr lang="en-US" altLang="zh-CN" smtClean="0"/>
              <a:t>54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缺陷的属性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严重性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可重现性</a:t>
            </a:r>
            <a:endParaRPr lang="en-US" altLang="zh-CN" b="1" dirty="0"/>
          </a:p>
          <a:p>
            <a:pPr marL="47117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在有限的时间和成本的压力下，测试人员需要根据这些属性，给缺陷打上不同的标签，才能保证开发人员在最短的时间内、以最安全的方式处理所有发现的缺陷，使得产品发布时的风险最低。</a:t>
            </a: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40A42-5958-4C3C-AA83-AA9E0F8BB911}" type="slidenum">
              <a:rPr lang="en-US" altLang="zh-CN" smtClean="0"/>
              <a:t>55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1</a:t>
            </a:r>
            <a:r>
              <a:rPr lang="zh-CN" altLang="en-US" sz="3400" b="1" smtClean="0"/>
              <a:t>、严重性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</a:t>
            </a:r>
            <a:r>
              <a:rPr lang="zh-CN" altLang="en-US" b="1" smtClean="0">
                <a:solidFill>
                  <a:srgbClr val="FF0000"/>
                </a:solidFill>
              </a:rPr>
              <a:t>对被测系统造成的破坏程度</a:t>
            </a:r>
            <a:r>
              <a:rPr lang="zh-CN" altLang="en-US" b="1" smtClean="0"/>
              <a:t>的大小，它可能是即时的破坏，也可能是一段时间之后对系统带来的毁坏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是对缺陷的客观评价，反映了缺陷自身对软件系统和对用户使用造成的绝对影响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由测试人员设定，但一经设定，不可随意改动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B90AD9-C523-4EDE-AEC6-8F5E0A135954}" type="slidenum">
              <a:rPr lang="en-US" altLang="zh-CN" smtClean="0"/>
              <a:t>56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dirty="0" smtClean="0"/>
              <a:t>1</a:t>
            </a:r>
            <a:r>
              <a:rPr lang="zh-CN" altLang="en-US" sz="3400" b="1" dirty="0" smtClean="0"/>
              <a:t>、严重性等级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严重的：重要功能丧失，致命错误造成系统崩溃、死机、系统悬挂、甚至危及人身安全</a:t>
            </a:r>
            <a:r>
              <a:rPr lang="en-US" altLang="zh-CN" b="1" dirty="0" smtClean="0"/>
              <a:t>…</a:t>
            </a:r>
            <a:endParaRPr lang="en-US" altLang="en-US" b="1" dirty="0" smtClean="0"/>
          </a:p>
          <a:p>
            <a:pPr lvl="1" eaLnBrk="1" hangingPunct="1"/>
            <a:r>
              <a:rPr lang="zh-CN" altLang="en-US" b="1" dirty="0" smtClean="0"/>
              <a:t>一般的：不影响系统的基本使用，能满足商业要求，用户不常用的功能实现未达到预期效果，可能导致用户使用不方便。</a:t>
            </a:r>
            <a:endParaRPr lang="en-US" altLang="en-US" b="1" dirty="0" smtClean="0"/>
          </a:p>
          <a:p>
            <a:pPr lvl="1" eaLnBrk="1" hangingPunct="1"/>
            <a:r>
              <a:rPr lang="zh-CN" altLang="en-US" b="1" dirty="0" smtClean="0"/>
              <a:t>次要的：对功能几乎没有影响，产品及属性仍可使用，可以轻易处理的缺陷</a:t>
            </a:r>
            <a:endParaRPr lang="en-US" altLang="zh-CN" b="1" dirty="0" smtClean="0"/>
          </a:p>
          <a:p>
            <a:pPr eaLnBrk="1" hangingPunct="1"/>
            <a:r>
              <a:rPr lang="zh-CN" altLang="en-US" sz="3400" b="1" dirty="0" smtClean="0">
                <a:solidFill>
                  <a:srgbClr val="0000FF"/>
                </a:solidFill>
              </a:rPr>
              <a:t>严重性低的缺陷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通常</a:t>
            </a:r>
            <a:r>
              <a:rPr lang="zh-CN" altLang="en-US" sz="3400" b="1" dirty="0" smtClean="0">
                <a:solidFill>
                  <a:srgbClr val="0000FF"/>
                </a:solidFill>
              </a:rPr>
              <a:t>得不到修复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425549-0F58-4EBA-B72D-1D38124AB14B}" type="slidenum">
              <a:rPr lang="en-US" altLang="zh-CN" smtClean="0"/>
              <a:t>57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指缺陷必须被修复的紧急程度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由项目经理负责设置，一经确定，也不能随意改动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9ADC84-7AB4-47B8-B3B5-9122097F281C}" type="slidenum">
              <a:rPr lang="en-US" altLang="zh-CN" smtClean="0"/>
              <a:t>58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高</a:t>
            </a:r>
            <a:r>
              <a:rPr lang="en-US" altLang="en-US" b="1" smtClean="0"/>
              <a:t>(High)</a:t>
            </a:r>
            <a:r>
              <a:rPr lang="zh-CN" altLang="en-US" b="1" smtClean="0"/>
              <a:t>：缺陷完全阻碍或部分阻碍进一步开发或测试工作，需立刻修复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中</a:t>
            </a:r>
            <a:r>
              <a:rPr lang="en-US" altLang="en-US" b="1" smtClean="0"/>
              <a:t>(Middle)</a:t>
            </a:r>
            <a:r>
              <a:rPr lang="zh-CN" altLang="en-US" b="1" smtClean="0"/>
              <a:t>：缺陷需正常排队等待修复，但在产品发布之前必须修复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低</a:t>
            </a:r>
            <a:r>
              <a:rPr lang="en-US" altLang="en-US" b="1" smtClean="0"/>
              <a:t>(Low)</a:t>
            </a:r>
            <a:r>
              <a:rPr lang="zh-CN" altLang="en-US" b="1" smtClean="0"/>
              <a:t>：缺陷对系统影响不大，当时间允许时可考虑修复，有时甚至不修复也能发布产品</a:t>
            </a:r>
            <a:endParaRPr lang="en-US" altLang="zh-CN" b="1" smtClean="0"/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</a:rPr>
              <a:t>优先级随着项目推进可能会发生变化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B70316-5784-481E-A3A6-23A9B6C77992}" type="slidenum">
              <a:rPr lang="en-US" altLang="zh-CN" smtClean="0"/>
              <a:t>59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严重性高的的缺陷通常指定高优先级</a:t>
            </a:r>
          </a:p>
          <a:p>
            <a:pPr lvl="1" eaLnBrk="1" hangingPunct="1"/>
            <a:r>
              <a:rPr lang="zh-CN" altLang="en-US" b="1" smtClean="0"/>
              <a:t>非常严重的缺陷一定将指定为最高的处理优先级吗？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软件开发模型常见类型（续）</a:t>
            </a:r>
            <a:endParaRPr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400" b="1" dirty="0"/>
              <a:t>以</a:t>
            </a:r>
            <a:r>
              <a:rPr lang="zh-CN" altLang="zh-CN" sz="3400" b="1" dirty="0">
                <a:solidFill>
                  <a:srgbClr val="C00000"/>
                </a:solidFill>
              </a:rPr>
              <a:t>软件需求</a:t>
            </a:r>
            <a:r>
              <a:rPr lang="zh-CN" altLang="zh-CN" sz="3400" b="1" dirty="0"/>
              <a:t>完全确定为前提的第</a:t>
            </a:r>
            <a:r>
              <a:rPr lang="en-US" altLang="zh-CN" sz="3400" b="1" dirty="0"/>
              <a:t>1</a:t>
            </a:r>
            <a:r>
              <a:rPr lang="zh-CN" altLang="zh-CN" sz="3400" b="1" dirty="0"/>
              <a:t>代软件过程模型</a:t>
            </a:r>
            <a:r>
              <a:rPr lang="zh-CN" altLang="en-US" sz="3400" b="1" dirty="0"/>
              <a:t>。</a:t>
            </a:r>
            <a:endParaRPr lang="en-US" altLang="zh-CN" sz="3400" b="1" dirty="0"/>
          </a:p>
          <a:p>
            <a:r>
              <a:rPr lang="zh-CN" altLang="zh-CN" sz="3400" b="1" dirty="0"/>
              <a:t>在开始阶段只能提供基本需求的</a:t>
            </a:r>
            <a:r>
              <a:rPr lang="zh-CN" altLang="zh-CN" sz="3400" b="1" dirty="0">
                <a:solidFill>
                  <a:srgbClr val="C00000"/>
                </a:solidFill>
              </a:rPr>
              <a:t>渐进式</a:t>
            </a:r>
            <a:r>
              <a:rPr lang="zh-CN" altLang="zh-CN" sz="3400" b="1" dirty="0"/>
              <a:t>开发模型</a:t>
            </a:r>
            <a:r>
              <a:rPr lang="zh-CN" altLang="en-US" sz="3400" b="1" dirty="0"/>
              <a:t>。</a:t>
            </a:r>
            <a:endParaRPr lang="en-US" altLang="zh-CN" sz="3400" b="1" dirty="0"/>
          </a:p>
          <a:p>
            <a:r>
              <a:rPr lang="zh-CN" altLang="zh-CN" sz="3400" b="1" dirty="0"/>
              <a:t>以体系结构为基础的基于</a:t>
            </a:r>
            <a:r>
              <a:rPr lang="zh-CN" altLang="zh-CN" sz="3400" b="1" dirty="0">
                <a:solidFill>
                  <a:srgbClr val="C00000"/>
                </a:solidFill>
              </a:rPr>
              <a:t>构件组装</a:t>
            </a:r>
            <a:r>
              <a:rPr lang="zh-CN" altLang="zh-CN" sz="3400" b="1" dirty="0"/>
              <a:t>的开发模型</a:t>
            </a:r>
            <a:r>
              <a:rPr lang="zh-CN" altLang="en-US" sz="3400" b="1" dirty="0"/>
              <a:t>。</a:t>
            </a:r>
            <a:endParaRPr lang="en-US" altLang="zh-CN" sz="3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2451918" cy="2248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 descr="01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77815"/>
            <a:ext cx="2456150" cy="2248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22" y="2348880"/>
            <a:ext cx="2874478" cy="2248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559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E9C721-E5DC-4CC3-927F-F9895E0CEDEF}" type="slidenum">
              <a:rPr lang="en-US" altLang="zh-CN" smtClean="0"/>
              <a:t>60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3</a:t>
            </a:r>
            <a:r>
              <a:rPr lang="zh-CN" altLang="en-US" sz="3400" b="1" smtClean="0"/>
              <a:t>、</a:t>
            </a:r>
            <a:r>
              <a:rPr lang="zh-CN" altLang="zh-CN" sz="3400" b="1" smtClean="0"/>
              <a:t>可重现性</a:t>
            </a:r>
            <a:endParaRPr lang="en-US" altLang="zh-CN" sz="3400" b="1" smtClean="0"/>
          </a:p>
          <a:p>
            <a:pPr lvl="1" eaLnBrk="1" hangingPunct="1"/>
            <a:r>
              <a:rPr lang="zh-CN" altLang="zh-CN" b="1" smtClean="0"/>
              <a:t>指缺陷应在同样的条件下可反复出现，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确认最终出现的结果与报告中缺陷的呈现完全一致</a:t>
            </a:r>
            <a:endParaRPr lang="en-US" altLang="zh-CN" b="1" smtClean="0"/>
          </a:p>
          <a:p>
            <a:pPr lvl="1" eaLnBrk="1" hangingPunct="1"/>
            <a:r>
              <a:rPr lang="zh-CN" altLang="zh-CN" b="1" smtClean="0"/>
              <a:t>无法重现的缺陷对开发人员是无意义的，因为无法对缺陷进行定位，意味着无法修复该缺陷</a:t>
            </a:r>
            <a:r>
              <a:rPr lang="zh-CN" altLang="en-US" b="1" smtClean="0"/>
              <a:t>。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EE7457-EB19-42CA-B4FC-6F6A0426B065}" type="slidenum">
              <a:rPr lang="en-US" altLang="zh-CN" smtClean="0"/>
              <a:t>61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部分缺陷可能难以重现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具有误差累积效应的缺陷，需长时间运行才能出现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涉及对特殊日期处理的缺陷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仅在特定运行次数时才出现的缺陷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高严重性的缺陷可能导致测试后无法恢复测试之前的环境，使得缺陷无法重现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9A7EF2-05FD-4A01-9BB3-AAED7FFBBD7B}" type="slidenum">
              <a:rPr lang="en-US" altLang="zh-CN" smtClean="0"/>
              <a:t>62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确保缺陷</a:t>
            </a:r>
            <a:r>
              <a:rPr lang="zh-CN" altLang="zh-CN" sz="3400" b="1" smtClean="0"/>
              <a:t>可重现性</a:t>
            </a:r>
            <a:r>
              <a:rPr lang="zh-CN" altLang="en-US" sz="3400" b="1" smtClean="0"/>
              <a:t>的措施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在测试过程中随时记录操作步骤和被测系统的响应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重复测试至少三次，确保每次执行同样的步骤可得到相同表现的缺陷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对于随机性出现的缺陷，应尝试使用不同的测试数据、改变测试环境等，试图找到影响缺陷出现的根本原因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7CC8E1-6E9E-46F8-9B7A-6F24E09B5530}" type="slidenum">
              <a:rPr lang="en-US" altLang="zh-CN" smtClean="0"/>
              <a:t>63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055" y="1752600"/>
            <a:ext cx="7967345" cy="4267200"/>
          </a:xfrm>
        </p:spPr>
        <p:txBody>
          <a:bodyPr/>
          <a:lstStyle/>
          <a:p>
            <a:pPr eaLnBrk="1" hangingPunct="1"/>
            <a:r>
              <a:rPr lang="zh-CN" altLang="en-US" sz="3400" b="1" smtClean="0"/>
              <a:t>缺陷报告的撰写</a:t>
            </a:r>
            <a:endParaRPr lang="en-US" altLang="zh-CN" sz="3400" b="1" smtClean="0"/>
          </a:p>
          <a:p>
            <a:r>
              <a:rPr lang="zh-CN" altLang="en-US" sz="3400" b="1" smtClean="0"/>
              <a:t>实质就是要回答如下问题</a:t>
            </a:r>
          </a:p>
          <a:p>
            <a:pPr lvl="1"/>
            <a:r>
              <a:rPr lang="zh-CN" altLang="en-US" b="1" smtClean="0"/>
              <a:t>谁，何时，在何处，发现了什么缺陷？</a:t>
            </a:r>
          </a:p>
          <a:p>
            <a:pPr lvl="1"/>
            <a:r>
              <a:rPr lang="zh-CN" altLang="en-US" b="1" smtClean="0"/>
              <a:t>谁，何时，提出怎样的处理意见？</a:t>
            </a:r>
          </a:p>
          <a:p>
            <a:pPr lvl="1"/>
            <a:r>
              <a:rPr lang="zh-CN" altLang="en-US" b="1" smtClean="0"/>
              <a:t>谁，何时，如何修复该缺陷？</a:t>
            </a:r>
            <a:r>
              <a:rPr lang="en-US" altLang="en-US" b="1" smtClean="0"/>
              <a:t>(</a:t>
            </a:r>
            <a:r>
              <a:rPr lang="zh-CN" altLang="en-US" b="1" smtClean="0"/>
              <a:t>如果需要修复缺陷的话</a:t>
            </a:r>
            <a:r>
              <a:rPr lang="en-US" altLang="en-US" b="1" smtClean="0"/>
              <a:t>)</a:t>
            </a:r>
            <a:endParaRPr lang="zh-CN" altLang="en-US" b="1" smtClean="0"/>
          </a:p>
          <a:p>
            <a:pPr lvl="1"/>
            <a:r>
              <a:rPr lang="zh-CN" altLang="en-US" b="1" smtClean="0"/>
              <a:t>谁，何时，如何验证该缺陷？测试结果如何？</a:t>
            </a:r>
          </a:p>
          <a:p>
            <a:pPr eaLnBrk="1" hangingPunct="1"/>
            <a:endParaRPr lang="zh-CN" altLang="en-US" sz="3400" b="1" smtClean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缺陷报告的用途是什么？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记录缺陷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缺陷分类（为解决缺陷分配资源）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缺陷跟踪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64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65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80707" y="3282306"/>
            <a:ext cx="2604654" cy="338705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803218" y="3284984"/>
            <a:ext cx="3035766" cy="337149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5855970" y="3282315"/>
            <a:ext cx="2964815" cy="3374390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292417" y="2345949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3048000" y="2345690"/>
            <a:ext cx="2679700" cy="86614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5875020" y="2376170"/>
            <a:ext cx="2860040" cy="83566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298" y="1628800"/>
            <a:ext cx="4597734" cy="768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如何提交缺陷报告？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kern="1200" dirty="0"/>
              <a:t>怎样编写缺陷报告</a:t>
            </a:r>
          </a:p>
          <a:p>
            <a:pPr lvl="1" algn="just" eaLnBrk="1" hangingPunct="1"/>
            <a:r>
              <a:rPr lang="zh-CN" altLang="en-US" sz="2800" b="1" dirty="0"/>
              <a:t>保证重现缺陷</a:t>
            </a:r>
          </a:p>
          <a:p>
            <a:pPr lvl="1" algn="just" eaLnBrk="1" hangingPunct="1"/>
            <a:r>
              <a:rPr lang="zh-CN" altLang="en-US" sz="2800" b="1" dirty="0"/>
              <a:t>分析故障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使用最少步骤复现故障</a:t>
            </a:r>
          </a:p>
          <a:p>
            <a:pPr lvl="1" algn="just" eaLnBrk="1" hangingPunct="1"/>
            <a:r>
              <a:rPr lang="zh-CN" altLang="en-US" sz="2800" b="1" dirty="0"/>
              <a:t>包含所有重现缺陷的必要步骤</a:t>
            </a:r>
          </a:p>
          <a:p>
            <a:pPr lvl="1" algn="just" eaLnBrk="1" hangingPunct="1"/>
            <a:r>
              <a:rPr lang="zh-CN" altLang="en-US" sz="2800" b="1" dirty="0"/>
              <a:t>方便</a:t>
            </a:r>
            <a:r>
              <a:rPr lang="zh-CN" altLang="en-US" sz="2800" b="1" dirty="0" smtClean="0"/>
              <a:t>阅读，分步骤描述</a:t>
            </a:r>
            <a:endParaRPr lang="zh-CN" altLang="en-US" sz="2800" b="1" dirty="0"/>
          </a:p>
          <a:p>
            <a:pPr lvl="1" algn="just" eaLnBrk="1" hangingPunct="1"/>
            <a:r>
              <a:rPr lang="zh-CN" altLang="en-US" sz="2800" b="1" dirty="0"/>
              <a:t>尽量简单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一个缺陷一个报告</a:t>
            </a:r>
          </a:p>
          <a:p>
            <a:pPr lvl="1" algn="just" eaLnBrk="1" hangingPunct="1"/>
            <a:r>
              <a:rPr lang="zh-CN" altLang="en-US" sz="2800" b="1" dirty="0"/>
              <a:t>报告小缺陷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报告随机缺陷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不要夸大缺陷</a:t>
            </a:r>
            <a:endParaRPr lang="en-US" altLang="zh-CN" sz="2800" b="1" dirty="0"/>
          </a:p>
          <a:p>
            <a:pPr lvl="1" algn="just" eaLnBrk="1" hangingPunct="1"/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66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8D491-C552-488F-B737-223037D7B4D7}" type="slidenum">
              <a:rPr lang="en-US" altLang="zh-CN" smtClean="0"/>
              <a:t>67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缺陷报告分为三部分，分别涉及项目组中测试人员、项目经理、程序员三类人员</a:t>
            </a:r>
            <a:endParaRPr lang="en-US" altLang="zh-CN" sz="3400" b="1" smtClean="0"/>
          </a:p>
          <a:p>
            <a:pPr eaLnBrk="1" hangingPunct="1"/>
            <a:endParaRPr lang="zh-CN" altLang="en-US" sz="3400" b="1" smtClean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EBD158-E2AA-45E5-AEBC-4CBC34B1A840}" type="slidenum">
              <a:rPr lang="en-US" altLang="zh-CN" smtClean="0"/>
              <a:t>68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测试人员首次需填写的内容</a:t>
            </a:r>
            <a:r>
              <a:rPr lang="en-US" altLang="zh-CN" sz="3400" b="1" dirty="0" smtClean="0"/>
              <a:t>(1)</a:t>
            </a:r>
          </a:p>
          <a:p>
            <a:pPr lvl="1" eaLnBrk="1" hangingPunct="1"/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程序版本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测试人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最后修改时间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用例编号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6931F1-D438-478A-81DF-DA98D098CA7D}" type="slidenum">
              <a:rPr lang="en-US" altLang="zh-CN" smtClean="0"/>
              <a:t>69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(2)</a:t>
            </a:r>
          </a:p>
          <a:p>
            <a:pPr lvl="1" eaLnBrk="1" hangingPunct="1"/>
            <a:r>
              <a:rPr lang="zh-CN" altLang="en-US" b="1" smtClean="0"/>
              <a:t>缺陷编号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缺陷标题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严重性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状态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缺陷类型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测试环境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发送给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/>
              <a:t>软件开发模型：从构思到公开发行软件产品的过程。</a:t>
            </a:r>
            <a:endParaRPr lang="en-US" altLang="zh-CN" sz="3400" b="1" dirty="0"/>
          </a:p>
          <a:p>
            <a:r>
              <a:rPr lang="zh-CN" altLang="en-US" sz="3400" b="1" dirty="0"/>
              <a:t>常见的软件开发模型：</a:t>
            </a:r>
            <a:endParaRPr lang="en-US" altLang="zh-CN" sz="3400" b="1" dirty="0"/>
          </a:p>
          <a:p>
            <a:pPr marL="1090612" lvl="1" indent="-457200"/>
            <a:r>
              <a:rPr lang="zh-CN" altLang="en-US" b="1" dirty="0"/>
              <a:t>大棒开发法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边写边改法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瀑布模型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快速原型法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螺旋式开发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03399" y="869790"/>
            <a:ext cx="3118459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软件开发模型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92565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2541F7-FCFA-41D5-8C49-B96AB393118D}" type="slidenum">
              <a:rPr lang="en-US" altLang="zh-CN" smtClean="0"/>
              <a:t>70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(3)</a:t>
            </a:r>
          </a:p>
          <a:p>
            <a:pPr lvl="1" eaLnBrk="1" hangingPunct="1"/>
            <a:r>
              <a:rPr lang="zh-CN" altLang="en-US" b="1" smtClean="0"/>
              <a:t>详细描述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缺陷相关附件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历史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1F52EA-0F31-49BC-9911-5AA18546C896}" type="slidenum">
              <a:rPr lang="en-US" altLang="zh-CN" smtClean="0"/>
              <a:t>71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缺陷报告提交发送给项目经理后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项目经理需填写的内容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分配给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优先级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CB3164-FE20-4025-9E24-6CE2F89B78D8}" type="slidenum">
              <a:rPr lang="en-US" altLang="zh-CN" smtClean="0"/>
              <a:t>72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缺陷报告分配给程序员后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程序员需填写的内容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解决方案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解决</a:t>
            </a:r>
            <a:r>
              <a:rPr lang="en-US" altLang="en-US" b="1" smtClean="0"/>
              <a:t>Build</a:t>
            </a:r>
          </a:p>
          <a:p>
            <a:pPr lvl="1" eaLnBrk="1" hangingPunct="1"/>
            <a:r>
              <a:rPr lang="zh-CN" altLang="en-US" b="1" smtClean="0"/>
              <a:t>解决详情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相关附件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07467C-DB5C-441D-B722-EFAEF16884F0}" type="slidenum">
              <a:rPr lang="en-US" altLang="zh-CN" smtClean="0"/>
              <a:t>73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解决方案分类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已修复</a:t>
            </a:r>
            <a:r>
              <a:rPr lang="en-US" altLang="en-US" b="1" dirty="0" smtClean="0"/>
              <a:t>(Fixed)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暂缓</a:t>
            </a:r>
            <a:r>
              <a:rPr lang="en-US" altLang="en-US" b="1" dirty="0" smtClean="0"/>
              <a:t>(Postponed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Later)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外部原因</a:t>
            </a:r>
            <a:r>
              <a:rPr lang="en-US" altLang="en-US" b="1" dirty="0" smtClean="0"/>
              <a:t>(External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On hold)</a:t>
            </a:r>
            <a:endParaRPr lang="zh-CN" altLang="en-US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不修复</a:t>
            </a:r>
            <a:r>
              <a:rPr lang="en-US" altLang="en-US" b="1" dirty="0" smtClean="0">
                <a:solidFill>
                  <a:srgbClr val="0000FF"/>
                </a:solidFill>
              </a:rPr>
              <a:t>(Don’t fix)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重复的</a:t>
            </a:r>
            <a:r>
              <a:rPr lang="en-US" altLang="en-US" b="1" dirty="0" smtClean="0">
                <a:solidFill>
                  <a:srgbClr val="0000FF"/>
                </a:solidFill>
              </a:rPr>
              <a:t>(Duplicate)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不可重现</a:t>
            </a:r>
            <a:r>
              <a:rPr lang="en-US" altLang="en-US" b="1" dirty="0" smtClean="0">
                <a:solidFill>
                  <a:srgbClr val="0000FF"/>
                </a:solidFill>
              </a:rPr>
              <a:t>(Not repro)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符合设计</a:t>
            </a:r>
            <a:r>
              <a:rPr lang="en-US" altLang="en-US" b="1" dirty="0" smtClean="0">
                <a:solidFill>
                  <a:srgbClr val="0000FF"/>
                </a:solidFill>
              </a:rPr>
              <a:t>(By design</a:t>
            </a:r>
            <a:r>
              <a:rPr lang="zh-CN" altLang="en-US" b="1" dirty="0" smtClean="0">
                <a:solidFill>
                  <a:srgbClr val="0000FF"/>
                </a:solidFill>
              </a:rPr>
              <a:t>或</a:t>
            </a:r>
            <a:r>
              <a:rPr lang="en-US" altLang="en-US" b="1" dirty="0" smtClean="0">
                <a:solidFill>
                  <a:srgbClr val="0000FF"/>
                </a:solidFill>
              </a:rPr>
              <a:t>Not a bug)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E7DC71-99FE-43E1-8D0A-DB6E295DF205}" type="slidenum">
              <a:rPr lang="en-US" altLang="zh-CN" smtClean="0"/>
              <a:t>74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缺陷报告回复给测试人员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测试人员需再次填写的内容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复审结果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5DC7F9-661F-4D29-A22A-39259A604007}" type="slidenum">
              <a:rPr lang="en-US" altLang="zh-CN" smtClean="0"/>
              <a:t>75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捉虫实践：第二日问题</a:t>
            </a:r>
            <a:endParaRPr lang="en-US" altLang="zh-CN" sz="38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测试人员首次提交缺陷报告需填写的内容</a:t>
            </a:r>
            <a:endParaRPr lang="zh-CN" altLang="en-US" sz="34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664575" cy="54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9DA03-42E6-4AA9-AE26-B14091976608}" type="slidenum">
              <a:rPr lang="en-US" altLang="zh-CN" smtClean="0"/>
              <a:t>76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缺陷报告的裁剪</a:t>
            </a: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9" y="1482799"/>
            <a:ext cx="88169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C20CCD-1FF8-46D6-9AF5-C2D7B9E78E51}" type="slidenum">
              <a:rPr lang="en-US" altLang="zh-CN" smtClean="0"/>
              <a:t>77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缺陷的跟踪和管理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5617554" cy="59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1FC2F8-4E0F-4BB1-89AD-BCDF3DCB88A8}" type="slidenum">
              <a:rPr lang="en-US" altLang="zh-CN" smtClean="0"/>
              <a:t>78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缺陷跟踪流程中涉及的不同角色及其权限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71800"/>
            <a:ext cx="88661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0F1FC0-9E5F-4FD1-B8DA-40A978189E06}" type="slidenum">
              <a:rPr lang="en-US" altLang="zh-CN" smtClean="0"/>
              <a:t>79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b="1" dirty="0" smtClean="0"/>
              <a:t>测试员负责上报缺陷，并对缺陷进行分类，确定缺陷的严重等级</a:t>
            </a:r>
          </a:p>
          <a:p>
            <a:r>
              <a:rPr lang="zh-CN" altLang="en-US" sz="2600" b="1" dirty="0" smtClean="0"/>
              <a:t>项目经理负责对缺陷的优先级进行划定，将缺陷分配给程序员</a:t>
            </a:r>
          </a:p>
          <a:p>
            <a:r>
              <a:rPr lang="zh-CN" altLang="en-US" sz="2600" b="1" dirty="0" smtClean="0"/>
              <a:t>程序员对缺陷报告审核之后决定针对缺陷应采取的处理方式，负责修复缺陷</a:t>
            </a:r>
          </a:p>
          <a:p>
            <a:r>
              <a:rPr lang="zh-CN" altLang="en-US" sz="2600" b="1" dirty="0" smtClean="0"/>
              <a:t>当程序员与测试员对缺陷的处理意见不一致时，仲裁委员会负责进行仲裁，避免程序员与测试员的“踢皮球”现象</a:t>
            </a:r>
          </a:p>
          <a:p>
            <a:r>
              <a:rPr lang="zh-CN" altLang="en-US" sz="2600" b="1" dirty="0" smtClean="0"/>
              <a:t>项目经理需了解整个项目的进度和质量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0" y="2292424"/>
            <a:ext cx="9143999" cy="4953000"/>
          </a:xfrm>
        </p:spPr>
        <p:txBody>
          <a:bodyPr/>
          <a:lstStyle/>
          <a:p>
            <a:r>
              <a:rPr lang="en-US" altLang="zh-CN" sz="3400" b="1" dirty="0" smtClean="0"/>
              <a:t> </a:t>
            </a:r>
            <a:r>
              <a:rPr lang="zh-CN" altLang="en-US" sz="3400" b="1" dirty="0"/>
              <a:t>大棒开发法</a:t>
            </a:r>
          </a:p>
          <a:p>
            <a:pPr eaLnBrk="1" hangingPunct="1"/>
            <a:endParaRPr lang="en-US" altLang="zh-CN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1090612" lvl="1" indent="-457200"/>
            <a:r>
              <a:rPr lang="zh-CN" altLang="en-US" b="1" dirty="0"/>
              <a:t>优点：思路简单， 通常可能是开发者的“突发奇想</a:t>
            </a:r>
            <a:r>
              <a:rPr lang="en-US" altLang="zh-CN" b="1" dirty="0"/>
              <a:t>”</a:t>
            </a:r>
          </a:p>
          <a:p>
            <a:pPr marL="1090612" lvl="1" indent="-457200"/>
            <a:r>
              <a:rPr lang="zh-CN" altLang="en-US" b="1" dirty="0"/>
              <a:t>缺点：开发过程是非工程化的，随意性大，结果不可预知</a:t>
            </a:r>
          </a:p>
          <a:p>
            <a:pPr marL="1090612" lvl="1" indent="-457200"/>
            <a:r>
              <a:rPr lang="zh-CN" altLang="en-US" b="1" dirty="0"/>
              <a:t>测试：开发任务完成后，修复较困难</a:t>
            </a:r>
          </a:p>
        </p:txBody>
      </p:sp>
      <p:pic>
        <p:nvPicPr>
          <p:cNvPr id="5" name="图片 4" descr="496c69056b28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9526" y="1916832"/>
            <a:ext cx="1965263" cy="1965263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0075" y="869790"/>
            <a:ext cx="5320985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ts val="600"/>
              </a:spcAft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大棒开发法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2513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80</a:t>
            </a:fld>
            <a:endParaRPr lang="en-US" altLang="zh-CN"/>
          </a:p>
        </p:txBody>
      </p:sp>
      <p:sp>
        <p:nvSpPr>
          <p:cNvPr id="6" name="内容占位符 25"/>
          <p:cNvSpPr>
            <a:spLocks noGrp="1"/>
          </p:cNvSpPr>
          <p:nvPr>
            <p:ph idx="1"/>
          </p:nvPr>
        </p:nvSpPr>
        <p:spPr>
          <a:xfrm>
            <a:off x="738188" y="2531566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开发人员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zh-CN" altLang="en-US" sz="2400" b="1" kern="1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79912" y="2482032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提交缺陷报告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788411" y="3474347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处理缺陷报告</a:t>
            </a:r>
          </a:p>
        </p:txBody>
      </p:sp>
      <p:sp>
        <p:nvSpPr>
          <p:cNvPr id="9" name="菱形 8"/>
          <p:cNvSpPr/>
          <p:nvPr/>
        </p:nvSpPr>
        <p:spPr bwMode="auto">
          <a:xfrm>
            <a:off x="3058967" y="4572537"/>
            <a:ext cx="3286125" cy="94297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返测</a:t>
            </a:r>
            <a:endParaRPr kumimoji="0" lang="en-US" altLang="zh-CN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69373" y="6010424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关闭缺陷报告</a:t>
            </a:r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 bwMode="auto">
          <a:xfrm rot="5400000">
            <a:off x="4387272" y="3189763"/>
            <a:ext cx="564404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5400000">
            <a:off x="4384914" y="4253036"/>
            <a:ext cx="561973" cy="2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5400000">
            <a:off x="4452780" y="5804858"/>
            <a:ext cx="452438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366942" y="5029724"/>
            <a:ext cx="500063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16200000" flipV="1">
            <a:off x="5694857" y="3853202"/>
            <a:ext cx="2311679" cy="40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0800000">
            <a:off x="5488627" y="2667836"/>
            <a:ext cx="1378705" cy="128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088088" y="4138614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N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6178" y="5489546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2858" y="3807429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N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424738" y="1716884"/>
            <a:ext cx="59474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缺陷的</a:t>
            </a:r>
            <a:r>
              <a:rPr lang="zh-CN" altLang="en-US" sz="3400" b="1" dirty="0" smtClean="0">
                <a:latin typeface="+mn-lt"/>
                <a:ea typeface="+mn-ea"/>
              </a:rPr>
              <a:t>生命周期</a:t>
            </a:r>
            <a:r>
              <a:rPr lang="en-US" altLang="zh-CN" sz="3400" b="1" dirty="0" smtClean="0">
                <a:latin typeface="+mn-lt"/>
                <a:ea typeface="+mn-ea"/>
              </a:rPr>
              <a:t>(</a:t>
            </a:r>
            <a:r>
              <a:rPr lang="zh-CN" altLang="en-US" sz="3400" b="1" dirty="0" smtClean="0">
                <a:latin typeface="+mn-lt"/>
                <a:ea typeface="+mn-ea"/>
              </a:rPr>
              <a:t>实际项目</a:t>
            </a:r>
            <a:r>
              <a:rPr lang="en-US" altLang="zh-CN" sz="3400" b="1" dirty="0" smtClean="0">
                <a:latin typeface="+mn-lt"/>
                <a:ea typeface="+mn-ea"/>
              </a:rPr>
              <a:t>)</a:t>
            </a:r>
            <a:endParaRPr lang="zh-CN" altLang="en-US" sz="3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00736"/>
          </a:xfrm>
        </p:spPr>
        <p:txBody>
          <a:bodyPr/>
          <a:lstStyle/>
          <a:p>
            <a:r>
              <a:rPr lang="en-US" altLang="zh-CN" sz="2600" b="1" dirty="0" err="1"/>
              <a:t>DDP</a:t>
            </a:r>
            <a:r>
              <a:rPr lang="zh-CN" altLang="en-US" sz="2600" b="1" dirty="0"/>
              <a:t>（</a:t>
            </a:r>
            <a:r>
              <a:rPr lang="en-US" altLang="zh-CN" sz="2600" b="1" dirty="0"/>
              <a:t>Defect Detection Percentage</a:t>
            </a:r>
            <a:r>
              <a:rPr lang="zh-CN" altLang="en-US" sz="2600" b="1" dirty="0"/>
              <a:t>）即缺陷探测率。</a:t>
            </a:r>
            <a:r>
              <a:rPr lang="en-US" altLang="zh-CN" sz="2600" b="1" dirty="0" err="1"/>
              <a:t>DDP</a:t>
            </a:r>
            <a:r>
              <a:rPr lang="zh-CN" altLang="en-US" sz="2600" b="1" dirty="0"/>
              <a:t>是衡量测试投资回报的一个重要指标，是衡量测试工作效率的软件质量成本指标之一。其计算公式如下：</a:t>
            </a:r>
          </a:p>
          <a:p>
            <a:r>
              <a:rPr lang="en-US" altLang="zh-CN" sz="2600" b="1" dirty="0" err="1"/>
              <a:t>DDP</a:t>
            </a:r>
            <a:r>
              <a:rPr lang="en-US" altLang="zh-CN" sz="2600" b="1" dirty="0"/>
              <a:t>=Bugs(tester) / Bugs(tester)+Bugs(customer)</a:t>
            </a:r>
          </a:p>
          <a:p>
            <a:r>
              <a:rPr lang="zh-CN" altLang="en-US" sz="2600" b="1" dirty="0"/>
              <a:t>其中，</a:t>
            </a:r>
            <a:r>
              <a:rPr lang="en-US" altLang="zh-CN" sz="2600" b="1" dirty="0"/>
              <a:t>Bugs(tester)</a:t>
            </a:r>
            <a:r>
              <a:rPr lang="zh-CN" altLang="en-US" sz="2600" b="1" dirty="0"/>
              <a:t>为软件开发方测试者发现的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数目，</a:t>
            </a:r>
            <a:r>
              <a:rPr lang="en-US" altLang="zh-CN" sz="2600" b="1" dirty="0"/>
              <a:t>Bugs(customer)</a:t>
            </a:r>
            <a:r>
              <a:rPr lang="zh-CN" altLang="en-US" sz="2600" b="1" dirty="0"/>
              <a:t>为客户方发现并反馈技术支持人员进行修复的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81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2963247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145058-1E47-40CD-B56A-7BECDCF96CE5}" type="slidenum">
              <a:rPr lang="en-US" altLang="zh-CN" smtClean="0"/>
              <a:t>82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测试团队的责任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尽早并尽可能多地发现软件产品中的</a:t>
            </a:r>
            <a:r>
              <a:rPr lang="zh-CN" altLang="en-US" b="1" dirty="0" smtClean="0">
                <a:solidFill>
                  <a:srgbClr val="FF0000"/>
                </a:solidFill>
              </a:rPr>
              <a:t>严重缺陷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algn="just" eaLnBrk="1" hangingPunct="1"/>
            <a:r>
              <a:rPr lang="zh-CN" altLang="en-US" b="1" dirty="0" smtClean="0"/>
              <a:t>督促开发人员尽快修复程序中已发现的缺陷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帮助项目管理人员制订合理的开发计划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分析、总结和</a:t>
            </a:r>
            <a:r>
              <a:rPr lang="zh-CN" altLang="en-US" b="1" dirty="0" smtClean="0">
                <a:solidFill>
                  <a:srgbClr val="FF0000"/>
                </a:solidFill>
              </a:rPr>
              <a:t>跟踪</a:t>
            </a:r>
            <a:r>
              <a:rPr lang="zh-CN" altLang="en-US" b="1" dirty="0" smtClean="0"/>
              <a:t>发现的缺陷，便于让项目管理者和负责人清楚了解系统当前的质量情况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帮助改善开发流程，提高产品的开发效率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督促开发人员遵循良好的编码习惯，提高代码的规范性、可读性和可维护性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0F94FB-CC37-45BE-ACFE-1C4AFF6D4C41}" type="slidenum">
              <a:rPr lang="en-US" altLang="zh-CN" smtClean="0"/>
              <a:t>83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dirty="0" smtClean="0"/>
              <a:t>测试</a:t>
            </a:r>
            <a:r>
              <a:rPr lang="zh-CN" altLang="en-US" sz="3400" b="1" dirty="0" smtClean="0"/>
              <a:t>团队组织架构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技术支持组：包括系统架构师和业务分析师</a:t>
            </a:r>
          </a:p>
          <a:p>
            <a:pPr lvl="1"/>
            <a:r>
              <a:rPr lang="zh-CN" altLang="en-US" b="1" dirty="0" smtClean="0"/>
              <a:t>质量保障组：包括质量保障人员和配置管理人员</a:t>
            </a:r>
          </a:p>
          <a:p>
            <a:pPr lvl="1"/>
            <a:r>
              <a:rPr lang="zh-CN" altLang="en-US" b="1" dirty="0" smtClean="0"/>
              <a:t>测试实施组：包括功能测试工程师和性能测试工程师</a:t>
            </a:r>
          </a:p>
          <a:p>
            <a:pPr lvl="1"/>
            <a:r>
              <a:rPr lang="zh-CN" altLang="en-US" b="1" smtClean="0"/>
              <a:t>测试开发组：包括软件架构师和测试开发工程师</a:t>
            </a:r>
            <a:endParaRPr lang="en-US" altLang="zh-CN" b="1" dirty="0" smtClean="0"/>
          </a:p>
          <a:p>
            <a:pPr algn="just" eaLnBrk="1" hangingPunct="1"/>
            <a:endParaRPr lang="zh-CN" altLang="en-US" sz="3400" b="1" dirty="0" smtClean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36B595-B9D5-4063-A746-9452E8D7B234}" type="slidenum">
              <a:rPr lang="en-US" altLang="zh-CN" smtClean="0"/>
              <a:t>84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dirty="0" smtClean="0"/>
              <a:t>测试团队各角色职责</a:t>
            </a:r>
            <a:endParaRPr lang="en-US" altLang="zh-CN" sz="3400" b="1" dirty="0" smtClean="0"/>
          </a:p>
          <a:p>
            <a:pPr lvl="1" algn="just" eaLnBrk="1" hangingPunct="1"/>
            <a:r>
              <a:rPr lang="zh-CN" b="1" dirty="0" smtClean="0"/>
              <a:t>项目经理</a:t>
            </a:r>
            <a:r>
              <a:rPr lang="zh-CN" altLang="en-US" b="1" dirty="0" smtClean="0"/>
              <a:t>：对整个项目负责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测试组长</a:t>
            </a:r>
            <a:r>
              <a:rPr lang="zh-CN" altLang="en-US" b="1" dirty="0" smtClean="0"/>
              <a:t>：对测试项目的管理负责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测试</a:t>
            </a:r>
            <a:r>
              <a:rPr lang="zh-CN" altLang="en-US" b="1" dirty="0" smtClean="0"/>
              <a:t>工程师：负责开发文档的审查、测试的设计、实施和执行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实验室管理员（运维人员）：负责配置和维护实验室测试环境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9CC47-0BC5-4A9E-B67D-2BF505154AD8}" type="slidenum">
              <a:rPr lang="en-US" altLang="zh-CN" smtClean="0"/>
              <a:t>85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dirty="0" smtClean="0"/>
              <a:t>测试团队各角色职责</a:t>
            </a:r>
            <a:r>
              <a:rPr lang="en-US" altLang="zh-CN" sz="3400" b="1" dirty="0" smtClean="0"/>
              <a:t>(</a:t>
            </a:r>
            <a:r>
              <a:rPr lang="zh-CN" altLang="en-US" sz="3400" b="1" dirty="0" smtClean="0"/>
              <a:t>续</a:t>
            </a:r>
            <a:r>
              <a:rPr lang="en-US" altLang="zh-CN" sz="3400" b="1" dirty="0" smtClean="0"/>
              <a:t>)</a:t>
            </a:r>
          </a:p>
          <a:p>
            <a:pPr lvl="1" algn="just" eaLnBrk="1" hangingPunct="1"/>
            <a:r>
              <a:rPr lang="zh-CN" altLang="en-US" b="1" dirty="0" smtClean="0"/>
              <a:t>内审员：类似质量保障人员和配置管理人员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配置管理人员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项目质量保障人员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系统架构师</a:t>
            </a:r>
            <a:r>
              <a:rPr lang="zh-CN" altLang="en-US" b="1" dirty="0" smtClean="0"/>
              <a:t>：</a:t>
            </a:r>
            <a:r>
              <a:rPr lang="zh-CN" b="1" dirty="0" smtClean="0"/>
              <a:t>进行软件架构设计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smtClean="0"/>
              <a:t>业务分析师（产品经理）：</a:t>
            </a:r>
            <a:r>
              <a:rPr lang="zh-CN" b="1" smtClean="0"/>
              <a:t>收集用户需求，进行需求分析</a:t>
            </a:r>
            <a:endParaRPr lang="zh-CN" altLang="en-US" b="1" smtClean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738188" y="1595462"/>
            <a:ext cx="8730356" cy="4641850"/>
          </a:xfrm>
        </p:spPr>
        <p:txBody>
          <a:bodyPr/>
          <a:lstStyle/>
          <a:p>
            <a:r>
              <a:rPr lang="zh-CN" altLang="en-US" sz="3400" b="1" dirty="0" smtClean="0"/>
              <a:t>边</a:t>
            </a:r>
            <a:r>
              <a:rPr lang="zh-CN" altLang="en-US" sz="3400" b="1" dirty="0"/>
              <a:t>写边改法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  <a:p>
            <a:pPr marL="1090612" lvl="1" indent="-457200"/>
            <a:r>
              <a:rPr lang="zh-CN" altLang="en-US" sz="2400" b="1" dirty="0">
                <a:latin typeface="+mn-ea"/>
              </a:rPr>
              <a:t>优点：简单考虑到了软件的需求，产品周期短</a:t>
            </a:r>
          </a:p>
          <a:p>
            <a:pPr marL="1090612" lvl="1" indent="-457200"/>
            <a:r>
              <a:rPr lang="zh-CN" altLang="en-US" sz="2400" b="1" dirty="0">
                <a:latin typeface="+mn-ea"/>
              </a:rPr>
              <a:t>缺点：没有计划和文档的编制</a:t>
            </a:r>
            <a:endParaRPr lang="en-US" altLang="zh-CN" sz="2400" b="1" dirty="0">
              <a:latin typeface="+mn-ea"/>
            </a:endParaRPr>
          </a:p>
          <a:p>
            <a:pPr marL="1090612" lvl="1" indent="-457200"/>
            <a:r>
              <a:rPr lang="zh-CN" altLang="en-US" sz="2400" b="1" dirty="0">
                <a:latin typeface="+mn-ea"/>
              </a:rPr>
              <a:t>测试工作： 由于新的版本不断产生，测试工作</a:t>
            </a:r>
            <a:r>
              <a:rPr lang="zh-CN" altLang="en-US" b="1" dirty="0"/>
              <a:t>长期循环</a:t>
            </a:r>
            <a:endParaRPr lang="en-US" altLang="zh-CN" b="1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zh-CN" altLang="en-US" sz="2000" dirty="0">
              <a:solidFill>
                <a:schemeClr val="tx1"/>
              </a:solidFill>
              <a:cs typeface="+mn-cs"/>
            </a:endParaRP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025616" y="2125959"/>
            <a:ext cx="7554912" cy="2479301"/>
            <a:chOff x="464" y="2352"/>
            <a:chExt cx="5056" cy="1475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64" y="2448"/>
              <a:ext cx="640" cy="859"/>
            </a:xfrm>
            <a:prstGeom prst="foldedCorner">
              <a:avLst>
                <a:gd name="adj" fmla="val 12500"/>
              </a:avLst>
            </a:prstGeom>
            <a:noFill/>
            <a:ln w="25400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kumimoji="1" lang="zh-CN" altLang="en-US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产品说明书</a:t>
              </a:r>
              <a:endParaRPr lang="zh-CN" altLang="en-US" dirty="0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  <a:p>
              <a:pPr eaLnBrk="0" hangingPunct="0">
                <a:defRPr/>
              </a:pPr>
              <a:endParaRPr lang="zh-CN" altLang="en-US" dirty="0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 flipH="1">
              <a:off x="2320" y="2352"/>
              <a:ext cx="784" cy="375"/>
            </a:xfrm>
            <a:prstGeom prst="curvedDownArrow">
              <a:avLst>
                <a:gd name="adj1" fmla="val 41813"/>
                <a:gd name="adj2" fmla="val 83627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400" y="2884"/>
              <a:ext cx="720" cy="476"/>
            </a:xfrm>
            <a:prstGeom prst="curvedUpArrow">
              <a:avLst>
                <a:gd name="adj1" fmla="val 30252"/>
                <a:gd name="adj2" fmla="val 60504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1280" y="2727"/>
              <a:ext cx="720" cy="314"/>
            </a:xfrm>
            <a:prstGeom prst="notchedRightArrow">
              <a:avLst>
                <a:gd name="adj1" fmla="val 50000"/>
                <a:gd name="adj2" fmla="val 573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3600" y="2727"/>
              <a:ext cx="719" cy="314"/>
            </a:xfrm>
            <a:prstGeom prst="notchedRightArrow">
              <a:avLst>
                <a:gd name="adj1" fmla="val 50000"/>
                <a:gd name="adj2" fmla="val 573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048" y="3539"/>
              <a:ext cx="1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代码编制、测试、修复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560" y="2413"/>
              <a:ext cx="960" cy="1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  <a:sym typeface="Wingdings" pitchFamily="2" charset="2"/>
                </a:rPr>
                <a:t>  </a:t>
              </a:r>
              <a:endParaRPr lang="zh-CN" altLang="en-US" sz="4800" b="1" dirty="0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  <a:p>
              <a:pPr algn="just" eaLnBrk="0" hangingPunct="0">
                <a:defRPr/>
              </a:pPr>
              <a:r>
                <a:rPr lang="zh-CN" altLang="en-US" dirty="0" smtClean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  最终</a:t>
              </a:r>
              <a:r>
                <a:rPr lang="zh-CN" altLang="en-US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产品</a:t>
              </a:r>
            </a:p>
          </p:txBody>
        </p:sp>
      </p:grp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600075" y="764704"/>
            <a:ext cx="5320985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ts val="600"/>
              </a:spcAft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边写边改法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2217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497</TotalTime>
  <Words>3697</Words>
  <Application>Microsoft Office PowerPoint</Application>
  <PresentationFormat>全屏显示(4:3)</PresentationFormat>
  <Paragraphs>631</Paragraphs>
  <Slides>85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86" baseType="lpstr">
      <vt:lpstr>Profile</vt:lpstr>
      <vt:lpstr>软件测试实用教程 ——方法与实践</vt:lpstr>
      <vt:lpstr>第10章  测试过程管理（补充）</vt:lpstr>
      <vt:lpstr>第10章  测试过程管理（补充）</vt:lpstr>
      <vt:lpstr>软件开发模型概述</vt:lpstr>
      <vt:lpstr>软件开发模型常见类型</vt:lpstr>
      <vt:lpstr>软件开发模型常见类型（续）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瀑布模型分析——由来</vt:lpstr>
      <vt:lpstr>瀑布模型分析（续）——模型实例</vt:lpstr>
      <vt:lpstr>瀑布模型分析（续）——定义及特点</vt:lpstr>
      <vt:lpstr>瀑布模型分析（续）——优点</vt:lpstr>
      <vt:lpstr>瀑布模型分析（续）——缺点</vt:lpstr>
      <vt:lpstr>瀑布模型分析（续）——实际应用</vt:lpstr>
      <vt:lpstr>PowerPoint 演示文稿</vt:lpstr>
      <vt:lpstr>PowerPoint 演示文稿</vt:lpstr>
      <vt:lpstr>敏捷开发(Agile development)</vt:lpstr>
      <vt:lpstr>谢 谢</vt:lpstr>
      <vt:lpstr>第10章  测试过程管理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第10章  测试过程管理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10.3 软件缺陷的管理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10.4 测试团队的管理</vt:lpstr>
      <vt:lpstr>10.4 测试团队的管理</vt:lpstr>
      <vt:lpstr>10.4 测试团队的管理</vt:lpstr>
      <vt:lpstr>10.4 测试团队的管理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121</cp:revision>
  <dcterms:created xsi:type="dcterms:W3CDTF">2008-07-27T05:17:11Z</dcterms:created>
  <dcterms:modified xsi:type="dcterms:W3CDTF">2018-02-09T00:33:17Z</dcterms:modified>
</cp:coreProperties>
</file>