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53"/>
  </p:notesMasterIdLst>
  <p:handoutMasterIdLst>
    <p:handoutMasterId r:id="rId54"/>
  </p:handoutMasterIdLst>
  <p:sldIdLst>
    <p:sldId id="256" r:id="rId2"/>
    <p:sldId id="285" r:id="rId3"/>
    <p:sldId id="286" r:id="rId4"/>
    <p:sldId id="288" r:id="rId5"/>
    <p:sldId id="289" r:id="rId6"/>
    <p:sldId id="290" r:id="rId7"/>
    <p:sldId id="291" r:id="rId8"/>
    <p:sldId id="292" r:id="rId9"/>
    <p:sldId id="287" r:id="rId10"/>
    <p:sldId id="294" r:id="rId11"/>
    <p:sldId id="295" r:id="rId12"/>
    <p:sldId id="296" r:id="rId13"/>
    <p:sldId id="293"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333" r:id="rId51"/>
    <p:sldId id="334" r:id="rId5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300" y="-54"/>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C61DC8-5D90-410D-907B-5DC1DB073217}" type="doc">
      <dgm:prSet loTypeId="urn:microsoft.com/office/officeart/2005/8/layout/equation1" loCatId="process" qsTypeId="urn:microsoft.com/office/officeart/2005/8/quickstyle/simple1" qsCatId="simple" csTypeId="urn:microsoft.com/office/officeart/2005/8/colors/accent1_2" csCatId="accent1" phldr="1"/>
      <dgm:spPr/>
    </dgm:pt>
    <dgm:pt modelId="{B4D32AE6-9630-4509-AAFE-AEEA15CE615F}">
      <dgm:prSet phldrT="[文本]"/>
      <dgm:spPr>
        <a:solidFill>
          <a:schemeClr val="accent3">
            <a:lumMod val="8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smtClean="0">
              <a:solidFill>
                <a:schemeClr val="tx1"/>
              </a:solidFill>
              <a:latin typeface="微软雅黑" pitchFamily="34" charset="-122"/>
              <a:ea typeface="微软雅黑" pitchFamily="34" charset="-122"/>
            </a:rPr>
            <a:t>概要测试计划</a:t>
          </a:r>
          <a:endParaRPr lang="zh-CN" altLang="en-US" dirty="0">
            <a:solidFill>
              <a:schemeClr val="tx1"/>
            </a:solidFill>
            <a:latin typeface="微软雅黑" pitchFamily="34" charset="-122"/>
            <a:ea typeface="微软雅黑" pitchFamily="34" charset="-122"/>
          </a:endParaRPr>
        </a:p>
      </dgm:t>
    </dgm:pt>
    <dgm:pt modelId="{14D23DAB-57C6-4415-A29D-B4F45D9A89CB}" type="parTrans" cxnId="{A51ADB07-E09A-492D-8861-21DBECFB9DED}">
      <dgm:prSet/>
      <dgm:spPr/>
      <dgm:t>
        <a:bodyPr/>
        <a:lstStyle/>
        <a:p>
          <a:endParaRPr lang="zh-CN" altLang="en-US"/>
        </a:p>
      </dgm:t>
    </dgm:pt>
    <dgm:pt modelId="{27FD1C67-D015-49C5-9ADC-DCBCA9B52D4C}" type="sibTrans" cxnId="{A51ADB07-E09A-492D-8861-21DBECFB9DED}">
      <dgm:prSet/>
      <dgm: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zh-CN" altLang="en-US"/>
        </a:p>
      </dgm:t>
    </dgm:pt>
    <dgm:pt modelId="{E18B1AE4-9C97-4AA8-9C4B-D507BF0A5C85}">
      <dgm:prSet phldrT="[文本]"/>
      <dgm:spPr>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smtClean="0">
              <a:solidFill>
                <a:schemeClr val="tx1"/>
              </a:solidFill>
              <a:latin typeface="微软雅黑" pitchFamily="34" charset="-122"/>
              <a:ea typeface="微软雅黑" pitchFamily="34" charset="-122"/>
            </a:rPr>
            <a:t>详细测试计划</a:t>
          </a:r>
          <a:endParaRPr lang="zh-CN" altLang="en-US" dirty="0">
            <a:solidFill>
              <a:schemeClr val="tx1"/>
            </a:solidFill>
            <a:latin typeface="微软雅黑" pitchFamily="34" charset="-122"/>
            <a:ea typeface="微软雅黑" pitchFamily="34" charset="-122"/>
          </a:endParaRPr>
        </a:p>
      </dgm:t>
    </dgm:pt>
    <dgm:pt modelId="{6954A402-D860-4889-AEEF-58A38E997117}" type="parTrans" cxnId="{57A70E19-5ECC-4E57-999C-3685C6EC4003}">
      <dgm:prSet/>
      <dgm:spPr/>
      <dgm:t>
        <a:bodyPr/>
        <a:lstStyle/>
        <a:p>
          <a:endParaRPr lang="zh-CN" altLang="en-US"/>
        </a:p>
      </dgm:t>
    </dgm:pt>
    <dgm:pt modelId="{1A4F97BC-6988-4EA0-9733-DDC0919D42BF}" type="sibTrans" cxnId="{57A70E19-5ECC-4E57-999C-3685C6EC4003}">
      <dgm:prSet/>
      <dgm: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zh-CN" altLang="en-US"/>
        </a:p>
      </dgm:t>
    </dgm:pt>
    <dgm:pt modelId="{806429F5-66D7-404C-A74C-A3DF40FEFF55}">
      <dgm:prSet phldrT="[文本]"/>
      <dgm:spPr>
        <a:solidFill>
          <a:schemeClr val="tx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b="1" dirty="0" smtClean="0">
              <a:solidFill>
                <a:srgbClr val="C00000"/>
              </a:solidFill>
              <a:latin typeface="微软雅黑" pitchFamily="34" charset="-122"/>
              <a:ea typeface="微软雅黑" pitchFamily="34" charset="-122"/>
            </a:rPr>
            <a:t>制定</a:t>
          </a:r>
          <a:endParaRPr lang="en-US" altLang="zh-CN" b="1" dirty="0" smtClean="0">
            <a:solidFill>
              <a:srgbClr val="C00000"/>
            </a:solidFill>
            <a:latin typeface="微软雅黑" pitchFamily="34" charset="-122"/>
            <a:ea typeface="微软雅黑" pitchFamily="34" charset="-122"/>
          </a:endParaRPr>
        </a:p>
        <a:p>
          <a:r>
            <a:rPr lang="zh-CN" altLang="en-US" b="1" dirty="0" smtClean="0">
              <a:solidFill>
                <a:srgbClr val="C00000"/>
              </a:solidFill>
              <a:latin typeface="微软雅黑" pitchFamily="34" charset="-122"/>
              <a:ea typeface="微软雅黑" pitchFamily="34" charset="-122"/>
            </a:rPr>
            <a:t>计划</a:t>
          </a:r>
          <a:endParaRPr lang="zh-CN" altLang="en-US" b="1" dirty="0">
            <a:solidFill>
              <a:srgbClr val="C00000"/>
            </a:solidFill>
            <a:latin typeface="微软雅黑" pitchFamily="34" charset="-122"/>
            <a:ea typeface="微软雅黑" pitchFamily="34" charset="-122"/>
          </a:endParaRPr>
        </a:p>
      </dgm:t>
    </dgm:pt>
    <dgm:pt modelId="{0F7BC08E-A0D0-4B71-942F-DD15B1D7E632}" type="parTrans" cxnId="{2B2FFF5E-C392-474A-8A2F-1EAC7DD9F5E8}">
      <dgm:prSet/>
      <dgm:spPr/>
      <dgm:t>
        <a:bodyPr/>
        <a:lstStyle/>
        <a:p>
          <a:endParaRPr lang="zh-CN" altLang="en-US"/>
        </a:p>
      </dgm:t>
    </dgm:pt>
    <dgm:pt modelId="{7A84D4DA-D590-4948-80BB-EAE24F04DDAB}" type="sibTrans" cxnId="{2B2FFF5E-C392-474A-8A2F-1EAC7DD9F5E8}">
      <dgm:prSet/>
      <dgm:spPr/>
      <dgm:t>
        <a:bodyPr/>
        <a:lstStyle/>
        <a:p>
          <a:endParaRPr lang="zh-CN" altLang="en-US"/>
        </a:p>
      </dgm:t>
    </dgm:pt>
    <dgm:pt modelId="{84E4EF82-5EDF-426F-B91E-546D4B26C9E1}" type="pres">
      <dgm:prSet presAssocID="{1AC61DC8-5D90-410D-907B-5DC1DB073217}" presName="linearFlow" presStyleCnt="0">
        <dgm:presLayoutVars>
          <dgm:dir/>
          <dgm:resizeHandles val="exact"/>
        </dgm:presLayoutVars>
      </dgm:prSet>
      <dgm:spPr/>
    </dgm:pt>
    <dgm:pt modelId="{3CCC37C7-AFD9-4C0E-BB8F-8E1FA0AC52D0}" type="pres">
      <dgm:prSet presAssocID="{B4D32AE6-9630-4509-AAFE-AEEA15CE615F}" presName="node" presStyleLbl="node1" presStyleIdx="0" presStyleCnt="3">
        <dgm:presLayoutVars>
          <dgm:bulletEnabled val="1"/>
        </dgm:presLayoutVars>
      </dgm:prSet>
      <dgm:spPr/>
      <dgm:t>
        <a:bodyPr/>
        <a:lstStyle/>
        <a:p>
          <a:endParaRPr lang="zh-CN" altLang="en-US"/>
        </a:p>
      </dgm:t>
    </dgm:pt>
    <dgm:pt modelId="{1F4540B5-3BA7-475A-AAE2-D0EFCC817271}" type="pres">
      <dgm:prSet presAssocID="{27FD1C67-D015-49C5-9ADC-DCBCA9B52D4C}" presName="spacerL" presStyleCnt="0"/>
      <dgm:spPr/>
    </dgm:pt>
    <dgm:pt modelId="{65599393-62E7-4225-B9C8-F047E64488FC}" type="pres">
      <dgm:prSet presAssocID="{27FD1C67-D015-49C5-9ADC-DCBCA9B52D4C}" presName="sibTrans" presStyleLbl="sibTrans2D1" presStyleIdx="0" presStyleCnt="2"/>
      <dgm:spPr/>
      <dgm:t>
        <a:bodyPr/>
        <a:lstStyle/>
        <a:p>
          <a:endParaRPr lang="zh-CN" altLang="en-US"/>
        </a:p>
      </dgm:t>
    </dgm:pt>
    <dgm:pt modelId="{44FFF47B-3C78-4744-8E26-551D4C9F2951}" type="pres">
      <dgm:prSet presAssocID="{27FD1C67-D015-49C5-9ADC-DCBCA9B52D4C}" presName="spacerR" presStyleCnt="0"/>
      <dgm:spPr/>
    </dgm:pt>
    <dgm:pt modelId="{236E4599-15D4-48FB-910B-4C8ED1AE8473}" type="pres">
      <dgm:prSet presAssocID="{E18B1AE4-9C97-4AA8-9C4B-D507BF0A5C85}" presName="node" presStyleLbl="node1" presStyleIdx="1" presStyleCnt="3">
        <dgm:presLayoutVars>
          <dgm:bulletEnabled val="1"/>
        </dgm:presLayoutVars>
      </dgm:prSet>
      <dgm:spPr/>
      <dgm:t>
        <a:bodyPr/>
        <a:lstStyle/>
        <a:p>
          <a:endParaRPr lang="zh-CN" altLang="en-US"/>
        </a:p>
      </dgm:t>
    </dgm:pt>
    <dgm:pt modelId="{00156CD3-8F02-43C1-80A3-9E7663A26BBC}" type="pres">
      <dgm:prSet presAssocID="{1A4F97BC-6988-4EA0-9733-DDC0919D42BF}" presName="spacerL" presStyleCnt="0"/>
      <dgm:spPr/>
    </dgm:pt>
    <dgm:pt modelId="{880091D4-5618-4CBD-966D-7F38FBE56BF0}" type="pres">
      <dgm:prSet presAssocID="{1A4F97BC-6988-4EA0-9733-DDC0919D42BF}" presName="sibTrans" presStyleLbl="sibTrans2D1" presStyleIdx="1" presStyleCnt="2"/>
      <dgm:spPr/>
      <dgm:t>
        <a:bodyPr/>
        <a:lstStyle/>
        <a:p>
          <a:endParaRPr lang="zh-CN" altLang="en-US"/>
        </a:p>
      </dgm:t>
    </dgm:pt>
    <dgm:pt modelId="{478E70B6-AB28-404D-AF1F-1F98A1F5F744}" type="pres">
      <dgm:prSet presAssocID="{1A4F97BC-6988-4EA0-9733-DDC0919D42BF}" presName="spacerR" presStyleCnt="0"/>
      <dgm:spPr/>
    </dgm:pt>
    <dgm:pt modelId="{A99ABAB0-9809-4F82-A499-D5F21BD356EB}" type="pres">
      <dgm:prSet presAssocID="{806429F5-66D7-404C-A74C-A3DF40FEFF55}" presName="node" presStyleLbl="node1" presStyleIdx="2" presStyleCnt="3">
        <dgm:presLayoutVars>
          <dgm:bulletEnabled val="1"/>
        </dgm:presLayoutVars>
      </dgm:prSet>
      <dgm:spPr/>
      <dgm:t>
        <a:bodyPr/>
        <a:lstStyle/>
        <a:p>
          <a:endParaRPr lang="zh-CN" altLang="en-US"/>
        </a:p>
      </dgm:t>
    </dgm:pt>
  </dgm:ptLst>
  <dgm:cxnLst>
    <dgm:cxn modelId="{CF0979E8-6C80-46F0-81F5-28569F887B63}" type="presOf" srcId="{1A4F97BC-6988-4EA0-9733-DDC0919D42BF}" destId="{880091D4-5618-4CBD-966D-7F38FBE56BF0}" srcOrd="0" destOrd="0" presId="urn:microsoft.com/office/officeart/2005/8/layout/equation1"/>
    <dgm:cxn modelId="{BCE5CA37-2307-4D20-9AB5-39C9733BF8D4}" type="presOf" srcId="{806429F5-66D7-404C-A74C-A3DF40FEFF55}" destId="{A99ABAB0-9809-4F82-A499-D5F21BD356EB}" srcOrd="0" destOrd="0" presId="urn:microsoft.com/office/officeart/2005/8/layout/equation1"/>
    <dgm:cxn modelId="{57A70E19-5ECC-4E57-999C-3685C6EC4003}" srcId="{1AC61DC8-5D90-410D-907B-5DC1DB073217}" destId="{E18B1AE4-9C97-4AA8-9C4B-D507BF0A5C85}" srcOrd="1" destOrd="0" parTransId="{6954A402-D860-4889-AEEF-58A38E997117}" sibTransId="{1A4F97BC-6988-4EA0-9733-DDC0919D42BF}"/>
    <dgm:cxn modelId="{24E121C8-C65F-4D17-B086-0795F72076A2}" type="presOf" srcId="{27FD1C67-D015-49C5-9ADC-DCBCA9B52D4C}" destId="{65599393-62E7-4225-B9C8-F047E64488FC}" srcOrd="0" destOrd="0" presId="urn:microsoft.com/office/officeart/2005/8/layout/equation1"/>
    <dgm:cxn modelId="{D9AF93E5-56AD-4F49-83A1-0EEAA96CD4ED}" type="presOf" srcId="{1AC61DC8-5D90-410D-907B-5DC1DB073217}" destId="{84E4EF82-5EDF-426F-B91E-546D4B26C9E1}" srcOrd="0" destOrd="0" presId="urn:microsoft.com/office/officeart/2005/8/layout/equation1"/>
    <dgm:cxn modelId="{16ABA3BE-7C90-439D-B542-39096290B48F}" type="presOf" srcId="{B4D32AE6-9630-4509-AAFE-AEEA15CE615F}" destId="{3CCC37C7-AFD9-4C0E-BB8F-8E1FA0AC52D0}" srcOrd="0" destOrd="0" presId="urn:microsoft.com/office/officeart/2005/8/layout/equation1"/>
    <dgm:cxn modelId="{2B2FFF5E-C392-474A-8A2F-1EAC7DD9F5E8}" srcId="{1AC61DC8-5D90-410D-907B-5DC1DB073217}" destId="{806429F5-66D7-404C-A74C-A3DF40FEFF55}" srcOrd="2" destOrd="0" parTransId="{0F7BC08E-A0D0-4B71-942F-DD15B1D7E632}" sibTransId="{7A84D4DA-D590-4948-80BB-EAE24F04DDAB}"/>
    <dgm:cxn modelId="{A51ADB07-E09A-492D-8861-21DBECFB9DED}" srcId="{1AC61DC8-5D90-410D-907B-5DC1DB073217}" destId="{B4D32AE6-9630-4509-AAFE-AEEA15CE615F}" srcOrd="0" destOrd="0" parTransId="{14D23DAB-57C6-4415-A29D-B4F45D9A89CB}" sibTransId="{27FD1C67-D015-49C5-9ADC-DCBCA9B52D4C}"/>
    <dgm:cxn modelId="{D9E9602D-F080-48A2-A4C0-AC94B1B19C0E}" type="presOf" srcId="{E18B1AE4-9C97-4AA8-9C4B-D507BF0A5C85}" destId="{236E4599-15D4-48FB-910B-4C8ED1AE8473}" srcOrd="0" destOrd="0" presId="urn:microsoft.com/office/officeart/2005/8/layout/equation1"/>
    <dgm:cxn modelId="{AEA04D68-5DCC-4A27-93A5-566B4975B98E}" type="presParOf" srcId="{84E4EF82-5EDF-426F-B91E-546D4B26C9E1}" destId="{3CCC37C7-AFD9-4C0E-BB8F-8E1FA0AC52D0}" srcOrd="0" destOrd="0" presId="urn:microsoft.com/office/officeart/2005/8/layout/equation1"/>
    <dgm:cxn modelId="{AB23D350-F313-47BD-A3E0-58D4F59469DC}" type="presParOf" srcId="{84E4EF82-5EDF-426F-B91E-546D4B26C9E1}" destId="{1F4540B5-3BA7-475A-AAE2-D0EFCC817271}" srcOrd="1" destOrd="0" presId="urn:microsoft.com/office/officeart/2005/8/layout/equation1"/>
    <dgm:cxn modelId="{17977221-043E-43F1-94AF-904DDB505701}" type="presParOf" srcId="{84E4EF82-5EDF-426F-B91E-546D4B26C9E1}" destId="{65599393-62E7-4225-B9C8-F047E64488FC}" srcOrd="2" destOrd="0" presId="urn:microsoft.com/office/officeart/2005/8/layout/equation1"/>
    <dgm:cxn modelId="{93AD1818-1793-4D28-82A8-21D4F551944A}" type="presParOf" srcId="{84E4EF82-5EDF-426F-B91E-546D4B26C9E1}" destId="{44FFF47B-3C78-4744-8E26-551D4C9F2951}" srcOrd="3" destOrd="0" presId="urn:microsoft.com/office/officeart/2005/8/layout/equation1"/>
    <dgm:cxn modelId="{1ABB87A3-CC74-49E0-A922-D98F2A376959}" type="presParOf" srcId="{84E4EF82-5EDF-426F-B91E-546D4B26C9E1}" destId="{236E4599-15D4-48FB-910B-4C8ED1AE8473}" srcOrd="4" destOrd="0" presId="urn:microsoft.com/office/officeart/2005/8/layout/equation1"/>
    <dgm:cxn modelId="{C4B58465-06B0-44FB-A5A1-97F174A18C82}" type="presParOf" srcId="{84E4EF82-5EDF-426F-B91E-546D4B26C9E1}" destId="{00156CD3-8F02-43C1-80A3-9E7663A26BBC}" srcOrd="5" destOrd="0" presId="urn:microsoft.com/office/officeart/2005/8/layout/equation1"/>
    <dgm:cxn modelId="{2BE043C9-B407-4277-9702-92B54D41E154}" type="presParOf" srcId="{84E4EF82-5EDF-426F-B91E-546D4B26C9E1}" destId="{880091D4-5618-4CBD-966D-7F38FBE56BF0}" srcOrd="6" destOrd="0" presId="urn:microsoft.com/office/officeart/2005/8/layout/equation1"/>
    <dgm:cxn modelId="{EF07AFA1-587E-4444-8455-2D114233509E}" type="presParOf" srcId="{84E4EF82-5EDF-426F-B91E-546D4B26C9E1}" destId="{478E70B6-AB28-404D-AF1F-1F98A1F5F744}" srcOrd="7" destOrd="0" presId="urn:microsoft.com/office/officeart/2005/8/layout/equation1"/>
    <dgm:cxn modelId="{9BEC00C3-9D98-43FE-B892-267FEC576154}" type="presParOf" srcId="{84E4EF82-5EDF-426F-B91E-546D4B26C9E1}" destId="{A99ABAB0-9809-4F82-A499-D5F21BD356EB}"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EFC16C-C97A-495F-BDE6-A5A9EC9277FD}" type="doc">
      <dgm:prSet loTypeId="urn:microsoft.com/office/officeart/2005/8/layout/radial4" loCatId="relationship" qsTypeId="urn:microsoft.com/office/officeart/2005/8/quickstyle/3d1" qsCatId="3D" csTypeId="urn:microsoft.com/office/officeart/2005/8/colors/colorful5" csCatId="colorful" phldr="1"/>
      <dgm:spPr/>
      <dgm:t>
        <a:bodyPr/>
        <a:lstStyle/>
        <a:p>
          <a:endParaRPr lang="zh-CN" altLang="en-US"/>
        </a:p>
      </dgm:t>
    </dgm:pt>
    <dgm:pt modelId="{1A2F2C2B-423B-4AB6-80A0-388CA210BC36}">
      <dgm:prSet phldrT="[文本]" custT="1"/>
      <dgm:spPr>
        <a:solidFill>
          <a:schemeClr val="accent2">
            <a:lumMod val="40000"/>
            <a:lumOff val="60000"/>
          </a:schemeClr>
        </a:solidFill>
      </dgm:spPr>
      <dgm:t>
        <a:bodyPr/>
        <a:lstStyle/>
        <a:p>
          <a:r>
            <a:rPr lang="zh-CN" altLang="en-US" sz="4800" dirty="0" smtClean="0">
              <a:solidFill>
                <a:schemeClr val="tx1"/>
              </a:solidFill>
              <a:latin typeface="微软雅黑" pitchFamily="34" charset="-122"/>
              <a:ea typeface="微软雅黑" pitchFamily="34" charset="-122"/>
            </a:rPr>
            <a:t>评估</a:t>
          </a:r>
          <a:endParaRPr lang="zh-CN" altLang="en-US" sz="4800" dirty="0">
            <a:solidFill>
              <a:schemeClr val="tx1"/>
            </a:solidFill>
            <a:latin typeface="微软雅黑" pitchFamily="34" charset="-122"/>
            <a:ea typeface="微软雅黑" pitchFamily="34" charset="-122"/>
          </a:endParaRPr>
        </a:p>
      </dgm:t>
    </dgm:pt>
    <dgm:pt modelId="{CA556CA7-A879-4153-A6A3-3F1D8D79B183}" type="parTrans" cxnId="{77F72757-9696-4B32-BC83-4ED12E6EB06D}">
      <dgm:prSet/>
      <dgm:spPr/>
      <dgm:t>
        <a:bodyPr/>
        <a:lstStyle/>
        <a:p>
          <a:endParaRPr lang="zh-CN" altLang="en-US"/>
        </a:p>
      </dgm:t>
    </dgm:pt>
    <dgm:pt modelId="{4FCBD373-DFA5-4A1F-A8A3-4E5FE9FAB3E9}" type="sibTrans" cxnId="{77F72757-9696-4B32-BC83-4ED12E6EB06D}">
      <dgm:prSet/>
      <dgm:spPr/>
      <dgm:t>
        <a:bodyPr/>
        <a:lstStyle/>
        <a:p>
          <a:endParaRPr lang="zh-CN" altLang="en-US"/>
        </a:p>
      </dgm:t>
    </dgm:pt>
    <dgm:pt modelId="{FC8133D4-C53E-4D3F-90AB-D3C0652C400E}">
      <dgm:prSet phldrT="[文本]"/>
      <dgm:spPr/>
      <dgm:t>
        <a:bodyPr/>
        <a:lstStyle/>
        <a:p>
          <a:r>
            <a:rPr lang="zh-CN" altLang="en-US" dirty="0" smtClean="0">
              <a:solidFill>
                <a:srgbClr val="002060"/>
              </a:solidFill>
              <a:latin typeface="微软雅黑" pitchFamily="34" charset="-122"/>
              <a:ea typeface="微软雅黑" pitchFamily="34" charset="-122"/>
            </a:rPr>
            <a:t>测试过程</a:t>
          </a:r>
          <a:endParaRPr lang="zh-CN" altLang="en-US" dirty="0">
            <a:solidFill>
              <a:srgbClr val="002060"/>
            </a:solidFill>
            <a:latin typeface="微软雅黑" pitchFamily="34" charset="-122"/>
            <a:ea typeface="微软雅黑" pitchFamily="34" charset="-122"/>
          </a:endParaRPr>
        </a:p>
      </dgm:t>
    </dgm:pt>
    <dgm:pt modelId="{F9052112-3836-46DC-8F24-3525F6FC19DE}" type="parTrans" cxnId="{86F1D992-1E50-4A74-AF19-105BF4404E6C}">
      <dgm:prSet/>
      <dgm:spPr/>
      <dgm:t>
        <a:bodyPr/>
        <a:lstStyle/>
        <a:p>
          <a:endParaRPr lang="zh-CN" altLang="en-US"/>
        </a:p>
      </dgm:t>
    </dgm:pt>
    <dgm:pt modelId="{BBDE9128-8C62-4256-ABF9-F0F85373C254}" type="sibTrans" cxnId="{86F1D992-1E50-4A74-AF19-105BF4404E6C}">
      <dgm:prSet/>
      <dgm:spPr/>
      <dgm:t>
        <a:bodyPr/>
        <a:lstStyle/>
        <a:p>
          <a:endParaRPr lang="zh-CN" altLang="en-US"/>
        </a:p>
      </dgm:t>
    </dgm:pt>
    <dgm:pt modelId="{23DAF7D0-F14D-4E94-89CA-FAFF09ADAEF6}">
      <dgm:prSet phldrT="[文本]"/>
      <dgm:spPr/>
      <dgm:t>
        <a:bodyPr/>
        <a:lstStyle/>
        <a:p>
          <a:r>
            <a:rPr lang="zh-CN" altLang="en-US" dirty="0" smtClean="0">
              <a:solidFill>
                <a:srgbClr val="002060"/>
              </a:solidFill>
              <a:latin typeface="微软雅黑" pitchFamily="34" charset="-122"/>
              <a:ea typeface="微软雅黑" pitchFamily="34" charset="-122"/>
            </a:rPr>
            <a:t>产品</a:t>
          </a:r>
          <a:endParaRPr lang="zh-CN" altLang="en-US" dirty="0">
            <a:solidFill>
              <a:srgbClr val="002060"/>
            </a:solidFill>
            <a:latin typeface="微软雅黑" pitchFamily="34" charset="-122"/>
            <a:ea typeface="微软雅黑" pitchFamily="34" charset="-122"/>
          </a:endParaRPr>
        </a:p>
      </dgm:t>
    </dgm:pt>
    <dgm:pt modelId="{597DA066-9BD5-4B7C-944D-2BACB70F3D1C}" type="parTrans" cxnId="{3EB2EF97-EE64-4585-AFC9-96A3536EF053}">
      <dgm:prSet/>
      <dgm:spPr/>
      <dgm:t>
        <a:bodyPr/>
        <a:lstStyle/>
        <a:p>
          <a:endParaRPr lang="zh-CN" altLang="en-US"/>
        </a:p>
      </dgm:t>
    </dgm:pt>
    <dgm:pt modelId="{EE15265A-B32D-42E5-9DC1-23C34546B953}" type="sibTrans" cxnId="{3EB2EF97-EE64-4585-AFC9-96A3536EF053}">
      <dgm:prSet/>
      <dgm:spPr/>
      <dgm:t>
        <a:bodyPr/>
        <a:lstStyle/>
        <a:p>
          <a:endParaRPr lang="zh-CN" altLang="en-US"/>
        </a:p>
      </dgm:t>
    </dgm:pt>
    <dgm:pt modelId="{B7CC763A-0D35-454A-AE83-A89F6EFB2ACA}" type="pres">
      <dgm:prSet presAssocID="{ADEFC16C-C97A-495F-BDE6-A5A9EC9277FD}" presName="cycle" presStyleCnt="0">
        <dgm:presLayoutVars>
          <dgm:chMax val="1"/>
          <dgm:dir/>
          <dgm:animLvl val="ctr"/>
          <dgm:resizeHandles val="exact"/>
        </dgm:presLayoutVars>
      </dgm:prSet>
      <dgm:spPr/>
      <dgm:t>
        <a:bodyPr/>
        <a:lstStyle/>
        <a:p>
          <a:endParaRPr lang="zh-CN" altLang="en-US"/>
        </a:p>
      </dgm:t>
    </dgm:pt>
    <dgm:pt modelId="{A967FA48-1605-4817-B89D-AFC3B9CE4200}" type="pres">
      <dgm:prSet presAssocID="{1A2F2C2B-423B-4AB6-80A0-388CA210BC36}" presName="centerShape" presStyleLbl="node0" presStyleIdx="0" presStyleCnt="1" custLinFactNeighborX="-2175" custLinFactNeighborY="-37389"/>
      <dgm:spPr/>
      <dgm:t>
        <a:bodyPr/>
        <a:lstStyle/>
        <a:p>
          <a:endParaRPr lang="zh-CN" altLang="en-US"/>
        </a:p>
      </dgm:t>
    </dgm:pt>
    <dgm:pt modelId="{D3053A7C-7486-43FC-8840-E929CF601941}" type="pres">
      <dgm:prSet presAssocID="{F9052112-3836-46DC-8F24-3525F6FC19DE}" presName="parTrans" presStyleLbl="bgSibTrans2D1" presStyleIdx="0" presStyleCnt="2" custAng="10480031" custLinFactY="-50727" custLinFactNeighborX="-26624" custLinFactNeighborY="-100000"/>
      <dgm:spPr/>
      <dgm:t>
        <a:bodyPr/>
        <a:lstStyle/>
        <a:p>
          <a:endParaRPr lang="zh-CN" altLang="en-US"/>
        </a:p>
      </dgm:t>
    </dgm:pt>
    <dgm:pt modelId="{802121E2-E363-49D0-A892-71BE0675D175}" type="pres">
      <dgm:prSet presAssocID="{FC8133D4-C53E-4D3F-90AB-D3C0652C400E}" presName="node" presStyleLbl="node1" presStyleIdx="0" presStyleCnt="2" custRadScaleRad="74776" custRadScaleInc="-39859">
        <dgm:presLayoutVars>
          <dgm:bulletEnabled val="1"/>
        </dgm:presLayoutVars>
      </dgm:prSet>
      <dgm:spPr/>
      <dgm:t>
        <a:bodyPr/>
        <a:lstStyle/>
        <a:p>
          <a:endParaRPr lang="zh-CN" altLang="en-US"/>
        </a:p>
      </dgm:t>
    </dgm:pt>
    <dgm:pt modelId="{B68694EA-B8E2-42C9-ACC4-117FB26694F1}" type="pres">
      <dgm:prSet presAssocID="{597DA066-9BD5-4B7C-944D-2BACB70F3D1C}" presName="parTrans" presStyleLbl="bgSibTrans2D1" presStyleIdx="1" presStyleCnt="2" custAng="11510726" custLinFactY="-60924" custLinFactNeighborX="16401" custLinFactNeighborY="-100000"/>
      <dgm:spPr/>
      <dgm:t>
        <a:bodyPr/>
        <a:lstStyle/>
        <a:p>
          <a:endParaRPr lang="zh-CN" altLang="en-US"/>
        </a:p>
      </dgm:t>
    </dgm:pt>
    <dgm:pt modelId="{61E739A3-41F7-4AEE-B39D-32D6A61220FA}" type="pres">
      <dgm:prSet presAssocID="{23DAF7D0-F14D-4E94-89CA-FAFF09ADAEF6}" presName="node" presStyleLbl="node1" presStyleIdx="1" presStyleCnt="2" custRadScaleRad="65502" custRadScaleInc="42670">
        <dgm:presLayoutVars>
          <dgm:bulletEnabled val="1"/>
        </dgm:presLayoutVars>
      </dgm:prSet>
      <dgm:spPr/>
      <dgm:t>
        <a:bodyPr/>
        <a:lstStyle/>
        <a:p>
          <a:endParaRPr lang="zh-CN" altLang="en-US"/>
        </a:p>
      </dgm:t>
    </dgm:pt>
  </dgm:ptLst>
  <dgm:cxnLst>
    <dgm:cxn modelId="{EEB40999-052E-4897-B438-29F873146C00}" type="presOf" srcId="{597DA066-9BD5-4B7C-944D-2BACB70F3D1C}" destId="{B68694EA-B8E2-42C9-ACC4-117FB26694F1}" srcOrd="0" destOrd="0" presId="urn:microsoft.com/office/officeart/2005/8/layout/radial4"/>
    <dgm:cxn modelId="{3EB2EF97-EE64-4585-AFC9-96A3536EF053}" srcId="{1A2F2C2B-423B-4AB6-80A0-388CA210BC36}" destId="{23DAF7D0-F14D-4E94-89CA-FAFF09ADAEF6}" srcOrd="1" destOrd="0" parTransId="{597DA066-9BD5-4B7C-944D-2BACB70F3D1C}" sibTransId="{EE15265A-B32D-42E5-9DC1-23C34546B953}"/>
    <dgm:cxn modelId="{77F72757-9696-4B32-BC83-4ED12E6EB06D}" srcId="{ADEFC16C-C97A-495F-BDE6-A5A9EC9277FD}" destId="{1A2F2C2B-423B-4AB6-80A0-388CA210BC36}" srcOrd="0" destOrd="0" parTransId="{CA556CA7-A879-4153-A6A3-3F1D8D79B183}" sibTransId="{4FCBD373-DFA5-4A1F-A8A3-4E5FE9FAB3E9}"/>
    <dgm:cxn modelId="{7D1B5325-8BC9-4A05-9942-DFE8672D513A}" type="presOf" srcId="{ADEFC16C-C97A-495F-BDE6-A5A9EC9277FD}" destId="{B7CC763A-0D35-454A-AE83-A89F6EFB2ACA}" srcOrd="0" destOrd="0" presId="urn:microsoft.com/office/officeart/2005/8/layout/radial4"/>
    <dgm:cxn modelId="{90E6819B-BC1C-4157-AC83-CC97657FCFC4}" type="presOf" srcId="{1A2F2C2B-423B-4AB6-80A0-388CA210BC36}" destId="{A967FA48-1605-4817-B89D-AFC3B9CE4200}" srcOrd="0" destOrd="0" presId="urn:microsoft.com/office/officeart/2005/8/layout/radial4"/>
    <dgm:cxn modelId="{D284F067-EEAA-44A8-A8AF-B9F9531E1883}" type="presOf" srcId="{F9052112-3836-46DC-8F24-3525F6FC19DE}" destId="{D3053A7C-7486-43FC-8840-E929CF601941}" srcOrd="0" destOrd="0" presId="urn:microsoft.com/office/officeart/2005/8/layout/radial4"/>
    <dgm:cxn modelId="{86F1D992-1E50-4A74-AF19-105BF4404E6C}" srcId="{1A2F2C2B-423B-4AB6-80A0-388CA210BC36}" destId="{FC8133D4-C53E-4D3F-90AB-D3C0652C400E}" srcOrd="0" destOrd="0" parTransId="{F9052112-3836-46DC-8F24-3525F6FC19DE}" sibTransId="{BBDE9128-8C62-4256-ABF9-F0F85373C254}"/>
    <dgm:cxn modelId="{31A644C4-7A16-4BA1-93C2-7CE88F8105CF}" type="presOf" srcId="{23DAF7D0-F14D-4E94-89CA-FAFF09ADAEF6}" destId="{61E739A3-41F7-4AEE-B39D-32D6A61220FA}" srcOrd="0" destOrd="0" presId="urn:microsoft.com/office/officeart/2005/8/layout/radial4"/>
    <dgm:cxn modelId="{E41F3B05-AC14-4C93-967D-9AC192E8B556}" type="presOf" srcId="{FC8133D4-C53E-4D3F-90AB-D3C0652C400E}" destId="{802121E2-E363-49D0-A892-71BE0675D175}" srcOrd="0" destOrd="0" presId="urn:microsoft.com/office/officeart/2005/8/layout/radial4"/>
    <dgm:cxn modelId="{4DFFD112-781D-41E3-9109-A9C40E19524B}" type="presParOf" srcId="{B7CC763A-0D35-454A-AE83-A89F6EFB2ACA}" destId="{A967FA48-1605-4817-B89D-AFC3B9CE4200}" srcOrd="0" destOrd="0" presId="urn:microsoft.com/office/officeart/2005/8/layout/radial4"/>
    <dgm:cxn modelId="{6A6241A6-F84E-47F3-8B6F-F8016F594C8F}" type="presParOf" srcId="{B7CC763A-0D35-454A-AE83-A89F6EFB2ACA}" destId="{D3053A7C-7486-43FC-8840-E929CF601941}" srcOrd="1" destOrd="0" presId="urn:microsoft.com/office/officeart/2005/8/layout/radial4"/>
    <dgm:cxn modelId="{46EFD3EE-12A0-492D-83B7-7A509626637B}" type="presParOf" srcId="{B7CC763A-0D35-454A-AE83-A89F6EFB2ACA}" destId="{802121E2-E363-49D0-A892-71BE0675D175}" srcOrd="2" destOrd="0" presId="urn:microsoft.com/office/officeart/2005/8/layout/radial4"/>
    <dgm:cxn modelId="{0C40E6D4-0E26-4062-B237-8F7F99115681}" type="presParOf" srcId="{B7CC763A-0D35-454A-AE83-A89F6EFB2ACA}" destId="{B68694EA-B8E2-42C9-ACC4-117FB26694F1}" srcOrd="3" destOrd="0" presId="urn:microsoft.com/office/officeart/2005/8/layout/radial4"/>
    <dgm:cxn modelId="{605767C9-E54D-4659-89AF-DE2B0BECDE72}" type="presParOf" srcId="{B7CC763A-0D35-454A-AE83-A89F6EFB2ACA}" destId="{61E739A3-41F7-4AEE-B39D-32D6A61220FA}" srcOrd="4"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636357-823D-45D3-93D3-C3BD14FA97A3}"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zh-CN" altLang="en-US"/>
        </a:p>
      </dgm:t>
    </dgm:pt>
    <dgm:pt modelId="{8DD47232-D70B-456F-B486-4D4EF7DB3027}">
      <dgm:prSet phldrT="[文本]" custT="1"/>
      <dgm:spPr>
        <a:solidFill>
          <a:schemeClr val="tx2">
            <a:lumMod val="40000"/>
            <a:lumOff val="60000"/>
            <a:alpha val="50000"/>
          </a:schemeClr>
        </a:solidFill>
      </dgm:spPr>
      <dgm:t>
        <a:bodyPr/>
        <a:lstStyle/>
        <a:p>
          <a:r>
            <a:rPr lang="zh-CN" altLang="en-US" sz="3200" dirty="0" smtClean="0">
              <a:solidFill>
                <a:srgbClr val="FF0000"/>
              </a:solidFill>
              <a:latin typeface="微软雅黑" pitchFamily="34" charset="-122"/>
              <a:ea typeface="微软雅黑" pitchFamily="34" charset="-122"/>
            </a:rPr>
            <a:t>验收测试计划</a:t>
          </a:r>
          <a:endParaRPr lang="zh-CN" altLang="en-US" sz="3200" dirty="0">
            <a:solidFill>
              <a:srgbClr val="FF0000"/>
            </a:solidFill>
            <a:latin typeface="微软雅黑" pitchFamily="34" charset="-122"/>
            <a:ea typeface="微软雅黑" pitchFamily="34" charset="-122"/>
          </a:endParaRPr>
        </a:p>
      </dgm:t>
    </dgm:pt>
    <dgm:pt modelId="{84B22C0D-AE56-4B75-8175-62A3080DF7A9}" type="parTrans" cxnId="{57BBA3B0-E995-4C18-9A83-A1026A04B18E}">
      <dgm:prSet/>
      <dgm:spPr/>
      <dgm:t>
        <a:bodyPr/>
        <a:lstStyle/>
        <a:p>
          <a:endParaRPr lang="zh-CN" altLang="en-US"/>
        </a:p>
      </dgm:t>
    </dgm:pt>
    <dgm:pt modelId="{630981F7-CEEA-400D-9C64-2CFF2BDFE170}" type="sibTrans" cxnId="{57BBA3B0-E995-4C18-9A83-A1026A04B18E}">
      <dgm:prSet/>
      <dgm:spPr/>
      <dgm:t>
        <a:bodyPr/>
        <a:lstStyle/>
        <a:p>
          <a:endParaRPr lang="zh-CN" altLang="en-US"/>
        </a:p>
      </dgm:t>
    </dgm:pt>
    <dgm:pt modelId="{94889487-3F2C-456D-9539-F7D9A7DEDDFF}">
      <dgm:prSet phldrT="[文本]" custT="1"/>
      <dgm:spPr>
        <a:solidFill>
          <a:srgbClr val="FF9900">
            <a:alpha val="49804"/>
          </a:srgbClr>
        </a:solidFill>
      </dgm:spPr>
      <dgm:t>
        <a:bodyPr/>
        <a:lstStyle/>
        <a:p>
          <a:r>
            <a:rPr lang="zh-CN" altLang="en-US" sz="2000" dirty="0" smtClean="0">
              <a:solidFill>
                <a:schemeClr val="accent5">
                  <a:lumMod val="25000"/>
                </a:schemeClr>
              </a:solidFill>
              <a:latin typeface="微软雅黑" pitchFamily="34" charset="-122"/>
              <a:ea typeface="微软雅黑" pitchFamily="34" charset="-122"/>
            </a:rPr>
            <a:t>功能</a:t>
          </a:r>
          <a:endParaRPr lang="en-US" altLang="zh-CN" sz="2000" dirty="0" smtClean="0">
            <a:solidFill>
              <a:schemeClr val="accent5">
                <a:lumMod val="25000"/>
              </a:schemeClr>
            </a:solidFill>
            <a:latin typeface="微软雅黑" pitchFamily="34" charset="-122"/>
            <a:ea typeface="微软雅黑" pitchFamily="34" charset="-122"/>
          </a:endParaRPr>
        </a:p>
        <a:p>
          <a:r>
            <a:rPr lang="zh-CN" altLang="en-US" sz="2000" dirty="0" smtClean="0">
              <a:solidFill>
                <a:schemeClr val="accent5">
                  <a:lumMod val="25000"/>
                </a:schemeClr>
              </a:solidFill>
              <a:latin typeface="微软雅黑" pitchFamily="34" charset="-122"/>
              <a:ea typeface="微软雅黑" pitchFamily="34" charset="-122"/>
            </a:rPr>
            <a:t>测试</a:t>
          </a:r>
          <a:endParaRPr lang="zh-CN" altLang="en-US" sz="2000" dirty="0">
            <a:solidFill>
              <a:schemeClr val="accent5">
                <a:lumMod val="25000"/>
              </a:schemeClr>
            </a:solidFill>
            <a:latin typeface="微软雅黑" pitchFamily="34" charset="-122"/>
            <a:ea typeface="微软雅黑" pitchFamily="34" charset="-122"/>
          </a:endParaRPr>
        </a:p>
      </dgm:t>
    </dgm:pt>
    <dgm:pt modelId="{F9EDC626-6A35-44EE-9751-15C4DD7B6906}" type="parTrans" cxnId="{73DBEC8E-0FC2-43E5-82EB-ED8CE977964B}">
      <dgm:prSet/>
      <dgm:spPr/>
      <dgm:t>
        <a:bodyPr/>
        <a:lstStyle/>
        <a:p>
          <a:endParaRPr lang="zh-CN" altLang="en-US"/>
        </a:p>
      </dgm:t>
    </dgm:pt>
    <dgm:pt modelId="{8B8E6307-4B3C-4BA0-A6AF-61C4A6BF99AF}" type="sibTrans" cxnId="{73DBEC8E-0FC2-43E5-82EB-ED8CE977964B}">
      <dgm:prSet/>
      <dgm:spPr/>
      <dgm:t>
        <a:bodyPr/>
        <a:lstStyle/>
        <a:p>
          <a:endParaRPr lang="zh-CN" altLang="en-US"/>
        </a:p>
      </dgm:t>
    </dgm:pt>
    <dgm:pt modelId="{314EC711-216B-49D3-98C4-CB8E1CD9C240}">
      <dgm:prSet phldrT="[文本]" custT="1"/>
      <dgm:spPr>
        <a:solidFill>
          <a:srgbClr val="FFCC00">
            <a:alpha val="49804"/>
          </a:srgbClr>
        </a:solidFill>
      </dgm:spPr>
      <dgm:t>
        <a:bodyPr/>
        <a:lstStyle/>
        <a:p>
          <a:r>
            <a:rPr lang="zh-CN" altLang="en-US" sz="2000" dirty="0" smtClean="0">
              <a:solidFill>
                <a:schemeClr val="accent5">
                  <a:lumMod val="25000"/>
                </a:schemeClr>
              </a:solidFill>
              <a:latin typeface="微软雅黑" pitchFamily="34" charset="-122"/>
              <a:ea typeface="微软雅黑" pitchFamily="34" charset="-122"/>
            </a:rPr>
            <a:t>逆向</a:t>
          </a:r>
          <a:endParaRPr lang="en-US" altLang="zh-CN" sz="2000" dirty="0" smtClean="0">
            <a:solidFill>
              <a:schemeClr val="accent5">
                <a:lumMod val="25000"/>
              </a:schemeClr>
            </a:solidFill>
            <a:latin typeface="微软雅黑" pitchFamily="34" charset="-122"/>
            <a:ea typeface="微软雅黑" pitchFamily="34" charset="-122"/>
          </a:endParaRPr>
        </a:p>
        <a:p>
          <a:r>
            <a:rPr lang="zh-CN" altLang="en-US" sz="2000" dirty="0" smtClean="0">
              <a:solidFill>
                <a:schemeClr val="accent5">
                  <a:lumMod val="25000"/>
                </a:schemeClr>
              </a:solidFill>
              <a:latin typeface="微软雅黑" pitchFamily="34" charset="-122"/>
              <a:ea typeface="微软雅黑" pitchFamily="34" charset="-122"/>
            </a:rPr>
            <a:t>测试</a:t>
          </a:r>
          <a:endParaRPr lang="zh-CN" altLang="en-US" sz="2000" dirty="0">
            <a:solidFill>
              <a:schemeClr val="accent5">
                <a:lumMod val="25000"/>
              </a:schemeClr>
            </a:solidFill>
            <a:latin typeface="微软雅黑" pitchFamily="34" charset="-122"/>
            <a:ea typeface="微软雅黑" pitchFamily="34" charset="-122"/>
          </a:endParaRPr>
        </a:p>
      </dgm:t>
    </dgm:pt>
    <dgm:pt modelId="{B68E6366-4680-4AFD-98D9-CA03F930C646}" type="parTrans" cxnId="{29D874E3-F710-4AA6-914B-467732A736E0}">
      <dgm:prSet/>
      <dgm:spPr/>
      <dgm:t>
        <a:bodyPr/>
        <a:lstStyle/>
        <a:p>
          <a:endParaRPr lang="zh-CN" altLang="en-US"/>
        </a:p>
      </dgm:t>
    </dgm:pt>
    <dgm:pt modelId="{FCCE4772-CB90-4970-9271-47B430253787}" type="sibTrans" cxnId="{29D874E3-F710-4AA6-914B-467732A736E0}">
      <dgm:prSet/>
      <dgm:spPr/>
      <dgm:t>
        <a:bodyPr/>
        <a:lstStyle/>
        <a:p>
          <a:endParaRPr lang="zh-CN" altLang="en-US"/>
        </a:p>
      </dgm:t>
    </dgm:pt>
    <dgm:pt modelId="{C0EBB40B-0A50-4812-84D5-A5995E7B4402}">
      <dgm:prSet phldrT="[文本]" custT="1"/>
      <dgm:spPr>
        <a:solidFill>
          <a:srgbClr val="FFCC66">
            <a:alpha val="49804"/>
          </a:srgbClr>
        </a:solidFill>
      </dgm:spPr>
      <dgm:t>
        <a:bodyPr/>
        <a:lstStyle/>
        <a:p>
          <a:r>
            <a:rPr lang="zh-CN" altLang="en-US" sz="2000" dirty="0" smtClean="0">
              <a:solidFill>
                <a:schemeClr val="accent5">
                  <a:lumMod val="25000"/>
                </a:schemeClr>
              </a:solidFill>
              <a:latin typeface="微软雅黑" pitchFamily="34" charset="-122"/>
              <a:ea typeface="微软雅黑" pitchFamily="34" charset="-122"/>
            </a:rPr>
            <a:t>特殊</a:t>
          </a:r>
          <a:endParaRPr lang="en-US" altLang="zh-CN" sz="2000" dirty="0" smtClean="0">
            <a:solidFill>
              <a:schemeClr val="accent5">
                <a:lumMod val="25000"/>
              </a:schemeClr>
            </a:solidFill>
            <a:latin typeface="微软雅黑" pitchFamily="34" charset="-122"/>
            <a:ea typeface="微软雅黑" pitchFamily="34" charset="-122"/>
          </a:endParaRPr>
        </a:p>
        <a:p>
          <a:r>
            <a:rPr lang="zh-CN" altLang="en-US" sz="2000" dirty="0" smtClean="0">
              <a:solidFill>
                <a:schemeClr val="accent5">
                  <a:lumMod val="25000"/>
                </a:schemeClr>
              </a:solidFill>
              <a:latin typeface="微软雅黑" pitchFamily="34" charset="-122"/>
              <a:ea typeface="微软雅黑" pitchFamily="34" charset="-122"/>
            </a:rPr>
            <a:t>情况</a:t>
          </a:r>
          <a:endParaRPr lang="zh-CN" altLang="en-US" sz="2000" dirty="0">
            <a:solidFill>
              <a:schemeClr val="accent5">
                <a:lumMod val="25000"/>
              </a:schemeClr>
            </a:solidFill>
            <a:latin typeface="微软雅黑" pitchFamily="34" charset="-122"/>
            <a:ea typeface="微软雅黑" pitchFamily="34" charset="-122"/>
          </a:endParaRPr>
        </a:p>
      </dgm:t>
    </dgm:pt>
    <dgm:pt modelId="{CC45AD54-80B8-489C-B33C-62CAC5DAF767}" type="parTrans" cxnId="{C1F8C8D2-08BE-455C-87BA-D7796C2B1DC1}">
      <dgm:prSet/>
      <dgm:spPr/>
      <dgm:t>
        <a:bodyPr/>
        <a:lstStyle/>
        <a:p>
          <a:endParaRPr lang="zh-CN" altLang="en-US"/>
        </a:p>
      </dgm:t>
    </dgm:pt>
    <dgm:pt modelId="{30C8640E-D93B-4300-B5DE-428C390E9B97}" type="sibTrans" cxnId="{C1F8C8D2-08BE-455C-87BA-D7796C2B1DC1}">
      <dgm:prSet/>
      <dgm:spPr/>
      <dgm:t>
        <a:bodyPr/>
        <a:lstStyle/>
        <a:p>
          <a:endParaRPr lang="zh-CN" altLang="en-US"/>
        </a:p>
      </dgm:t>
    </dgm:pt>
    <dgm:pt modelId="{6321B189-8CA5-428C-8A0B-1C9425CD462E}">
      <dgm:prSet phldrT="[文本]" custT="1"/>
      <dgm:spPr>
        <a:solidFill>
          <a:srgbClr val="FFCC99">
            <a:alpha val="49804"/>
          </a:srgbClr>
        </a:solidFill>
      </dgm:spPr>
      <dgm:t>
        <a:bodyPr/>
        <a:lstStyle/>
        <a:p>
          <a:r>
            <a:rPr lang="zh-CN" altLang="en-US" sz="2000" dirty="0" smtClean="0">
              <a:solidFill>
                <a:schemeClr val="accent5">
                  <a:lumMod val="25000"/>
                </a:schemeClr>
              </a:solidFill>
              <a:latin typeface="微软雅黑" pitchFamily="34" charset="-122"/>
              <a:ea typeface="微软雅黑" pitchFamily="34" charset="-122"/>
            </a:rPr>
            <a:t>文档</a:t>
          </a:r>
          <a:endParaRPr lang="en-US" altLang="zh-CN" sz="2000" dirty="0" smtClean="0">
            <a:solidFill>
              <a:schemeClr val="accent5">
                <a:lumMod val="25000"/>
              </a:schemeClr>
            </a:solidFill>
            <a:latin typeface="微软雅黑" pitchFamily="34" charset="-122"/>
            <a:ea typeface="微软雅黑" pitchFamily="34" charset="-122"/>
          </a:endParaRPr>
        </a:p>
        <a:p>
          <a:r>
            <a:rPr lang="zh-CN" altLang="en-US" sz="2000" dirty="0" smtClean="0">
              <a:solidFill>
                <a:schemeClr val="accent5">
                  <a:lumMod val="25000"/>
                </a:schemeClr>
              </a:solidFill>
              <a:latin typeface="微软雅黑" pitchFamily="34" charset="-122"/>
              <a:ea typeface="微软雅黑" pitchFamily="34" charset="-122"/>
            </a:rPr>
            <a:t>检查</a:t>
          </a:r>
          <a:endParaRPr lang="zh-CN" altLang="en-US" sz="2000" dirty="0">
            <a:solidFill>
              <a:schemeClr val="accent5">
                <a:lumMod val="25000"/>
              </a:schemeClr>
            </a:solidFill>
            <a:latin typeface="微软雅黑" pitchFamily="34" charset="-122"/>
            <a:ea typeface="微软雅黑" pitchFamily="34" charset="-122"/>
          </a:endParaRPr>
        </a:p>
      </dgm:t>
    </dgm:pt>
    <dgm:pt modelId="{97888272-7E28-4227-B58C-AFF29AC66CC3}" type="parTrans" cxnId="{FC7E884D-0E0F-41D5-B12E-C9DD5E5E62B1}">
      <dgm:prSet/>
      <dgm:spPr/>
      <dgm:t>
        <a:bodyPr/>
        <a:lstStyle/>
        <a:p>
          <a:endParaRPr lang="zh-CN" altLang="en-US"/>
        </a:p>
      </dgm:t>
    </dgm:pt>
    <dgm:pt modelId="{34643482-7B56-4F4D-9828-B256CC07E858}" type="sibTrans" cxnId="{FC7E884D-0E0F-41D5-B12E-C9DD5E5E62B1}">
      <dgm:prSet/>
      <dgm:spPr/>
      <dgm:t>
        <a:bodyPr/>
        <a:lstStyle/>
        <a:p>
          <a:endParaRPr lang="zh-CN" altLang="en-US"/>
        </a:p>
      </dgm:t>
    </dgm:pt>
    <dgm:pt modelId="{9CA9B91E-C5ED-43C1-8271-B288581C2ADE}">
      <dgm:prSet phldrT="[文本]" custT="1"/>
      <dgm:spPr>
        <a:solidFill>
          <a:srgbClr val="333399">
            <a:alpha val="49804"/>
          </a:srgbClr>
        </a:solidFill>
      </dgm:spPr>
      <dgm:t>
        <a:bodyPr/>
        <a:lstStyle/>
        <a:p>
          <a:r>
            <a:rPr lang="zh-CN" altLang="en-US" sz="2000" dirty="0" smtClean="0">
              <a:solidFill>
                <a:schemeClr val="accent5">
                  <a:lumMod val="25000"/>
                </a:schemeClr>
              </a:solidFill>
              <a:latin typeface="微软雅黑" pitchFamily="34" charset="-122"/>
              <a:ea typeface="微软雅黑" pitchFamily="34" charset="-122"/>
            </a:rPr>
            <a:t>安全</a:t>
          </a:r>
          <a:endParaRPr lang="en-US" altLang="zh-CN" sz="2000" dirty="0" smtClean="0">
            <a:solidFill>
              <a:schemeClr val="accent5">
                <a:lumMod val="25000"/>
              </a:schemeClr>
            </a:solidFill>
            <a:latin typeface="微软雅黑" pitchFamily="34" charset="-122"/>
            <a:ea typeface="微软雅黑" pitchFamily="34" charset="-122"/>
          </a:endParaRPr>
        </a:p>
        <a:p>
          <a:r>
            <a:rPr lang="zh-CN" altLang="en-US" sz="2000" dirty="0" smtClean="0">
              <a:solidFill>
                <a:schemeClr val="accent5">
                  <a:lumMod val="25000"/>
                </a:schemeClr>
              </a:solidFill>
              <a:latin typeface="微软雅黑" pitchFamily="34" charset="-122"/>
              <a:ea typeface="微软雅黑" pitchFamily="34" charset="-122"/>
            </a:rPr>
            <a:t>测试</a:t>
          </a:r>
          <a:endParaRPr lang="zh-CN" altLang="en-US" sz="2000" dirty="0">
            <a:solidFill>
              <a:schemeClr val="accent5">
                <a:lumMod val="25000"/>
              </a:schemeClr>
            </a:solidFill>
            <a:latin typeface="微软雅黑" pitchFamily="34" charset="-122"/>
            <a:ea typeface="微软雅黑" pitchFamily="34" charset="-122"/>
          </a:endParaRPr>
        </a:p>
      </dgm:t>
    </dgm:pt>
    <dgm:pt modelId="{7FBF0F8F-CFEF-4584-AE23-52D06DFCC007}" type="parTrans" cxnId="{2CBBDBA8-424C-4182-AFBE-7250FF83040C}">
      <dgm:prSet/>
      <dgm:spPr/>
      <dgm:t>
        <a:bodyPr/>
        <a:lstStyle/>
        <a:p>
          <a:endParaRPr lang="zh-CN" altLang="en-US"/>
        </a:p>
      </dgm:t>
    </dgm:pt>
    <dgm:pt modelId="{6467226A-026D-41E2-BFC0-9D5B9148CC93}" type="sibTrans" cxnId="{2CBBDBA8-424C-4182-AFBE-7250FF83040C}">
      <dgm:prSet/>
      <dgm:spPr/>
      <dgm:t>
        <a:bodyPr/>
        <a:lstStyle/>
        <a:p>
          <a:endParaRPr lang="zh-CN" altLang="en-US"/>
        </a:p>
      </dgm:t>
    </dgm:pt>
    <dgm:pt modelId="{A8BB576D-B664-4A19-A126-3A650E694A11}">
      <dgm:prSet phldrT="[文本]" custT="1"/>
      <dgm:spPr>
        <a:solidFill>
          <a:srgbClr val="FFCCCC">
            <a:alpha val="49804"/>
          </a:srgbClr>
        </a:solidFill>
      </dgm:spPr>
      <dgm:t>
        <a:bodyPr/>
        <a:lstStyle/>
        <a:p>
          <a:r>
            <a:rPr lang="zh-CN" altLang="en-US" sz="2000" dirty="0" smtClean="0">
              <a:solidFill>
                <a:schemeClr val="accent5">
                  <a:lumMod val="25000"/>
                </a:schemeClr>
              </a:solidFill>
              <a:latin typeface="微软雅黑" pitchFamily="34" charset="-122"/>
              <a:ea typeface="微软雅黑" pitchFamily="34" charset="-122"/>
            </a:rPr>
            <a:t>强度</a:t>
          </a:r>
          <a:endParaRPr lang="en-US" altLang="zh-CN" sz="2000" dirty="0" smtClean="0">
            <a:solidFill>
              <a:schemeClr val="accent5">
                <a:lumMod val="25000"/>
              </a:schemeClr>
            </a:solidFill>
            <a:latin typeface="微软雅黑" pitchFamily="34" charset="-122"/>
            <a:ea typeface="微软雅黑" pitchFamily="34" charset="-122"/>
          </a:endParaRPr>
        </a:p>
        <a:p>
          <a:r>
            <a:rPr lang="zh-CN" altLang="en-US" sz="2000" dirty="0" smtClean="0">
              <a:solidFill>
                <a:schemeClr val="accent5">
                  <a:lumMod val="25000"/>
                </a:schemeClr>
              </a:solidFill>
              <a:latin typeface="微软雅黑" pitchFamily="34" charset="-122"/>
              <a:ea typeface="微软雅黑" pitchFamily="34" charset="-122"/>
            </a:rPr>
            <a:t>检查</a:t>
          </a:r>
          <a:endParaRPr lang="zh-CN" altLang="en-US" sz="2000" dirty="0">
            <a:solidFill>
              <a:schemeClr val="accent5">
                <a:lumMod val="25000"/>
              </a:schemeClr>
            </a:solidFill>
            <a:latin typeface="微软雅黑" pitchFamily="34" charset="-122"/>
            <a:ea typeface="微软雅黑" pitchFamily="34" charset="-122"/>
          </a:endParaRPr>
        </a:p>
      </dgm:t>
    </dgm:pt>
    <dgm:pt modelId="{7FACE2C9-5583-4F98-BE09-D4A1AAC2DE28}" type="parTrans" cxnId="{7E271B02-CCE3-42A2-A5D9-F925124F6980}">
      <dgm:prSet/>
      <dgm:spPr/>
      <dgm:t>
        <a:bodyPr/>
        <a:lstStyle/>
        <a:p>
          <a:endParaRPr lang="zh-CN" altLang="en-US"/>
        </a:p>
      </dgm:t>
    </dgm:pt>
    <dgm:pt modelId="{4933C590-4EBB-4980-94AC-32F708600AC1}" type="sibTrans" cxnId="{7E271B02-CCE3-42A2-A5D9-F925124F6980}">
      <dgm:prSet/>
      <dgm:spPr/>
      <dgm:t>
        <a:bodyPr/>
        <a:lstStyle/>
        <a:p>
          <a:endParaRPr lang="zh-CN" altLang="en-US"/>
        </a:p>
      </dgm:t>
    </dgm:pt>
    <dgm:pt modelId="{34275084-0C4C-43A7-9B61-0209FF608118}">
      <dgm:prSet phldrT="[文本]" custT="1"/>
      <dgm:spPr>
        <a:solidFill>
          <a:srgbClr val="FFCCFF">
            <a:alpha val="49804"/>
          </a:srgbClr>
        </a:solidFill>
      </dgm:spPr>
      <dgm:t>
        <a:bodyPr/>
        <a:lstStyle/>
        <a:p>
          <a:r>
            <a:rPr lang="zh-CN" altLang="en-US" sz="2000" dirty="0" smtClean="0">
              <a:solidFill>
                <a:schemeClr val="accent5">
                  <a:lumMod val="25000"/>
                </a:schemeClr>
              </a:solidFill>
              <a:latin typeface="微软雅黑" pitchFamily="34" charset="-122"/>
              <a:ea typeface="微软雅黑" pitchFamily="34" charset="-122"/>
            </a:rPr>
            <a:t>恢复</a:t>
          </a:r>
          <a:endParaRPr lang="en-US" altLang="zh-CN" sz="2000" dirty="0" smtClean="0">
            <a:solidFill>
              <a:schemeClr val="accent5">
                <a:lumMod val="25000"/>
              </a:schemeClr>
            </a:solidFill>
            <a:latin typeface="微软雅黑" pitchFamily="34" charset="-122"/>
            <a:ea typeface="微软雅黑" pitchFamily="34" charset="-122"/>
          </a:endParaRPr>
        </a:p>
        <a:p>
          <a:r>
            <a:rPr lang="zh-CN" altLang="en-US" sz="2000" dirty="0" smtClean="0">
              <a:solidFill>
                <a:schemeClr val="accent5">
                  <a:lumMod val="25000"/>
                </a:schemeClr>
              </a:solidFill>
              <a:latin typeface="微软雅黑" pitchFamily="34" charset="-122"/>
              <a:ea typeface="微软雅黑" pitchFamily="34" charset="-122"/>
            </a:rPr>
            <a:t>测试</a:t>
          </a:r>
          <a:endParaRPr lang="zh-CN" altLang="en-US" sz="2000" dirty="0">
            <a:solidFill>
              <a:schemeClr val="accent5">
                <a:lumMod val="25000"/>
              </a:schemeClr>
            </a:solidFill>
            <a:latin typeface="微软雅黑" pitchFamily="34" charset="-122"/>
            <a:ea typeface="微软雅黑" pitchFamily="34" charset="-122"/>
          </a:endParaRPr>
        </a:p>
      </dgm:t>
    </dgm:pt>
    <dgm:pt modelId="{90049198-128B-4DD7-B55C-A13AF6E6078E}" type="parTrans" cxnId="{BC826375-9B23-4975-83C8-F0D9AC333EE1}">
      <dgm:prSet/>
      <dgm:spPr/>
      <dgm:t>
        <a:bodyPr/>
        <a:lstStyle/>
        <a:p>
          <a:endParaRPr lang="zh-CN" altLang="en-US"/>
        </a:p>
      </dgm:t>
    </dgm:pt>
    <dgm:pt modelId="{4AB7B050-5F36-46C2-82F6-5AA070172DF2}" type="sibTrans" cxnId="{BC826375-9B23-4975-83C8-F0D9AC333EE1}">
      <dgm:prSet/>
      <dgm:spPr/>
      <dgm:t>
        <a:bodyPr/>
        <a:lstStyle/>
        <a:p>
          <a:endParaRPr lang="zh-CN" altLang="en-US"/>
        </a:p>
      </dgm:t>
    </dgm:pt>
    <dgm:pt modelId="{8E694076-FE67-4E7E-94D8-9FA7653BD2E9}">
      <dgm:prSet phldrT="[文本]" custT="1"/>
      <dgm:spPr>
        <a:solidFill>
          <a:srgbClr val="CCCCFF">
            <a:alpha val="49804"/>
          </a:srgbClr>
        </a:solidFill>
      </dgm:spPr>
      <dgm:t>
        <a:bodyPr/>
        <a:lstStyle/>
        <a:p>
          <a:r>
            <a:rPr lang="zh-CN" altLang="en-US" sz="2000" dirty="0" smtClean="0">
              <a:solidFill>
                <a:schemeClr val="accent5">
                  <a:lumMod val="25000"/>
                </a:schemeClr>
              </a:solidFill>
              <a:latin typeface="微软雅黑" pitchFamily="34" charset="-122"/>
              <a:ea typeface="微软雅黑" pitchFamily="34" charset="-122"/>
            </a:rPr>
            <a:t>可维</a:t>
          </a:r>
          <a:endParaRPr lang="en-US" altLang="zh-CN" sz="2000" dirty="0" smtClean="0">
            <a:solidFill>
              <a:schemeClr val="accent5">
                <a:lumMod val="25000"/>
              </a:schemeClr>
            </a:solidFill>
            <a:latin typeface="微软雅黑" pitchFamily="34" charset="-122"/>
            <a:ea typeface="微软雅黑" pitchFamily="34" charset="-122"/>
          </a:endParaRPr>
        </a:p>
        <a:p>
          <a:r>
            <a:rPr lang="zh-CN" altLang="en-US" sz="2000" dirty="0" smtClean="0">
              <a:solidFill>
                <a:schemeClr val="accent5">
                  <a:lumMod val="25000"/>
                </a:schemeClr>
              </a:solidFill>
              <a:latin typeface="微软雅黑" pitchFamily="34" charset="-122"/>
              <a:ea typeface="微软雅黑" pitchFamily="34" charset="-122"/>
            </a:rPr>
            <a:t>护性</a:t>
          </a:r>
          <a:endParaRPr lang="zh-CN" altLang="en-US" sz="2000" dirty="0">
            <a:solidFill>
              <a:schemeClr val="accent5">
                <a:lumMod val="25000"/>
              </a:schemeClr>
            </a:solidFill>
            <a:latin typeface="微软雅黑" pitchFamily="34" charset="-122"/>
            <a:ea typeface="微软雅黑" pitchFamily="34" charset="-122"/>
          </a:endParaRPr>
        </a:p>
      </dgm:t>
    </dgm:pt>
    <dgm:pt modelId="{5CCF9D6C-5FBA-481B-9AE7-929850303A29}" type="parTrans" cxnId="{484CC96B-D816-4AA7-83DA-ACC4A3230BC4}">
      <dgm:prSet/>
      <dgm:spPr/>
      <dgm:t>
        <a:bodyPr/>
        <a:lstStyle/>
        <a:p>
          <a:endParaRPr lang="zh-CN" altLang="en-US"/>
        </a:p>
      </dgm:t>
    </dgm:pt>
    <dgm:pt modelId="{4CF8060B-3058-4341-96A0-1E3A51367B97}" type="sibTrans" cxnId="{484CC96B-D816-4AA7-83DA-ACC4A3230BC4}">
      <dgm:prSet/>
      <dgm:spPr/>
      <dgm:t>
        <a:bodyPr/>
        <a:lstStyle/>
        <a:p>
          <a:endParaRPr lang="zh-CN" altLang="en-US"/>
        </a:p>
      </dgm:t>
    </dgm:pt>
    <dgm:pt modelId="{CCE86193-6316-4091-BADD-CA9B30C8F64D}">
      <dgm:prSet phldrT="[文本]" custT="1"/>
      <dgm:spPr>
        <a:solidFill>
          <a:srgbClr val="9999FF">
            <a:alpha val="49804"/>
          </a:srgbClr>
        </a:solidFill>
      </dgm:spPr>
      <dgm:t>
        <a:bodyPr/>
        <a:lstStyle/>
        <a:p>
          <a:r>
            <a:rPr lang="zh-CN" altLang="en-US" sz="2000" dirty="0" smtClean="0">
              <a:solidFill>
                <a:schemeClr val="accent5">
                  <a:lumMod val="25000"/>
                </a:schemeClr>
              </a:solidFill>
              <a:latin typeface="微软雅黑" pitchFamily="34" charset="-122"/>
              <a:ea typeface="微软雅黑" pitchFamily="34" charset="-122"/>
            </a:rPr>
            <a:t>用户</a:t>
          </a:r>
          <a:endParaRPr lang="en-US" altLang="zh-CN" sz="2000" dirty="0" smtClean="0">
            <a:solidFill>
              <a:schemeClr val="accent5">
                <a:lumMod val="25000"/>
              </a:schemeClr>
            </a:solidFill>
            <a:latin typeface="微软雅黑" pitchFamily="34" charset="-122"/>
            <a:ea typeface="微软雅黑" pitchFamily="34" charset="-122"/>
          </a:endParaRPr>
        </a:p>
        <a:p>
          <a:r>
            <a:rPr lang="zh-CN" altLang="en-US" sz="2000" dirty="0" smtClean="0">
              <a:solidFill>
                <a:schemeClr val="accent5">
                  <a:lumMod val="25000"/>
                </a:schemeClr>
              </a:solidFill>
              <a:latin typeface="微软雅黑" pitchFamily="34" charset="-122"/>
              <a:ea typeface="微软雅黑" pitchFamily="34" charset="-122"/>
            </a:rPr>
            <a:t>操作</a:t>
          </a:r>
          <a:endParaRPr lang="zh-CN" altLang="en-US" sz="2000" dirty="0">
            <a:solidFill>
              <a:schemeClr val="accent5">
                <a:lumMod val="25000"/>
              </a:schemeClr>
            </a:solidFill>
            <a:latin typeface="微软雅黑" pitchFamily="34" charset="-122"/>
            <a:ea typeface="微软雅黑" pitchFamily="34" charset="-122"/>
          </a:endParaRPr>
        </a:p>
      </dgm:t>
    </dgm:pt>
    <dgm:pt modelId="{59AF2CF5-B9B1-4DA1-AC47-F93D6B0FC40C}" type="parTrans" cxnId="{AC731223-2D35-434B-94A1-CDF44EB5DA19}">
      <dgm:prSet/>
      <dgm:spPr/>
      <dgm:t>
        <a:bodyPr/>
        <a:lstStyle/>
        <a:p>
          <a:endParaRPr lang="zh-CN" altLang="en-US"/>
        </a:p>
      </dgm:t>
    </dgm:pt>
    <dgm:pt modelId="{F986429C-4BFC-4DA4-9522-D3D818261ABC}" type="sibTrans" cxnId="{AC731223-2D35-434B-94A1-CDF44EB5DA19}">
      <dgm:prSet/>
      <dgm:spPr/>
      <dgm:t>
        <a:bodyPr/>
        <a:lstStyle/>
        <a:p>
          <a:endParaRPr lang="zh-CN" altLang="en-US"/>
        </a:p>
      </dgm:t>
    </dgm:pt>
    <dgm:pt modelId="{B8E2BC29-0F57-4A52-B736-B82E6A294740}">
      <dgm:prSet phldrT="[文本]" custT="1"/>
      <dgm:spPr>
        <a:solidFill>
          <a:srgbClr val="6666FF">
            <a:alpha val="49804"/>
          </a:srgbClr>
        </a:solidFill>
      </dgm:spPr>
      <dgm:t>
        <a:bodyPr/>
        <a:lstStyle/>
        <a:p>
          <a:r>
            <a:rPr lang="zh-CN" altLang="en-US" sz="2000" dirty="0" smtClean="0">
              <a:solidFill>
                <a:schemeClr val="accent5">
                  <a:lumMod val="25000"/>
                </a:schemeClr>
              </a:solidFill>
              <a:latin typeface="微软雅黑" pitchFamily="34" charset="-122"/>
              <a:ea typeface="微软雅黑" pitchFamily="34" charset="-122"/>
            </a:rPr>
            <a:t>友好性</a:t>
          </a:r>
          <a:endParaRPr lang="zh-CN" altLang="en-US" sz="2000" dirty="0">
            <a:solidFill>
              <a:schemeClr val="accent5">
                <a:lumMod val="25000"/>
              </a:schemeClr>
            </a:solidFill>
            <a:latin typeface="微软雅黑" pitchFamily="34" charset="-122"/>
            <a:ea typeface="微软雅黑" pitchFamily="34" charset="-122"/>
          </a:endParaRPr>
        </a:p>
      </dgm:t>
    </dgm:pt>
    <dgm:pt modelId="{36327572-0074-401F-9D68-86B108BF8604}" type="parTrans" cxnId="{1988D033-271C-4BFE-9A20-E5946E4C6590}">
      <dgm:prSet/>
      <dgm:spPr/>
      <dgm:t>
        <a:bodyPr/>
        <a:lstStyle/>
        <a:p>
          <a:endParaRPr lang="zh-CN" altLang="en-US"/>
        </a:p>
      </dgm:t>
    </dgm:pt>
    <dgm:pt modelId="{01C20890-94F0-4C15-8FC4-5A642BDC6ACE}" type="sibTrans" cxnId="{1988D033-271C-4BFE-9A20-E5946E4C6590}">
      <dgm:prSet/>
      <dgm:spPr/>
      <dgm:t>
        <a:bodyPr/>
        <a:lstStyle/>
        <a:p>
          <a:endParaRPr lang="zh-CN" altLang="en-US"/>
        </a:p>
      </dgm:t>
    </dgm:pt>
    <dgm:pt modelId="{5960912E-7EA6-40A2-9A04-01C938724DD2}" type="pres">
      <dgm:prSet presAssocID="{C9636357-823D-45D3-93D3-C3BD14FA97A3}" presName="composite" presStyleCnt="0">
        <dgm:presLayoutVars>
          <dgm:chMax val="1"/>
          <dgm:dir/>
          <dgm:resizeHandles val="exact"/>
        </dgm:presLayoutVars>
      </dgm:prSet>
      <dgm:spPr/>
      <dgm:t>
        <a:bodyPr/>
        <a:lstStyle/>
        <a:p>
          <a:endParaRPr lang="zh-CN" altLang="en-US"/>
        </a:p>
      </dgm:t>
    </dgm:pt>
    <dgm:pt modelId="{CD21CC36-3C45-44C6-8F75-053A40E4C9F4}" type="pres">
      <dgm:prSet presAssocID="{C9636357-823D-45D3-93D3-C3BD14FA97A3}" presName="radial" presStyleCnt="0">
        <dgm:presLayoutVars>
          <dgm:animLvl val="ctr"/>
        </dgm:presLayoutVars>
      </dgm:prSet>
      <dgm:spPr/>
    </dgm:pt>
    <dgm:pt modelId="{A1556C30-98D5-4F88-9993-21F3B4385998}" type="pres">
      <dgm:prSet presAssocID="{8DD47232-D70B-456F-B486-4D4EF7DB3027}" presName="centerShape" presStyleLbl="vennNode1" presStyleIdx="0" presStyleCnt="11"/>
      <dgm:spPr/>
      <dgm:t>
        <a:bodyPr/>
        <a:lstStyle/>
        <a:p>
          <a:endParaRPr lang="zh-CN" altLang="en-US"/>
        </a:p>
      </dgm:t>
    </dgm:pt>
    <dgm:pt modelId="{70EA3496-B066-43A1-9A11-33EB3B57308E}" type="pres">
      <dgm:prSet presAssocID="{94889487-3F2C-456D-9539-F7D9A7DEDDFF}" presName="node" presStyleLbl="vennNode1" presStyleIdx="1" presStyleCnt="11">
        <dgm:presLayoutVars>
          <dgm:bulletEnabled val="1"/>
        </dgm:presLayoutVars>
      </dgm:prSet>
      <dgm:spPr/>
      <dgm:t>
        <a:bodyPr/>
        <a:lstStyle/>
        <a:p>
          <a:endParaRPr lang="zh-CN" altLang="en-US"/>
        </a:p>
      </dgm:t>
    </dgm:pt>
    <dgm:pt modelId="{F5D41666-9F2B-4985-AEAC-B77C0CDB4C00}" type="pres">
      <dgm:prSet presAssocID="{314EC711-216B-49D3-98C4-CB8E1CD9C240}" presName="node" presStyleLbl="vennNode1" presStyleIdx="2" presStyleCnt="11">
        <dgm:presLayoutVars>
          <dgm:bulletEnabled val="1"/>
        </dgm:presLayoutVars>
      </dgm:prSet>
      <dgm:spPr/>
      <dgm:t>
        <a:bodyPr/>
        <a:lstStyle/>
        <a:p>
          <a:endParaRPr lang="zh-CN" altLang="en-US"/>
        </a:p>
      </dgm:t>
    </dgm:pt>
    <dgm:pt modelId="{368D5C23-C3D5-407E-9675-ECF70E4E35B3}" type="pres">
      <dgm:prSet presAssocID="{C0EBB40B-0A50-4812-84D5-A5995E7B4402}" presName="node" presStyleLbl="vennNode1" presStyleIdx="3" presStyleCnt="11">
        <dgm:presLayoutVars>
          <dgm:bulletEnabled val="1"/>
        </dgm:presLayoutVars>
      </dgm:prSet>
      <dgm:spPr/>
      <dgm:t>
        <a:bodyPr/>
        <a:lstStyle/>
        <a:p>
          <a:endParaRPr lang="zh-CN" altLang="en-US"/>
        </a:p>
      </dgm:t>
    </dgm:pt>
    <dgm:pt modelId="{1AF29F70-6B46-4240-9757-1946B2956497}" type="pres">
      <dgm:prSet presAssocID="{6321B189-8CA5-428C-8A0B-1C9425CD462E}" presName="node" presStyleLbl="vennNode1" presStyleIdx="4" presStyleCnt="11">
        <dgm:presLayoutVars>
          <dgm:bulletEnabled val="1"/>
        </dgm:presLayoutVars>
      </dgm:prSet>
      <dgm:spPr/>
      <dgm:t>
        <a:bodyPr/>
        <a:lstStyle/>
        <a:p>
          <a:endParaRPr lang="zh-CN" altLang="en-US"/>
        </a:p>
      </dgm:t>
    </dgm:pt>
    <dgm:pt modelId="{C55B1C86-DBF9-4971-900D-15EC3941A3F6}" type="pres">
      <dgm:prSet presAssocID="{A8BB576D-B664-4A19-A126-3A650E694A11}" presName="node" presStyleLbl="vennNode1" presStyleIdx="5" presStyleCnt="11">
        <dgm:presLayoutVars>
          <dgm:bulletEnabled val="1"/>
        </dgm:presLayoutVars>
      </dgm:prSet>
      <dgm:spPr/>
      <dgm:t>
        <a:bodyPr/>
        <a:lstStyle/>
        <a:p>
          <a:endParaRPr lang="zh-CN" altLang="en-US"/>
        </a:p>
      </dgm:t>
    </dgm:pt>
    <dgm:pt modelId="{7964C588-33A5-4B5F-83B3-F2FCE34982BA}" type="pres">
      <dgm:prSet presAssocID="{34275084-0C4C-43A7-9B61-0209FF608118}" presName="node" presStyleLbl="vennNode1" presStyleIdx="6" presStyleCnt="11">
        <dgm:presLayoutVars>
          <dgm:bulletEnabled val="1"/>
        </dgm:presLayoutVars>
      </dgm:prSet>
      <dgm:spPr/>
      <dgm:t>
        <a:bodyPr/>
        <a:lstStyle/>
        <a:p>
          <a:endParaRPr lang="zh-CN" altLang="en-US"/>
        </a:p>
      </dgm:t>
    </dgm:pt>
    <dgm:pt modelId="{8577E625-47F7-4F16-A871-35D127518B16}" type="pres">
      <dgm:prSet presAssocID="{8E694076-FE67-4E7E-94D8-9FA7653BD2E9}" presName="node" presStyleLbl="vennNode1" presStyleIdx="7" presStyleCnt="11">
        <dgm:presLayoutVars>
          <dgm:bulletEnabled val="1"/>
        </dgm:presLayoutVars>
      </dgm:prSet>
      <dgm:spPr/>
      <dgm:t>
        <a:bodyPr/>
        <a:lstStyle/>
        <a:p>
          <a:endParaRPr lang="zh-CN" altLang="en-US"/>
        </a:p>
      </dgm:t>
    </dgm:pt>
    <dgm:pt modelId="{F481307D-69FE-49A4-86F2-DD0000424C81}" type="pres">
      <dgm:prSet presAssocID="{CCE86193-6316-4091-BADD-CA9B30C8F64D}" presName="node" presStyleLbl="vennNode1" presStyleIdx="8" presStyleCnt="11">
        <dgm:presLayoutVars>
          <dgm:bulletEnabled val="1"/>
        </dgm:presLayoutVars>
      </dgm:prSet>
      <dgm:spPr/>
      <dgm:t>
        <a:bodyPr/>
        <a:lstStyle/>
        <a:p>
          <a:endParaRPr lang="zh-CN" altLang="en-US"/>
        </a:p>
      </dgm:t>
    </dgm:pt>
    <dgm:pt modelId="{46C6C380-9E0E-4C41-8079-C0F8AAC1DD3B}" type="pres">
      <dgm:prSet presAssocID="{B8E2BC29-0F57-4A52-B736-B82E6A294740}" presName="node" presStyleLbl="vennNode1" presStyleIdx="9" presStyleCnt="11">
        <dgm:presLayoutVars>
          <dgm:bulletEnabled val="1"/>
        </dgm:presLayoutVars>
      </dgm:prSet>
      <dgm:spPr/>
      <dgm:t>
        <a:bodyPr/>
        <a:lstStyle/>
        <a:p>
          <a:endParaRPr lang="zh-CN" altLang="en-US"/>
        </a:p>
      </dgm:t>
    </dgm:pt>
    <dgm:pt modelId="{BB18EABB-AD7F-4679-A44F-60F59E0BD8F1}" type="pres">
      <dgm:prSet presAssocID="{9CA9B91E-C5ED-43C1-8271-B288581C2ADE}" presName="node" presStyleLbl="vennNode1" presStyleIdx="10" presStyleCnt="11">
        <dgm:presLayoutVars>
          <dgm:bulletEnabled val="1"/>
        </dgm:presLayoutVars>
      </dgm:prSet>
      <dgm:spPr/>
      <dgm:t>
        <a:bodyPr/>
        <a:lstStyle/>
        <a:p>
          <a:endParaRPr lang="zh-CN" altLang="en-US"/>
        </a:p>
      </dgm:t>
    </dgm:pt>
  </dgm:ptLst>
  <dgm:cxnLst>
    <dgm:cxn modelId="{9FE07815-920F-41CF-8E7C-9896F8A49BAB}" type="presOf" srcId="{314EC711-216B-49D3-98C4-CB8E1CD9C240}" destId="{F5D41666-9F2B-4985-AEAC-B77C0CDB4C00}" srcOrd="0" destOrd="0" presId="urn:microsoft.com/office/officeart/2005/8/layout/radial3"/>
    <dgm:cxn modelId="{D316BF8E-3C4E-4D79-B177-0A11AB9B7EDF}" type="presOf" srcId="{9CA9B91E-C5ED-43C1-8271-B288581C2ADE}" destId="{BB18EABB-AD7F-4679-A44F-60F59E0BD8F1}" srcOrd="0" destOrd="0" presId="urn:microsoft.com/office/officeart/2005/8/layout/radial3"/>
    <dgm:cxn modelId="{BC826375-9B23-4975-83C8-F0D9AC333EE1}" srcId="{8DD47232-D70B-456F-B486-4D4EF7DB3027}" destId="{34275084-0C4C-43A7-9B61-0209FF608118}" srcOrd="5" destOrd="0" parTransId="{90049198-128B-4DD7-B55C-A13AF6E6078E}" sibTransId="{4AB7B050-5F36-46C2-82F6-5AA070172DF2}"/>
    <dgm:cxn modelId="{2FF64334-F6E7-4550-BD8C-05DD2235A2F5}" type="presOf" srcId="{8DD47232-D70B-456F-B486-4D4EF7DB3027}" destId="{A1556C30-98D5-4F88-9993-21F3B4385998}" srcOrd="0" destOrd="0" presId="urn:microsoft.com/office/officeart/2005/8/layout/radial3"/>
    <dgm:cxn modelId="{84CCE6EE-F5D3-40BC-8AFD-02ABE15DFC7B}" type="presOf" srcId="{34275084-0C4C-43A7-9B61-0209FF608118}" destId="{7964C588-33A5-4B5F-83B3-F2FCE34982BA}" srcOrd="0" destOrd="0" presId="urn:microsoft.com/office/officeart/2005/8/layout/radial3"/>
    <dgm:cxn modelId="{FD66CBB8-EC89-408C-8031-171EF3F4DFD7}" type="presOf" srcId="{C9636357-823D-45D3-93D3-C3BD14FA97A3}" destId="{5960912E-7EA6-40A2-9A04-01C938724DD2}" srcOrd="0" destOrd="0" presId="urn:microsoft.com/office/officeart/2005/8/layout/radial3"/>
    <dgm:cxn modelId="{73DBEC8E-0FC2-43E5-82EB-ED8CE977964B}" srcId="{8DD47232-D70B-456F-B486-4D4EF7DB3027}" destId="{94889487-3F2C-456D-9539-F7D9A7DEDDFF}" srcOrd="0" destOrd="0" parTransId="{F9EDC626-6A35-44EE-9751-15C4DD7B6906}" sibTransId="{8B8E6307-4B3C-4BA0-A6AF-61C4A6BF99AF}"/>
    <dgm:cxn modelId="{FC7E884D-0E0F-41D5-B12E-C9DD5E5E62B1}" srcId="{8DD47232-D70B-456F-B486-4D4EF7DB3027}" destId="{6321B189-8CA5-428C-8A0B-1C9425CD462E}" srcOrd="3" destOrd="0" parTransId="{97888272-7E28-4227-B58C-AFF29AC66CC3}" sibTransId="{34643482-7B56-4F4D-9828-B256CC07E858}"/>
    <dgm:cxn modelId="{29D874E3-F710-4AA6-914B-467732A736E0}" srcId="{8DD47232-D70B-456F-B486-4D4EF7DB3027}" destId="{314EC711-216B-49D3-98C4-CB8E1CD9C240}" srcOrd="1" destOrd="0" parTransId="{B68E6366-4680-4AFD-98D9-CA03F930C646}" sibTransId="{FCCE4772-CB90-4970-9271-47B430253787}"/>
    <dgm:cxn modelId="{F50CC04B-8360-420B-A465-5916201BE254}" type="presOf" srcId="{6321B189-8CA5-428C-8A0B-1C9425CD462E}" destId="{1AF29F70-6B46-4240-9757-1946B2956497}" srcOrd="0" destOrd="0" presId="urn:microsoft.com/office/officeart/2005/8/layout/radial3"/>
    <dgm:cxn modelId="{060016F1-2BDF-48AE-BB59-6FFC549F7056}" type="presOf" srcId="{C0EBB40B-0A50-4812-84D5-A5995E7B4402}" destId="{368D5C23-C3D5-407E-9675-ECF70E4E35B3}" srcOrd="0" destOrd="0" presId="urn:microsoft.com/office/officeart/2005/8/layout/radial3"/>
    <dgm:cxn modelId="{559BF308-4DC7-4CA3-8D40-AE2051AAEDCF}" type="presOf" srcId="{A8BB576D-B664-4A19-A126-3A650E694A11}" destId="{C55B1C86-DBF9-4971-900D-15EC3941A3F6}" srcOrd="0" destOrd="0" presId="urn:microsoft.com/office/officeart/2005/8/layout/radial3"/>
    <dgm:cxn modelId="{1988D033-271C-4BFE-9A20-E5946E4C6590}" srcId="{8DD47232-D70B-456F-B486-4D4EF7DB3027}" destId="{B8E2BC29-0F57-4A52-B736-B82E6A294740}" srcOrd="8" destOrd="0" parTransId="{36327572-0074-401F-9D68-86B108BF8604}" sibTransId="{01C20890-94F0-4C15-8FC4-5A642BDC6ACE}"/>
    <dgm:cxn modelId="{736E8F8F-73F5-40BE-A2C1-5FF3148C34EA}" type="presOf" srcId="{94889487-3F2C-456D-9539-F7D9A7DEDDFF}" destId="{70EA3496-B066-43A1-9A11-33EB3B57308E}" srcOrd="0" destOrd="0" presId="urn:microsoft.com/office/officeart/2005/8/layout/radial3"/>
    <dgm:cxn modelId="{AC731223-2D35-434B-94A1-CDF44EB5DA19}" srcId="{8DD47232-D70B-456F-B486-4D4EF7DB3027}" destId="{CCE86193-6316-4091-BADD-CA9B30C8F64D}" srcOrd="7" destOrd="0" parTransId="{59AF2CF5-B9B1-4DA1-AC47-F93D6B0FC40C}" sibTransId="{F986429C-4BFC-4DA4-9522-D3D818261ABC}"/>
    <dgm:cxn modelId="{DA4BF16A-D1E8-4E46-AC46-133D3AFEDAF7}" type="presOf" srcId="{B8E2BC29-0F57-4A52-B736-B82E6A294740}" destId="{46C6C380-9E0E-4C41-8079-C0F8AAC1DD3B}" srcOrd="0" destOrd="0" presId="urn:microsoft.com/office/officeart/2005/8/layout/radial3"/>
    <dgm:cxn modelId="{BC8BCCE1-B44C-421D-A757-7DE8A5A89D91}" type="presOf" srcId="{CCE86193-6316-4091-BADD-CA9B30C8F64D}" destId="{F481307D-69FE-49A4-86F2-DD0000424C81}" srcOrd="0" destOrd="0" presId="urn:microsoft.com/office/officeart/2005/8/layout/radial3"/>
    <dgm:cxn modelId="{57BBA3B0-E995-4C18-9A83-A1026A04B18E}" srcId="{C9636357-823D-45D3-93D3-C3BD14FA97A3}" destId="{8DD47232-D70B-456F-B486-4D4EF7DB3027}" srcOrd="0" destOrd="0" parTransId="{84B22C0D-AE56-4B75-8175-62A3080DF7A9}" sibTransId="{630981F7-CEEA-400D-9C64-2CFF2BDFE170}"/>
    <dgm:cxn modelId="{C1F8C8D2-08BE-455C-87BA-D7796C2B1DC1}" srcId="{8DD47232-D70B-456F-B486-4D4EF7DB3027}" destId="{C0EBB40B-0A50-4812-84D5-A5995E7B4402}" srcOrd="2" destOrd="0" parTransId="{CC45AD54-80B8-489C-B33C-62CAC5DAF767}" sibTransId="{30C8640E-D93B-4300-B5DE-428C390E9B97}"/>
    <dgm:cxn modelId="{484CC96B-D816-4AA7-83DA-ACC4A3230BC4}" srcId="{8DD47232-D70B-456F-B486-4D4EF7DB3027}" destId="{8E694076-FE67-4E7E-94D8-9FA7653BD2E9}" srcOrd="6" destOrd="0" parTransId="{5CCF9D6C-5FBA-481B-9AE7-929850303A29}" sibTransId="{4CF8060B-3058-4341-96A0-1E3A51367B97}"/>
    <dgm:cxn modelId="{73280044-E461-4DBB-A74F-11E0E0F98570}" type="presOf" srcId="{8E694076-FE67-4E7E-94D8-9FA7653BD2E9}" destId="{8577E625-47F7-4F16-A871-35D127518B16}" srcOrd="0" destOrd="0" presId="urn:microsoft.com/office/officeart/2005/8/layout/radial3"/>
    <dgm:cxn modelId="{2CBBDBA8-424C-4182-AFBE-7250FF83040C}" srcId="{8DD47232-D70B-456F-B486-4D4EF7DB3027}" destId="{9CA9B91E-C5ED-43C1-8271-B288581C2ADE}" srcOrd="9" destOrd="0" parTransId="{7FBF0F8F-CFEF-4584-AE23-52D06DFCC007}" sibTransId="{6467226A-026D-41E2-BFC0-9D5B9148CC93}"/>
    <dgm:cxn modelId="{7E271B02-CCE3-42A2-A5D9-F925124F6980}" srcId="{8DD47232-D70B-456F-B486-4D4EF7DB3027}" destId="{A8BB576D-B664-4A19-A126-3A650E694A11}" srcOrd="4" destOrd="0" parTransId="{7FACE2C9-5583-4F98-BE09-D4A1AAC2DE28}" sibTransId="{4933C590-4EBB-4980-94AC-32F708600AC1}"/>
    <dgm:cxn modelId="{C7FD3091-0C1D-4D22-A538-6C01F1AAF37E}" type="presParOf" srcId="{5960912E-7EA6-40A2-9A04-01C938724DD2}" destId="{CD21CC36-3C45-44C6-8F75-053A40E4C9F4}" srcOrd="0" destOrd="0" presId="urn:microsoft.com/office/officeart/2005/8/layout/radial3"/>
    <dgm:cxn modelId="{84274776-D692-4FB5-B3BA-1A36CC26E91B}" type="presParOf" srcId="{CD21CC36-3C45-44C6-8F75-053A40E4C9F4}" destId="{A1556C30-98D5-4F88-9993-21F3B4385998}" srcOrd="0" destOrd="0" presId="urn:microsoft.com/office/officeart/2005/8/layout/radial3"/>
    <dgm:cxn modelId="{A269C682-341D-43B1-A030-8F7A0202B703}" type="presParOf" srcId="{CD21CC36-3C45-44C6-8F75-053A40E4C9F4}" destId="{70EA3496-B066-43A1-9A11-33EB3B57308E}" srcOrd="1" destOrd="0" presId="urn:microsoft.com/office/officeart/2005/8/layout/radial3"/>
    <dgm:cxn modelId="{35829151-742B-46B4-AE25-8DD164976817}" type="presParOf" srcId="{CD21CC36-3C45-44C6-8F75-053A40E4C9F4}" destId="{F5D41666-9F2B-4985-AEAC-B77C0CDB4C00}" srcOrd="2" destOrd="0" presId="urn:microsoft.com/office/officeart/2005/8/layout/radial3"/>
    <dgm:cxn modelId="{4BD48E1C-3C04-4E45-B188-DFAEF2B38801}" type="presParOf" srcId="{CD21CC36-3C45-44C6-8F75-053A40E4C9F4}" destId="{368D5C23-C3D5-407E-9675-ECF70E4E35B3}" srcOrd="3" destOrd="0" presId="urn:microsoft.com/office/officeart/2005/8/layout/radial3"/>
    <dgm:cxn modelId="{05151278-2E1A-480D-A743-9F49BE951396}" type="presParOf" srcId="{CD21CC36-3C45-44C6-8F75-053A40E4C9F4}" destId="{1AF29F70-6B46-4240-9757-1946B2956497}" srcOrd="4" destOrd="0" presId="urn:microsoft.com/office/officeart/2005/8/layout/radial3"/>
    <dgm:cxn modelId="{194EFB56-C6E5-4DFA-A51A-20F5C5F9A210}" type="presParOf" srcId="{CD21CC36-3C45-44C6-8F75-053A40E4C9F4}" destId="{C55B1C86-DBF9-4971-900D-15EC3941A3F6}" srcOrd="5" destOrd="0" presId="urn:microsoft.com/office/officeart/2005/8/layout/radial3"/>
    <dgm:cxn modelId="{794BFBAD-31BD-4B13-BB59-64FA14485409}" type="presParOf" srcId="{CD21CC36-3C45-44C6-8F75-053A40E4C9F4}" destId="{7964C588-33A5-4B5F-83B3-F2FCE34982BA}" srcOrd="6" destOrd="0" presId="urn:microsoft.com/office/officeart/2005/8/layout/radial3"/>
    <dgm:cxn modelId="{AC55CCCB-F1FA-4F30-A9C8-C608310CE5D4}" type="presParOf" srcId="{CD21CC36-3C45-44C6-8F75-053A40E4C9F4}" destId="{8577E625-47F7-4F16-A871-35D127518B16}" srcOrd="7" destOrd="0" presId="urn:microsoft.com/office/officeart/2005/8/layout/radial3"/>
    <dgm:cxn modelId="{34AC50A1-1E5E-4BE8-9C60-44142EE56E1A}" type="presParOf" srcId="{CD21CC36-3C45-44C6-8F75-053A40E4C9F4}" destId="{F481307D-69FE-49A4-86F2-DD0000424C81}" srcOrd="8" destOrd="0" presId="urn:microsoft.com/office/officeart/2005/8/layout/radial3"/>
    <dgm:cxn modelId="{65245533-536B-4A37-A569-F9FEA3F654BE}" type="presParOf" srcId="{CD21CC36-3C45-44C6-8F75-053A40E4C9F4}" destId="{46C6C380-9E0E-4C41-8079-C0F8AAC1DD3B}" srcOrd="9" destOrd="0" presId="urn:microsoft.com/office/officeart/2005/8/layout/radial3"/>
    <dgm:cxn modelId="{A3156B02-219B-4439-9DC9-3AB023E2A3C7}" type="presParOf" srcId="{CD21CC36-3C45-44C6-8F75-053A40E4C9F4}" destId="{BB18EABB-AD7F-4679-A44F-60F59E0BD8F1}" srcOrd="10"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C37C7-AFD9-4C0E-BB8F-8E1FA0AC52D0}">
      <dsp:nvSpPr>
        <dsp:cNvPr id="0" name=""/>
        <dsp:cNvSpPr/>
      </dsp:nvSpPr>
      <dsp:spPr>
        <a:xfrm>
          <a:off x="1025" y="1352599"/>
          <a:ext cx="1358800" cy="1358800"/>
        </a:xfrm>
        <a:prstGeom prst="ellipse">
          <a:avLst/>
        </a:prstGeom>
        <a:solidFill>
          <a:schemeClr val="accent3">
            <a:lumMod val="85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微软雅黑" pitchFamily="34" charset="-122"/>
              <a:ea typeface="微软雅黑" pitchFamily="34" charset="-122"/>
            </a:rPr>
            <a:t>概要测试计划</a:t>
          </a:r>
          <a:endParaRPr lang="zh-CN" altLang="en-US" sz="1900" kern="1200" dirty="0">
            <a:solidFill>
              <a:schemeClr val="tx1"/>
            </a:solidFill>
            <a:latin typeface="微软雅黑" pitchFamily="34" charset="-122"/>
            <a:ea typeface="微软雅黑" pitchFamily="34" charset="-122"/>
          </a:endParaRPr>
        </a:p>
      </dsp:txBody>
      <dsp:txXfrm>
        <a:off x="200017" y="1551591"/>
        <a:ext cx="960816" cy="960816"/>
      </dsp:txXfrm>
    </dsp:sp>
    <dsp:sp modelId="{65599393-62E7-4225-B9C8-F047E64488FC}">
      <dsp:nvSpPr>
        <dsp:cNvPr id="0" name=""/>
        <dsp:cNvSpPr/>
      </dsp:nvSpPr>
      <dsp:spPr>
        <a:xfrm>
          <a:off x="1470160" y="1637947"/>
          <a:ext cx="788104" cy="788104"/>
        </a:xfrm>
        <a:prstGeom prst="mathPlus">
          <a:avLst/>
        </a:prstGeom>
        <a:solidFill>
          <a:srgbClr val="FFC00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1574623" y="1939318"/>
        <a:ext cx="579178" cy="185362"/>
      </dsp:txXfrm>
    </dsp:sp>
    <dsp:sp modelId="{236E4599-15D4-48FB-910B-4C8ED1AE8473}">
      <dsp:nvSpPr>
        <dsp:cNvPr id="0" name=""/>
        <dsp:cNvSpPr/>
      </dsp:nvSpPr>
      <dsp:spPr>
        <a:xfrm>
          <a:off x="2368599" y="1352599"/>
          <a:ext cx="1358800" cy="1358800"/>
        </a:xfrm>
        <a:prstGeom prst="ellipse">
          <a:avLst/>
        </a:prstGeom>
        <a:solidFill>
          <a:schemeClr val="accent3">
            <a:lumMod val="75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微软雅黑" pitchFamily="34" charset="-122"/>
              <a:ea typeface="微软雅黑" pitchFamily="34" charset="-122"/>
            </a:rPr>
            <a:t>详细测试计划</a:t>
          </a:r>
          <a:endParaRPr lang="zh-CN" altLang="en-US" sz="1900" kern="1200" dirty="0">
            <a:solidFill>
              <a:schemeClr val="tx1"/>
            </a:solidFill>
            <a:latin typeface="微软雅黑" pitchFamily="34" charset="-122"/>
            <a:ea typeface="微软雅黑" pitchFamily="34" charset="-122"/>
          </a:endParaRPr>
        </a:p>
      </dsp:txBody>
      <dsp:txXfrm>
        <a:off x="2567591" y="1551591"/>
        <a:ext cx="960816" cy="960816"/>
      </dsp:txXfrm>
    </dsp:sp>
    <dsp:sp modelId="{880091D4-5618-4CBD-966D-7F38FBE56BF0}">
      <dsp:nvSpPr>
        <dsp:cNvPr id="0" name=""/>
        <dsp:cNvSpPr/>
      </dsp:nvSpPr>
      <dsp:spPr>
        <a:xfrm>
          <a:off x="3837735" y="1637947"/>
          <a:ext cx="788104" cy="788104"/>
        </a:xfrm>
        <a:prstGeom prst="mathEqual">
          <a:avLst/>
        </a:prstGeom>
        <a:solidFill>
          <a:srgbClr val="FFC00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3942198" y="1800296"/>
        <a:ext cx="579178" cy="463406"/>
      </dsp:txXfrm>
    </dsp:sp>
    <dsp:sp modelId="{A99ABAB0-9809-4F82-A499-D5F21BD356EB}">
      <dsp:nvSpPr>
        <dsp:cNvPr id="0" name=""/>
        <dsp:cNvSpPr/>
      </dsp:nvSpPr>
      <dsp:spPr>
        <a:xfrm>
          <a:off x="4736174" y="1352599"/>
          <a:ext cx="1358800" cy="1358800"/>
        </a:xfrm>
        <a:prstGeom prst="ellipse">
          <a:avLst/>
        </a:prstGeom>
        <a:solidFill>
          <a:schemeClr val="tx2">
            <a:lumMod val="20000"/>
            <a:lumOff val="80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b="1" kern="1200" dirty="0" smtClean="0">
              <a:solidFill>
                <a:srgbClr val="C00000"/>
              </a:solidFill>
              <a:latin typeface="微软雅黑" pitchFamily="34" charset="-122"/>
              <a:ea typeface="微软雅黑" pitchFamily="34" charset="-122"/>
            </a:rPr>
            <a:t>制定</a:t>
          </a:r>
          <a:endParaRPr lang="en-US" altLang="zh-CN" sz="1900" b="1" kern="1200" dirty="0" smtClean="0">
            <a:solidFill>
              <a:srgbClr val="C00000"/>
            </a:solidFill>
            <a:latin typeface="微软雅黑" pitchFamily="34" charset="-122"/>
            <a:ea typeface="微软雅黑" pitchFamily="34" charset="-122"/>
          </a:endParaRPr>
        </a:p>
        <a:p>
          <a:pPr lvl="0" algn="ctr" defTabSz="844550">
            <a:lnSpc>
              <a:spcPct val="90000"/>
            </a:lnSpc>
            <a:spcBef>
              <a:spcPct val="0"/>
            </a:spcBef>
            <a:spcAft>
              <a:spcPct val="35000"/>
            </a:spcAft>
          </a:pPr>
          <a:r>
            <a:rPr lang="zh-CN" altLang="en-US" sz="1900" b="1" kern="1200" dirty="0" smtClean="0">
              <a:solidFill>
                <a:srgbClr val="C00000"/>
              </a:solidFill>
              <a:latin typeface="微软雅黑" pitchFamily="34" charset="-122"/>
              <a:ea typeface="微软雅黑" pitchFamily="34" charset="-122"/>
            </a:rPr>
            <a:t>计划</a:t>
          </a:r>
          <a:endParaRPr lang="zh-CN" altLang="en-US" sz="1900" b="1" kern="1200" dirty="0">
            <a:solidFill>
              <a:srgbClr val="C00000"/>
            </a:solidFill>
            <a:latin typeface="微软雅黑" pitchFamily="34" charset="-122"/>
            <a:ea typeface="微软雅黑" pitchFamily="34" charset="-122"/>
          </a:endParaRPr>
        </a:p>
      </dsp:txBody>
      <dsp:txXfrm>
        <a:off x="4935166" y="1551591"/>
        <a:ext cx="960816" cy="960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67FA48-1605-4817-B89D-AFC3B9CE4200}">
      <dsp:nvSpPr>
        <dsp:cNvPr id="0" name=""/>
        <dsp:cNvSpPr/>
      </dsp:nvSpPr>
      <dsp:spPr>
        <a:xfrm>
          <a:off x="2481008" y="0"/>
          <a:ext cx="2419593" cy="2419593"/>
        </a:xfrm>
        <a:prstGeom prst="ellipse">
          <a:avLst/>
        </a:prstGeom>
        <a:solidFill>
          <a:schemeClr val="accent2">
            <a:lumMod val="40000"/>
            <a:lumOff val="6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zh-CN" altLang="en-US" sz="4800" kern="1200" dirty="0" smtClean="0">
              <a:solidFill>
                <a:schemeClr val="tx1"/>
              </a:solidFill>
              <a:latin typeface="微软雅黑" pitchFamily="34" charset="-122"/>
              <a:ea typeface="微软雅黑" pitchFamily="34" charset="-122"/>
            </a:rPr>
            <a:t>评估</a:t>
          </a:r>
          <a:endParaRPr lang="zh-CN" altLang="en-US" sz="4800" kern="1200" dirty="0">
            <a:solidFill>
              <a:schemeClr val="tx1"/>
            </a:solidFill>
            <a:latin typeface="微软雅黑" pitchFamily="34" charset="-122"/>
            <a:ea typeface="微软雅黑" pitchFamily="34" charset="-122"/>
          </a:endParaRPr>
        </a:p>
      </dsp:txBody>
      <dsp:txXfrm>
        <a:off x="2835349" y="354341"/>
        <a:ext cx="1710911" cy="1710911"/>
      </dsp:txXfrm>
    </dsp:sp>
    <dsp:sp modelId="{D3053A7C-7486-43FC-8840-E929CF601941}">
      <dsp:nvSpPr>
        <dsp:cNvPr id="0" name=""/>
        <dsp:cNvSpPr/>
      </dsp:nvSpPr>
      <dsp:spPr>
        <a:xfrm rot="18872099">
          <a:off x="735085" y="1217830"/>
          <a:ext cx="1702203" cy="689584"/>
        </a:xfrm>
        <a:prstGeom prst="leftArrow">
          <a:avLst>
            <a:gd name="adj1" fmla="val 6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02121E2-E363-49D0-A892-71BE0675D175}">
      <dsp:nvSpPr>
        <dsp:cNvPr id="0" name=""/>
        <dsp:cNvSpPr/>
      </dsp:nvSpPr>
      <dsp:spPr>
        <a:xfrm>
          <a:off x="239357" y="2231146"/>
          <a:ext cx="2298613" cy="1838890"/>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zh-CN" altLang="en-US" sz="4000" kern="1200" dirty="0" smtClean="0">
              <a:solidFill>
                <a:srgbClr val="002060"/>
              </a:solidFill>
              <a:latin typeface="微软雅黑" pitchFamily="34" charset="-122"/>
              <a:ea typeface="微软雅黑" pitchFamily="34" charset="-122"/>
            </a:rPr>
            <a:t>测试过程</a:t>
          </a:r>
          <a:endParaRPr lang="zh-CN" altLang="en-US" sz="4000" kern="1200" dirty="0">
            <a:solidFill>
              <a:srgbClr val="002060"/>
            </a:solidFill>
            <a:latin typeface="微软雅黑" pitchFamily="34" charset="-122"/>
            <a:ea typeface="微软雅黑" pitchFamily="34" charset="-122"/>
          </a:endParaRPr>
        </a:p>
      </dsp:txBody>
      <dsp:txXfrm>
        <a:off x="293216" y="2285005"/>
        <a:ext cx="2190895" cy="1731172"/>
      </dsp:txXfrm>
    </dsp:sp>
    <dsp:sp modelId="{B68694EA-B8E2-42C9-ACC4-117FB26694F1}">
      <dsp:nvSpPr>
        <dsp:cNvPr id="0" name=""/>
        <dsp:cNvSpPr/>
      </dsp:nvSpPr>
      <dsp:spPr>
        <a:xfrm rot="14012184">
          <a:off x="4735034" y="1206667"/>
          <a:ext cx="1741924" cy="689584"/>
        </a:xfrm>
        <a:prstGeom prst="leftArrow">
          <a:avLst>
            <a:gd name="adj1" fmla="val 60000"/>
            <a:gd name="adj2" fmla="val 50000"/>
          </a:avLst>
        </a:prstGeom>
        <a:gradFill rotWithShape="0">
          <a:gsLst>
            <a:gs pos="0">
              <a:schemeClr val="accent5">
                <a:hueOff val="-12720046"/>
                <a:satOff val="81927"/>
                <a:lumOff val="-47451"/>
                <a:alphaOff val="0"/>
                <a:shade val="51000"/>
                <a:satMod val="130000"/>
              </a:schemeClr>
            </a:gs>
            <a:gs pos="80000">
              <a:schemeClr val="accent5">
                <a:hueOff val="-12720046"/>
                <a:satOff val="81927"/>
                <a:lumOff val="-47451"/>
                <a:alphaOff val="0"/>
                <a:shade val="93000"/>
                <a:satMod val="130000"/>
              </a:schemeClr>
            </a:gs>
            <a:gs pos="100000">
              <a:schemeClr val="accent5">
                <a:hueOff val="-12720046"/>
                <a:satOff val="81927"/>
                <a:lumOff val="-4745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61E739A3-41F7-4AEE-B39D-32D6A61220FA}">
      <dsp:nvSpPr>
        <dsp:cNvPr id="0" name=""/>
        <dsp:cNvSpPr/>
      </dsp:nvSpPr>
      <dsp:spPr>
        <a:xfrm>
          <a:off x="4821381" y="2321009"/>
          <a:ext cx="2298613" cy="1838890"/>
        </a:xfrm>
        <a:prstGeom prst="roundRect">
          <a:avLst>
            <a:gd name="adj" fmla="val 10000"/>
          </a:avLst>
        </a:prstGeom>
        <a:gradFill rotWithShape="0">
          <a:gsLst>
            <a:gs pos="0">
              <a:schemeClr val="accent5">
                <a:hueOff val="-12720046"/>
                <a:satOff val="81927"/>
                <a:lumOff val="-47451"/>
                <a:alphaOff val="0"/>
                <a:shade val="51000"/>
                <a:satMod val="130000"/>
              </a:schemeClr>
            </a:gs>
            <a:gs pos="80000">
              <a:schemeClr val="accent5">
                <a:hueOff val="-12720046"/>
                <a:satOff val="81927"/>
                <a:lumOff val="-47451"/>
                <a:alphaOff val="0"/>
                <a:shade val="93000"/>
                <a:satMod val="130000"/>
              </a:schemeClr>
            </a:gs>
            <a:gs pos="100000">
              <a:schemeClr val="accent5">
                <a:hueOff val="-12720046"/>
                <a:satOff val="81927"/>
                <a:lumOff val="-4745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zh-CN" altLang="en-US" sz="4000" kern="1200" dirty="0" smtClean="0">
              <a:solidFill>
                <a:srgbClr val="002060"/>
              </a:solidFill>
              <a:latin typeface="微软雅黑" pitchFamily="34" charset="-122"/>
              <a:ea typeface="微软雅黑" pitchFamily="34" charset="-122"/>
            </a:rPr>
            <a:t>产品</a:t>
          </a:r>
          <a:endParaRPr lang="zh-CN" altLang="en-US" sz="4000" kern="1200" dirty="0">
            <a:solidFill>
              <a:srgbClr val="002060"/>
            </a:solidFill>
            <a:latin typeface="微软雅黑" pitchFamily="34" charset="-122"/>
            <a:ea typeface="微软雅黑" pitchFamily="34" charset="-122"/>
          </a:endParaRPr>
        </a:p>
      </dsp:txBody>
      <dsp:txXfrm>
        <a:off x="4875240" y="2374868"/>
        <a:ext cx="2190895" cy="17311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56C30-98D5-4F88-9993-21F3B4385998}">
      <dsp:nvSpPr>
        <dsp:cNvPr id="0" name=""/>
        <dsp:cNvSpPr/>
      </dsp:nvSpPr>
      <dsp:spPr>
        <a:xfrm>
          <a:off x="2025613" y="863529"/>
          <a:ext cx="2151248" cy="2151248"/>
        </a:xfrm>
        <a:prstGeom prst="ellipse">
          <a:avLst/>
        </a:prstGeom>
        <a:solidFill>
          <a:schemeClr val="tx2">
            <a:lumMod val="40000"/>
            <a:lumOff val="6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rgbClr val="FF0000"/>
              </a:solidFill>
              <a:latin typeface="微软雅黑" pitchFamily="34" charset="-122"/>
              <a:ea typeface="微软雅黑" pitchFamily="34" charset="-122"/>
            </a:rPr>
            <a:t>验收测试计划</a:t>
          </a:r>
          <a:endParaRPr lang="zh-CN" altLang="en-US" sz="3200" kern="1200" dirty="0">
            <a:solidFill>
              <a:srgbClr val="FF0000"/>
            </a:solidFill>
            <a:latin typeface="微软雅黑" pitchFamily="34" charset="-122"/>
            <a:ea typeface="微软雅黑" pitchFamily="34" charset="-122"/>
          </a:endParaRPr>
        </a:p>
      </dsp:txBody>
      <dsp:txXfrm>
        <a:off x="2340656" y="1178572"/>
        <a:ext cx="1521162" cy="1521162"/>
      </dsp:txXfrm>
    </dsp:sp>
    <dsp:sp modelId="{70EA3496-B066-43A1-9A11-33EB3B57308E}">
      <dsp:nvSpPr>
        <dsp:cNvPr id="0" name=""/>
        <dsp:cNvSpPr/>
      </dsp:nvSpPr>
      <dsp:spPr>
        <a:xfrm>
          <a:off x="2563425" y="383"/>
          <a:ext cx="1075624" cy="1075624"/>
        </a:xfrm>
        <a:prstGeom prst="ellipse">
          <a:avLst/>
        </a:prstGeom>
        <a:solidFill>
          <a:srgbClr val="FF9900">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功能</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测试</a:t>
          </a:r>
          <a:endParaRPr lang="zh-CN" altLang="en-US" sz="2000" kern="1200" dirty="0">
            <a:solidFill>
              <a:schemeClr val="accent5">
                <a:lumMod val="25000"/>
              </a:schemeClr>
            </a:solidFill>
            <a:latin typeface="微软雅黑" pitchFamily="34" charset="-122"/>
            <a:ea typeface="微软雅黑" pitchFamily="34" charset="-122"/>
          </a:endParaRPr>
        </a:p>
      </dsp:txBody>
      <dsp:txXfrm>
        <a:off x="2720946" y="157904"/>
        <a:ext cx="760582" cy="760582"/>
      </dsp:txXfrm>
    </dsp:sp>
    <dsp:sp modelId="{F5D41666-9F2B-4985-AEAC-B77C0CDB4C00}">
      <dsp:nvSpPr>
        <dsp:cNvPr id="0" name=""/>
        <dsp:cNvSpPr/>
      </dsp:nvSpPr>
      <dsp:spPr>
        <a:xfrm>
          <a:off x="3386887" y="267943"/>
          <a:ext cx="1075624" cy="1075624"/>
        </a:xfrm>
        <a:prstGeom prst="ellipse">
          <a:avLst/>
        </a:prstGeom>
        <a:solidFill>
          <a:srgbClr val="FFCC00">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逆向</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测试</a:t>
          </a:r>
          <a:endParaRPr lang="zh-CN" altLang="en-US" sz="2000" kern="1200" dirty="0">
            <a:solidFill>
              <a:schemeClr val="accent5">
                <a:lumMod val="25000"/>
              </a:schemeClr>
            </a:solidFill>
            <a:latin typeface="微软雅黑" pitchFamily="34" charset="-122"/>
            <a:ea typeface="微软雅黑" pitchFamily="34" charset="-122"/>
          </a:endParaRPr>
        </a:p>
      </dsp:txBody>
      <dsp:txXfrm>
        <a:off x="3544408" y="425464"/>
        <a:ext cx="760582" cy="760582"/>
      </dsp:txXfrm>
    </dsp:sp>
    <dsp:sp modelId="{368D5C23-C3D5-407E-9675-ECF70E4E35B3}">
      <dsp:nvSpPr>
        <dsp:cNvPr id="0" name=""/>
        <dsp:cNvSpPr/>
      </dsp:nvSpPr>
      <dsp:spPr>
        <a:xfrm>
          <a:off x="3895815" y="968421"/>
          <a:ext cx="1075624" cy="1075624"/>
        </a:xfrm>
        <a:prstGeom prst="ellipse">
          <a:avLst/>
        </a:prstGeom>
        <a:solidFill>
          <a:srgbClr val="FFCC66">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特殊</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情况</a:t>
          </a:r>
          <a:endParaRPr lang="zh-CN" altLang="en-US" sz="2000" kern="1200" dirty="0">
            <a:solidFill>
              <a:schemeClr val="accent5">
                <a:lumMod val="25000"/>
              </a:schemeClr>
            </a:solidFill>
            <a:latin typeface="微软雅黑" pitchFamily="34" charset="-122"/>
            <a:ea typeface="微软雅黑" pitchFamily="34" charset="-122"/>
          </a:endParaRPr>
        </a:p>
      </dsp:txBody>
      <dsp:txXfrm>
        <a:off x="4053336" y="1125942"/>
        <a:ext cx="760582" cy="760582"/>
      </dsp:txXfrm>
    </dsp:sp>
    <dsp:sp modelId="{1AF29F70-6B46-4240-9757-1946B2956497}">
      <dsp:nvSpPr>
        <dsp:cNvPr id="0" name=""/>
        <dsp:cNvSpPr/>
      </dsp:nvSpPr>
      <dsp:spPr>
        <a:xfrm>
          <a:off x="3895815" y="1834261"/>
          <a:ext cx="1075624" cy="1075624"/>
        </a:xfrm>
        <a:prstGeom prst="ellipse">
          <a:avLst/>
        </a:prstGeom>
        <a:solidFill>
          <a:srgbClr val="FFCC99">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文档</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检查</a:t>
          </a:r>
          <a:endParaRPr lang="zh-CN" altLang="en-US" sz="2000" kern="1200" dirty="0">
            <a:solidFill>
              <a:schemeClr val="accent5">
                <a:lumMod val="25000"/>
              </a:schemeClr>
            </a:solidFill>
            <a:latin typeface="微软雅黑" pitchFamily="34" charset="-122"/>
            <a:ea typeface="微软雅黑" pitchFamily="34" charset="-122"/>
          </a:endParaRPr>
        </a:p>
      </dsp:txBody>
      <dsp:txXfrm>
        <a:off x="4053336" y="1991782"/>
        <a:ext cx="760582" cy="760582"/>
      </dsp:txXfrm>
    </dsp:sp>
    <dsp:sp modelId="{C55B1C86-DBF9-4971-900D-15EC3941A3F6}">
      <dsp:nvSpPr>
        <dsp:cNvPr id="0" name=""/>
        <dsp:cNvSpPr/>
      </dsp:nvSpPr>
      <dsp:spPr>
        <a:xfrm>
          <a:off x="3386887" y="2534739"/>
          <a:ext cx="1075624" cy="1075624"/>
        </a:xfrm>
        <a:prstGeom prst="ellipse">
          <a:avLst/>
        </a:prstGeom>
        <a:solidFill>
          <a:srgbClr val="FFCCCC">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强度</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检查</a:t>
          </a:r>
          <a:endParaRPr lang="zh-CN" altLang="en-US" sz="2000" kern="1200" dirty="0">
            <a:solidFill>
              <a:schemeClr val="accent5">
                <a:lumMod val="25000"/>
              </a:schemeClr>
            </a:solidFill>
            <a:latin typeface="微软雅黑" pitchFamily="34" charset="-122"/>
            <a:ea typeface="微软雅黑" pitchFamily="34" charset="-122"/>
          </a:endParaRPr>
        </a:p>
      </dsp:txBody>
      <dsp:txXfrm>
        <a:off x="3544408" y="2692260"/>
        <a:ext cx="760582" cy="760582"/>
      </dsp:txXfrm>
    </dsp:sp>
    <dsp:sp modelId="{7964C588-33A5-4B5F-83B3-F2FCE34982BA}">
      <dsp:nvSpPr>
        <dsp:cNvPr id="0" name=""/>
        <dsp:cNvSpPr/>
      </dsp:nvSpPr>
      <dsp:spPr>
        <a:xfrm>
          <a:off x="2563425" y="2802298"/>
          <a:ext cx="1075624" cy="1075624"/>
        </a:xfrm>
        <a:prstGeom prst="ellipse">
          <a:avLst/>
        </a:prstGeom>
        <a:solidFill>
          <a:srgbClr val="FFCCFF">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恢复</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测试</a:t>
          </a:r>
          <a:endParaRPr lang="zh-CN" altLang="en-US" sz="2000" kern="1200" dirty="0">
            <a:solidFill>
              <a:schemeClr val="accent5">
                <a:lumMod val="25000"/>
              </a:schemeClr>
            </a:solidFill>
            <a:latin typeface="微软雅黑" pitchFamily="34" charset="-122"/>
            <a:ea typeface="微软雅黑" pitchFamily="34" charset="-122"/>
          </a:endParaRPr>
        </a:p>
      </dsp:txBody>
      <dsp:txXfrm>
        <a:off x="2720946" y="2959819"/>
        <a:ext cx="760582" cy="760582"/>
      </dsp:txXfrm>
    </dsp:sp>
    <dsp:sp modelId="{8577E625-47F7-4F16-A871-35D127518B16}">
      <dsp:nvSpPr>
        <dsp:cNvPr id="0" name=""/>
        <dsp:cNvSpPr/>
      </dsp:nvSpPr>
      <dsp:spPr>
        <a:xfrm>
          <a:off x="1739963" y="2534739"/>
          <a:ext cx="1075624" cy="1075624"/>
        </a:xfrm>
        <a:prstGeom prst="ellipse">
          <a:avLst/>
        </a:prstGeom>
        <a:solidFill>
          <a:srgbClr val="CCCCFF">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可维</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护性</a:t>
          </a:r>
          <a:endParaRPr lang="zh-CN" altLang="en-US" sz="2000" kern="1200" dirty="0">
            <a:solidFill>
              <a:schemeClr val="accent5">
                <a:lumMod val="25000"/>
              </a:schemeClr>
            </a:solidFill>
            <a:latin typeface="微软雅黑" pitchFamily="34" charset="-122"/>
            <a:ea typeface="微软雅黑" pitchFamily="34" charset="-122"/>
          </a:endParaRPr>
        </a:p>
      </dsp:txBody>
      <dsp:txXfrm>
        <a:off x="1897484" y="2692260"/>
        <a:ext cx="760582" cy="760582"/>
      </dsp:txXfrm>
    </dsp:sp>
    <dsp:sp modelId="{F481307D-69FE-49A4-86F2-DD0000424C81}">
      <dsp:nvSpPr>
        <dsp:cNvPr id="0" name=""/>
        <dsp:cNvSpPr/>
      </dsp:nvSpPr>
      <dsp:spPr>
        <a:xfrm>
          <a:off x="1231035" y="1834261"/>
          <a:ext cx="1075624" cy="1075624"/>
        </a:xfrm>
        <a:prstGeom prst="ellipse">
          <a:avLst/>
        </a:prstGeom>
        <a:solidFill>
          <a:srgbClr val="9999FF">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用户</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操作</a:t>
          </a:r>
          <a:endParaRPr lang="zh-CN" altLang="en-US" sz="2000" kern="1200" dirty="0">
            <a:solidFill>
              <a:schemeClr val="accent5">
                <a:lumMod val="25000"/>
              </a:schemeClr>
            </a:solidFill>
            <a:latin typeface="微软雅黑" pitchFamily="34" charset="-122"/>
            <a:ea typeface="微软雅黑" pitchFamily="34" charset="-122"/>
          </a:endParaRPr>
        </a:p>
      </dsp:txBody>
      <dsp:txXfrm>
        <a:off x="1388556" y="1991782"/>
        <a:ext cx="760582" cy="760582"/>
      </dsp:txXfrm>
    </dsp:sp>
    <dsp:sp modelId="{46C6C380-9E0E-4C41-8079-C0F8AAC1DD3B}">
      <dsp:nvSpPr>
        <dsp:cNvPr id="0" name=""/>
        <dsp:cNvSpPr/>
      </dsp:nvSpPr>
      <dsp:spPr>
        <a:xfrm>
          <a:off x="1231035" y="968421"/>
          <a:ext cx="1075624" cy="1075624"/>
        </a:xfrm>
        <a:prstGeom prst="ellipse">
          <a:avLst/>
        </a:prstGeom>
        <a:solidFill>
          <a:srgbClr val="6666FF">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友好性</a:t>
          </a:r>
          <a:endParaRPr lang="zh-CN" altLang="en-US" sz="2000" kern="1200" dirty="0">
            <a:solidFill>
              <a:schemeClr val="accent5">
                <a:lumMod val="25000"/>
              </a:schemeClr>
            </a:solidFill>
            <a:latin typeface="微软雅黑" pitchFamily="34" charset="-122"/>
            <a:ea typeface="微软雅黑" pitchFamily="34" charset="-122"/>
          </a:endParaRPr>
        </a:p>
      </dsp:txBody>
      <dsp:txXfrm>
        <a:off x="1388556" y="1125942"/>
        <a:ext cx="760582" cy="760582"/>
      </dsp:txXfrm>
    </dsp:sp>
    <dsp:sp modelId="{BB18EABB-AD7F-4679-A44F-60F59E0BD8F1}">
      <dsp:nvSpPr>
        <dsp:cNvPr id="0" name=""/>
        <dsp:cNvSpPr/>
      </dsp:nvSpPr>
      <dsp:spPr>
        <a:xfrm>
          <a:off x="1739963" y="267943"/>
          <a:ext cx="1075624" cy="1075624"/>
        </a:xfrm>
        <a:prstGeom prst="ellipse">
          <a:avLst/>
        </a:prstGeom>
        <a:solidFill>
          <a:srgbClr val="333399">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安全</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测试</a:t>
          </a:r>
          <a:endParaRPr lang="zh-CN" altLang="en-US" sz="2000" kern="1200" dirty="0">
            <a:solidFill>
              <a:schemeClr val="accent5">
                <a:lumMod val="25000"/>
              </a:schemeClr>
            </a:solidFill>
            <a:latin typeface="微软雅黑" pitchFamily="34" charset="-122"/>
            <a:ea typeface="微软雅黑" pitchFamily="34" charset="-122"/>
          </a:endParaRPr>
        </a:p>
      </dsp:txBody>
      <dsp:txXfrm>
        <a:off x="1897484" y="425464"/>
        <a:ext cx="760582" cy="760582"/>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3AB0175-4F28-4A5C-88E4-EEAF4B85F77E}" type="slidenum">
              <a:rPr lang="en-US" altLang="zh-CN"/>
              <a:pPr>
                <a:defRPr/>
              </a:pPr>
              <a:t>‹#›</a:t>
            </a:fld>
            <a:endParaRPr lang="en-US" altLang="zh-CN"/>
          </a:p>
        </p:txBody>
      </p:sp>
    </p:spTree>
    <p:extLst>
      <p:ext uri="{BB962C8B-B14F-4D97-AF65-F5344CB8AC3E}">
        <p14:creationId xmlns:p14="http://schemas.microsoft.com/office/powerpoint/2010/main" val="3003721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F836D35-76A8-4217-8B0C-7690A9984741}" type="slidenum">
              <a:rPr lang="en-US" altLang="zh-CN"/>
              <a:pPr>
                <a:defRPr/>
              </a:pPr>
              <a:t>‹#›</a:t>
            </a:fld>
            <a:endParaRPr lang="en-US" altLang="zh-CN"/>
          </a:p>
        </p:txBody>
      </p:sp>
    </p:spTree>
    <p:extLst>
      <p:ext uri="{BB962C8B-B14F-4D97-AF65-F5344CB8AC3E}">
        <p14:creationId xmlns:p14="http://schemas.microsoft.com/office/powerpoint/2010/main" val="1217841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060378EA-4490-4EB4-BAD3-BA0CE2B9BC47}" type="slidenum">
              <a:rPr lang="zh-CN" altLang="en-US" smtClean="0"/>
              <a:pPr>
                <a:defRPr/>
              </a:pPr>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endParaRPr lang="zh-CN" altLang="en-US" dirty="0"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测试现场特殊要求：如测试中的软件是客户</a:t>
            </a:r>
            <a:r>
              <a:rPr lang="en-US" altLang="zh-CN" smtClean="0">
                <a:latin typeface="Arial" pitchFamily="34" charset="0"/>
              </a:rPr>
              <a:t>/</a:t>
            </a:r>
            <a:r>
              <a:rPr lang="zh-CN" altLang="en-US" smtClean="0">
                <a:latin typeface="Arial" pitchFamily="34" charset="0"/>
              </a:rPr>
              <a:t>服务器一类的软件，如果是采用真实的数据进行传输而该单位设有防火墙，就很可能要求</a:t>
            </a:r>
            <a:r>
              <a:rPr lang="en-US" altLang="zh-CN" smtClean="0">
                <a:latin typeface="Arial" pitchFamily="34" charset="0"/>
              </a:rPr>
              <a:t>IT</a:t>
            </a:r>
            <a:r>
              <a:rPr lang="zh-CN" altLang="en-US" smtClean="0">
                <a:latin typeface="Arial" pitchFamily="34" charset="0"/>
              </a:rPr>
              <a:t>部门在防火墙上开些“洞”，允许用户终端与服务器之间的数据传输。</a:t>
            </a:r>
            <a:endParaRPr lang="en-US" altLang="zh-CN" smtClean="0">
              <a:latin typeface="Arial" pitchFamily="34" charset="0"/>
            </a:endParaRPr>
          </a:p>
          <a:p>
            <a:endParaRPr lang="en-US" altLang="zh-CN" smtClean="0">
              <a:latin typeface="Arial" pitchFamily="34" charset="0"/>
            </a:endParaRPr>
          </a:p>
          <a:p>
            <a:pPr lvl="1" eaLnBrk="1" hangingPunct="1"/>
            <a:r>
              <a:rPr lang="zh-CN" altLang="en-US" b="1" smtClean="0">
                <a:latin typeface="Arial" pitchFamily="34" charset="0"/>
              </a:rPr>
              <a:t>测试人员：</a:t>
            </a:r>
            <a:r>
              <a:rPr lang="zh-CN" altLang="en-US" smtClean="0">
                <a:latin typeface="Arial" pitchFamily="34" charset="0"/>
              </a:rPr>
              <a:t>通知用户一方选派验收测试人员（有较好的计算机基础及业务知识；第三方测试公司）</a:t>
            </a:r>
          </a:p>
          <a:p>
            <a:pPr lvl="1" eaLnBrk="1" hangingPunct="1"/>
            <a:r>
              <a:rPr lang="zh-CN" altLang="en-US" b="1" smtClean="0">
                <a:latin typeface="Arial" pitchFamily="34" charset="0"/>
              </a:rPr>
              <a:t>测试材料：</a:t>
            </a:r>
            <a:r>
              <a:rPr lang="zh-CN" altLang="en-US" smtClean="0">
                <a:latin typeface="Arial" pitchFamily="34" charset="0"/>
              </a:rPr>
              <a:t>用户代表开始工作前，测试部门准备好相关文件，如需求规格说明书、设计说明、测试计划、用户手册、</a:t>
            </a:r>
            <a:r>
              <a:rPr lang="zh-CN" altLang="en-US" smtClean="0">
                <a:solidFill>
                  <a:srgbClr val="FF3300"/>
                </a:solidFill>
                <a:latin typeface="Arial" pitchFamily="34" charset="0"/>
              </a:rPr>
              <a:t>用户确认测试报告</a:t>
            </a:r>
            <a:r>
              <a:rPr lang="zh-CN" altLang="en-US" smtClean="0">
                <a:latin typeface="Arial" pitchFamily="34" charset="0"/>
              </a:rPr>
              <a:t>等，供测试参考</a:t>
            </a:r>
          </a:p>
          <a:p>
            <a:pPr lvl="1" eaLnBrk="1" hangingPunct="1"/>
            <a:r>
              <a:rPr lang="zh-CN" altLang="en-US" b="1" smtClean="0">
                <a:latin typeface="Arial" pitchFamily="34" charset="0"/>
              </a:rPr>
              <a:t>测试现场：</a:t>
            </a:r>
            <a:r>
              <a:rPr lang="zh-CN" altLang="en-US" smtClean="0">
                <a:latin typeface="Arial" pitchFamily="34" charset="0"/>
              </a:rPr>
              <a:t>测试部门负责安装现场软件，建立周边环境，并通知测试现场所在单位的</a:t>
            </a:r>
            <a:r>
              <a:rPr lang="en-US" altLang="zh-CN" smtClean="0">
                <a:latin typeface="Arial" pitchFamily="34" charset="0"/>
              </a:rPr>
              <a:t>IT</a:t>
            </a:r>
            <a:r>
              <a:rPr lang="zh-CN" altLang="en-US" smtClean="0">
                <a:latin typeface="Arial" pitchFamily="34" charset="0"/>
              </a:rPr>
              <a:t>部门有关测试进行的时间及有何特殊要求</a:t>
            </a:r>
            <a:endParaRPr lang="en-US" altLang="zh-CN" smtClean="0">
              <a:latin typeface="Arial" pitchFamily="34" charset="0"/>
            </a:endParaRPr>
          </a:p>
          <a:p>
            <a:pPr lvl="1" eaLnBrk="1" hangingPunct="1">
              <a:buFont typeface="Wingdings" pitchFamily="2" charset="2"/>
              <a:buNone/>
            </a:pPr>
            <a:r>
              <a:rPr lang="zh-CN" altLang="en-US" smtClean="0">
                <a:latin typeface="Arial" pitchFamily="34" charset="0"/>
              </a:rPr>
              <a:t>注意：如没有特殊的安全方面考虑，尽量采用真实数据</a:t>
            </a:r>
            <a:endParaRPr lang="en-US" altLang="zh-CN" smtClean="0">
              <a:latin typeface="Arial" pitchFamily="34" charset="0"/>
            </a:endParaRPr>
          </a:p>
          <a:p>
            <a:pPr lvl="1" eaLnBrk="1" hangingPunct="1"/>
            <a:r>
              <a:rPr lang="zh-CN" altLang="en-US" b="1" smtClean="0">
                <a:latin typeface="Arial" pitchFamily="34" charset="0"/>
              </a:rPr>
              <a:t>测试前讨论：</a:t>
            </a:r>
            <a:r>
              <a:rPr lang="zh-CN" altLang="en-US" smtClean="0">
                <a:latin typeface="Arial" pitchFamily="34" charset="0"/>
              </a:rPr>
              <a:t>测试部门人员与客户代表详细讨论验收测试过程，确定测试顺序和步骤。明确测试目标。</a:t>
            </a:r>
            <a:endParaRPr lang="en-US" altLang="zh-CN" smtClean="0">
              <a:solidFill>
                <a:srgbClr val="FF3300"/>
              </a:solidFill>
              <a:latin typeface="Arial" pitchFamily="34" charset="0"/>
            </a:endParaRPr>
          </a:p>
          <a:p>
            <a:endParaRPr lang="zh-CN" alt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公司内部测试结束前的总结性文档</a:t>
            </a:r>
            <a:endParaRPr lang="zh-CN" altLang="en-US" dirty="0"/>
          </a:p>
        </p:txBody>
      </p:sp>
      <p:sp>
        <p:nvSpPr>
          <p:cNvPr id="4" name="灯片编号占位符 3"/>
          <p:cNvSpPr>
            <a:spLocks noGrp="1"/>
          </p:cNvSpPr>
          <p:nvPr>
            <p:ph type="sldNum" sz="quarter" idx="10"/>
          </p:nvPr>
        </p:nvSpPr>
        <p:spPr/>
        <p:txBody>
          <a:bodyPr/>
          <a:lstStyle/>
          <a:p>
            <a:pPr>
              <a:defRPr/>
            </a:pPr>
            <a:fld id="{CBFB72AA-FFA9-427A-8480-5ACFBD2982FB}" type="slidenum">
              <a:rPr lang="zh-CN" altLang="en-US" smtClean="0"/>
              <a:pPr>
                <a:defRPr/>
              </a:pPr>
              <a:t>48</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BFB72AA-FFA9-427A-8480-5ACFBD2982FB}" type="slidenum">
              <a:rPr lang="zh-CN" altLang="en-US" smtClean="0"/>
              <a:pPr>
                <a:defRPr/>
              </a:pPr>
              <a:t>49</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BFB72AA-FFA9-427A-8480-5ACFBD2982FB}" type="slidenum">
              <a:rPr lang="zh-CN" altLang="en-US" smtClean="0"/>
              <a:pPr>
                <a:defRPr/>
              </a:pPr>
              <a:t>50</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FB72AA-FFA9-427A-8480-5ACFBD2982FB}" type="slidenum">
              <a:rPr lang="zh-CN" altLang="en-US" smtClean="0"/>
              <a:pPr>
                <a:defRPr/>
              </a:pPr>
              <a:t>51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060378EA-4490-4EB4-BAD3-BA0CE2B9BC47}" type="slidenum">
              <a:rPr lang="zh-CN" altLang="en-US" smtClean="0"/>
              <a:pPr>
                <a:defRPr/>
              </a:pPr>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060378EA-4490-4EB4-BAD3-BA0CE2B9BC47}" type="slidenum">
              <a:rPr lang="zh-CN" altLang="en-US" smtClean="0"/>
              <a:pPr>
                <a:defRPr/>
              </a:pPr>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060378EA-4490-4EB4-BAD3-BA0CE2B9BC47}" type="slidenum">
              <a:rPr lang="zh-CN" altLang="en-US" smtClean="0"/>
              <a:pPr>
                <a:defRPr/>
              </a:pPr>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060378EA-4490-4EB4-BAD3-BA0CE2B9BC47}" type="slidenum">
              <a:rPr lang="zh-CN" altLang="en-US" smtClean="0"/>
              <a:pPr>
                <a:defRPr/>
              </a:pPr>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olidFill>
                  <a:srgbClr val="FF3300"/>
                </a:solidFill>
                <a:latin typeface="Arial" pitchFamily="34" charset="0"/>
              </a:rPr>
              <a:t>非常重要，涉及到用户能否最终验收签字并付款</a:t>
            </a:r>
          </a:p>
          <a:p>
            <a:endParaRPr lang="en-US" altLang="zh-CN" smtClean="0">
              <a:latin typeface="Arial" pitchFamily="34" charset="0"/>
            </a:endParaRPr>
          </a:p>
          <a:p>
            <a:r>
              <a:rPr lang="zh-CN" altLang="en-US" smtClean="0">
                <a:latin typeface="Arial" pitchFamily="34" charset="0"/>
              </a:rPr>
              <a:t>客户首先预付软件项目总经费的</a:t>
            </a:r>
            <a:r>
              <a:rPr lang="en-US" altLang="zh-CN" smtClean="0">
                <a:latin typeface="Arial" pitchFamily="34" charset="0"/>
              </a:rPr>
              <a:t>20%</a:t>
            </a:r>
            <a:r>
              <a:rPr lang="zh-CN" altLang="en-US" smtClean="0">
                <a:latin typeface="Arial" pitchFamily="34" charset="0"/>
              </a:rPr>
              <a:t>作为定金，用于支付软件项目前期的开发成本和效益；在项目中期会有一个中期评审，客户通过中期评审来检验项目的进度和质量，如果通过评审，则再付</a:t>
            </a:r>
            <a:r>
              <a:rPr lang="en-US" altLang="zh-CN" smtClean="0">
                <a:latin typeface="Arial" pitchFamily="34" charset="0"/>
              </a:rPr>
              <a:t>50%</a:t>
            </a:r>
            <a:r>
              <a:rPr lang="zh-CN" altLang="en-US" smtClean="0">
                <a:latin typeface="Arial" pitchFamily="34" charset="0"/>
              </a:rPr>
              <a:t>的经费，最后有一个最终验收，如果通过，就支付剩余的</a:t>
            </a:r>
            <a:r>
              <a:rPr lang="en-US" altLang="zh-CN" smtClean="0">
                <a:latin typeface="Arial" pitchFamily="34" charset="0"/>
              </a:rPr>
              <a:t>30%</a:t>
            </a:r>
            <a:r>
              <a:rPr lang="zh-CN" altLang="en-US" smtClean="0">
                <a:latin typeface="Arial" pitchFamily="34" charset="0"/>
              </a:rPr>
              <a:t>。</a:t>
            </a:r>
            <a:endParaRPr lang="en-US" altLang="zh-CN" smtClean="0">
              <a:latin typeface="Arial" pitchFamily="34" charset="0"/>
            </a:endParaRPr>
          </a:p>
          <a:p>
            <a:endParaRPr lang="en-US" altLang="zh-CN" smtClean="0">
              <a:latin typeface="Arial" pitchFamily="34" charset="0"/>
            </a:endParaRPr>
          </a:p>
          <a:p>
            <a:endParaRPr lang="en-US" altLang="zh-CN" smtClean="0">
              <a:latin typeface="Arial" pitchFamily="34" charset="0"/>
            </a:endParaRPr>
          </a:p>
          <a:p>
            <a:r>
              <a:rPr lang="zh-CN" altLang="en-US" smtClean="0">
                <a:latin typeface="Arial" pitchFamily="34" charset="0"/>
              </a:rPr>
              <a:t>很多项目软件的运营往往是这样，客户首先预付软件项目总经费的</a:t>
            </a:r>
            <a:r>
              <a:rPr lang="en-US" altLang="zh-CN" smtClean="0">
                <a:latin typeface="Arial" pitchFamily="34" charset="0"/>
              </a:rPr>
              <a:t>20%</a:t>
            </a:r>
            <a:r>
              <a:rPr lang="zh-CN" altLang="en-US" smtClean="0">
                <a:latin typeface="Arial" pitchFamily="34" charset="0"/>
              </a:rPr>
              <a:t>作为定金，用于支付软件项目前期的开发成本和效益；在项目中期会有一个中期评审，客户通过中期评审来检验项目的进度和质量，如果通过评审，则再付</a:t>
            </a:r>
            <a:r>
              <a:rPr lang="en-US" altLang="zh-CN" smtClean="0">
                <a:latin typeface="Arial" pitchFamily="34" charset="0"/>
              </a:rPr>
              <a:t>50%</a:t>
            </a:r>
            <a:r>
              <a:rPr lang="zh-CN" altLang="en-US" smtClean="0">
                <a:latin typeface="Arial" pitchFamily="34" charset="0"/>
              </a:rPr>
              <a:t>的经费，最后有一个最终验收，如果通过，就支付剩余的</a:t>
            </a:r>
            <a:r>
              <a:rPr lang="en-US" altLang="zh-CN" smtClean="0">
                <a:latin typeface="Arial" pitchFamily="34" charset="0"/>
              </a:rPr>
              <a:t>30%</a:t>
            </a:r>
            <a:r>
              <a:rPr lang="zh-CN" altLang="en-US" smtClean="0">
                <a:latin typeface="Arial" pitchFamily="34" charset="0"/>
              </a:rPr>
              <a:t>。</a:t>
            </a:r>
          </a:p>
          <a:p>
            <a:r>
              <a:rPr lang="zh-CN" altLang="en-US" smtClean="0">
                <a:latin typeface="Arial" pitchFamily="34" charset="0"/>
              </a:rPr>
              <a:t>项目通常采用正式验收测试策略</a:t>
            </a:r>
          </a:p>
          <a:p>
            <a:r>
              <a:rPr lang="zh-CN" altLang="en-US" smtClean="0">
                <a:latin typeface="Arial" pitchFamily="34" charset="0"/>
              </a:rPr>
              <a:t>一个软件产品，可能拥有众多用户，不可能由每个用户验收，此时多采用称为</a:t>
            </a:r>
            <a:r>
              <a:rPr lang="en-US" altLang="zh-CN" smtClean="0">
                <a:latin typeface="Arial" pitchFamily="34" charset="0"/>
              </a:rPr>
              <a:t>α</a:t>
            </a:r>
            <a:r>
              <a:rPr lang="zh-CN" altLang="en-US" smtClean="0">
                <a:latin typeface="Arial" pitchFamily="34" charset="0"/>
              </a:rPr>
              <a:t>、</a:t>
            </a:r>
            <a:r>
              <a:rPr lang="en-US" altLang="zh-CN" smtClean="0">
                <a:latin typeface="Arial" pitchFamily="34" charset="0"/>
              </a:rPr>
              <a:t>β</a:t>
            </a:r>
            <a:r>
              <a:rPr lang="zh-CN" altLang="en-US" smtClean="0">
                <a:latin typeface="Arial" pitchFamily="34" charset="0"/>
              </a:rPr>
              <a:t>测试的过程</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900">
                <a:solidFill>
                  <a:schemeClr val="tx1"/>
                </a:solidFill>
                <a:latin typeface="Times New Roman" pitchFamily="18" charset="0"/>
              </a:defRPr>
            </a:lvl1pPr>
            <a:lvl2pPr marL="742950" indent="-285750" eaLnBrk="0" hangingPunct="0">
              <a:defRPr sz="1900">
                <a:solidFill>
                  <a:schemeClr val="tx1"/>
                </a:solidFill>
                <a:latin typeface="Times New Roman" pitchFamily="18" charset="0"/>
              </a:defRPr>
            </a:lvl2pPr>
            <a:lvl3pPr marL="1143000" indent="-228600" eaLnBrk="0" hangingPunct="0">
              <a:defRPr sz="1900">
                <a:solidFill>
                  <a:schemeClr val="tx1"/>
                </a:solidFill>
                <a:latin typeface="Times New Roman" pitchFamily="18" charset="0"/>
              </a:defRPr>
            </a:lvl3pPr>
            <a:lvl4pPr marL="1600200" indent="-228600" eaLnBrk="0" hangingPunct="0">
              <a:defRPr sz="1900">
                <a:solidFill>
                  <a:schemeClr val="tx1"/>
                </a:solidFill>
                <a:latin typeface="Times New Roman" pitchFamily="18" charset="0"/>
              </a:defRPr>
            </a:lvl4pPr>
            <a:lvl5pPr marL="2057400" indent="-228600" eaLnBrk="0" hangingPunct="0">
              <a:defRPr sz="1900">
                <a:solidFill>
                  <a:schemeClr val="tx1"/>
                </a:solidFill>
                <a:latin typeface="Times New Roman" pitchFamily="18" charset="0"/>
              </a:defRPr>
            </a:lvl5pPr>
            <a:lvl6pPr marL="2514600" indent="-228600" eaLnBrk="0" fontAlgn="base" hangingPunct="0">
              <a:spcBef>
                <a:spcPct val="0"/>
              </a:spcBef>
              <a:spcAft>
                <a:spcPct val="0"/>
              </a:spcAft>
              <a:defRPr sz="1900">
                <a:solidFill>
                  <a:schemeClr val="tx1"/>
                </a:solidFill>
                <a:latin typeface="Times New Roman" pitchFamily="18" charset="0"/>
              </a:defRPr>
            </a:lvl6pPr>
            <a:lvl7pPr marL="2971800" indent="-228600" eaLnBrk="0" fontAlgn="base" hangingPunct="0">
              <a:spcBef>
                <a:spcPct val="0"/>
              </a:spcBef>
              <a:spcAft>
                <a:spcPct val="0"/>
              </a:spcAft>
              <a:defRPr sz="1900">
                <a:solidFill>
                  <a:schemeClr val="tx1"/>
                </a:solidFill>
                <a:latin typeface="Times New Roman" pitchFamily="18" charset="0"/>
              </a:defRPr>
            </a:lvl7pPr>
            <a:lvl8pPr marL="3429000" indent="-228600" eaLnBrk="0" fontAlgn="base" hangingPunct="0">
              <a:spcBef>
                <a:spcPct val="0"/>
              </a:spcBef>
              <a:spcAft>
                <a:spcPct val="0"/>
              </a:spcAft>
              <a:defRPr sz="1900">
                <a:solidFill>
                  <a:schemeClr val="tx1"/>
                </a:solidFill>
                <a:latin typeface="Times New Roman" pitchFamily="18" charset="0"/>
              </a:defRPr>
            </a:lvl8pPr>
            <a:lvl9pPr marL="3886200" indent="-228600" eaLnBrk="0" fontAlgn="base" hangingPunct="0">
              <a:spcBef>
                <a:spcPct val="0"/>
              </a:spcBef>
              <a:spcAft>
                <a:spcPct val="0"/>
              </a:spcAft>
              <a:defRPr sz="1900">
                <a:solidFill>
                  <a:schemeClr val="tx1"/>
                </a:solidFill>
                <a:latin typeface="Times New Roman" pitchFamily="18" charset="0"/>
              </a:defRPr>
            </a:lvl9pPr>
          </a:lstStyle>
          <a:p>
            <a:pPr eaLnBrk="1" hangingPunct="1"/>
            <a:fld id="{ADC6BF32-1A54-4CAE-8D4D-A27386396CD4}" type="slidenum">
              <a:rPr lang="zh-CN" altLang="en-US" sz="1200" smtClean="0">
                <a:latin typeface="Arial" pitchFamily="34" charset="0"/>
              </a:rPr>
              <a:pPr eaLnBrk="1" hangingPunct="1"/>
              <a:t>18</a:t>
            </a:fld>
            <a:endParaRPr lang="en-US" altLang="zh-CN" sz="1200" smtClean="0">
              <a:latin typeface="Arial"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900">
                <a:solidFill>
                  <a:schemeClr val="tx1"/>
                </a:solidFill>
                <a:latin typeface="Times New Roman" pitchFamily="18" charset="0"/>
              </a:defRPr>
            </a:lvl1pPr>
            <a:lvl2pPr marL="742950" indent="-285750" eaLnBrk="0" hangingPunct="0">
              <a:defRPr sz="1900">
                <a:solidFill>
                  <a:schemeClr val="tx1"/>
                </a:solidFill>
                <a:latin typeface="Times New Roman" pitchFamily="18" charset="0"/>
              </a:defRPr>
            </a:lvl2pPr>
            <a:lvl3pPr marL="1143000" indent="-228600" eaLnBrk="0" hangingPunct="0">
              <a:defRPr sz="1900">
                <a:solidFill>
                  <a:schemeClr val="tx1"/>
                </a:solidFill>
                <a:latin typeface="Times New Roman" pitchFamily="18" charset="0"/>
              </a:defRPr>
            </a:lvl3pPr>
            <a:lvl4pPr marL="1600200" indent="-228600" eaLnBrk="0" hangingPunct="0">
              <a:defRPr sz="1900">
                <a:solidFill>
                  <a:schemeClr val="tx1"/>
                </a:solidFill>
                <a:latin typeface="Times New Roman" pitchFamily="18" charset="0"/>
              </a:defRPr>
            </a:lvl4pPr>
            <a:lvl5pPr marL="2057400" indent="-228600" eaLnBrk="0" hangingPunct="0">
              <a:defRPr sz="1900">
                <a:solidFill>
                  <a:schemeClr val="tx1"/>
                </a:solidFill>
                <a:latin typeface="Times New Roman" pitchFamily="18" charset="0"/>
              </a:defRPr>
            </a:lvl5pPr>
            <a:lvl6pPr marL="2514600" indent="-228600" eaLnBrk="0" fontAlgn="base" hangingPunct="0">
              <a:spcBef>
                <a:spcPct val="0"/>
              </a:spcBef>
              <a:spcAft>
                <a:spcPct val="0"/>
              </a:spcAft>
              <a:defRPr sz="1900">
                <a:solidFill>
                  <a:schemeClr val="tx1"/>
                </a:solidFill>
                <a:latin typeface="Times New Roman" pitchFamily="18" charset="0"/>
              </a:defRPr>
            </a:lvl6pPr>
            <a:lvl7pPr marL="2971800" indent="-228600" eaLnBrk="0" fontAlgn="base" hangingPunct="0">
              <a:spcBef>
                <a:spcPct val="0"/>
              </a:spcBef>
              <a:spcAft>
                <a:spcPct val="0"/>
              </a:spcAft>
              <a:defRPr sz="1900">
                <a:solidFill>
                  <a:schemeClr val="tx1"/>
                </a:solidFill>
                <a:latin typeface="Times New Roman" pitchFamily="18" charset="0"/>
              </a:defRPr>
            </a:lvl7pPr>
            <a:lvl8pPr marL="3429000" indent="-228600" eaLnBrk="0" fontAlgn="base" hangingPunct="0">
              <a:spcBef>
                <a:spcPct val="0"/>
              </a:spcBef>
              <a:spcAft>
                <a:spcPct val="0"/>
              </a:spcAft>
              <a:defRPr sz="1900">
                <a:solidFill>
                  <a:schemeClr val="tx1"/>
                </a:solidFill>
                <a:latin typeface="Times New Roman" pitchFamily="18" charset="0"/>
              </a:defRPr>
            </a:lvl8pPr>
            <a:lvl9pPr marL="3886200" indent="-228600" eaLnBrk="0" fontAlgn="base" hangingPunct="0">
              <a:spcBef>
                <a:spcPct val="0"/>
              </a:spcBef>
              <a:spcAft>
                <a:spcPct val="0"/>
              </a:spcAft>
              <a:defRPr sz="1900">
                <a:solidFill>
                  <a:schemeClr val="tx1"/>
                </a:solidFill>
                <a:latin typeface="Times New Roman" pitchFamily="18" charset="0"/>
              </a:defRPr>
            </a:lvl9pPr>
          </a:lstStyle>
          <a:p>
            <a:pPr eaLnBrk="1" hangingPunct="1"/>
            <a:fld id="{EB9DE682-113B-463F-823D-1D6EBCFCC338}" type="slidenum">
              <a:rPr lang="zh-CN" altLang="en-US" sz="1200" smtClean="0">
                <a:latin typeface="Arial" pitchFamily="34" charset="0"/>
              </a:rPr>
              <a:pPr eaLnBrk="1" hangingPunct="1"/>
              <a:t>19</a:t>
            </a:fld>
            <a:endParaRPr lang="en-US" altLang="zh-CN" sz="1200" smtClean="0">
              <a:latin typeface="Arial"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itchFamily="34" charset="0"/>
              </a:rPr>
              <a:t>测试现场特殊要求：如测试中的软件是客户</a:t>
            </a:r>
            <a:r>
              <a:rPr lang="en-US" altLang="zh-CN" dirty="0" smtClean="0">
                <a:latin typeface="Arial" pitchFamily="34" charset="0"/>
              </a:rPr>
              <a:t>/</a:t>
            </a:r>
            <a:r>
              <a:rPr lang="zh-CN" altLang="en-US" dirty="0" smtClean="0">
                <a:latin typeface="Arial" pitchFamily="34" charset="0"/>
              </a:rPr>
              <a:t>服务器一类的软件，如果是采用真实的数据进行传输而该单位设有防火墙，就很可能要求</a:t>
            </a:r>
            <a:r>
              <a:rPr lang="en-US" altLang="zh-CN" dirty="0" smtClean="0">
                <a:latin typeface="Arial" pitchFamily="34" charset="0"/>
              </a:rPr>
              <a:t>IT</a:t>
            </a:r>
            <a:r>
              <a:rPr lang="zh-CN" altLang="en-US" dirty="0" smtClean="0">
                <a:latin typeface="Arial" pitchFamily="34" charset="0"/>
              </a:rPr>
              <a:t>部门在防火墙上开些“洞”，允许用户终端与服务器之间的数据传输。</a:t>
            </a:r>
            <a:endParaRPr lang="en-US" altLang="zh-CN" dirty="0" smtClean="0">
              <a:latin typeface="Arial" pitchFamily="34" charset="0"/>
            </a:endParaRPr>
          </a:p>
          <a:p>
            <a:endParaRPr lang="en-US" altLang="zh-CN" dirty="0" smtClean="0">
              <a:latin typeface="Arial" pitchFamily="34" charset="0"/>
            </a:endParaRPr>
          </a:p>
          <a:p>
            <a:pPr lvl="1" eaLnBrk="1" hangingPunct="1"/>
            <a:r>
              <a:rPr lang="zh-CN" altLang="en-US" b="1" dirty="0" smtClean="0">
                <a:latin typeface="Arial" pitchFamily="34" charset="0"/>
              </a:rPr>
              <a:t>测试人员：</a:t>
            </a:r>
            <a:r>
              <a:rPr lang="zh-CN" altLang="en-US" dirty="0" smtClean="0">
                <a:latin typeface="Arial" pitchFamily="34" charset="0"/>
              </a:rPr>
              <a:t>通知用户一方选派验收测试人员（有较好的计算机基础及业务知识；第三方测试公司）</a:t>
            </a:r>
          </a:p>
          <a:p>
            <a:pPr lvl="1" eaLnBrk="1" hangingPunct="1"/>
            <a:r>
              <a:rPr lang="zh-CN" altLang="en-US" b="1" dirty="0" smtClean="0">
                <a:latin typeface="Arial" pitchFamily="34" charset="0"/>
              </a:rPr>
              <a:t>测试材料：</a:t>
            </a:r>
            <a:r>
              <a:rPr lang="zh-CN" altLang="en-US" dirty="0" smtClean="0">
                <a:latin typeface="Arial" pitchFamily="34" charset="0"/>
              </a:rPr>
              <a:t>用户代表开始工作前，测试部门准备好相关文件，如需求规格说明书、设计说明、测试计划、用户手册、</a:t>
            </a:r>
            <a:r>
              <a:rPr lang="zh-CN" altLang="en-US" dirty="0" smtClean="0">
                <a:solidFill>
                  <a:srgbClr val="FF3300"/>
                </a:solidFill>
                <a:latin typeface="Arial" pitchFamily="34" charset="0"/>
              </a:rPr>
              <a:t>用户确认测试报告</a:t>
            </a:r>
            <a:r>
              <a:rPr lang="zh-CN" altLang="en-US" dirty="0" smtClean="0">
                <a:latin typeface="Arial" pitchFamily="34" charset="0"/>
              </a:rPr>
              <a:t>等，供测试参考</a:t>
            </a:r>
          </a:p>
          <a:p>
            <a:pPr lvl="1" eaLnBrk="1" hangingPunct="1"/>
            <a:r>
              <a:rPr lang="zh-CN" altLang="en-US" b="1" dirty="0" smtClean="0">
                <a:latin typeface="Arial" pitchFamily="34" charset="0"/>
              </a:rPr>
              <a:t>测试现场：</a:t>
            </a:r>
            <a:r>
              <a:rPr lang="zh-CN" altLang="en-US" dirty="0" smtClean="0">
                <a:latin typeface="Arial" pitchFamily="34" charset="0"/>
              </a:rPr>
              <a:t>测试部门负责安装现场软件，建立周边环境，并通知测试现场所在单位的</a:t>
            </a:r>
            <a:r>
              <a:rPr lang="en-US" altLang="zh-CN" dirty="0" smtClean="0">
                <a:latin typeface="Arial" pitchFamily="34" charset="0"/>
              </a:rPr>
              <a:t>IT</a:t>
            </a:r>
            <a:r>
              <a:rPr lang="zh-CN" altLang="en-US" dirty="0" smtClean="0">
                <a:latin typeface="Arial" pitchFamily="34" charset="0"/>
              </a:rPr>
              <a:t>部门有关测试进行的时间及有何特殊要求</a:t>
            </a:r>
            <a:endParaRPr lang="en-US" altLang="zh-CN" dirty="0" smtClean="0">
              <a:latin typeface="Arial" pitchFamily="34" charset="0"/>
            </a:endParaRPr>
          </a:p>
          <a:p>
            <a:pPr lvl="1" eaLnBrk="1" hangingPunct="1">
              <a:buFont typeface="Wingdings" pitchFamily="2" charset="2"/>
              <a:buNone/>
            </a:pPr>
            <a:r>
              <a:rPr lang="zh-CN" altLang="en-US" dirty="0" smtClean="0">
                <a:latin typeface="Arial" pitchFamily="34" charset="0"/>
              </a:rPr>
              <a:t>注意：如没有特殊的安全方面考虑，尽量采用真实数据</a:t>
            </a:r>
            <a:endParaRPr lang="en-US" altLang="zh-CN" dirty="0" smtClean="0">
              <a:latin typeface="Arial" pitchFamily="34" charset="0"/>
            </a:endParaRPr>
          </a:p>
          <a:p>
            <a:pPr lvl="1" eaLnBrk="1" hangingPunct="1"/>
            <a:r>
              <a:rPr lang="zh-CN" altLang="en-US" b="1" dirty="0" smtClean="0">
                <a:latin typeface="Arial" pitchFamily="34" charset="0"/>
              </a:rPr>
              <a:t>测试前讨论：</a:t>
            </a:r>
            <a:r>
              <a:rPr lang="zh-CN" altLang="en-US" dirty="0" smtClean="0">
                <a:latin typeface="Arial" pitchFamily="34" charset="0"/>
              </a:rPr>
              <a:t>测试部门人员与客户代表详细讨论验收测试过程，确定测试顺序和步骤。明确测试目标。</a:t>
            </a:r>
            <a:endParaRPr lang="en-US" altLang="zh-CN" dirty="0" smtClean="0">
              <a:solidFill>
                <a:srgbClr val="FF3300"/>
              </a:solidFill>
              <a:latin typeface="Arial" pitchFamily="34" charset="0"/>
            </a:endParaRPr>
          </a:p>
          <a:p>
            <a:endParaRPr lang="zh-CN" altLang="en-US" dirty="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4B473F04-6514-4734-848C-F892F99C2705}" type="slidenum">
              <a:rPr lang="en-US" altLang="zh-CN"/>
              <a:pPr>
                <a:defRPr/>
              </a:pPr>
              <a:t>‹#›</a:t>
            </a:fld>
            <a:endParaRPr lang="en-US" altLang="zh-CN"/>
          </a:p>
        </p:txBody>
      </p:sp>
    </p:spTree>
    <p:extLst>
      <p:ext uri="{BB962C8B-B14F-4D97-AF65-F5344CB8AC3E}">
        <p14:creationId xmlns:p14="http://schemas.microsoft.com/office/powerpoint/2010/main" val="155249704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4E4AAC41-EA36-4A53-B79A-D9BF33D13E05}" type="slidenum">
              <a:rPr lang="en-US" altLang="zh-CN"/>
              <a:pPr>
                <a:defRPr/>
              </a:pPr>
              <a:t>‹#›</a:t>
            </a:fld>
            <a:endParaRPr lang="en-US" altLang="zh-CN"/>
          </a:p>
        </p:txBody>
      </p:sp>
    </p:spTree>
    <p:extLst>
      <p:ext uri="{BB962C8B-B14F-4D97-AF65-F5344CB8AC3E}">
        <p14:creationId xmlns:p14="http://schemas.microsoft.com/office/powerpoint/2010/main" val="1448112041"/>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44A7B6D-62B6-4537-809E-ABDC6B07BA51}" type="slidenum">
              <a:rPr lang="en-US" altLang="zh-CN"/>
              <a:pPr>
                <a:defRPr/>
              </a:pPr>
              <a:t>‹#›</a:t>
            </a:fld>
            <a:endParaRPr lang="en-US" altLang="zh-CN"/>
          </a:p>
        </p:txBody>
      </p:sp>
    </p:spTree>
    <p:extLst>
      <p:ext uri="{BB962C8B-B14F-4D97-AF65-F5344CB8AC3E}">
        <p14:creationId xmlns:p14="http://schemas.microsoft.com/office/powerpoint/2010/main" val="3955271555"/>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0EFA88B-FF8D-4C74-A1F1-4BDE2EC13198}" type="slidenum">
              <a:rPr lang="en-US" altLang="zh-CN"/>
              <a:pPr>
                <a:defRPr/>
              </a:pPr>
              <a:t>‹#›</a:t>
            </a:fld>
            <a:endParaRPr lang="en-US" altLang="zh-CN"/>
          </a:p>
        </p:txBody>
      </p:sp>
    </p:spTree>
    <p:extLst>
      <p:ext uri="{BB962C8B-B14F-4D97-AF65-F5344CB8AC3E}">
        <p14:creationId xmlns:p14="http://schemas.microsoft.com/office/powerpoint/2010/main" val="90479454"/>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689203" y="86455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643938" y="145142"/>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72693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无动画">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683569" y="143081"/>
            <a:ext cx="6226175" cy="565820"/>
          </a:xfrm>
        </p:spPr>
        <p:txBody>
          <a:bodyPr/>
          <a:lstStyle>
            <a:lvl1pPr>
              <a:defRPr lang="zh-CN" altLang="en-US" sz="3600" kern="1200" dirty="0">
                <a:solidFill>
                  <a:schemeClr val="bg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614989" y="922107"/>
            <a:ext cx="7666037" cy="4641850"/>
          </a:xfrm>
        </p:spPr>
        <p:txBody>
          <a:bodyPr>
            <a:normAutofit/>
          </a:bodyPr>
          <a:lstStyle>
            <a:lvl1pPr>
              <a:lnSpc>
                <a:spcPct val="150000"/>
              </a:lnSpc>
              <a:defRPr sz="2800">
                <a:latin typeface="Times New Roman" pitchFamily="18" charset="0"/>
                <a:ea typeface="楷体" pitchFamily="49" charset="-122"/>
              </a:defRPr>
            </a:lvl1pPr>
            <a:lvl2pPr>
              <a:lnSpc>
                <a:spcPct val="150000"/>
              </a:lnSpc>
              <a:defRPr sz="2800">
                <a:solidFill>
                  <a:schemeClr val="tx1"/>
                </a:solidFill>
                <a:latin typeface="Times New Roman" pitchFamily="18" charset="0"/>
                <a:ea typeface="楷体" pitchFamily="49" charset="-122"/>
              </a:defRPr>
            </a:lvl2pPr>
            <a:lvl3pPr>
              <a:lnSpc>
                <a:spcPct val="150000"/>
              </a:lnSpc>
              <a:defRPr sz="2800">
                <a:solidFill>
                  <a:schemeClr val="tx1"/>
                </a:solidFill>
                <a:latin typeface="Times New Roman" pitchFamily="18" charset="0"/>
                <a:ea typeface="楷体" pitchFamily="49" charset="-122"/>
              </a:defRPr>
            </a:lvl3pPr>
            <a:lvl4pPr>
              <a:lnSpc>
                <a:spcPct val="150000"/>
              </a:lnSpc>
              <a:defRPr sz="2800">
                <a:solidFill>
                  <a:schemeClr val="tx1"/>
                </a:solidFill>
                <a:latin typeface="Times New Roman" pitchFamily="18" charset="0"/>
                <a:ea typeface="楷体" pitchFamily="49" charset="-122"/>
              </a:defRPr>
            </a:lvl4pPr>
            <a:lvl5pPr>
              <a:lnSpc>
                <a:spcPct val="150000"/>
              </a:lnSpc>
              <a:defRPr sz="28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Tree>
    <p:extLst>
      <p:ext uri="{BB962C8B-B14F-4D97-AF65-F5344CB8AC3E}">
        <p14:creationId xmlns:p14="http://schemas.microsoft.com/office/powerpoint/2010/main" val="14781291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B6A985E-BE02-4E5A-8B89-C24F6CB4E833}" type="slidenum">
              <a:rPr lang="en-US" altLang="zh-CN"/>
              <a:pPr>
                <a:defRPr/>
              </a:pPr>
              <a:t>‹#›</a:t>
            </a:fld>
            <a:endParaRPr lang="en-US" altLang="zh-CN"/>
          </a:p>
        </p:txBody>
      </p:sp>
    </p:spTree>
    <p:extLst>
      <p:ext uri="{BB962C8B-B14F-4D97-AF65-F5344CB8AC3E}">
        <p14:creationId xmlns:p14="http://schemas.microsoft.com/office/powerpoint/2010/main" val="180658188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564B876-B44A-43F9-909D-16B3927D33BE}" type="slidenum">
              <a:rPr lang="en-US" altLang="zh-CN"/>
              <a:pPr>
                <a:defRPr/>
              </a:pPr>
              <a:t>‹#›</a:t>
            </a:fld>
            <a:endParaRPr lang="en-US" altLang="zh-CN"/>
          </a:p>
        </p:txBody>
      </p:sp>
    </p:spTree>
    <p:extLst>
      <p:ext uri="{BB962C8B-B14F-4D97-AF65-F5344CB8AC3E}">
        <p14:creationId xmlns:p14="http://schemas.microsoft.com/office/powerpoint/2010/main" val="2871773278"/>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3290F09-A56D-4D85-A7A9-189BF5CE8821}" type="slidenum">
              <a:rPr lang="en-US" altLang="zh-CN"/>
              <a:pPr>
                <a:defRPr/>
              </a:pPr>
              <a:t>‹#›</a:t>
            </a:fld>
            <a:endParaRPr lang="en-US" altLang="zh-CN"/>
          </a:p>
        </p:txBody>
      </p:sp>
    </p:spTree>
    <p:extLst>
      <p:ext uri="{BB962C8B-B14F-4D97-AF65-F5344CB8AC3E}">
        <p14:creationId xmlns:p14="http://schemas.microsoft.com/office/powerpoint/2010/main" val="1854189924"/>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31A8E896-1D8F-454E-8E0C-F7CD3EEA4BCF}" type="slidenum">
              <a:rPr lang="en-US" altLang="zh-CN"/>
              <a:pPr>
                <a:defRPr/>
              </a:pPr>
              <a:t>‹#›</a:t>
            </a:fld>
            <a:endParaRPr lang="en-US" altLang="zh-CN"/>
          </a:p>
        </p:txBody>
      </p:sp>
    </p:spTree>
    <p:extLst>
      <p:ext uri="{BB962C8B-B14F-4D97-AF65-F5344CB8AC3E}">
        <p14:creationId xmlns:p14="http://schemas.microsoft.com/office/powerpoint/2010/main" val="1350857381"/>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C8897FB0-C034-4891-AECB-0464FA75E6C4}" type="slidenum">
              <a:rPr lang="en-US" altLang="zh-CN"/>
              <a:pPr>
                <a:defRPr/>
              </a:pPr>
              <a:t>‹#›</a:t>
            </a:fld>
            <a:endParaRPr lang="en-US" altLang="zh-CN"/>
          </a:p>
        </p:txBody>
      </p:sp>
    </p:spTree>
    <p:extLst>
      <p:ext uri="{BB962C8B-B14F-4D97-AF65-F5344CB8AC3E}">
        <p14:creationId xmlns:p14="http://schemas.microsoft.com/office/powerpoint/2010/main" val="1549404246"/>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6104039E-83C1-4423-88C9-747AD56E9B28}" type="slidenum">
              <a:rPr lang="en-US" altLang="zh-CN"/>
              <a:pPr>
                <a:defRPr/>
              </a:pPr>
              <a:t>‹#›</a:t>
            </a:fld>
            <a:endParaRPr lang="en-US" altLang="zh-CN"/>
          </a:p>
        </p:txBody>
      </p:sp>
    </p:spTree>
    <p:extLst>
      <p:ext uri="{BB962C8B-B14F-4D97-AF65-F5344CB8AC3E}">
        <p14:creationId xmlns:p14="http://schemas.microsoft.com/office/powerpoint/2010/main" val="3005909322"/>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EA0CF74-0CBD-43DB-9A7E-1A254DE4CA15}" type="slidenum">
              <a:rPr lang="en-US" altLang="zh-CN"/>
              <a:pPr>
                <a:defRPr/>
              </a:pPr>
              <a:t>‹#›</a:t>
            </a:fld>
            <a:endParaRPr lang="en-US" altLang="zh-CN"/>
          </a:p>
        </p:txBody>
      </p:sp>
    </p:spTree>
    <p:extLst>
      <p:ext uri="{BB962C8B-B14F-4D97-AF65-F5344CB8AC3E}">
        <p14:creationId xmlns:p14="http://schemas.microsoft.com/office/powerpoint/2010/main" val="114587376"/>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81015AC-05C6-4E54-A464-1C9D3B84D053}" type="slidenum">
              <a:rPr lang="en-US" altLang="zh-CN"/>
              <a:pPr>
                <a:defRPr/>
              </a:pPr>
              <a:t>‹#›</a:t>
            </a:fld>
            <a:endParaRPr lang="en-US" altLang="zh-CN"/>
          </a:p>
        </p:txBody>
      </p:sp>
    </p:spTree>
    <p:extLst>
      <p:ext uri="{BB962C8B-B14F-4D97-AF65-F5344CB8AC3E}">
        <p14:creationId xmlns:p14="http://schemas.microsoft.com/office/powerpoint/2010/main" val="619772789"/>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807030D2-A4B3-4FEB-9FA1-EE311C3DAFB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44"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5" r:id="rId13"/>
    <p:sldLayoutId id="2147483946" r:id="rId14"/>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hyperlink" Target="http://www.fit.vutbr.cz/study/courses/ITS/public/ieee829.html" TargetMode="Externa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E4AF2A0-B184-49B8-9ABA-6104AA3B9D79}"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I</a:t>
            </a:r>
            <a:r>
              <a:rPr lang="zh-CN" altLang="en-US" sz="4400" b="1" smtClean="0">
                <a:latin typeface="华文隶书" pitchFamily="2" charset="-122"/>
                <a:ea typeface="华文隶书" pitchFamily="2" charset="-122"/>
              </a:rPr>
              <a:t>软件测试应用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908720"/>
            <a:ext cx="6226175" cy="566738"/>
          </a:xfrm>
        </p:spPr>
        <p:txBody>
          <a:bodyPr/>
          <a:lstStyle/>
          <a:p>
            <a:pPr>
              <a:defRPr/>
            </a:pPr>
            <a:r>
              <a:rPr lang="zh-CN" altLang="en-US" b="1" dirty="0"/>
              <a:t>实施测试</a:t>
            </a:r>
            <a:endParaRPr b="1" dirty="0"/>
          </a:p>
        </p:txBody>
      </p:sp>
      <p:sp>
        <p:nvSpPr>
          <p:cNvPr id="28" name="内容占位符 2"/>
          <p:cNvSpPr>
            <a:spLocks noGrp="1"/>
          </p:cNvSpPr>
          <p:nvPr>
            <p:ph idx="1"/>
          </p:nvPr>
        </p:nvSpPr>
        <p:spPr>
          <a:xfrm>
            <a:off x="539552" y="1772816"/>
            <a:ext cx="8784976" cy="4641850"/>
          </a:xfrm>
        </p:spPr>
        <p:txBody>
          <a:bodyPr/>
          <a:lstStyle/>
          <a:p>
            <a:pPr marL="469900" lvl="1" indent="-469900">
              <a:spcBef>
                <a:spcPts val="400"/>
              </a:spcBef>
              <a:buFont typeface="Wingdings" pitchFamily="2" charset="2"/>
              <a:buChar char="o"/>
              <a:defRPr/>
            </a:pPr>
            <a:r>
              <a:rPr lang="zh-CN" altLang="en-US" sz="2800" b="1" dirty="0">
                <a:cs typeface="+mn-cs"/>
              </a:rPr>
              <a:t>初测期</a:t>
            </a:r>
            <a:r>
              <a:rPr lang="en-US" altLang="zh-CN" sz="2800" b="1" dirty="0">
                <a:cs typeface="+mn-cs"/>
              </a:rPr>
              <a:t>——</a:t>
            </a:r>
            <a:r>
              <a:rPr lang="zh-CN" altLang="en-US" sz="2800" b="1" dirty="0">
                <a:cs typeface="+mn-cs"/>
              </a:rPr>
              <a:t>测试主要功能和关键的执行路径，排除主要障碍。</a:t>
            </a:r>
            <a:endParaRPr lang="en-US" altLang="zh-CN" sz="2800" b="1" dirty="0">
              <a:cs typeface="+mn-cs"/>
            </a:endParaRPr>
          </a:p>
          <a:p>
            <a:pPr marL="469900" lvl="1" indent="-469900">
              <a:spcBef>
                <a:spcPts val="400"/>
              </a:spcBef>
              <a:buFont typeface="Wingdings" pitchFamily="2" charset="2"/>
              <a:buChar char="o"/>
              <a:defRPr/>
            </a:pPr>
            <a:r>
              <a:rPr lang="zh-CN" altLang="en-US" sz="2800" b="1" dirty="0">
                <a:cs typeface="+mn-cs"/>
              </a:rPr>
              <a:t>细测期</a:t>
            </a:r>
            <a:r>
              <a:rPr lang="en-US" altLang="zh-CN" sz="2800" b="1" dirty="0">
                <a:cs typeface="+mn-cs"/>
              </a:rPr>
              <a:t>——</a:t>
            </a:r>
            <a:r>
              <a:rPr lang="zh-CN" altLang="en-US" sz="2800" b="1" dirty="0">
                <a:cs typeface="+mn-cs"/>
              </a:rPr>
              <a:t>依据测试计划和测试用例，逐一测试大大小小的功能、方方面面的特性、性能、用户界面、兼容性、可用性等等；预期可发现大量不同性质、不同严重程度的错误和问题。</a:t>
            </a:r>
          </a:p>
          <a:p>
            <a:pPr marL="469900" lvl="1" indent="-469900">
              <a:spcBef>
                <a:spcPts val="400"/>
              </a:spcBef>
              <a:buFont typeface="Wingdings" pitchFamily="2" charset="2"/>
              <a:buChar char="o"/>
              <a:defRPr/>
            </a:pPr>
            <a:r>
              <a:rPr lang="zh-CN" altLang="en-US" sz="2800" b="1" dirty="0">
                <a:cs typeface="+mn-cs"/>
              </a:rPr>
              <a:t>回归测试期</a:t>
            </a:r>
            <a:r>
              <a:rPr lang="en-US" altLang="zh-CN" sz="2800" b="1" dirty="0">
                <a:cs typeface="+mn-cs"/>
              </a:rPr>
              <a:t>——</a:t>
            </a:r>
            <a:r>
              <a:rPr lang="zh-CN" altLang="en-US" sz="2800" b="1" dirty="0">
                <a:cs typeface="+mn-cs"/>
              </a:rPr>
              <a:t>系统已达到稳定，在一轮测试中发现的错误已十分有限；复查已知错误的纠正情况，确认未引发任何新的错误时，终结回归测试。</a:t>
            </a:r>
            <a:endParaRPr lang="en-US" altLang="zh-CN" sz="2800" b="1" dirty="0">
              <a:cs typeface="+mn-cs"/>
            </a:endParaRPr>
          </a:p>
        </p:txBody>
      </p:sp>
    </p:spTree>
    <p:extLst>
      <p:ext uri="{BB962C8B-B14F-4D97-AF65-F5344CB8AC3E}">
        <p14:creationId xmlns:p14="http://schemas.microsoft.com/office/powerpoint/2010/main" val="2432974692"/>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8001000" cy="1216025"/>
          </a:xfrm>
        </p:spPr>
        <p:txBody>
          <a:bodyPr/>
          <a:lstStyle/>
          <a:p>
            <a:r>
              <a:rPr lang="zh-CN" altLang="en-US" b="1" dirty="0"/>
              <a:t>实施测试</a:t>
            </a:r>
          </a:p>
        </p:txBody>
      </p:sp>
      <p:grpSp>
        <p:nvGrpSpPr>
          <p:cNvPr id="4" name="Group 229"/>
          <p:cNvGrpSpPr>
            <a:grpSpLocks/>
          </p:cNvGrpSpPr>
          <p:nvPr/>
        </p:nvGrpSpPr>
        <p:grpSpPr bwMode="auto">
          <a:xfrm>
            <a:off x="350142" y="1406996"/>
            <a:ext cx="8542338" cy="4686300"/>
            <a:chOff x="265" y="754"/>
            <a:chExt cx="5381" cy="2952"/>
          </a:xfrm>
        </p:grpSpPr>
        <p:sp>
          <p:nvSpPr>
            <p:cNvPr id="5" name="Text Box 125"/>
            <p:cNvSpPr txBox="1">
              <a:spLocks noChangeArrowheads="1"/>
            </p:cNvSpPr>
            <p:nvPr/>
          </p:nvSpPr>
          <p:spPr bwMode="auto">
            <a:xfrm>
              <a:off x="645" y="3475"/>
              <a:ext cx="551" cy="231"/>
            </a:xfrm>
            <a:prstGeom prst="rect">
              <a:avLst/>
            </a:prstGeom>
            <a:noFill/>
            <a:ln w="12700">
              <a:solidFill>
                <a:schemeClr val="tx1">
                  <a:lumMod val="10000"/>
                </a:schemeClr>
              </a:solidFill>
              <a:miter lim="800000"/>
              <a:headEnd type="none" w="sm" len="sm"/>
              <a:tailEnd type="none" w="sm" len="sm"/>
            </a:ln>
            <a:effectLst/>
          </p:spPr>
          <p:txBody>
            <a:bodyPr wrap="none">
              <a:spAutoFit/>
            </a:bodyPr>
            <a:lstStyle/>
            <a:p>
              <a:pPr>
                <a:defRPr/>
              </a:pPr>
              <a:r>
                <a:rPr kumimoji="1" lang="zh-CN" altLang="en-US" sz="1800" b="1">
                  <a:solidFill>
                    <a:schemeClr val="tx1">
                      <a:lumMod val="10000"/>
                    </a:schemeClr>
                  </a:solidFill>
                  <a:ea typeface="宋体" charset="-122"/>
                </a:rPr>
                <a:t>初测期</a:t>
              </a:r>
            </a:p>
          </p:txBody>
        </p:sp>
        <p:sp>
          <p:nvSpPr>
            <p:cNvPr id="6" name="Text Box 126"/>
            <p:cNvSpPr txBox="1">
              <a:spLocks noChangeArrowheads="1"/>
            </p:cNvSpPr>
            <p:nvPr/>
          </p:nvSpPr>
          <p:spPr bwMode="auto">
            <a:xfrm>
              <a:off x="3451" y="754"/>
              <a:ext cx="704" cy="239"/>
            </a:xfrm>
            <a:prstGeom prst="rect">
              <a:avLst/>
            </a:prstGeom>
            <a:noFill/>
            <a:ln w="12700">
              <a:solidFill>
                <a:schemeClr val="tx1">
                  <a:lumMod val="10000"/>
                </a:schemeClr>
              </a:solidFill>
              <a:miter lim="800000"/>
              <a:headEnd type="none" w="sm" len="sm"/>
              <a:tailEnd type="none" w="sm" len="sm"/>
            </a:ln>
            <a:effectLst/>
          </p:spPr>
          <p:txBody>
            <a:bodyPr wrap="none">
              <a:spAutoFit/>
            </a:bodyPr>
            <a:lstStyle/>
            <a:p>
              <a:pPr>
                <a:defRPr/>
              </a:pPr>
              <a:r>
                <a:rPr kumimoji="1" lang="zh-CN" altLang="en-US" sz="1800" b="1" dirty="0">
                  <a:solidFill>
                    <a:schemeClr val="tx1">
                      <a:lumMod val="10000"/>
                    </a:schemeClr>
                  </a:solidFill>
                  <a:ea typeface="宋体" charset="-122"/>
                </a:rPr>
                <a:t>功能冻结</a:t>
              </a:r>
              <a:endParaRPr kumimoji="1" lang="zh-CN" altLang="en-US" sz="1800" dirty="0">
                <a:solidFill>
                  <a:schemeClr val="tx1">
                    <a:lumMod val="10000"/>
                  </a:schemeClr>
                </a:solidFill>
                <a:ea typeface="宋体" charset="-122"/>
              </a:endParaRPr>
            </a:p>
          </p:txBody>
        </p:sp>
        <p:sp>
          <p:nvSpPr>
            <p:cNvPr id="7" name="Text Box 127"/>
            <p:cNvSpPr txBox="1">
              <a:spLocks noChangeArrowheads="1"/>
            </p:cNvSpPr>
            <p:nvPr/>
          </p:nvSpPr>
          <p:spPr bwMode="auto">
            <a:xfrm>
              <a:off x="4823" y="754"/>
              <a:ext cx="704" cy="239"/>
            </a:xfrm>
            <a:prstGeom prst="rect">
              <a:avLst/>
            </a:prstGeom>
            <a:noFill/>
            <a:ln w="12700">
              <a:solidFill>
                <a:schemeClr val="tx1">
                  <a:lumMod val="10000"/>
                </a:schemeClr>
              </a:solidFill>
              <a:miter lim="800000"/>
              <a:headEnd type="none" w="sm" len="sm"/>
              <a:tailEnd type="none" w="sm" len="sm"/>
            </a:ln>
            <a:effectLst/>
          </p:spPr>
          <p:txBody>
            <a:bodyPr wrap="none">
              <a:spAutoFit/>
            </a:bodyPr>
            <a:lstStyle/>
            <a:p>
              <a:pPr>
                <a:defRPr/>
              </a:pPr>
              <a:r>
                <a:rPr kumimoji="1" lang="zh-CN" altLang="en-US" sz="1800" b="1" dirty="0">
                  <a:solidFill>
                    <a:schemeClr val="tx1">
                      <a:lumMod val="10000"/>
                    </a:schemeClr>
                  </a:solidFill>
                  <a:ea typeface="宋体" charset="-122"/>
                </a:rPr>
                <a:t>代码冻结</a:t>
              </a:r>
            </a:p>
          </p:txBody>
        </p:sp>
        <p:sp>
          <p:nvSpPr>
            <p:cNvPr id="8" name="Text Box 128"/>
            <p:cNvSpPr txBox="1">
              <a:spLocks noChangeArrowheads="1"/>
            </p:cNvSpPr>
            <p:nvPr/>
          </p:nvSpPr>
          <p:spPr bwMode="auto">
            <a:xfrm>
              <a:off x="3984" y="3475"/>
              <a:ext cx="841" cy="231"/>
            </a:xfrm>
            <a:prstGeom prst="rect">
              <a:avLst/>
            </a:prstGeom>
            <a:noFill/>
            <a:ln w="12700">
              <a:solidFill>
                <a:schemeClr val="tx1">
                  <a:lumMod val="10000"/>
                </a:schemeClr>
              </a:solidFill>
              <a:miter lim="800000"/>
              <a:headEnd type="none" w="sm" len="sm"/>
              <a:tailEnd type="none" w="sm" len="sm"/>
            </a:ln>
            <a:effectLst/>
          </p:spPr>
          <p:txBody>
            <a:bodyPr wrap="none">
              <a:spAutoFit/>
            </a:bodyPr>
            <a:lstStyle/>
            <a:p>
              <a:pPr>
                <a:defRPr/>
              </a:pPr>
              <a:r>
                <a:rPr kumimoji="1" lang="zh-CN" altLang="en-US" sz="1800" b="1" dirty="0">
                  <a:solidFill>
                    <a:schemeClr val="tx1">
                      <a:lumMod val="10000"/>
                    </a:schemeClr>
                  </a:solidFill>
                  <a:ea typeface="宋体" charset="-122"/>
                </a:rPr>
                <a:t>回归测试期</a:t>
              </a:r>
            </a:p>
          </p:txBody>
        </p:sp>
        <p:sp>
          <p:nvSpPr>
            <p:cNvPr id="9" name="Text Box 129"/>
            <p:cNvSpPr txBox="1">
              <a:spLocks noChangeArrowheads="1"/>
            </p:cNvSpPr>
            <p:nvPr/>
          </p:nvSpPr>
          <p:spPr bwMode="auto">
            <a:xfrm>
              <a:off x="2194" y="3475"/>
              <a:ext cx="551" cy="231"/>
            </a:xfrm>
            <a:prstGeom prst="rect">
              <a:avLst/>
            </a:prstGeom>
            <a:noFill/>
            <a:ln w="12700">
              <a:solidFill>
                <a:schemeClr val="tx1">
                  <a:lumMod val="10000"/>
                </a:schemeClr>
              </a:solidFill>
              <a:miter lim="800000"/>
              <a:headEnd type="none" w="sm" len="sm"/>
              <a:tailEnd type="none" w="sm" len="sm"/>
            </a:ln>
            <a:effectLst/>
          </p:spPr>
          <p:txBody>
            <a:bodyPr wrap="none">
              <a:spAutoFit/>
            </a:bodyPr>
            <a:lstStyle/>
            <a:p>
              <a:pPr>
                <a:defRPr/>
              </a:pPr>
              <a:r>
                <a:rPr kumimoji="1" lang="zh-CN" altLang="en-US" sz="1800" b="1">
                  <a:solidFill>
                    <a:schemeClr val="tx1">
                      <a:lumMod val="10000"/>
                    </a:schemeClr>
                  </a:solidFill>
                  <a:ea typeface="宋体" charset="-122"/>
                </a:rPr>
                <a:t>细测期</a:t>
              </a:r>
            </a:p>
          </p:txBody>
        </p:sp>
        <p:sp>
          <p:nvSpPr>
            <p:cNvPr id="10" name="Rectangle 132"/>
            <p:cNvSpPr>
              <a:spLocks noChangeArrowheads="1"/>
            </p:cNvSpPr>
            <p:nvPr/>
          </p:nvSpPr>
          <p:spPr bwMode="auto">
            <a:xfrm>
              <a:off x="585" y="1048"/>
              <a:ext cx="4705" cy="2110"/>
            </a:xfrm>
            <a:prstGeom prst="rect">
              <a:avLst/>
            </a:prstGeom>
            <a:noFill/>
            <a:ln w="9525">
              <a:solidFill>
                <a:schemeClr val="tx1">
                  <a:lumMod val="10000"/>
                </a:schemeClr>
              </a:solidFill>
              <a:miter lim="800000"/>
              <a:headEnd/>
              <a:tailEnd/>
            </a:ln>
          </p:spPr>
          <p:txBody>
            <a:bodyPr/>
            <a:lstStyle/>
            <a:p>
              <a:pPr eaLnBrk="0" hangingPunct="0">
                <a:defRPr/>
              </a:pPr>
              <a:endParaRPr lang="zh-CN" altLang="en-US">
                <a:solidFill>
                  <a:schemeClr val="tx1">
                    <a:lumMod val="10000"/>
                  </a:schemeClr>
                </a:solidFill>
                <a:ea typeface="+mn-ea"/>
              </a:endParaRPr>
            </a:p>
          </p:txBody>
        </p:sp>
        <p:sp>
          <p:nvSpPr>
            <p:cNvPr id="11" name="Line 133"/>
            <p:cNvSpPr>
              <a:spLocks noChangeShapeType="1"/>
            </p:cNvSpPr>
            <p:nvPr/>
          </p:nvSpPr>
          <p:spPr bwMode="auto">
            <a:xfrm>
              <a:off x="585" y="2897"/>
              <a:ext cx="4705"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12" name="Line 134"/>
            <p:cNvSpPr>
              <a:spLocks noChangeShapeType="1"/>
            </p:cNvSpPr>
            <p:nvPr/>
          </p:nvSpPr>
          <p:spPr bwMode="auto">
            <a:xfrm>
              <a:off x="585" y="2629"/>
              <a:ext cx="4705"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13" name="Line 135"/>
            <p:cNvSpPr>
              <a:spLocks noChangeShapeType="1"/>
            </p:cNvSpPr>
            <p:nvPr/>
          </p:nvSpPr>
          <p:spPr bwMode="auto">
            <a:xfrm>
              <a:off x="585" y="2367"/>
              <a:ext cx="4705"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14" name="Line 136"/>
            <p:cNvSpPr>
              <a:spLocks noChangeShapeType="1"/>
            </p:cNvSpPr>
            <p:nvPr/>
          </p:nvSpPr>
          <p:spPr bwMode="auto">
            <a:xfrm>
              <a:off x="585" y="2106"/>
              <a:ext cx="4705"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15" name="Line 137"/>
            <p:cNvSpPr>
              <a:spLocks noChangeShapeType="1"/>
            </p:cNvSpPr>
            <p:nvPr/>
          </p:nvSpPr>
          <p:spPr bwMode="auto">
            <a:xfrm>
              <a:off x="585" y="1839"/>
              <a:ext cx="4705"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16" name="Line 138"/>
            <p:cNvSpPr>
              <a:spLocks noChangeShapeType="1"/>
            </p:cNvSpPr>
            <p:nvPr/>
          </p:nvSpPr>
          <p:spPr bwMode="auto">
            <a:xfrm>
              <a:off x="585" y="1577"/>
              <a:ext cx="4705"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17" name="Line 139"/>
            <p:cNvSpPr>
              <a:spLocks noChangeShapeType="1"/>
            </p:cNvSpPr>
            <p:nvPr/>
          </p:nvSpPr>
          <p:spPr bwMode="auto">
            <a:xfrm>
              <a:off x="585" y="1309"/>
              <a:ext cx="4705"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18" name="Line 142"/>
            <p:cNvSpPr>
              <a:spLocks noChangeShapeType="1"/>
            </p:cNvSpPr>
            <p:nvPr/>
          </p:nvSpPr>
          <p:spPr bwMode="auto">
            <a:xfrm>
              <a:off x="585" y="1048"/>
              <a:ext cx="1" cy="2110"/>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19" name="Line 143"/>
            <p:cNvSpPr>
              <a:spLocks noChangeShapeType="1"/>
            </p:cNvSpPr>
            <p:nvPr/>
          </p:nvSpPr>
          <p:spPr bwMode="auto">
            <a:xfrm>
              <a:off x="585" y="3158"/>
              <a:ext cx="48"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20" name="Line 144"/>
            <p:cNvSpPr>
              <a:spLocks noChangeShapeType="1"/>
            </p:cNvSpPr>
            <p:nvPr/>
          </p:nvSpPr>
          <p:spPr bwMode="auto">
            <a:xfrm>
              <a:off x="585" y="2897"/>
              <a:ext cx="48"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21" name="Line 145"/>
            <p:cNvSpPr>
              <a:spLocks noChangeShapeType="1"/>
            </p:cNvSpPr>
            <p:nvPr/>
          </p:nvSpPr>
          <p:spPr bwMode="auto">
            <a:xfrm>
              <a:off x="585" y="2629"/>
              <a:ext cx="48"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22" name="Line 146"/>
            <p:cNvSpPr>
              <a:spLocks noChangeShapeType="1"/>
            </p:cNvSpPr>
            <p:nvPr/>
          </p:nvSpPr>
          <p:spPr bwMode="auto">
            <a:xfrm>
              <a:off x="585" y="2367"/>
              <a:ext cx="48"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23" name="Line 147"/>
            <p:cNvSpPr>
              <a:spLocks noChangeShapeType="1"/>
            </p:cNvSpPr>
            <p:nvPr/>
          </p:nvSpPr>
          <p:spPr bwMode="auto">
            <a:xfrm>
              <a:off x="585" y="2106"/>
              <a:ext cx="48"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24" name="Line 148"/>
            <p:cNvSpPr>
              <a:spLocks noChangeShapeType="1"/>
            </p:cNvSpPr>
            <p:nvPr/>
          </p:nvSpPr>
          <p:spPr bwMode="auto">
            <a:xfrm>
              <a:off x="585" y="1839"/>
              <a:ext cx="48"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25" name="Line 149"/>
            <p:cNvSpPr>
              <a:spLocks noChangeShapeType="1"/>
            </p:cNvSpPr>
            <p:nvPr/>
          </p:nvSpPr>
          <p:spPr bwMode="auto">
            <a:xfrm>
              <a:off x="585" y="1577"/>
              <a:ext cx="48"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26" name="Line 150"/>
            <p:cNvSpPr>
              <a:spLocks noChangeShapeType="1"/>
            </p:cNvSpPr>
            <p:nvPr/>
          </p:nvSpPr>
          <p:spPr bwMode="auto">
            <a:xfrm>
              <a:off x="585" y="1309"/>
              <a:ext cx="48"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27" name="Line 151"/>
            <p:cNvSpPr>
              <a:spLocks noChangeShapeType="1"/>
            </p:cNvSpPr>
            <p:nvPr/>
          </p:nvSpPr>
          <p:spPr bwMode="auto">
            <a:xfrm>
              <a:off x="585" y="1048"/>
              <a:ext cx="48"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28" name="Line 152"/>
            <p:cNvSpPr>
              <a:spLocks noChangeShapeType="1"/>
            </p:cNvSpPr>
            <p:nvPr/>
          </p:nvSpPr>
          <p:spPr bwMode="auto">
            <a:xfrm>
              <a:off x="585" y="3158"/>
              <a:ext cx="4705"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29" name="Line 153"/>
            <p:cNvSpPr>
              <a:spLocks noChangeShapeType="1"/>
            </p:cNvSpPr>
            <p:nvPr/>
          </p:nvSpPr>
          <p:spPr bwMode="auto">
            <a:xfrm flipV="1">
              <a:off x="585"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30" name="Line 154"/>
            <p:cNvSpPr>
              <a:spLocks noChangeShapeType="1"/>
            </p:cNvSpPr>
            <p:nvPr/>
          </p:nvSpPr>
          <p:spPr bwMode="auto">
            <a:xfrm flipV="1">
              <a:off x="833"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31" name="Line 155"/>
            <p:cNvSpPr>
              <a:spLocks noChangeShapeType="1"/>
            </p:cNvSpPr>
            <p:nvPr/>
          </p:nvSpPr>
          <p:spPr bwMode="auto">
            <a:xfrm flipV="1">
              <a:off x="1081"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32" name="Line 156"/>
            <p:cNvSpPr>
              <a:spLocks noChangeShapeType="1"/>
            </p:cNvSpPr>
            <p:nvPr/>
          </p:nvSpPr>
          <p:spPr bwMode="auto">
            <a:xfrm flipV="1">
              <a:off x="1329"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33" name="Line 157"/>
            <p:cNvSpPr>
              <a:spLocks noChangeShapeType="1"/>
            </p:cNvSpPr>
            <p:nvPr/>
          </p:nvSpPr>
          <p:spPr bwMode="auto">
            <a:xfrm flipV="1">
              <a:off x="1577"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34" name="Line 158"/>
            <p:cNvSpPr>
              <a:spLocks noChangeShapeType="1"/>
            </p:cNvSpPr>
            <p:nvPr/>
          </p:nvSpPr>
          <p:spPr bwMode="auto">
            <a:xfrm flipV="1">
              <a:off x="1825"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35" name="Line 159"/>
            <p:cNvSpPr>
              <a:spLocks noChangeShapeType="1"/>
            </p:cNvSpPr>
            <p:nvPr/>
          </p:nvSpPr>
          <p:spPr bwMode="auto">
            <a:xfrm flipV="1">
              <a:off x="2073"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36" name="Line 160"/>
            <p:cNvSpPr>
              <a:spLocks noChangeShapeType="1"/>
            </p:cNvSpPr>
            <p:nvPr/>
          </p:nvSpPr>
          <p:spPr bwMode="auto">
            <a:xfrm flipV="1">
              <a:off x="2321"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37" name="Line 161"/>
            <p:cNvSpPr>
              <a:spLocks noChangeShapeType="1"/>
            </p:cNvSpPr>
            <p:nvPr/>
          </p:nvSpPr>
          <p:spPr bwMode="auto">
            <a:xfrm flipV="1">
              <a:off x="2569"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38" name="Line 162"/>
            <p:cNvSpPr>
              <a:spLocks noChangeShapeType="1"/>
            </p:cNvSpPr>
            <p:nvPr/>
          </p:nvSpPr>
          <p:spPr bwMode="auto">
            <a:xfrm flipV="1">
              <a:off x="2816"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39" name="Line 163"/>
            <p:cNvSpPr>
              <a:spLocks noChangeShapeType="1"/>
            </p:cNvSpPr>
            <p:nvPr/>
          </p:nvSpPr>
          <p:spPr bwMode="auto">
            <a:xfrm flipV="1">
              <a:off x="3058"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40" name="Line 164"/>
            <p:cNvSpPr>
              <a:spLocks noChangeShapeType="1"/>
            </p:cNvSpPr>
            <p:nvPr/>
          </p:nvSpPr>
          <p:spPr bwMode="auto">
            <a:xfrm flipV="1">
              <a:off x="3306"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41" name="Line 165"/>
            <p:cNvSpPr>
              <a:spLocks noChangeShapeType="1"/>
            </p:cNvSpPr>
            <p:nvPr/>
          </p:nvSpPr>
          <p:spPr bwMode="auto">
            <a:xfrm flipV="1">
              <a:off x="3554"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42" name="Line 166"/>
            <p:cNvSpPr>
              <a:spLocks noChangeShapeType="1"/>
            </p:cNvSpPr>
            <p:nvPr/>
          </p:nvSpPr>
          <p:spPr bwMode="auto">
            <a:xfrm flipV="1">
              <a:off x="3802"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43" name="Line 167"/>
            <p:cNvSpPr>
              <a:spLocks noChangeShapeType="1"/>
            </p:cNvSpPr>
            <p:nvPr/>
          </p:nvSpPr>
          <p:spPr bwMode="auto">
            <a:xfrm flipV="1">
              <a:off x="4050"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44" name="Line 168"/>
            <p:cNvSpPr>
              <a:spLocks noChangeShapeType="1"/>
            </p:cNvSpPr>
            <p:nvPr/>
          </p:nvSpPr>
          <p:spPr bwMode="auto">
            <a:xfrm flipV="1">
              <a:off x="4298"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45" name="Line 169"/>
            <p:cNvSpPr>
              <a:spLocks noChangeShapeType="1"/>
            </p:cNvSpPr>
            <p:nvPr/>
          </p:nvSpPr>
          <p:spPr bwMode="auto">
            <a:xfrm flipV="1">
              <a:off x="4546"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46" name="Line 170"/>
            <p:cNvSpPr>
              <a:spLocks noChangeShapeType="1"/>
            </p:cNvSpPr>
            <p:nvPr/>
          </p:nvSpPr>
          <p:spPr bwMode="auto">
            <a:xfrm flipV="1">
              <a:off x="4794"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47" name="Line 171"/>
            <p:cNvSpPr>
              <a:spLocks noChangeShapeType="1"/>
            </p:cNvSpPr>
            <p:nvPr/>
          </p:nvSpPr>
          <p:spPr bwMode="auto">
            <a:xfrm flipV="1">
              <a:off x="5042"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48" name="Line 172"/>
            <p:cNvSpPr>
              <a:spLocks noChangeShapeType="1"/>
            </p:cNvSpPr>
            <p:nvPr/>
          </p:nvSpPr>
          <p:spPr bwMode="auto">
            <a:xfrm flipV="1">
              <a:off x="5290"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49" name="Freeform 173"/>
            <p:cNvSpPr>
              <a:spLocks/>
            </p:cNvSpPr>
            <p:nvPr/>
          </p:nvSpPr>
          <p:spPr bwMode="auto">
            <a:xfrm>
              <a:off x="706" y="1389"/>
              <a:ext cx="4463" cy="1769"/>
            </a:xfrm>
            <a:custGeom>
              <a:avLst/>
              <a:gdLst/>
              <a:ahLst/>
              <a:cxnLst>
                <a:cxn ang="0">
                  <a:pos x="0" y="265"/>
                </a:cxn>
                <a:cxn ang="0">
                  <a:pos x="41" y="241"/>
                </a:cxn>
                <a:cxn ang="0">
                  <a:pos x="82" y="278"/>
                </a:cxn>
                <a:cxn ang="0">
                  <a:pos x="123" y="237"/>
                </a:cxn>
                <a:cxn ang="0">
                  <a:pos x="164" y="185"/>
                </a:cxn>
                <a:cxn ang="0">
                  <a:pos x="205" y="31"/>
                </a:cxn>
                <a:cxn ang="0">
                  <a:pos x="246" y="122"/>
                </a:cxn>
                <a:cxn ang="0">
                  <a:pos x="287" y="0"/>
                </a:cxn>
                <a:cxn ang="0">
                  <a:pos x="328" y="174"/>
                </a:cxn>
                <a:cxn ang="0">
                  <a:pos x="369" y="102"/>
                </a:cxn>
                <a:cxn ang="0">
                  <a:pos x="410" y="193"/>
                </a:cxn>
                <a:cxn ang="0">
                  <a:pos x="451" y="245"/>
                </a:cxn>
                <a:cxn ang="0">
                  <a:pos x="492" y="269"/>
                </a:cxn>
                <a:cxn ang="0">
                  <a:pos x="533" y="276"/>
                </a:cxn>
                <a:cxn ang="0">
                  <a:pos x="574" y="274"/>
                </a:cxn>
                <a:cxn ang="0">
                  <a:pos x="615" y="278"/>
                </a:cxn>
                <a:cxn ang="0">
                  <a:pos x="656" y="284"/>
                </a:cxn>
                <a:cxn ang="0">
                  <a:pos x="697" y="287"/>
                </a:cxn>
                <a:cxn ang="0">
                  <a:pos x="738" y="291"/>
                </a:cxn>
              </a:cxnLst>
              <a:rect l="0" t="0" r="r" b="b"/>
              <a:pathLst>
                <a:path w="738" h="291">
                  <a:moveTo>
                    <a:pt x="0" y="265"/>
                  </a:moveTo>
                  <a:lnTo>
                    <a:pt x="41" y="241"/>
                  </a:lnTo>
                  <a:lnTo>
                    <a:pt x="82" y="278"/>
                  </a:lnTo>
                  <a:lnTo>
                    <a:pt x="123" y="237"/>
                  </a:lnTo>
                  <a:lnTo>
                    <a:pt x="164" y="185"/>
                  </a:lnTo>
                  <a:lnTo>
                    <a:pt x="205" y="31"/>
                  </a:lnTo>
                  <a:lnTo>
                    <a:pt x="246" y="122"/>
                  </a:lnTo>
                  <a:lnTo>
                    <a:pt x="287" y="0"/>
                  </a:lnTo>
                  <a:lnTo>
                    <a:pt x="328" y="174"/>
                  </a:lnTo>
                  <a:lnTo>
                    <a:pt x="369" y="102"/>
                  </a:lnTo>
                  <a:lnTo>
                    <a:pt x="410" y="193"/>
                  </a:lnTo>
                  <a:lnTo>
                    <a:pt x="451" y="245"/>
                  </a:lnTo>
                  <a:lnTo>
                    <a:pt x="492" y="269"/>
                  </a:lnTo>
                  <a:lnTo>
                    <a:pt x="533" y="276"/>
                  </a:lnTo>
                  <a:lnTo>
                    <a:pt x="574" y="274"/>
                  </a:lnTo>
                  <a:lnTo>
                    <a:pt x="615" y="278"/>
                  </a:lnTo>
                  <a:lnTo>
                    <a:pt x="656" y="284"/>
                  </a:lnTo>
                  <a:lnTo>
                    <a:pt x="697" y="287"/>
                  </a:lnTo>
                  <a:lnTo>
                    <a:pt x="738" y="291"/>
                  </a:lnTo>
                </a:path>
              </a:pathLst>
            </a:custGeom>
            <a:noFill/>
            <a:ln w="2857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50" name="Freeform 174"/>
            <p:cNvSpPr>
              <a:spLocks/>
            </p:cNvSpPr>
            <p:nvPr/>
          </p:nvSpPr>
          <p:spPr bwMode="auto">
            <a:xfrm>
              <a:off x="669" y="2964"/>
              <a:ext cx="73" cy="72"/>
            </a:xfrm>
            <a:custGeom>
              <a:avLst/>
              <a:gdLst/>
              <a:ahLst/>
              <a:cxnLst>
                <a:cxn ang="0">
                  <a:pos x="36" y="0"/>
                </a:cxn>
                <a:cxn ang="0">
                  <a:pos x="72" y="37"/>
                </a:cxn>
                <a:cxn ang="0">
                  <a:pos x="36" y="74"/>
                </a:cxn>
                <a:cxn ang="0">
                  <a:pos x="0" y="37"/>
                </a:cxn>
                <a:cxn ang="0">
                  <a:pos x="36" y="0"/>
                </a:cxn>
              </a:cxnLst>
              <a:rect l="0" t="0" r="r" b="b"/>
              <a:pathLst>
                <a:path w="72" h="74">
                  <a:moveTo>
                    <a:pt x="36" y="0"/>
                  </a:moveTo>
                  <a:lnTo>
                    <a:pt x="72" y="37"/>
                  </a:lnTo>
                  <a:lnTo>
                    <a:pt x="36" y="74"/>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51" name="Freeform 175"/>
            <p:cNvSpPr>
              <a:spLocks/>
            </p:cNvSpPr>
            <p:nvPr/>
          </p:nvSpPr>
          <p:spPr bwMode="auto">
            <a:xfrm>
              <a:off x="917" y="2817"/>
              <a:ext cx="73" cy="74"/>
            </a:xfrm>
            <a:custGeom>
              <a:avLst/>
              <a:gdLst/>
              <a:ahLst/>
              <a:cxnLst>
                <a:cxn ang="0">
                  <a:pos x="36" y="0"/>
                </a:cxn>
                <a:cxn ang="0">
                  <a:pos x="72" y="37"/>
                </a:cxn>
                <a:cxn ang="0">
                  <a:pos x="36" y="75"/>
                </a:cxn>
                <a:cxn ang="0">
                  <a:pos x="0" y="37"/>
                </a:cxn>
                <a:cxn ang="0">
                  <a:pos x="36" y="0"/>
                </a:cxn>
              </a:cxnLst>
              <a:rect l="0" t="0" r="r" b="b"/>
              <a:pathLst>
                <a:path w="72" h="75">
                  <a:moveTo>
                    <a:pt x="36" y="0"/>
                  </a:moveTo>
                  <a:lnTo>
                    <a:pt x="72" y="37"/>
                  </a:lnTo>
                  <a:lnTo>
                    <a:pt x="36" y="75"/>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52" name="Freeform 176"/>
            <p:cNvSpPr>
              <a:spLocks/>
            </p:cNvSpPr>
            <p:nvPr/>
          </p:nvSpPr>
          <p:spPr bwMode="auto">
            <a:xfrm>
              <a:off x="1165" y="3043"/>
              <a:ext cx="73" cy="73"/>
            </a:xfrm>
            <a:custGeom>
              <a:avLst/>
              <a:gdLst/>
              <a:ahLst/>
              <a:cxnLst>
                <a:cxn ang="0">
                  <a:pos x="36" y="0"/>
                </a:cxn>
                <a:cxn ang="0">
                  <a:pos x="72" y="37"/>
                </a:cxn>
                <a:cxn ang="0">
                  <a:pos x="36" y="74"/>
                </a:cxn>
                <a:cxn ang="0">
                  <a:pos x="0" y="37"/>
                </a:cxn>
                <a:cxn ang="0">
                  <a:pos x="36" y="0"/>
                </a:cxn>
              </a:cxnLst>
              <a:rect l="0" t="0" r="r" b="b"/>
              <a:pathLst>
                <a:path w="72" h="74">
                  <a:moveTo>
                    <a:pt x="36" y="0"/>
                  </a:moveTo>
                  <a:lnTo>
                    <a:pt x="72" y="37"/>
                  </a:lnTo>
                  <a:lnTo>
                    <a:pt x="36" y="74"/>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53" name="Freeform 177"/>
            <p:cNvSpPr>
              <a:spLocks/>
            </p:cNvSpPr>
            <p:nvPr/>
          </p:nvSpPr>
          <p:spPr bwMode="auto">
            <a:xfrm>
              <a:off x="1413" y="2793"/>
              <a:ext cx="73" cy="73"/>
            </a:xfrm>
            <a:custGeom>
              <a:avLst/>
              <a:gdLst/>
              <a:ahLst/>
              <a:cxnLst>
                <a:cxn ang="0">
                  <a:pos x="36" y="0"/>
                </a:cxn>
                <a:cxn ang="0">
                  <a:pos x="72" y="38"/>
                </a:cxn>
                <a:cxn ang="0">
                  <a:pos x="36" y="75"/>
                </a:cxn>
                <a:cxn ang="0">
                  <a:pos x="0" y="38"/>
                </a:cxn>
                <a:cxn ang="0">
                  <a:pos x="36" y="0"/>
                </a:cxn>
              </a:cxnLst>
              <a:rect l="0" t="0" r="r" b="b"/>
              <a:pathLst>
                <a:path w="72" h="75">
                  <a:moveTo>
                    <a:pt x="36" y="0"/>
                  </a:moveTo>
                  <a:lnTo>
                    <a:pt x="72" y="38"/>
                  </a:lnTo>
                  <a:lnTo>
                    <a:pt x="36" y="75"/>
                  </a:lnTo>
                  <a:lnTo>
                    <a:pt x="0" y="38"/>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54" name="Freeform 178"/>
            <p:cNvSpPr>
              <a:spLocks/>
            </p:cNvSpPr>
            <p:nvPr/>
          </p:nvSpPr>
          <p:spPr bwMode="auto">
            <a:xfrm>
              <a:off x="1661" y="2477"/>
              <a:ext cx="73" cy="73"/>
            </a:xfrm>
            <a:custGeom>
              <a:avLst/>
              <a:gdLst/>
              <a:ahLst/>
              <a:cxnLst>
                <a:cxn ang="0">
                  <a:pos x="36" y="0"/>
                </a:cxn>
                <a:cxn ang="0">
                  <a:pos x="72" y="37"/>
                </a:cxn>
                <a:cxn ang="0">
                  <a:pos x="36" y="74"/>
                </a:cxn>
                <a:cxn ang="0">
                  <a:pos x="0" y="37"/>
                </a:cxn>
                <a:cxn ang="0">
                  <a:pos x="36" y="0"/>
                </a:cxn>
              </a:cxnLst>
              <a:rect l="0" t="0" r="r" b="b"/>
              <a:pathLst>
                <a:path w="72" h="74">
                  <a:moveTo>
                    <a:pt x="36" y="0"/>
                  </a:moveTo>
                  <a:lnTo>
                    <a:pt x="72" y="37"/>
                  </a:lnTo>
                  <a:lnTo>
                    <a:pt x="36" y="74"/>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55" name="Freeform 179"/>
            <p:cNvSpPr>
              <a:spLocks/>
            </p:cNvSpPr>
            <p:nvPr/>
          </p:nvSpPr>
          <p:spPr bwMode="auto">
            <a:xfrm>
              <a:off x="1909" y="1541"/>
              <a:ext cx="73" cy="72"/>
            </a:xfrm>
            <a:custGeom>
              <a:avLst/>
              <a:gdLst/>
              <a:ahLst/>
              <a:cxnLst>
                <a:cxn ang="0">
                  <a:pos x="36" y="0"/>
                </a:cxn>
                <a:cxn ang="0">
                  <a:pos x="72" y="37"/>
                </a:cxn>
                <a:cxn ang="0">
                  <a:pos x="36" y="74"/>
                </a:cxn>
                <a:cxn ang="0">
                  <a:pos x="0" y="37"/>
                </a:cxn>
                <a:cxn ang="0">
                  <a:pos x="36" y="0"/>
                </a:cxn>
              </a:cxnLst>
              <a:rect l="0" t="0" r="r" b="b"/>
              <a:pathLst>
                <a:path w="72" h="74">
                  <a:moveTo>
                    <a:pt x="36" y="0"/>
                  </a:moveTo>
                  <a:lnTo>
                    <a:pt x="72" y="37"/>
                  </a:lnTo>
                  <a:lnTo>
                    <a:pt x="36" y="74"/>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56" name="Freeform 180"/>
            <p:cNvSpPr>
              <a:spLocks/>
            </p:cNvSpPr>
            <p:nvPr/>
          </p:nvSpPr>
          <p:spPr bwMode="auto">
            <a:xfrm>
              <a:off x="2157" y="2094"/>
              <a:ext cx="73" cy="73"/>
            </a:xfrm>
            <a:custGeom>
              <a:avLst/>
              <a:gdLst/>
              <a:ahLst/>
              <a:cxnLst>
                <a:cxn ang="0">
                  <a:pos x="36" y="0"/>
                </a:cxn>
                <a:cxn ang="0">
                  <a:pos x="72" y="37"/>
                </a:cxn>
                <a:cxn ang="0">
                  <a:pos x="36" y="75"/>
                </a:cxn>
                <a:cxn ang="0">
                  <a:pos x="0" y="37"/>
                </a:cxn>
                <a:cxn ang="0">
                  <a:pos x="36" y="0"/>
                </a:cxn>
              </a:cxnLst>
              <a:rect l="0" t="0" r="r" b="b"/>
              <a:pathLst>
                <a:path w="72" h="75">
                  <a:moveTo>
                    <a:pt x="36" y="0"/>
                  </a:moveTo>
                  <a:lnTo>
                    <a:pt x="72" y="37"/>
                  </a:lnTo>
                  <a:lnTo>
                    <a:pt x="36" y="75"/>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57" name="Freeform 181"/>
            <p:cNvSpPr>
              <a:spLocks/>
            </p:cNvSpPr>
            <p:nvPr/>
          </p:nvSpPr>
          <p:spPr bwMode="auto">
            <a:xfrm>
              <a:off x="2405" y="1352"/>
              <a:ext cx="73" cy="73"/>
            </a:xfrm>
            <a:custGeom>
              <a:avLst/>
              <a:gdLst/>
              <a:ahLst/>
              <a:cxnLst>
                <a:cxn ang="0">
                  <a:pos x="36" y="0"/>
                </a:cxn>
                <a:cxn ang="0">
                  <a:pos x="72" y="37"/>
                </a:cxn>
                <a:cxn ang="0">
                  <a:pos x="36" y="74"/>
                </a:cxn>
                <a:cxn ang="0">
                  <a:pos x="0" y="37"/>
                </a:cxn>
                <a:cxn ang="0">
                  <a:pos x="36" y="0"/>
                </a:cxn>
              </a:cxnLst>
              <a:rect l="0" t="0" r="r" b="b"/>
              <a:pathLst>
                <a:path w="72" h="74">
                  <a:moveTo>
                    <a:pt x="36" y="0"/>
                  </a:moveTo>
                  <a:lnTo>
                    <a:pt x="72" y="37"/>
                  </a:lnTo>
                  <a:lnTo>
                    <a:pt x="36" y="74"/>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58" name="Freeform 182"/>
            <p:cNvSpPr>
              <a:spLocks/>
            </p:cNvSpPr>
            <p:nvPr/>
          </p:nvSpPr>
          <p:spPr bwMode="auto">
            <a:xfrm>
              <a:off x="2653" y="2410"/>
              <a:ext cx="73" cy="73"/>
            </a:xfrm>
            <a:custGeom>
              <a:avLst/>
              <a:gdLst/>
              <a:ahLst/>
              <a:cxnLst>
                <a:cxn ang="0">
                  <a:pos x="36" y="0"/>
                </a:cxn>
                <a:cxn ang="0">
                  <a:pos x="72" y="37"/>
                </a:cxn>
                <a:cxn ang="0">
                  <a:pos x="36" y="74"/>
                </a:cxn>
                <a:cxn ang="0">
                  <a:pos x="0" y="37"/>
                </a:cxn>
                <a:cxn ang="0">
                  <a:pos x="36" y="0"/>
                </a:cxn>
              </a:cxnLst>
              <a:rect l="0" t="0" r="r" b="b"/>
              <a:pathLst>
                <a:path w="72" h="74">
                  <a:moveTo>
                    <a:pt x="36" y="0"/>
                  </a:moveTo>
                  <a:lnTo>
                    <a:pt x="72" y="37"/>
                  </a:lnTo>
                  <a:lnTo>
                    <a:pt x="36" y="74"/>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59" name="Freeform 183"/>
            <p:cNvSpPr>
              <a:spLocks/>
            </p:cNvSpPr>
            <p:nvPr/>
          </p:nvSpPr>
          <p:spPr bwMode="auto">
            <a:xfrm>
              <a:off x="2900" y="1972"/>
              <a:ext cx="73" cy="74"/>
            </a:xfrm>
            <a:custGeom>
              <a:avLst/>
              <a:gdLst/>
              <a:ahLst/>
              <a:cxnLst>
                <a:cxn ang="0">
                  <a:pos x="36" y="0"/>
                </a:cxn>
                <a:cxn ang="0">
                  <a:pos x="72" y="37"/>
                </a:cxn>
                <a:cxn ang="0">
                  <a:pos x="36" y="75"/>
                </a:cxn>
                <a:cxn ang="0">
                  <a:pos x="0" y="37"/>
                </a:cxn>
                <a:cxn ang="0">
                  <a:pos x="36" y="0"/>
                </a:cxn>
              </a:cxnLst>
              <a:rect l="0" t="0" r="r" b="b"/>
              <a:pathLst>
                <a:path w="72" h="75">
                  <a:moveTo>
                    <a:pt x="36" y="0"/>
                  </a:moveTo>
                  <a:lnTo>
                    <a:pt x="72" y="37"/>
                  </a:lnTo>
                  <a:lnTo>
                    <a:pt x="36" y="75"/>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60" name="Freeform 184"/>
            <p:cNvSpPr>
              <a:spLocks/>
            </p:cNvSpPr>
            <p:nvPr/>
          </p:nvSpPr>
          <p:spPr bwMode="auto">
            <a:xfrm>
              <a:off x="3148" y="2525"/>
              <a:ext cx="73" cy="74"/>
            </a:xfrm>
            <a:custGeom>
              <a:avLst/>
              <a:gdLst/>
              <a:ahLst/>
              <a:cxnLst>
                <a:cxn ang="0">
                  <a:pos x="36" y="0"/>
                </a:cxn>
                <a:cxn ang="0">
                  <a:pos x="72" y="38"/>
                </a:cxn>
                <a:cxn ang="0">
                  <a:pos x="36" y="75"/>
                </a:cxn>
                <a:cxn ang="0">
                  <a:pos x="0" y="38"/>
                </a:cxn>
                <a:cxn ang="0">
                  <a:pos x="36" y="0"/>
                </a:cxn>
              </a:cxnLst>
              <a:rect l="0" t="0" r="r" b="b"/>
              <a:pathLst>
                <a:path w="72" h="75">
                  <a:moveTo>
                    <a:pt x="36" y="0"/>
                  </a:moveTo>
                  <a:lnTo>
                    <a:pt x="72" y="38"/>
                  </a:lnTo>
                  <a:lnTo>
                    <a:pt x="36" y="75"/>
                  </a:lnTo>
                  <a:lnTo>
                    <a:pt x="0" y="38"/>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61" name="Freeform 185"/>
            <p:cNvSpPr>
              <a:spLocks/>
            </p:cNvSpPr>
            <p:nvPr/>
          </p:nvSpPr>
          <p:spPr bwMode="auto">
            <a:xfrm>
              <a:off x="3396" y="2842"/>
              <a:ext cx="73" cy="73"/>
            </a:xfrm>
            <a:custGeom>
              <a:avLst/>
              <a:gdLst/>
              <a:ahLst/>
              <a:cxnLst>
                <a:cxn ang="0">
                  <a:pos x="36" y="0"/>
                </a:cxn>
                <a:cxn ang="0">
                  <a:pos x="72" y="37"/>
                </a:cxn>
                <a:cxn ang="0">
                  <a:pos x="36" y="74"/>
                </a:cxn>
                <a:cxn ang="0">
                  <a:pos x="0" y="37"/>
                </a:cxn>
                <a:cxn ang="0">
                  <a:pos x="36" y="0"/>
                </a:cxn>
              </a:cxnLst>
              <a:rect l="0" t="0" r="r" b="b"/>
              <a:pathLst>
                <a:path w="72" h="74">
                  <a:moveTo>
                    <a:pt x="36" y="0"/>
                  </a:moveTo>
                  <a:lnTo>
                    <a:pt x="72" y="37"/>
                  </a:lnTo>
                  <a:lnTo>
                    <a:pt x="36" y="74"/>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62" name="Freeform 186"/>
            <p:cNvSpPr>
              <a:spLocks/>
            </p:cNvSpPr>
            <p:nvPr/>
          </p:nvSpPr>
          <p:spPr bwMode="auto">
            <a:xfrm>
              <a:off x="3644" y="2988"/>
              <a:ext cx="73" cy="73"/>
            </a:xfrm>
            <a:custGeom>
              <a:avLst/>
              <a:gdLst/>
              <a:ahLst/>
              <a:cxnLst>
                <a:cxn ang="0">
                  <a:pos x="36" y="0"/>
                </a:cxn>
                <a:cxn ang="0">
                  <a:pos x="72" y="37"/>
                </a:cxn>
                <a:cxn ang="0">
                  <a:pos x="36" y="74"/>
                </a:cxn>
                <a:cxn ang="0">
                  <a:pos x="0" y="37"/>
                </a:cxn>
                <a:cxn ang="0">
                  <a:pos x="36" y="0"/>
                </a:cxn>
              </a:cxnLst>
              <a:rect l="0" t="0" r="r" b="b"/>
              <a:pathLst>
                <a:path w="72" h="74">
                  <a:moveTo>
                    <a:pt x="36" y="0"/>
                  </a:moveTo>
                  <a:lnTo>
                    <a:pt x="72" y="37"/>
                  </a:lnTo>
                  <a:lnTo>
                    <a:pt x="36" y="74"/>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63" name="Freeform 187"/>
            <p:cNvSpPr>
              <a:spLocks/>
            </p:cNvSpPr>
            <p:nvPr/>
          </p:nvSpPr>
          <p:spPr bwMode="auto">
            <a:xfrm>
              <a:off x="3892" y="3030"/>
              <a:ext cx="73" cy="74"/>
            </a:xfrm>
            <a:custGeom>
              <a:avLst/>
              <a:gdLst/>
              <a:ahLst/>
              <a:cxnLst>
                <a:cxn ang="0">
                  <a:pos x="36" y="0"/>
                </a:cxn>
                <a:cxn ang="0">
                  <a:pos x="72" y="37"/>
                </a:cxn>
                <a:cxn ang="0">
                  <a:pos x="36" y="75"/>
                </a:cxn>
                <a:cxn ang="0">
                  <a:pos x="0" y="37"/>
                </a:cxn>
                <a:cxn ang="0">
                  <a:pos x="36" y="0"/>
                </a:cxn>
              </a:cxnLst>
              <a:rect l="0" t="0" r="r" b="b"/>
              <a:pathLst>
                <a:path w="72" h="75">
                  <a:moveTo>
                    <a:pt x="36" y="0"/>
                  </a:moveTo>
                  <a:lnTo>
                    <a:pt x="72" y="37"/>
                  </a:lnTo>
                  <a:lnTo>
                    <a:pt x="36" y="75"/>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64" name="Freeform 188"/>
            <p:cNvSpPr>
              <a:spLocks/>
            </p:cNvSpPr>
            <p:nvPr/>
          </p:nvSpPr>
          <p:spPr bwMode="auto">
            <a:xfrm>
              <a:off x="4140" y="3019"/>
              <a:ext cx="73" cy="72"/>
            </a:xfrm>
            <a:custGeom>
              <a:avLst/>
              <a:gdLst/>
              <a:ahLst/>
              <a:cxnLst>
                <a:cxn ang="0">
                  <a:pos x="36" y="0"/>
                </a:cxn>
                <a:cxn ang="0">
                  <a:pos x="72" y="37"/>
                </a:cxn>
                <a:cxn ang="0">
                  <a:pos x="36" y="74"/>
                </a:cxn>
                <a:cxn ang="0">
                  <a:pos x="0" y="37"/>
                </a:cxn>
                <a:cxn ang="0">
                  <a:pos x="36" y="0"/>
                </a:cxn>
              </a:cxnLst>
              <a:rect l="0" t="0" r="r" b="b"/>
              <a:pathLst>
                <a:path w="72" h="74">
                  <a:moveTo>
                    <a:pt x="36" y="0"/>
                  </a:moveTo>
                  <a:lnTo>
                    <a:pt x="72" y="37"/>
                  </a:lnTo>
                  <a:lnTo>
                    <a:pt x="36" y="74"/>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65" name="Freeform 189"/>
            <p:cNvSpPr>
              <a:spLocks/>
            </p:cNvSpPr>
            <p:nvPr/>
          </p:nvSpPr>
          <p:spPr bwMode="auto">
            <a:xfrm>
              <a:off x="4388" y="3043"/>
              <a:ext cx="73" cy="73"/>
            </a:xfrm>
            <a:custGeom>
              <a:avLst/>
              <a:gdLst/>
              <a:ahLst/>
              <a:cxnLst>
                <a:cxn ang="0">
                  <a:pos x="36" y="0"/>
                </a:cxn>
                <a:cxn ang="0">
                  <a:pos x="72" y="37"/>
                </a:cxn>
                <a:cxn ang="0">
                  <a:pos x="36" y="74"/>
                </a:cxn>
                <a:cxn ang="0">
                  <a:pos x="0" y="37"/>
                </a:cxn>
                <a:cxn ang="0">
                  <a:pos x="36" y="0"/>
                </a:cxn>
              </a:cxnLst>
              <a:rect l="0" t="0" r="r" b="b"/>
              <a:pathLst>
                <a:path w="72" h="74">
                  <a:moveTo>
                    <a:pt x="36" y="0"/>
                  </a:moveTo>
                  <a:lnTo>
                    <a:pt x="72" y="37"/>
                  </a:lnTo>
                  <a:lnTo>
                    <a:pt x="36" y="74"/>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66" name="Freeform 190"/>
            <p:cNvSpPr>
              <a:spLocks/>
            </p:cNvSpPr>
            <p:nvPr/>
          </p:nvSpPr>
          <p:spPr bwMode="auto">
            <a:xfrm>
              <a:off x="4636" y="3079"/>
              <a:ext cx="73" cy="73"/>
            </a:xfrm>
            <a:custGeom>
              <a:avLst/>
              <a:gdLst/>
              <a:ahLst/>
              <a:cxnLst>
                <a:cxn ang="0">
                  <a:pos x="36" y="0"/>
                </a:cxn>
                <a:cxn ang="0">
                  <a:pos x="72" y="37"/>
                </a:cxn>
                <a:cxn ang="0">
                  <a:pos x="36" y="74"/>
                </a:cxn>
                <a:cxn ang="0">
                  <a:pos x="0" y="37"/>
                </a:cxn>
                <a:cxn ang="0">
                  <a:pos x="36" y="0"/>
                </a:cxn>
              </a:cxnLst>
              <a:rect l="0" t="0" r="r" b="b"/>
              <a:pathLst>
                <a:path w="72" h="74">
                  <a:moveTo>
                    <a:pt x="36" y="0"/>
                  </a:moveTo>
                  <a:lnTo>
                    <a:pt x="72" y="37"/>
                  </a:lnTo>
                  <a:lnTo>
                    <a:pt x="36" y="74"/>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67" name="Freeform 191"/>
            <p:cNvSpPr>
              <a:spLocks/>
            </p:cNvSpPr>
            <p:nvPr/>
          </p:nvSpPr>
          <p:spPr bwMode="auto">
            <a:xfrm>
              <a:off x="4884" y="3097"/>
              <a:ext cx="73" cy="74"/>
            </a:xfrm>
            <a:custGeom>
              <a:avLst/>
              <a:gdLst/>
              <a:ahLst/>
              <a:cxnLst>
                <a:cxn ang="0">
                  <a:pos x="36" y="0"/>
                </a:cxn>
                <a:cxn ang="0">
                  <a:pos x="72" y="38"/>
                </a:cxn>
                <a:cxn ang="0">
                  <a:pos x="36" y="75"/>
                </a:cxn>
                <a:cxn ang="0">
                  <a:pos x="0" y="38"/>
                </a:cxn>
                <a:cxn ang="0">
                  <a:pos x="36" y="0"/>
                </a:cxn>
              </a:cxnLst>
              <a:rect l="0" t="0" r="r" b="b"/>
              <a:pathLst>
                <a:path w="72" h="75">
                  <a:moveTo>
                    <a:pt x="36" y="0"/>
                  </a:moveTo>
                  <a:lnTo>
                    <a:pt x="72" y="38"/>
                  </a:lnTo>
                  <a:lnTo>
                    <a:pt x="36" y="75"/>
                  </a:lnTo>
                  <a:lnTo>
                    <a:pt x="0" y="38"/>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68" name="Freeform 192"/>
            <p:cNvSpPr>
              <a:spLocks/>
            </p:cNvSpPr>
            <p:nvPr/>
          </p:nvSpPr>
          <p:spPr bwMode="auto">
            <a:xfrm>
              <a:off x="5132" y="3121"/>
              <a:ext cx="73" cy="74"/>
            </a:xfrm>
            <a:custGeom>
              <a:avLst/>
              <a:gdLst/>
              <a:ahLst/>
              <a:cxnLst>
                <a:cxn ang="0">
                  <a:pos x="36" y="0"/>
                </a:cxn>
                <a:cxn ang="0">
                  <a:pos x="72" y="37"/>
                </a:cxn>
                <a:cxn ang="0">
                  <a:pos x="36" y="75"/>
                </a:cxn>
                <a:cxn ang="0">
                  <a:pos x="0" y="37"/>
                </a:cxn>
                <a:cxn ang="0">
                  <a:pos x="36" y="0"/>
                </a:cxn>
              </a:cxnLst>
              <a:rect l="0" t="0" r="r" b="b"/>
              <a:pathLst>
                <a:path w="72" h="75">
                  <a:moveTo>
                    <a:pt x="36" y="0"/>
                  </a:moveTo>
                  <a:lnTo>
                    <a:pt x="72" y="37"/>
                  </a:lnTo>
                  <a:lnTo>
                    <a:pt x="36" y="75"/>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69" name="Rectangle 193"/>
            <p:cNvSpPr>
              <a:spLocks noChangeArrowheads="1"/>
            </p:cNvSpPr>
            <p:nvPr/>
          </p:nvSpPr>
          <p:spPr bwMode="auto">
            <a:xfrm>
              <a:off x="425" y="3091"/>
              <a:ext cx="78"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0</a:t>
              </a:r>
              <a:endParaRPr lang="en-US" altLang="zh-CN">
                <a:solidFill>
                  <a:schemeClr val="tx1">
                    <a:lumMod val="10000"/>
                  </a:schemeClr>
                </a:solidFill>
                <a:ea typeface="宋体" charset="-122"/>
              </a:endParaRPr>
            </a:p>
          </p:txBody>
        </p:sp>
        <p:sp>
          <p:nvSpPr>
            <p:cNvPr id="70" name="Rectangle 194"/>
            <p:cNvSpPr>
              <a:spLocks noChangeArrowheads="1"/>
            </p:cNvSpPr>
            <p:nvPr/>
          </p:nvSpPr>
          <p:spPr bwMode="auto">
            <a:xfrm>
              <a:off x="344" y="2830"/>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20</a:t>
              </a:r>
              <a:endParaRPr lang="en-US" altLang="zh-CN">
                <a:solidFill>
                  <a:schemeClr val="tx1">
                    <a:lumMod val="10000"/>
                  </a:schemeClr>
                </a:solidFill>
                <a:ea typeface="宋体" charset="-122"/>
              </a:endParaRPr>
            </a:p>
          </p:txBody>
        </p:sp>
        <p:sp>
          <p:nvSpPr>
            <p:cNvPr id="71" name="Rectangle 195"/>
            <p:cNvSpPr>
              <a:spLocks noChangeArrowheads="1"/>
            </p:cNvSpPr>
            <p:nvPr/>
          </p:nvSpPr>
          <p:spPr bwMode="auto">
            <a:xfrm>
              <a:off x="344" y="2562"/>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40</a:t>
              </a:r>
              <a:endParaRPr lang="en-US" altLang="zh-CN">
                <a:solidFill>
                  <a:schemeClr val="tx1">
                    <a:lumMod val="10000"/>
                  </a:schemeClr>
                </a:solidFill>
                <a:ea typeface="宋体" charset="-122"/>
              </a:endParaRPr>
            </a:p>
          </p:txBody>
        </p:sp>
        <p:sp>
          <p:nvSpPr>
            <p:cNvPr id="72" name="Rectangle 196"/>
            <p:cNvSpPr>
              <a:spLocks noChangeArrowheads="1"/>
            </p:cNvSpPr>
            <p:nvPr/>
          </p:nvSpPr>
          <p:spPr bwMode="auto">
            <a:xfrm>
              <a:off x="344" y="2301"/>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60</a:t>
              </a:r>
              <a:endParaRPr lang="en-US" altLang="zh-CN">
                <a:solidFill>
                  <a:schemeClr val="tx1">
                    <a:lumMod val="10000"/>
                  </a:schemeClr>
                </a:solidFill>
                <a:ea typeface="宋体" charset="-122"/>
              </a:endParaRPr>
            </a:p>
          </p:txBody>
        </p:sp>
        <p:sp>
          <p:nvSpPr>
            <p:cNvPr id="73" name="Rectangle 197"/>
            <p:cNvSpPr>
              <a:spLocks noChangeArrowheads="1"/>
            </p:cNvSpPr>
            <p:nvPr/>
          </p:nvSpPr>
          <p:spPr bwMode="auto">
            <a:xfrm>
              <a:off x="344" y="2039"/>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80</a:t>
              </a:r>
              <a:endParaRPr lang="en-US" altLang="zh-CN">
                <a:solidFill>
                  <a:schemeClr val="tx1">
                    <a:lumMod val="10000"/>
                  </a:schemeClr>
                </a:solidFill>
                <a:ea typeface="宋体" charset="-122"/>
              </a:endParaRPr>
            </a:p>
          </p:txBody>
        </p:sp>
        <p:sp>
          <p:nvSpPr>
            <p:cNvPr id="74" name="Rectangle 198"/>
            <p:cNvSpPr>
              <a:spLocks noChangeArrowheads="1"/>
            </p:cNvSpPr>
            <p:nvPr/>
          </p:nvSpPr>
          <p:spPr bwMode="auto">
            <a:xfrm>
              <a:off x="265" y="1772"/>
              <a:ext cx="233"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100</a:t>
              </a:r>
              <a:endParaRPr lang="en-US" altLang="zh-CN">
                <a:solidFill>
                  <a:schemeClr val="tx1">
                    <a:lumMod val="10000"/>
                  </a:schemeClr>
                </a:solidFill>
                <a:ea typeface="宋体" charset="-122"/>
              </a:endParaRPr>
            </a:p>
          </p:txBody>
        </p:sp>
        <p:sp>
          <p:nvSpPr>
            <p:cNvPr id="75" name="Rectangle 199"/>
            <p:cNvSpPr>
              <a:spLocks noChangeArrowheads="1"/>
            </p:cNvSpPr>
            <p:nvPr/>
          </p:nvSpPr>
          <p:spPr bwMode="auto">
            <a:xfrm>
              <a:off x="265" y="1510"/>
              <a:ext cx="233"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120</a:t>
              </a:r>
              <a:endParaRPr lang="en-US" altLang="zh-CN">
                <a:solidFill>
                  <a:schemeClr val="tx1">
                    <a:lumMod val="10000"/>
                  </a:schemeClr>
                </a:solidFill>
                <a:ea typeface="宋体" charset="-122"/>
              </a:endParaRPr>
            </a:p>
          </p:txBody>
        </p:sp>
        <p:sp>
          <p:nvSpPr>
            <p:cNvPr id="76" name="Rectangle 200"/>
            <p:cNvSpPr>
              <a:spLocks noChangeArrowheads="1"/>
            </p:cNvSpPr>
            <p:nvPr/>
          </p:nvSpPr>
          <p:spPr bwMode="auto">
            <a:xfrm>
              <a:off x="265" y="1242"/>
              <a:ext cx="233"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140</a:t>
              </a:r>
              <a:endParaRPr lang="en-US" altLang="zh-CN">
                <a:solidFill>
                  <a:schemeClr val="tx1">
                    <a:lumMod val="10000"/>
                  </a:schemeClr>
                </a:solidFill>
                <a:ea typeface="宋体" charset="-122"/>
              </a:endParaRPr>
            </a:p>
          </p:txBody>
        </p:sp>
        <p:sp>
          <p:nvSpPr>
            <p:cNvPr id="77" name="Rectangle 201"/>
            <p:cNvSpPr>
              <a:spLocks noChangeArrowheads="1"/>
            </p:cNvSpPr>
            <p:nvPr/>
          </p:nvSpPr>
          <p:spPr bwMode="auto">
            <a:xfrm>
              <a:off x="265" y="981"/>
              <a:ext cx="233"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160</a:t>
              </a:r>
              <a:endParaRPr lang="en-US" altLang="zh-CN">
                <a:solidFill>
                  <a:schemeClr val="tx1">
                    <a:lumMod val="10000"/>
                  </a:schemeClr>
                </a:solidFill>
                <a:ea typeface="宋体" charset="-122"/>
              </a:endParaRPr>
            </a:p>
          </p:txBody>
        </p:sp>
        <p:sp>
          <p:nvSpPr>
            <p:cNvPr id="78" name="Rectangle 202"/>
            <p:cNvSpPr>
              <a:spLocks noChangeArrowheads="1"/>
            </p:cNvSpPr>
            <p:nvPr/>
          </p:nvSpPr>
          <p:spPr bwMode="auto">
            <a:xfrm>
              <a:off x="709" y="3298"/>
              <a:ext cx="78"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a:t>
              </a:r>
              <a:endParaRPr lang="en-US" altLang="zh-CN">
                <a:solidFill>
                  <a:schemeClr val="tx1">
                    <a:lumMod val="10000"/>
                  </a:schemeClr>
                </a:solidFill>
                <a:ea typeface="宋体" charset="-122"/>
              </a:endParaRPr>
            </a:p>
          </p:txBody>
        </p:sp>
        <p:sp>
          <p:nvSpPr>
            <p:cNvPr id="79" name="Rectangle 203"/>
            <p:cNvSpPr>
              <a:spLocks noChangeArrowheads="1"/>
            </p:cNvSpPr>
            <p:nvPr/>
          </p:nvSpPr>
          <p:spPr bwMode="auto">
            <a:xfrm>
              <a:off x="957" y="3298"/>
              <a:ext cx="78"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2</a:t>
              </a:r>
              <a:endParaRPr lang="en-US" altLang="zh-CN">
                <a:solidFill>
                  <a:schemeClr val="tx1">
                    <a:lumMod val="10000"/>
                  </a:schemeClr>
                </a:solidFill>
                <a:ea typeface="宋体" charset="-122"/>
              </a:endParaRPr>
            </a:p>
          </p:txBody>
        </p:sp>
        <p:sp>
          <p:nvSpPr>
            <p:cNvPr id="80" name="Rectangle 204"/>
            <p:cNvSpPr>
              <a:spLocks noChangeArrowheads="1"/>
            </p:cNvSpPr>
            <p:nvPr/>
          </p:nvSpPr>
          <p:spPr bwMode="auto">
            <a:xfrm>
              <a:off x="1205" y="3298"/>
              <a:ext cx="78"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3</a:t>
              </a:r>
              <a:endParaRPr lang="en-US" altLang="zh-CN">
                <a:solidFill>
                  <a:schemeClr val="tx1">
                    <a:lumMod val="10000"/>
                  </a:schemeClr>
                </a:solidFill>
                <a:ea typeface="宋体" charset="-122"/>
              </a:endParaRPr>
            </a:p>
          </p:txBody>
        </p:sp>
        <p:sp>
          <p:nvSpPr>
            <p:cNvPr id="81" name="Rectangle 205"/>
            <p:cNvSpPr>
              <a:spLocks noChangeArrowheads="1"/>
            </p:cNvSpPr>
            <p:nvPr/>
          </p:nvSpPr>
          <p:spPr bwMode="auto">
            <a:xfrm>
              <a:off x="1453" y="3298"/>
              <a:ext cx="78"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4</a:t>
              </a:r>
              <a:endParaRPr lang="en-US" altLang="zh-CN">
                <a:solidFill>
                  <a:schemeClr val="tx1">
                    <a:lumMod val="10000"/>
                  </a:schemeClr>
                </a:solidFill>
                <a:ea typeface="宋体" charset="-122"/>
              </a:endParaRPr>
            </a:p>
          </p:txBody>
        </p:sp>
        <p:sp>
          <p:nvSpPr>
            <p:cNvPr id="82" name="Rectangle 206"/>
            <p:cNvSpPr>
              <a:spLocks noChangeArrowheads="1"/>
            </p:cNvSpPr>
            <p:nvPr/>
          </p:nvSpPr>
          <p:spPr bwMode="auto">
            <a:xfrm>
              <a:off x="1701" y="3298"/>
              <a:ext cx="78"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5</a:t>
              </a:r>
              <a:endParaRPr lang="en-US" altLang="zh-CN">
                <a:solidFill>
                  <a:schemeClr val="tx1">
                    <a:lumMod val="10000"/>
                  </a:schemeClr>
                </a:solidFill>
                <a:ea typeface="宋体" charset="-122"/>
              </a:endParaRPr>
            </a:p>
          </p:txBody>
        </p:sp>
        <p:sp>
          <p:nvSpPr>
            <p:cNvPr id="83" name="Rectangle 207"/>
            <p:cNvSpPr>
              <a:spLocks noChangeArrowheads="1"/>
            </p:cNvSpPr>
            <p:nvPr/>
          </p:nvSpPr>
          <p:spPr bwMode="auto">
            <a:xfrm>
              <a:off x="1949" y="3298"/>
              <a:ext cx="78"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6</a:t>
              </a:r>
              <a:endParaRPr lang="en-US" altLang="zh-CN">
                <a:solidFill>
                  <a:schemeClr val="tx1">
                    <a:lumMod val="10000"/>
                  </a:schemeClr>
                </a:solidFill>
                <a:ea typeface="宋体" charset="-122"/>
              </a:endParaRPr>
            </a:p>
          </p:txBody>
        </p:sp>
        <p:sp>
          <p:nvSpPr>
            <p:cNvPr id="84" name="Rectangle 208"/>
            <p:cNvSpPr>
              <a:spLocks noChangeArrowheads="1"/>
            </p:cNvSpPr>
            <p:nvPr/>
          </p:nvSpPr>
          <p:spPr bwMode="auto">
            <a:xfrm>
              <a:off x="2197" y="3298"/>
              <a:ext cx="78"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7</a:t>
              </a:r>
              <a:endParaRPr lang="en-US" altLang="zh-CN">
                <a:solidFill>
                  <a:schemeClr val="tx1">
                    <a:lumMod val="10000"/>
                  </a:schemeClr>
                </a:solidFill>
                <a:ea typeface="宋体" charset="-122"/>
              </a:endParaRPr>
            </a:p>
          </p:txBody>
        </p:sp>
        <p:sp>
          <p:nvSpPr>
            <p:cNvPr id="85" name="Rectangle 209"/>
            <p:cNvSpPr>
              <a:spLocks noChangeArrowheads="1"/>
            </p:cNvSpPr>
            <p:nvPr/>
          </p:nvSpPr>
          <p:spPr bwMode="auto">
            <a:xfrm>
              <a:off x="2445" y="3298"/>
              <a:ext cx="78"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8</a:t>
              </a:r>
              <a:endParaRPr lang="en-US" altLang="zh-CN">
                <a:solidFill>
                  <a:schemeClr val="tx1">
                    <a:lumMod val="10000"/>
                  </a:schemeClr>
                </a:solidFill>
                <a:ea typeface="宋体" charset="-122"/>
              </a:endParaRPr>
            </a:p>
          </p:txBody>
        </p:sp>
        <p:sp>
          <p:nvSpPr>
            <p:cNvPr id="86" name="Rectangle 210"/>
            <p:cNvSpPr>
              <a:spLocks noChangeArrowheads="1"/>
            </p:cNvSpPr>
            <p:nvPr/>
          </p:nvSpPr>
          <p:spPr bwMode="auto">
            <a:xfrm>
              <a:off x="2693" y="3298"/>
              <a:ext cx="78"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9</a:t>
              </a:r>
              <a:endParaRPr lang="en-US" altLang="zh-CN">
                <a:solidFill>
                  <a:schemeClr val="tx1">
                    <a:lumMod val="10000"/>
                  </a:schemeClr>
                </a:solidFill>
                <a:ea typeface="宋体" charset="-122"/>
              </a:endParaRPr>
            </a:p>
          </p:txBody>
        </p:sp>
        <p:sp>
          <p:nvSpPr>
            <p:cNvPr id="87" name="Rectangle 211"/>
            <p:cNvSpPr>
              <a:spLocks noChangeArrowheads="1"/>
            </p:cNvSpPr>
            <p:nvPr/>
          </p:nvSpPr>
          <p:spPr bwMode="auto">
            <a:xfrm>
              <a:off x="2895" y="3298"/>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10</a:t>
              </a:r>
              <a:endParaRPr lang="en-US" altLang="zh-CN">
                <a:solidFill>
                  <a:schemeClr val="tx1">
                    <a:lumMod val="10000"/>
                  </a:schemeClr>
                </a:solidFill>
                <a:ea typeface="宋体" charset="-122"/>
              </a:endParaRPr>
            </a:p>
          </p:txBody>
        </p:sp>
        <p:sp>
          <p:nvSpPr>
            <p:cNvPr id="88" name="Rectangle 212"/>
            <p:cNvSpPr>
              <a:spLocks noChangeArrowheads="1"/>
            </p:cNvSpPr>
            <p:nvPr/>
          </p:nvSpPr>
          <p:spPr bwMode="auto">
            <a:xfrm>
              <a:off x="3143" y="3298"/>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11</a:t>
              </a:r>
              <a:endParaRPr lang="en-US" altLang="zh-CN">
                <a:solidFill>
                  <a:schemeClr val="tx1">
                    <a:lumMod val="10000"/>
                  </a:schemeClr>
                </a:solidFill>
                <a:ea typeface="宋体" charset="-122"/>
              </a:endParaRPr>
            </a:p>
          </p:txBody>
        </p:sp>
        <p:sp>
          <p:nvSpPr>
            <p:cNvPr id="89" name="Rectangle 213"/>
            <p:cNvSpPr>
              <a:spLocks noChangeArrowheads="1"/>
            </p:cNvSpPr>
            <p:nvPr/>
          </p:nvSpPr>
          <p:spPr bwMode="auto">
            <a:xfrm>
              <a:off x="3391" y="3298"/>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12</a:t>
              </a:r>
              <a:endParaRPr lang="en-US" altLang="zh-CN">
                <a:solidFill>
                  <a:schemeClr val="tx1">
                    <a:lumMod val="10000"/>
                  </a:schemeClr>
                </a:solidFill>
                <a:ea typeface="宋体" charset="-122"/>
              </a:endParaRPr>
            </a:p>
          </p:txBody>
        </p:sp>
        <p:sp>
          <p:nvSpPr>
            <p:cNvPr id="90" name="Rectangle 214"/>
            <p:cNvSpPr>
              <a:spLocks noChangeArrowheads="1"/>
            </p:cNvSpPr>
            <p:nvPr/>
          </p:nvSpPr>
          <p:spPr bwMode="auto">
            <a:xfrm>
              <a:off x="3639" y="3298"/>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13</a:t>
              </a:r>
              <a:endParaRPr lang="en-US" altLang="zh-CN">
                <a:solidFill>
                  <a:schemeClr val="tx1">
                    <a:lumMod val="10000"/>
                  </a:schemeClr>
                </a:solidFill>
                <a:ea typeface="宋体" charset="-122"/>
              </a:endParaRPr>
            </a:p>
          </p:txBody>
        </p:sp>
        <p:sp>
          <p:nvSpPr>
            <p:cNvPr id="91" name="Rectangle 215"/>
            <p:cNvSpPr>
              <a:spLocks noChangeArrowheads="1"/>
            </p:cNvSpPr>
            <p:nvPr/>
          </p:nvSpPr>
          <p:spPr bwMode="auto">
            <a:xfrm>
              <a:off x="3887" y="3298"/>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14</a:t>
              </a:r>
              <a:endParaRPr lang="en-US" altLang="zh-CN">
                <a:solidFill>
                  <a:schemeClr val="tx1">
                    <a:lumMod val="10000"/>
                  </a:schemeClr>
                </a:solidFill>
                <a:ea typeface="宋体" charset="-122"/>
              </a:endParaRPr>
            </a:p>
          </p:txBody>
        </p:sp>
        <p:sp>
          <p:nvSpPr>
            <p:cNvPr id="92" name="Rectangle 216"/>
            <p:cNvSpPr>
              <a:spLocks noChangeArrowheads="1"/>
            </p:cNvSpPr>
            <p:nvPr/>
          </p:nvSpPr>
          <p:spPr bwMode="auto">
            <a:xfrm>
              <a:off x="4135" y="3298"/>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15</a:t>
              </a:r>
              <a:endParaRPr lang="en-US" altLang="zh-CN">
                <a:solidFill>
                  <a:schemeClr val="tx1">
                    <a:lumMod val="10000"/>
                  </a:schemeClr>
                </a:solidFill>
                <a:ea typeface="宋体" charset="-122"/>
              </a:endParaRPr>
            </a:p>
          </p:txBody>
        </p:sp>
        <p:sp>
          <p:nvSpPr>
            <p:cNvPr id="93" name="Rectangle 217"/>
            <p:cNvSpPr>
              <a:spLocks noChangeArrowheads="1"/>
            </p:cNvSpPr>
            <p:nvPr/>
          </p:nvSpPr>
          <p:spPr bwMode="auto">
            <a:xfrm>
              <a:off x="4383" y="3298"/>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16</a:t>
              </a:r>
              <a:endParaRPr lang="en-US" altLang="zh-CN">
                <a:solidFill>
                  <a:schemeClr val="tx1">
                    <a:lumMod val="10000"/>
                  </a:schemeClr>
                </a:solidFill>
                <a:ea typeface="宋体" charset="-122"/>
              </a:endParaRPr>
            </a:p>
          </p:txBody>
        </p:sp>
        <p:sp>
          <p:nvSpPr>
            <p:cNvPr id="94" name="Rectangle 218"/>
            <p:cNvSpPr>
              <a:spLocks noChangeArrowheads="1"/>
            </p:cNvSpPr>
            <p:nvPr/>
          </p:nvSpPr>
          <p:spPr bwMode="auto">
            <a:xfrm>
              <a:off x="4631" y="3298"/>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17</a:t>
              </a:r>
              <a:endParaRPr lang="en-US" altLang="zh-CN">
                <a:solidFill>
                  <a:schemeClr val="tx1">
                    <a:lumMod val="10000"/>
                  </a:schemeClr>
                </a:solidFill>
                <a:ea typeface="宋体" charset="-122"/>
              </a:endParaRPr>
            </a:p>
          </p:txBody>
        </p:sp>
        <p:sp>
          <p:nvSpPr>
            <p:cNvPr id="95" name="Rectangle 219"/>
            <p:cNvSpPr>
              <a:spLocks noChangeArrowheads="1"/>
            </p:cNvSpPr>
            <p:nvPr/>
          </p:nvSpPr>
          <p:spPr bwMode="auto">
            <a:xfrm>
              <a:off x="4879" y="3298"/>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18</a:t>
              </a:r>
              <a:endParaRPr lang="en-US" altLang="zh-CN">
                <a:solidFill>
                  <a:schemeClr val="tx1">
                    <a:lumMod val="10000"/>
                  </a:schemeClr>
                </a:solidFill>
                <a:ea typeface="宋体" charset="-122"/>
              </a:endParaRPr>
            </a:p>
          </p:txBody>
        </p:sp>
        <p:sp>
          <p:nvSpPr>
            <p:cNvPr id="96" name="Rectangle 220"/>
            <p:cNvSpPr>
              <a:spLocks noChangeArrowheads="1"/>
            </p:cNvSpPr>
            <p:nvPr/>
          </p:nvSpPr>
          <p:spPr bwMode="auto">
            <a:xfrm>
              <a:off x="5127" y="3298"/>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19</a:t>
              </a:r>
              <a:endParaRPr lang="en-US" altLang="zh-CN">
                <a:solidFill>
                  <a:schemeClr val="tx1">
                    <a:lumMod val="10000"/>
                  </a:schemeClr>
                </a:solidFill>
                <a:ea typeface="宋体" charset="-122"/>
              </a:endParaRPr>
            </a:p>
          </p:txBody>
        </p:sp>
        <p:sp>
          <p:nvSpPr>
            <p:cNvPr id="97" name="Text Box 222"/>
            <p:cNvSpPr txBox="1">
              <a:spLocks noChangeArrowheads="1"/>
            </p:cNvSpPr>
            <p:nvPr/>
          </p:nvSpPr>
          <p:spPr bwMode="auto">
            <a:xfrm>
              <a:off x="5329" y="3022"/>
              <a:ext cx="317" cy="231"/>
            </a:xfrm>
            <a:prstGeom prst="rect">
              <a:avLst/>
            </a:prstGeom>
            <a:noFill/>
            <a:ln w="9525">
              <a:solidFill>
                <a:schemeClr val="tx1">
                  <a:lumMod val="10000"/>
                </a:schemeClr>
              </a:solidFill>
              <a:miter lim="800000"/>
              <a:headEnd/>
              <a:tailEnd/>
            </a:ln>
            <a:effectLst/>
          </p:spPr>
          <p:txBody>
            <a:bodyPr lIns="0" rIns="0">
              <a:spAutoFit/>
            </a:bodyPr>
            <a:lstStyle/>
            <a:p>
              <a:pPr eaLnBrk="0" hangingPunct="0">
                <a:spcBef>
                  <a:spcPct val="50000"/>
                </a:spcBef>
                <a:defRPr/>
              </a:pPr>
              <a:r>
                <a:rPr lang="zh-CN" altLang="en-US" sz="1800" b="1">
                  <a:solidFill>
                    <a:schemeClr val="tx1">
                      <a:lumMod val="10000"/>
                    </a:schemeClr>
                  </a:solidFill>
                  <a:ea typeface="宋体" charset="-122"/>
                </a:rPr>
                <a:t>时间</a:t>
              </a:r>
            </a:p>
          </p:txBody>
        </p:sp>
        <p:sp>
          <p:nvSpPr>
            <p:cNvPr id="98" name="Line 223"/>
            <p:cNvSpPr>
              <a:spLocks noChangeShapeType="1"/>
            </p:cNvSpPr>
            <p:nvPr/>
          </p:nvSpPr>
          <p:spPr bwMode="auto">
            <a:xfrm>
              <a:off x="1393" y="976"/>
              <a:ext cx="0" cy="2447"/>
            </a:xfrm>
            <a:prstGeom prst="line">
              <a:avLst/>
            </a:prstGeom>
            <a:noFill/>
            <a:ln w="9525">
              <a:solidFill>
                <a:schemeClr val="tx1">
                  <a:lumMod val="10000"/>
                </a:schemeClr>
              </a:solidFill>
              <a:prstDash val="dash"/>
              <a:round/>
              <a:headEnd/>
              <a:tailEnd/>
            </a:ln>
            <a:effectLst/>
          </p:spPr>
          <p:txBody>
            <a:bodyPr wrap="none" anchor="ctr"/>
            <a:lstStyle/>
            <a:p>
              <a:pPr eaLnBrk="0" hangingPunct="0">
                <a:defRPr/>
              </a:pPr>
              <a:endParaRPr lang="zh-CN" altLang="en-US">
                <a:solidFill>
                  <a:schemeClr val="tx1">
                    <a:lumMod val="10000"/>
                  </a:schemeClr>
                </a:solidFill>
                <a:ea typeface="+mn-ea"/>
              </a:endParaRPr>
            </a:p>
          </p:txBody>
        </p:sp>
        <p:sp>
          <p:nvSpPr>
            <p:cNvPr id="99" name="Line 224"/>
            <p:cNvSpPr>
              <a:spLocks noChangeShapeType="1"/>
            </p:cNvSpPr>
            <p:nvPr/>
          </p:nvSpPr>
          <p:spPr bwMode="auto">
            <a:xfrm>
              <a:off x="3817" y="976"/>
              <a:ext cx="0" cy="2447"/>
            </a:xfrm>
            <a:prstGeom prst="line">
              <a:avLst/>
            </a:prstGeom>
            <a:noFill/>
            <a:ln w="9525">
              <a:solidFill>
                <a:schemeClr val="tx1">
                  <a:lumMod val="10000"/>
                </a:schemeClr>
              </a:solidFill>
              <a:prstDash val="dash"/>
              <a:round/>
              <a:headEnd/>
              <a:tailEnd/>
            </a:ln>
            <a:effectLst/>
          </p:spPr>
          <p:txBody>
            <a:bodyPr wrap="none" anchor="ctr"/>
            <a:lstStyle/>
            <a:p>
              <a:pPr eaLnBrk="0" hangingPunct="0">
                <a:defRPr/>
              </a:pPr>
              <a:endParaRPr lang="zh-CN" altLang="en-US">
                <a:solidFill>
                  <a:schemeClr val="tx1">
                    <a:lumMod val="10000"/>
                  </a:schemeClr>
                </a:solidFill>
                <a:ea typeface="+mn-ea"/>
              </a:endParaRPr>
            </a:p>
          </p:txBody>
        </p:sp>
        <p:sp>
          <p:nvSpPr>
            <p:cNvPr id="100" name="Line 225"/>
            <p:cNvSpPr>
              <a:spLocks noChangeShapeType="1"/>
            </p:cNvSpPr>
            <p:nvPr/>
          </p:nvSpPr>
          <p:spPr bwMode="auto">
            <a:xfrm>
              <a:off x="5234" y="976"/>
              <a:ext cx="0" cy="2447"/>
            </a:xfrm>
            <a:prstGeom prst="line">
              <a:avLst/>
            </a:prstGeom>
            <a:noFill/>
            <a:ln w="9525">
              <a:solidFill>
                <a:schemeClr val="tx1">
                  <a:lumMod val="10000"/>
                </a:schemeClr>
              </a:solidFill>
              <a:prstDash val="dash"/>
              <a:round/>
              <a:headEnd/>
              <a:tailEnd/>
            </a:ln>
            <a:effectLst/>
          </p:spPr>
          <p:txBody>
            <a:bodyPr wrap="none" anchor="ctr"/>
            <a:lstStyle/>
            <a:p>
              <a:pPr eaLnBrk="0" hangingPunct="0">
                <a:defRPr/>
              </a:pPr>
              <a:endParaRPr lang="zh-CN" altLang="en-US">
                <a:solidFill>
                  <a:schemeClr val="tx1">
                    <a:lumMod val="10000"/>
                  </a:schemeClr>
                </a:solidFill>
                <a:ea typeface="+mn-ea"/>
              </a:endParaRPr>
            </a:p>
          </p:txBody>
        </p:sp>
      </p:grpSp>
    </p:spTree>
    <p:extLst>
      <p:ext uri="{BB962C8B-B14F-4D97-AF65-F5344CB8AC3E}">
        <p14:creationId xmlns:p14="http://schemas.microsoft.com/office/powerpoint/2010/main" val="14789331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a:t>实施测试</a:t>
            </a:r>
          </a:p>
        </p:txBody>
      </p:sp>
      <p:sp>
        <p:nvSpPr>
          <p:cNvPr id="101" name="内容占位符 2"/>
          <p:cNvSpPr>
            <a:spLocks noGrp="1"/>
          </p:cNvSpPr>
          <p:nvPr>
            <p:ph idx="1"/>
          </p:nvPr>
        </p:nvSpPr>
        <p:spPr>
          <a:xfrm>
            <a:off x="682625" y="1595462"/>
            <a:ext cx="7666037" cy="4641850"/>
          </a:xfrm>
        </p:spPr>
        <p:txBody>
          <a:bodyPr/>
          <a:lstStyle/>
          <a:p>
            <a:pPr>
              <a:defRPr/>
            </a:pPr>
            <a:r>
              <a:rPr lang="zh-CN" altLang="en-US" dirty="0" smtClean="0"/>
              <a:t>缺陷报告 </a:t>
            </a:r>
            <a:endParaRPr lang="en-US" altLang="zh-CN" dirty="0"/>
          </a:p>
        </p:txBody>
      </p:sp>
      <p:grpSp>
        <p:nvGrpSpPr>
          <p:cNvPr id="102" name="Group 3"/>
          <p:cNvGrpSpPr>
            <a:grpSpLocks/>
          </p:cNvGrpSpPr>
          <p:nvPr/>
        </p:nvGrpSpPr>
        <p:grpSpPr bwMode="auto">
          <a:xfrm>
            <a:off x="827584" y="2191668"/>
            <a:ext cx="7058025" cy="3757612"/>
            <a:chOff x="703" y="935"/>
            <a:chExt cx="4446" cy="2367"/>
          </a:xfrm>
          <a:scene3d>
            <a:camera prst="orthographicFront">
              <a:rot lat="0" lon="0" rev="0"/>
            </a:camera>
            <a:lightRig rig="balanced" dir="t">
              <a:rot lat="0" lon="0" rev="8700000"/>
            </a:lightRig>
          </a:scene3d>
        </p:grpSpPr>
        <p:sp>
          <p:nvSpPr>
            <p:cNvPr id="103" name="Rectangle 4"/>
            <p:cNvSpPr>
              <a:spLocks noChangeArrowheads="1"/>
            </p:cNvSpPr>
            <p:nvPr/>
          </p:nvSpPr>
          <p:spPr bwMode="auto">
            <a:xfrm>
              <a:off x="703" y="935"/>
              <a:ext cx="454" cy="454"/>
            </a:xfrm>
            <a:prstGeom prst="rect">
              <a:avLst/>
            </a:prstGeom>
            <a:solidFill>
              <a:srgbClr val="643C3C"/>
            </a:solidFill>
            <a:ln w="9525" algn="ctr">
              <a:noFill/>
              <a:miter lim="800000"/>
              <a:headEnd/>
              <a:tailEnd/>
            </a:ln>
            <a:effectLst>
              <a:outerShdw blurRad="44450" dist="27940" dir="5400000" algn="ctr">
                <a:srgbClr val="000000">
                  <a:alpha val="32000"/>
                </a:srgbClr>
              </a:outerShdw>
            </a:effectLst>
            <a:sp3d>
              <a:bevelT w="190500" h="38100"/>
            </a:sp3d>
          </p:spPr>
          <p:txBody>
            <a:bodyPr wrap="none" anchor="ctr"/>
            <a:lstStyle/>
            <a:p>
              <a:pPr algn="ctr"/>
              <a:r>
                <a:rPr lang="en-US" altLang="zh-TW" sz="3200" b="1">
                  <a:solidFill>
                    <a:schemeClr val="bg1"/>
                  </a:solidFill>
                  <a:ea typeface="標楷體" pitchFamily="65" charset="-120"/>
                  <a:cs typeface="Arial" charset="0"/>
                </a:rPr>
                <a:t>1</a:t>
              </a:r>
              <a:endParaRPr lang="en-US" altLang="ja-JP" sz="3200" b="1">
                <a:solidFill>
                  <a:schemeClr val="bg1"/>
                </a:solidFill>
                <a:ea typeface="標楷體" pitchFamily="65" charset="-120"/>
                <a:cs typeface="Arial" charset="0"/>
              </a:endParaRPr>
            </a:p>
          </p:txBody>
        </p:sp>
        <p:sp>
          <p:nvSpPr>
            <p:cNvPr id="104" name="Rectangle 5"/>
            <p:cNvSpPr>
              <a:spLocks noChangeArrowheads="1"/>
            </p:cNvSpPr>
            <p:nvPr/>
          </p:nvSpPr>
          <p:spPr bwMode="auto">
            <a:xfrm>
              <a:off x="1157" y="935"/>
              <a:ext cx="3992" cy="454"/>
            </a:xfrm>
            <a:prstGeom prst="rect">
              <a:avLst/>
            </a:prstGeom>
            <a:solidFill>
              <a:srgbClr val="EECACA"/>
            </a:solidFill>
            <a:ln w="9525" algn="ctr">
              <a:noFill/>
              <a:miter lim="800000"/>
              <a:headEnd/>
              <a:tailEnd/>
            </a:ln>
            <a:effectLst>
              <a:outerShdw blurRad="44450" dist="27940" dir="5400000" algn="ctr">
                <a:srgbClr val="000000">
                  <a:alpha val="32000"/>
                </a:srgbClr>
              </a:outerShdw>
            </a:effectLst>
            <a:sp3d>
              <a:bevelT w="190500" h="38100"/>
            </a:sp3d>
          </p:spPr>
          <p:txBody>
            <a:bodyPr wrap="none" anchor="ctr"/>
            <a:lstStyle/>
            <a:p>
              <a:pPr marL="0" lvl="1" algn="ctr"/>
              <a:endParaRPr lang="en-US" altLang="zh-CN" dirty="0" smtClean="0"/>
            </a:p>
            <a:p>
              <a:pPr marL="0" lvl="1" algn="ctr"/>
              <a:endParaRPr lang="en-US" altLang="zh-CN" sz="2000" b="1" dirty="0" smtClean="0">
                <a:solidFill>
                  <a:srgbClr val="0070C0"/>
                </a:solidFill>
              </a:endParaRPr>
            </a:p>
            <a:p>
              <a:pPr marL="0" lvl="1" algn="ctr"/>
              <a:r>
                <a:rPr lang="zh-CN" altLang="en-US" sz="2000" b="1" dirty="0" smtClean="0">
                  <a:solidFill>
                    <a:srgbClr val="0070C0"/>
                  </a:solidFill>
                  <a:latin typeface="微软雅黑" pitchFamily="34" charset="-122"/>
                  <a:ea typeface="微软雅黑" pitchFamily="34" charset="-122"/>
                </a:rPr>
                <a:t>记录问题发生的环境</a:t>
              </a:r>
              <a:r>
                <a:rPr lang="en-US" altLang="zh-CN" sz="2000" b="1" dirty="0" smtClean="0">
                  <a:solidFill>
                    <a:srgbClr val="0070C0"/>
                  </a:solidFill>
                  <a:latin typeface="微软雅黑" pitchFamily="34" charset="-122"/>
                  <a:ea typeface="微软雅黑" pitchFamily="34" charset="-122"/>
                </a:rPr>
                <a:t>——</a:t>
              </a:r>
              <a:r>
                <a:rPr lang="zh-CN" altLang="en-US" sz="2000" b="1" dirty="0" smtClean="0">
                  <a:solidFill>
                    <a:srgbClr val="0070C0"/>
                  </a:solidFill>
                  <a:latin typeface="微软雅黑" pitchFamily="34" charset="-122"/>
                  <a:ea typeface="微软雅黑" pitchFamily="34" charset="-122"/>
                </a:rPr>
                <a:t>如：各种资源的配置情况</a:t>
              </a:r>
            </a:p>
            <a:p>
              <a:pPr algn="ctr"/>
              <a:endParaRPr lang="zh-CN" altLang="zh-CN" sz="3200" dirty="0">
                <a:ea typeface="標楷體" pitchFamily="65" charset="-120"/>
              </a:endParaRPr>
            </a:p>
          </p:txBody>
        </p:sp>
        <p:sp>
          <p:nvSpPr>
            <p:cNvPr id="105" name="Rectangle 6"/>
            <p:cNvSpPr>
              <a:spLocks noChangeArrowheads="1"/>
            </p:cNvSpPr>
            <p:nvPr/>
          </p:nvSpPr>
          <p:spPr bwMode="auto">
            <a:xfrm>
              <a:off x="703" y="1525"/>
              <a:ext cx="454" cy="454"/>
            </a:xfrm>
            <a:prstGeom prst="rect">
              <a:avLst/>
            </a:prstGeom>
            <a:solidFill>
              <a:srgbClr val="643C3C"/>
            </a:solidFill>
            <a:ln w="9525" algn="ctr">
              <a:noFill/>
              <a:miter lim="800000"/>
              <a:headEnd/>
              <a:tailEnd/>
            </a:ln>
            <a:effectLst>
              <a:outerShdw blurRad="44450" dist="27940" dir="5400000" algn="ctr">
                <a:srgbClr val="000000">
                  <a:alpha val="32000"/>
                </a:srgbClr>
              </a:outerShdw>
            </a:effectLst>
            <a:sp3d>
              <a:bevelT w="190500" h="38100"/>
            </a:sp3d>
          </p:spPr>
          <p:txBody>
            <a:bodyPr wrap="none" anchor="ctr"/>
            <a:lstStyle/>
            <a:p>
              <a:pPr algn="ctr"/>
              <a:r>
                <a:rPr lang="en-US" altLang="zh-TW" sz="3200" b="1">
                  <a:solidFill>
                    <a:schemeClr val="bg1"/>
                  </a:solidFill>
                  <a:ea typeface="標楷體" pitchFamily="65" charset="-120"/>
                  <a:cs typeface="Arial" charset="0"/>
                </a:rPr>
                <a:t>2</a:t>
              </a:r>
              <a:endParaRPr lang="en-US" altLang="ja-JP" sz="3200" b="1">
                <a:solidFill>
                  <a:schemeClr val="bg1"/>
                </a:solidFill>
                <a:ea typeface="標楷體" pitchFamily="65" charset="-120"/>
                <a:cs typeface="Arial" charset="0"/>
              </a:endParaRPr>
            </a:p>
          </p:txBody>
        </p:sp>
        <p:sp>
          <p:nvSpPr>
            <p:cNvPr id="106" name="Rectangle 7"/>
            <p:cNvSpPr>
              <a:spLocks noChangeArrowheads="1"/>
            </p:cNvSpPr>
            <p:nvPr/>
          </p:nvSpPr>
          <p:spPr bwMode="auto">
            <a:xfrm>
              <a:off x="1157" y="1525"/>
              <a:ext cx="3992" cy="454"/>
            </a:xfrm>
            <a:prstGeom prst="rect">
              <a:avLst/>
            </a:prstGeom>
            <a:solidFill>
              <a:srgbClr val="EECACA"/>
            </a:solidFill>
            <a:ln w="9525" algn="ctr">
              <a:noFill/>
              <a:miter lim="800000"/>
              <a:headEnd/>
              <a:tailEnd/>
            </a:ln>
            <a:effectLst>
              <a:outerShdw blurRad="44450" dist="27940" dir="5400000" algn="ctr">
                <a:srgbClr val="000000">
                  <a:alpha val="32000"/>
                </a:srgbClr>
              </a:outerShdw>
            </a:effectLst>
            <a:sp3d>
              <a:bevelT w="190500" h="38100"/>
            </a:sp3d>
          </p:spPr>
          <p:txBody>
            <a:bodyPr wrap="none" anchor="ctr"/>
            <a:lstStyle/>
            <a:p>
              <a:pPr marL="0" lvl="1" algn="ctr"/>
              <a:endParaRPr lang="en-US" altLang="zh-CN" dirty="0" smtClean="0"/>
            </a:p>
            <a:p>
              <a:pPr marL="0" lvl="1" algn="ctr"/>
              <a:endParaRPr lang="en-US" altLang="zh-CN" sz="2400" b="1" dirty="0" smtClean="0">
                <a:solidFill>
                  <a:srgbClr val="0070C0"/>
                </a:solidFill>
              </a:endParaRPr>
            </a:p>
            <a:p>
              <a:pPr marL="0" lvl="1" algn="ctr"/>
              <a:r>
                <a:rPr lang="zh-CN" altLang="en-US" sz="2000" b="1" dirty="0">
                  <a:solidFill>
                    <a:srgbClr val="0070C0"/>
                  </a:solidFill>
                  <a:latin typeface="微软雅黑" pitchFamily="34" charset="-122"/>
                  <a:ea typeface="微软雅黑" pitchFamily="34" charset="-122"/>
                </a:rPr>
                <a:t>记录问题的再现步骤</a:t>
              </a:r>
            </a:p>
            <a:p>
              <a:pPr algn="ctr"/>
              <a:endParaRPr lang="zh-CN" altLang="zh-CN" sz="3200" dirty="0">
                <a:ea typeface="標楷體" pitchFamily="65" charset="-120"/>
              </a:endParaRPr>
            </a:p>
          </p:txBody>
        </p:sp>
        <p:sp>
          <p:nvSpPr>
            <p:cNvPr id="107" name="Rectangle 8"/>
            <p:cNvSpPr>
              <a:spLocks noChangeArrowheads="1"/>
            </p:cNvSpPr>
            <p:nvPr/>
          </p:nvSpPr>
          <p:spPr bwMode="auto">
            <a:xfrm>
              <a:off x="703" y="2115"/>
              <a:ext cx="454" cy="454"/>
            </a:xfrm>
            <a:prstGeom prst="rect">
              <a:avLst/>
            </a:prstGeom>
            <a:solidFill>
              <a:srgbClr val="643C3C"/>
            </a:solidFill>
            <a:ln w="9525" algn="ctr">
              <a:noFill/>
              <a:miter lim="800000"/>
              <a:headEnd/>
              <a:tailEnd/>
            </a:ln>
            <a:effectLst>
              <a:outerShdw blurRad="44450" dist="27940" dir="5400000" algn="ctr">
                <a:srgbClr val="000000">
                  <a:alpha val="32000"/>
                </a:srgbClr>
              </a:outerShdw>
            </a:effectLst>
            <a:sp3d>
              <a:bevelT w="190500" h="38100"/>
            </a:sp3d>
          </p:spPr>
          <p:txBody>
            <a:bodyPr wrap="none" anchor="ctr"/>
            <a:lstStyle/>
            <a:p>
              <a:pPr algn="ctr"/>
              <a:r>
                <a:rPr lang="en-US" altLang="zh-TW" sz="3200" b="1">
                  <a:solidFill>
                    <a:schemeClr val="bg1"/>
                  </a:solidFill>
                  <a:ea typeface="標楷體" pitchFamily="65" charset="-120"/>
                  <a:cs typeface="Arial" charset="0"/>
                </a:rPr>
                <a:t>3</a:t>
              </a:r>
              <a:endParaRPr lang="en-US" altLang="ja-JP" sz="3200" b="1">
                <a:solidFill>
                  <a:schemeClr val="bg1"/>
                </a:solidFill>
                <a:ea typeface="標楷體" pitchFamily="65" charset="-120"/>
                <a:cs typeface="Arial" charset="0"/>
              </a:endParaRPr>
            </a:p>
          </p:txBody>
        </p:sp>
        <p:sp>
          <p:nvSpPr>
            <p:cNvPr id="108" name="Rectangle 9"/>
            <p:cNvSpPr>
              <a:spLocks noChangeArrowheads="1"/>
            </p:cNvSpPr>
            <p:nvPr/>
          </p:nvSpPr>
          <p:spPr bwMode="auto">
            <a:xfrm>
              <a:off x="1157" y="2115"/>
              <a:ext cx="3992" cy="454"/>
            </a:xfrm>
            <a:prstGeom prst="rect">
              <a:avLst/>
            </a:prstGeom>
            <a:solidFill>
              <a:srgbClr val="EECACA"/>
            </a:solidFill>
            <a:ln w="9525" algn="ctr">
              <a:noFill/>
              <a:miter lim="800000"/>
              <a:headEnd/>
              <a:tailEnd/>
            </a:ln>
            <a:effectLst>
              <a:outerShdw blurRad="44450" dist="27940" dir="5400000" algn="ctr">
                <a:srgbClr val="000000">
                  <a:alpha val="32000"/>
                </a:srgbClr>
              </a:outerShdw>
            </a:effectLst>
            <a:sp3d>
              <a:bevelT w="190500" h="38100"/>
            </a:sp3d>
          </p:spPr>
          <p:txBody>
            <a:bodyPr wrap="none" anchor="ctr"/>
            <a:lstStyle/>
            <a:p>
              <a:pPr marL="0" lvl="1" algn="ctr"/>
              <a:endParaRPr lang="en-US" altLang="zh-CN" dirty="0" smtClean="0"/>
            </a:p>
            <a:p>
              <a:pPr marL="0" lvl="1" algn="ctr"/>
              <a:endParaRPr lang="en-US" altLang="zh-CN" sz="2000" b="1" dirty="0" smtClean="0">
                <a:solidFill>
                  <a:srgbClr val="0070C0"/>
                </a:solidFill>
              </a:endParaRPr>
            </a:p>
            <a:p>
              <a:pPr marL="0" lvl="1" algn="ctr"/>
              <a:r>
                <a:rPr lang="zh-CN" altLang="en-US" sz="2000" b="1" dirty="0">
                  <a:solidFill>
                    <a:srgbClr val="0070C0"/>
                  </a:solidFill>
                  <a:latin typeface="微软雅黑" pitchFamily="34" charset="-122"/>
                  <a:ea typeface="微软雅黑" pitchFamily="34" charset="-122"/>
                </a:rPr>
                <a:t>记录问题性质的说明</a:t>
              </a:r>
            </a:p>
            <a:p>
              <a:pPr algn="ctr"/>
              <a:endParaRPr lang="zh-CN" altLang="zh-CN" sz="3200" dirty="0">
                <a:ea typeface="標楷體" pitchFamily="65" charset="-120"/>
              </a:endParaRPr>
            </a:p>
          </p:txBody>
        </p:sp>
        <p:sp>
          <p:nvSpPr>
            <p:cNvPr id="109" name="Rectangle 10"/>
            <p:cNvSpPr>
              <a:spLocks noChangeArrowheads="1"/>
            </p:cNvSpPr>
            <p:nvPr/>
          </p:nvSpPr>
          <p:spPr bwMode="auto">
            <a:xfrm>
              <a:off x="703" y="2704"/>
              <a:ext cx="454" cy="598"/>
            </a:xfrm>
            <a:prstGeom prst="rect">
              <a:avLst/>
            </a:prstGeom>
            <a:solidFill>
              <a:srgbClr val="643C3C"/>
            </a:solidFill>
            <a:ln w="9525" algn="ctr">
              <a:noFill/>
              <a:miter lim="800000"/>
              <a:headEnd/>
              <a:tailEnd/>
            </a:ln>
            <a:effectLst>
              <a:outerShdw blurRad="44450" dist="27940" dir="5400000" algn="ctr">
                <a:srgbClr val="000000">
                  <a:alpha val="32000"/>
                </a:srgbClr>
              </a:outerShdw>
            </a:effectLst>
            <a:sp3d>
              <a:bevelT w="190500" h="38100"/>
            </a:sp3d>
          </p:spPr>
          <p:txBody>
            <a:bodyPr wrap="none" anchor="ctr"/>
            <a:lstStyle/>
            <a:p>
              <a:pPr algn="ctr"/>
              <a:r>
                <a:rPr lang="en-US" altLang="zh-TW" sz="3200" b="1" dirty="0">
                  <a:solidFill>
                    <a:schemeClr val="bg1"/>
                  </a:solidFill>
                  <a:ea typeface="標楷體" pitchFamily="65" charset="-120"/>
                  <a:cs typeface="Arial" charset="0"/>
                </a:rPr>
                <a:t>4</a:t>
              </a:r>
              <a:endParaRPr lang="en-US" altLang="ja-JP" sz="3200" b="1" dirty="0">
                <a:solidFill>
                  <a:schemeClr val="bg1"/>
                </a:solidFill>
                <a:ea typeface="標楷體" pitchFamily="65" charset="-120"/>
                <a:cs typeface="Arial" charset="0"/>
              </a:endParaRPr>
            </a:p>
          </p:txBody>
        </p:sp>
        <p:sp>
          <p:nvSpPr>
            <p:cNvPr id="110" name="Rectangle 11"/>
            <p:cNvSpPr>
              <a:spLocks noChangeArrowheads="1"/>
            </p:cNvSpPr>
            <p:nvPr/>
          </p:nvSpPr>
          <p:spPr bwMode="auto">
            <a:xfrm>
              <a:off x="1157" y="2704"/>
              <a:ext cx="3992" cy="598"/>
            </a:xfrm>
            <a:prstGeom prst="rect">
              <a:avLst/>
            </a:prstGeom>
            <a:solidFill>
              <a:srgbClr val="EECACA"/>
            </a:solidFill>
            <a:ln w="9525" algn="ctr">
              <a:noFill/>
              <a:miter lim="800000"/>
              <a:headEnd/>
              <a:tailEnd/>
            </a:ln>
            <a:effectLst>
              <a:outerShdw blurRad="44450" dist="27940" dir="5400000" algn="ctr">
                <a:srgbClr val="000000">
                  <a:alpha val="32000"/>
                </a:srgbClr>
              </a:outerShdw>
            </a:effectLst>
            <a:sp3d>
              <a:bevelT w="190500" h="38100"/>
            </a:sp3d>
          </p:spPr>
          <p:txBody>
            <a:bodyPr wrap="none" anchor="ctr"/>
            <a:lstStyle/>
            <a:p>
              <a:pPr marL="0" lvl="1" algn="ctr"/>
              <a:endParaRPr lang="en-US" altLang="zh-CN" sz="2000" b="1" dirty="0" smtClean="0">
                <a:solidFill>
                  <a:srgbClr val="0070C0"/>
                </a:solidFill>
              </a:endParaRPr>
            </a:p>
            <a:p>
              <a:pPr marL="0" lvl="1" algn="ctr"/>
              <a:endParaRPr lang="en-US" altLang="zh-CN" sz="2000" b="1" dirty="0" smtClean="0">
                <a:solidFill>
                  <a:srgbClr val="0070C0"/>
                </a:solidFill>
              </a:endParaRPr>
            </a:p>
            <a:p>
              <a:pPr marL="0" lvl="1" algn="ctr"/>
              <a:r>
                <a:rPr lang="zh-CN" altLang="en-US" sz="2000" b="1" dirty="0">
                  <a:solidFill>
                    <a:srgbClr val="0070C0"/>
                  </a:solidFill>
                  <a:latin typeface="微软雅黑" pitchFamily="34" charset="-122"/>
                  <a:ea typeface="微软雅黑" pitchFamily="34" charset="-122"/>
                </a:rPr>
                <a:t>记录问题的处理进程</a:t>
              </a:r>
              <a:r>
                <a:rPr lang="en-US" altLang="zh-CN" sz="2000" b="1" dirty="0">
                  <a:solidFill>
                    <a:srgbClr val="0070C0"/>
                  </a:solidFill>
                  <a:latin typeface="微软雅黑" pitchFamily="34" charset="-122"/>
                  <a:ea typeface="微软雅黑" pitchFamily="34" charset="-122"/>
                </a:rPr>
                <a:t>——</a:t>
              </a:r>
              <a:r>
                <a:rPr lang="zh-CN" altLang="en-US" sz="2000" b="1" dirty="0">
                  <a:solidFill>
                    <a:srgbClr val="0070C0"/>
                  </a:solidFill>
                  <a:latin typeface="微软雅黑" pitchFamily="34" charset="-122"/>
                  <a:ea typeface="微软雅黑" pitchFamily="34" charset="-122"/>
                </a:rPr>
                <a:t>问题处理进程从一定角度上反</a:t>
              </a:r>
              <a:endParaRPr lang="en-US" altLang="zh-CN" sz="2000" b="1" dirty="0">
                <a:solidFill>
                  <a:srgbClr val="0070C0"/>
                </a:solidFill>
                <a:latin typeface="微软雅黑" pitchFamily="34" charset="-122"/>
                <a:ea typeface="微软雅黑" pitchFamily="34" charset="-122"/>
              </a:endParaRPr>
            </a:p>
            <a:p>
              <a:pPr marL="0" lvl="1" algn="ctr"/>
              <a:r>
                <a:rPr lang="zh-CN" altLang="en-US" sz="2000" b="1" dirty="0">
                  <a:solidFill>
                    <a:srgbClr val="0070C0"/>
                  </a:solidFill>
                  <a:latin typeface="微软雅黑" pitchFamily="34" charset="-122"/>
                  <a:ea typeface="微软雅黑" pitchFamily="34" charset="-122"/>
                </a:rPr>
                <a:t>映测试的进程和被测软件的质量状况以及改善过程。</a:t>
              </a:r>
              <a:endParaRPr lang="en-US" altLang="zh-CN" sz="2000" b="1" dirty="0">
                <a:solidFill>
                  <a:srgbClr val="0070C0"/>
                </a:solidFill>
                <a:latin typeface="微软雅黑" pitchFamily="34" charset="-122"/>
                <a:ea typeface="微软雅黑" pitchFamily="34" charset="-122"/>
              </a:endParaRPr>
            </a:p>
            <a:p>
              <a:pPr marL="0" lvl="1" algn="ctr"/>
              <a:endParaRPr lang="zh-CN" altLang="zh-CN" sz="2000" b="1" dirty="0">
                <a:solidFill>
                  <a:srgbClr val="0070C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47670393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randombar(horizontal)">
                                      <p:cBhvr>
                                        <p:cTn id="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b="1" dirty="0"/>
              <a:t>测试评估和</a:t>
            </a:r>
            <a:r>
              <a:rPr lang="zh-CN" altLang="en-US" b="1" dirty="0" smtClean="0"/>
              <a:t>总结</a:t>
            </a:r>
            <a:endParaRPr lang="zh-CN" altLang="en-US"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13</a:t>
            </a:fld>
            <a:endParaRPr lang="en-US" altLang="zh-CN"/>
          </a:p>
        </p:txBody>
      </p:sp>
      <p:graphicFrame>
        <p:nvGraphicFramePr>
          <p:cNvPr id="5" name="内容占位符 12"/>
          <p:cNvGraphicFramePr>
            <a:graphicFrameLocks/>
          </p:cNvGraphicFramePr>
          <p:nvPr>
            <p:extLst>
              <p:ext uri="{D42A27DB-BD31-4B8C-83A1-F6EECF244321}">
                <p14:modId xmlns:p14="http://schemas.microsoft.com/office/powerpoint/2010/main" val="3528832063"/>
              </p:ext>
            </p:extLst>
          </p:nvPr>
        </p:nvGraphicFramePr>
        <p:xfrm>
          <a:off x="682625" y="1739478"/>
          <a:ext cx="7666038" cy="4641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5846143"/>
      </p:ext>
    </p:extLst>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2996952"/>
            <a:ext cx="4392488" cy="1216025"/>
          </a:xfrm>
        </p:spPr>
        <p:txBody>
          <a:bodyPr/>
          <a:lstStyle/>
          <a:p>
            <a:r>
              <a:rPr lang="zh-CN" altLang="en-US" sz="6000" b="1" dirty="0" smtClean="0"/>
              <a:t>谢谢</a:t>
            </a:r>
            <a:endParaRPr lang="zh-CN" altLang="en-US" sz="6000" b="1"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14</a:t>
            </a:fld>
            <a:endParaRPr lang="en-US" altLang="zh-CN"/>
          </a:p>
        </p:txBody>
      </p:sp>
    </p:spTree>
    <p:extLst>
      <p:ext uri="{BB962C8B-B14F-4D97-AF65-F5344CB8AC3E}">
        <p14:creationId xmlns:p14="http://schemas.microsoft.com/office/powerpoint/2010/main" val="2754710912"/>
      </p:ext>
    </p:extLst>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8219E3-10F8-4EA7-A0AA-3BBFF91E385B}" type="slidenum">
              <a:rPr lang="en-US" altLang="zh-CN" smtClean="0"/>
              <a:pPr eaLnBrk="1" hangingPunct="1"/>
              <a:t>15</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验收测试</a:t>
            </a:r>
          </a:p>
        </p:txBody>
      </p:sp>
      <p:sp>
        <p:nvSpPr>
          <p:cNvPr id="5124"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lnSpc>
                <a:spcPct val="150000"/>
              </a:lnSpc>
              <a:defRPr/>
            </a:pPr>
            <a:r>
              <a:rPr lang="zh-CN" altLang="en-US" sz="3200" b="1" dirty="0" smtClean="0"/>
              <a:t>验收测试的概念</a:t>
            </a:r>
            <a:endParaRPr lang="en-US" altLang="zh-CN" sz="3200" b="1" dirty="0" smtClean="0"/>
          </a:p>
          <a:p>
            <a:pPr lvl="1" eaLnBrk="1" hangingPunct="1">
              <a:lnSpc>
                <a:spcPct val="150000"/>
              </a:lnSpc>
              <a:defRPr/>
            </a:pPr>
            <a:r>
              <a:rPr lang="zh-CN" altLang="en-US" sz="3200" b="1" dirty="0"/>
              <a:t>验收测试</a:t>
            </a:r>
            <a:r>
              <a:rPr lang="zh-CN" altLang="en-US" sz="3200" b="1" dirty="0" smtClean="0"/>
              <a:t>的内容</a:t>
            </a:r>
            <a:endParaRPr lang="en-US" altLang="zh-CN" sz="3200" b="1" dirty="0" smtClean="0"/>
          </a:p>
          <a:p>
            <a:pPr lvl="1" eaLnBrk="1" hangingPunct="1">
              <a:lnSpc>
                <a:spcPct val="150000"/>
              </a:lnSpc>
              <a:defRPr/>
            </a:pPr>
            <a:r>
              <a:rPr lang="zh-CN" altLang="en-US" sz="3200" b="1" dirty="0"/>
              <a:t>验收测试</a:t>
            </a:r>
            <a:r>
              <a:rPr lang="zh-CN" altLang="en-US" sz="3200" b="1" dirty="0" smtClean="0"/>
              <a:t>的实施</a:t>
            </a:r>
            <a:endParaRPr lang="en-US" altLang="zh-CN" sz="3200" b="1" dirty="0" smtClean="0"/>
          </a:p>
          <a:p>
            <a:pPr lvl="1" eaLnBrk="1" hangingPunct="1">
              <a:lnSpc>
                <a:spcPct val="150000"/>
              </a:lnSpc>
              <a:defRPr/>
            </a:pPr>
            <a:r>
              <a:rPr lang="zh-CN" altLang="en-US" sz="3200" b="1" dirty="0"/>
              <a:t>验收测试的</a:t>
            </a:r>
            <a:r>
              <a:rPr lang="zh-CN" altLang="en-US" sz="3200" b="1" dirty="0" smtClean="0"/>
              <a:t>常用技术</a:t>
            </a:r>
            <a:endParaRPr lang="en-US" altLang="zh-CN" sz="3200" b="1"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579438" y="908720"/>
            <a:ext cx="6226175" cy="566738"/>
          </a:xfrm>
        </p:spPr>
        <p:txBody>
          <a:bodyPr/>
          <a:lstStyle/>
          <a:p>
            <a:pPr eaLnBrk="1" hangingPunct="1">
              <a:defRPr/>
            </a:pPr>
            <a:r>
              <a:rPr lang="zh-CN" altLang="en-US" b="1" dirty="0">
                <a:latin typeface="黑体" pitchFamily="49" charset="-122"/>
                <a:ea typeface="黑体" pitchFamily="49" charset="-122"/>
              </a:rPr>
              <a:t>验收测试</a:t>
            </a:r>
            <a:endParaRPr b="1" dirty="0">
              <a:latin typeface="黑体" pitchFamily="49" charset="-122"/>
              <a:ea typeface="黑体" pitchFamily="49" charset="-122"/>
            </a:endParaRPr>
          </a:p>
        </p:txBody>
      </p:sp>
      <p:sp>
        <p:nvSpPr>
          <p:cNvPr id="30723" name="内容占位符 2"/>
          <p:cNvSpPr>
            <a:spLocks noGrp="1"/>
          </p:cNvSpPr>
          <p:nvPr>
            <p:ph idx="1"/>
          </p:nvPr>
        </p:nvSpPr>
        <p:spPr/>
        <p:txBody>
          <a:bodyPr/>
          <a:lstStyle/>
          <a:p>
            <a:pPr algn="just" eaLnBrk="1" hangingPunct="1">
              <a:lnSpc>
                <a:spcPct val="150000"/>
              </a:lnSpc>
            </a:pPr>
            <a:r>
              <a:rPr lang="zh-CN" altLang="en-US" sz="3400" b="1" dirty="0"/>
              <a:t>软件的运营</a:t>
            </a:r>
            <a:endParaRPr lang="en-US" altLang="zh-CN" sz="3400" b="1" dirty="0"/>
          </a:p>
          <a:p>
            <a:pPr lvl="1">
              <a:lnSpc>
                <a:spcPct val="150000"/>
              </a:lnSpc>
            </a:pPr>
            <a:r>
              <a:rPr lang="zh-CN" altLang="en-US" b="1" dirty="0"/>
              <a:t>预付</a:t>
            </a:r>
            <a:r>
              <a:rPr lang="en-US" altLang="zh-CN" b="1" dirty="0"/>
              <a:t>——20%——</a:t>
            </a:r>
            <a:r>
              <a:rPr lang="zh-CN" altLang="en-US" b="1" dirty="0"/>
              <a:t>定金，用于支付软件前期开发成本</a:t>
            </a:r>
            <a:endParaRPr lang="en-US" altLang="zh-CN" b="1" dirty="0"/>
          </a:p>
          <a:p>
            <a:pPr lvl="1">
              <a:lnSpc>
                <a:spcPct val="150000"/>
              </a:lnSpc>
            </a:pPr>
            <a:r>
              <a:rPr lang="zh-CN" altLang="en-US" b="1" dirty="0"/>
              <a:t>中期评审</a:t>
            </a:r>
            <a:r>
              <a:rPr lang="en-US" altLang="zh-CN" b="1" dirty="0"/>
              <a:t>——50%——</a:t>
            </a:r>
            <a:r>
              <a:rPr lang="zh-CN" altLang="en-US" b="1" dirty="0"/>
              <a:t>检验项目的进度和质量</a:t>
            </a:r>
            <a:endParaRPr lang="en-US" altLang="zh-CN" b="1" dirty="0"/>
          </a:p>
          <a:p>
            <a:pPr lvl="1">
              <a:lnSpc>
                <a:spcPct val="150000"/>
              </a:lnSpc>
            </a:pPr>
            <a:r>
              <a:rPr lang="zh-CN" altLang="en-US" b="1" dirty="0"/>
              <a:t>最终验收</a:t>
            </a:r>
            <a:r>
              <a:rPr lang="en-US" altLang="zh-CN" b="1" dirty="0"/>
              <a:t>——</a:t>
            </a:r>
            <a:r>
              <a:rPr lang="zh-CN" altLang="en-US" b="1" dirty="0"/>
              <a:t>支付剩余的</a:t>
            </a:r>
            <a:r>
              <a:rPr lang="en-US" altLang="zh-CN" b="1" dirty="0"/>
              <a:t>30%</a:t>
            </a:r>
          </a:p>
          <a:p>
            <a:endParaRPr lang="en-US" altLang="zh-CN" dirty="0" smtClean="0"/>
          </a:p>
        </p:txBody>
      </p:sp>
      <p:sp>
        <p:nvSpPr>
          <p:cNvPr id="8" name="WordArt 24"/>
          <p:cNvSpPr>
            <a:spLocks noChangeArrowheads="1" noChangeShapeType="1" noTextEdit="1"/>
          </p:cNvSpPr>
          <p:nvPr/>
        </p:nvSpPr>
        <p:spPr bwMode="auto">
          <a:xfrm>
            <a:off x="4856163" y="3579813"/>
            <a:ext cx="2462212" cy="576262"/>
          </a:xfrm>
          <a:prstGeom prst="rect">
            <a:avLst/>
          </a:prstGeom>
        </p:spPr>
        <p:txBody>
          <a:bodyPr wrap="none" fromWordArt="1">
            <a:prstTxWarp prst="textPlain">
              <a:avLst>
                <a:gd name="adj" fmla="val 50000"/>
              </a:avLst>
            </a:prstTxWarp>
          </a:bodyPr>
          <a:lstStyle/>
          <a:p>
            <a:r>
              <a:rPr lang="zh-CN" altLang="en-US" sz="2800" b="1" kern="10" dirty="0">
                <a:ln w="12700">
                  <a:solidFill>
                    <a:srgbClr val="008000"/>
                  </a:solidFill>
                  <a:round/>
                  <a:headEnd/>
                  <a:tailEnd/>
                </a:ln>
                <a:gradFill rotWithShape="1">
                  <a:gsLst>
                    <a:gs pos="0">
                      <a:srgbClr val="CCFF66"/>
                    </a:gs>
                    <a:gs pos="100000">
                      <a:srgbClr val="FFFFFF"/>
                    </a:gs>
                  </a:gsLst>
                  <a:lin ang="5400000" scaled="1"/>
                </a:gradFill>
                <a:effectLst>
                  <a:outerShdw dist="35921" dir="2700000" algn="ctr" rotWithShape="0">
                    <a:schemeClr val="tx1"/>
                  </a:outerShdw>
                </a:effectLst>
                <a:latin typeface="微软雅黑"/>
                <a:ea typeface="微软雅黑"/>
              </a:rPr>
              <a:t>签字确认？</a:t>
            </a:r>
          </a:p>
        </p:txBody>
      </p:sp>
      <p:sp>
        <p:nvSpPr>
          <p:cNvPr id="9" name="WordArt 24"/>
          <p:cNvSpPr>
            <a:spLocks noChangeArrowheads="1" noChangeShapeType="1" noTextEdit="1"/>
          </p:cNvSpPr>
          <p:nvPr/>
        </p:nvSpPr>
        <p:spPr bwMode="auto">
          <a:xfrm>
            <a:off x="5322888" y="4630738"/>
            <a:ext cx="1482725" cy="474662"/>
          </a:xfrm>
          <a:prstGeom prst="rect">
            <a:avLst/>
          </a:prstGeom>
        </p:spPr>
        <p:txBody>
          <a:bodyPr wrap="none" fromWordArt="1">
            <a:prstTxWarp prst="textPlain">
              <a:avLst>
                <a:gd name="adj" fmla="val 50000"/>
              </a:avLst>
            </a:prstTxWarp>
          </a:bodyPr>
          <a:lstStyle/>
          <a:p>
            <a:r>
              <a:rPr lang="zh-CN" altLang="en-US" sz="2800" b="1" kern="10">
                <a:ln w="12700">
                  <a:solidFill>
                    <a:srgbClr val="008000"/>
                  </a:solidFill>
                  <a:round/>
                  <a:headEnd/>
                  <a:tailEnd/>
                </a:ln>
                <a:gradFill rotWithShape="1">
                  <a:gsLst>
                    <a:gs pos="0">
                      <a:srgbClr val="CCFF66"/>
                    </a:gs>
                    <a:gs pos="100000">
                      <a:srgbClr val="FFFFFF"/>
                    </a:gs>
                  </a:gsLst>
                  <a:lin ang="5400000" scaled="1"/>
                </a:gradFill>
                <a:effectLst>
                  <a:outerShdw dist="35921" dir="2700000" algn="ctr" rotWithShape="0">
                    <a:schemeClr val="tx1"/>
                  </a:outerShdw>
                </a:effectLst>
                <a:latin typeface="微软雅黑"/>
                <a:ea typeface="微软雅黑"/>
              </a:rPr>
              <a:t>付款？</a:t>
            </a:r>
          </a:p>
        </p:txBody>
      </p:sp>
      <p:sp>
        <p:nvSpPr>
          <p:cNvPr id="10" name="标题 1"/>
          <p:cNvSpPr txBox="1">
            <a:spLocks/>
          </p:cNvSpPr>
          <p:nvPr/>
        </p:nvSpPr>
        <p:spPr bwMode="auto">
          <a:xfrm>
            <a:off x="579438" y="908720"/>
            <a:ext cx="83850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defRPr/>
            </a:pPr>
            <a:r>
              <a:rPr lang="zh-CN" altLang="en-US" b="1" dirty="0" smtClean="0">
                <a:latin typeface="黑体" pitchFamily="49" charset="-122"/>
                <a:ea typeface="黑体" pitchFamily="49" charset="-122"/>
              </a:rPr>
              <a:t>验收测试（</a:t>
            </a:r>
            <a:r>
              <a:rPr lang="en-US" altLang="zh-CN" b="1" dirty="0" smtClean="0">
                <a:latin typeface="黑体" pitchFamily="49" charset="-122"/>
                <a:ea typeface="黑体" pitchFamily="49" charset="-122"/>
              </a:rPr>
              <a:t>Acceptance Testing</a:t>
            </a:r>
            <a:r>
              <a:rPr lang="zh-CN" altLang="en-US" b="1" dirty="0" smtClean="0">
                <a:latin typeface="黑体" pitchFamily="49" charset="-122"/>
                <a:ea typeface="黑体" pitchFamily="49" charset="-122"/>
              </a:rPr>
              <a:t>）</a:t>
            </a:r>
            <a:endParaRPr lang="zh-CN" altLang="en-US" b="1" dirty="0">
              <a:latin typeface="黑体" pitchFamily="49" charset="-122"/>
              <a:ea typeface="黑体" pitchFamily="49" charset="-122"/>
            </a:endParaRPr>
          </a:p>
        </p:txBody>
      </p:sp>
    </p:spTree>
    <p:extLst>
      <p:ext uri="{BB962C8B-B14F-4D97-AF65-F5344CB8AC3E}">
        <p14:creationId xmlns:p14="http://schemas.microsoft.com/office/powerpoint/2010/main" val="23628770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childTnLst>
                          </p:cTn>
                        </p:par>
                        <p:par>
                          <p:cTn id="8" fill="hold" nodeType="afterGroup">
                            <p:stCondLst>
                              <p:cond delay="1000"/>
                            </p:stCondLst>
                            <p:childTnLst>
                              <p:par>
                                <p:cTn id="9" presetID="32" presetClass="emph" presetSubtype="0" repeatCount="indefinite" fill="hold" grpId="1" nodeType="afterEffect">
                                  <p:stCondLst>
                                    <p:cond delay="0"/>
                                  </p:stCondLst>
                                  <p:childTnLst>
                                    <p:animClr clrSpc="rgb" dir="cw">
                                      <p:cBhvr override="childStyle">
                                        <p:cTn id="10" dur="100" fill="hold"/>
                                        <p:tgtEl>
                                          <p:spTgt spid="8"/>
                                        </p:tgtEl>
                                        <p:attrNameLst>
                                          <p:attrName>style.color</p:attrName>
                                        </p:attrNameLst>
                                      </p:cBhvr>
                                      <p:to>
                                        <a:srgbClr val="FFFF00"/>
                                      </p:to>
                                    </p:animClr>
                                    <p:animClr clrSpc="rgb" dir="cw">
                                      <p:cBhvr>
                                        <p:cTn id="11" dur="100" fill="hold"/>
                                        <p:tgtEl>
                                          <p:spTgt spid="8"/>
                                        </p:tgtEl>
                                        <p:attrNameLst>
                                          <p:attrName>fillcolor</p:attrName>
                                        </p:attrNameLst>
                                      </p:cBhvr>
                                      <p:to>
                                        <a:srgbClr val="FFFF00"/>
                                      </p:to>
                                    </p:animClr>
                                    <p:set>
                                      <p:cBhvr>
                                        <p:cTn id="12" dur="100" fill="hold"/>
                                        <p:tgtEl>
                                          <p:spTgt spid="8"/>
                                        </p:tgtEl>
                                        <p:attrNameLst>
                                          <p:attrName>fill.type</p:attrName>
                                        </p:attrNameLst>
                                      </p:cBhvr>
                                      <p:to>
                                        <p:strVal val="solid"/>
                                      </p:to>
                                    </p:set>
                                    <p:set>
                                      <p:cBhvr>
                                        <p:cTn id="13" dur="100" fill="hold"/>
                                        <p:tgtEl>
                                          <p:spTgt spid="8"/>
                                        </p:tgtEl>
                                        <p:attrNameLst>
                                          <p:attrName>fill.on</p:attrName>
                                        </p:attrNameLst>
                                      </p:cBhvr>
                                      <p:to>
                                        <p:strVal val="true"/>
                                      </p:to>
                                    </p:set>
                                    <p:animRot by="120000">
                                      <p:cBhvr>
                                        <p:cTn id="14" dur="100" fill="hold">
                                          <p:stCondLst>
                                            <p:cond delay="0"/>
                                          </p:stCondLst>
                                        </p:cTn>
                                        <p:tgtEl>
                                          <p:spTgt spid="8"/>
                                        </p:tgtEl>
                                        <p:attrNameLst>
                                          <p:attrName>r</p:attrName>
                                        </p:attrNameLst>
                                      </p:cBhvr>
                                    </p:animRot>
                                    <p:animRot by="-240000">
                                      <p:cBhvr>
                                        <p:cTn id="15" dur="200" fill="hold">
                                          <p:stCondLst>
                                            <p:cond delay="200"/>
                                          </p:stCondLst>
                                        </p:cTn>
                                        <p:tgtEl>
                                          <p:spTgt spid="8"/>
                                        </p:tgtEl>
                                        <p:attrNameLst>
                                          <p:attrName>r</p:attrName>
                                        </p:attrNameLst>
                                      </p:cBhvr>
                                    </p:animRot>
                                    <p:animRot by="240000">
                                      <p:cBhvr>
                                        <p:cTn id="16" dur="200" fill="hold">
                                          <p:stCondLst>
                                            <p:cond delay="400"/>
                                          </p:stCondLst>
                                        </p:cTn>
                                        <p:tgtEl>
                                          <p:spTgt spid="8"/>
                                        </p:tgtEl>
                                        <p:attrNameLst>
                                          <p:attrName>r</p:attrName>
                                        </p:attrNameLst>
                                      </p:cBhvr>
                                    </p:animRot>
                                    <p:animRot by="-240000">
                                      <p:cBhvr>
                                        <p:cTn id="17" dur="200" fill="hold">
                                          <p:stCondLst>
                                            <p:cond delay="600"/>
                                          </p:stCondLst>
                                        </p:cTn>
                                        <p:tgtEl>
                                          <p:spTgt spid="8"/>
                                        </p:tgtEl>
                                        <p:attrNameLst>
                                          <p:attrName>r</p:attrName>
                                        </p:attrNameLst>
                                      </p:cBhvr>
                                    </p:animRot>
                                    <p:animRot by="120000">
                                      <p:cBhvr>
                                        <p:cTn id="18" dur="200" fill="hold">
                                          <p:stCondLst>
                                            <p:cond delay="800"/>
                                          </p:stCondLst>
                                        </p:cTn>
                                        <p:tgtEl>
                                          <p:spTgt spid="8"/>
                                        </p:tgtEl>
                                        <p:attrNameLst>
                                          <p:attrName>r</p:attrName>
                                        </p:attrNameLst>
                                      </p:cBhvr>
                                    </p:animRot>
                                  </p:childTnLst>
                                </p:cTn>
                              </p:par>
                            </p:childTnLst>
                          </p:cTn>
                        </p:par>
                        <p:par>
                          <p:cTn id="19" fill="hold" nodeType="afterGroup">
                            <p:stCondLst>
                              <p:cond delay="2000"/>
                            </p:stCondLst>
                            <p:childTnLst>
                              <p:par>
                                <p:cTn id="20" presetID="9"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1000"/>
                                        <p:tgtEl>
                                          <p:spTgt spid="9"/>
                                        </p:tgtEl>
                                      </p:cBhvr>
                                    </p:animEffect>
                                  </p:childTnLst>
                                </p:cTn>
                              </p:par>
                            </p:childTnLst>
                          </p:cTn>
                        </p:par>
                        <p:par>
                          <p:cTn id="23" fill="hold" nodeType="afterGroup">
                            <p:stCondLst>
                              <p:cond delay="3000"/>
                            </p:stCondLst>
                            <p:childTnLst>
                              <p:par>
                                <p:cTn id="24" presetID="32" presetClass="emph" presetSubtype="0" repeatCount="indefinite" fill="hold" grpId="1" nodeType="afterEffect">
                                  <p:stCondLst>
                                    <p:cond delay="0"/>
                                  </p:stCondLst>
                                  <p:childTnLst>
                                    <p:animClr clrSpc="rgb" dir="cw">
                                      <p:cBhvr override="childStyle">
                                        <p:cTn id="25" dur="100" fill="hold"/>
                                        <p:tgtEl>
                                          <p:spTgt spid="9"/>
                                        </p:tgtEl>
                                        <p:attrNameLst>
                                          <p:attrName>style.color</p:attrName>
                                        </p:attrNameLst>
                                      </p:cBhvr>
                                      <p:to>
                                        <a:srgbClr val="FFFF00"/>
                                      </p:to>
                                    </p:animClr>
                                    <p:animClr clrSpc="rgb" dir="cw">
                                      <p:cBhvr>
                                        <p:cTn id="26" dur="100" fill="hold"/>
                                        <p:tgtEl>
                                          <p:spTgt spid="9"/>
                                        </p:tgtEl>
                                        <p:attrNameLst>
                                          <p:attrName>fillcolor</p:attrName>
                                        </p:attrNameLst>
                                      </p:cBhvr>
                                      <p:to>
                                        <a:srgbClr val="FFFF00"/>
                                      </p:to>
                                    </p:animClr>
                                    <p:set>
                                      <p:cBhvr>
                                        <p:cTn id="27" dur="100" fill="hold"/>
                                        <p:tgtEl>
                                          <p:spTgt spid="9"/>
                                        </p:tgtEl>
                                        <p:attrNameLst>
                                          <p:attrName>fill.type</p:attrName>
                                        </p:attrNameLst>
                                      </p:cBhvr>
                                      <p:to>
                                        <p:strVal val="solid"/>
                                      </p:to>
                                    </p:set>
                                    <p:set>
                                      <p:cBhvr>
                                        <p:cTn id="28" dur="100" fill="hold"/>
                                        <p:tgtEl>
                                          <p:spTgt spid="9"/>
                                        </p:tgtEl>
                                        <p:attrNameLst>
                                          <p:attrName>fill.on</p:attrName>
                                        </p:attrNameLst>
                                      </p:cBhvr>
                                      <p:to>
                                        <p:strVal val="true"/>
                                      </p:to>
                                    </p:set>
                                    <p:animRot by="120000">
                                      <p:cBhvr>
                                        <p:cTn id="29" dur="100" fill="hold">
                                          <p:stCondLst>
                                            <p:cond delay="0"/>
                                          </p:stCondLst>
                                        </p:cTn>
                                        <p:tgtEl>
                                          <p:spTgt spid="9"/>
                                        </p:tgtEl>
                                        <p:attrNameLst>
                                          <p:attrName>r</p:attrName>
                                        </p:attrNameLst>
                                      </p:cBhvr>
                                    </p:animRot>
                                    <p:animRot by="-240000">
                                      <p:cBhvr>
                                        <p:cTn id="30" dur="200" fill="hold">
                                          <p:stCondLst>
                                            <p:cond delay="200"/>
                                          </p:stCondLst>
                                        </p:cTn>
                                        <p:tgtEl>
                                          <p:spTgt spid="9"/>
                                        </p:tgtEl>
                                        <p:attrNameLst>
                                          <p:attrName>r</p:attrName>
                                        </p:attrNameLst>
                                      </p:cBhvr>
                                    </p:animRot>
                                    <p:animRot by="240000">
                                      <p:cBhvr>
                                        <p:cTn id="31" dur="200" fill="hold">
                                          <p:stCondLst>
                                            <p:cond delay="400"/>
                                          </p:stCondLst>
                                        </p:cTn>
                                        <p:tgtEl>
                                          <p:spTgt spid="9"/>
                                        </p:tgtEl>
                                        <p:attrNameLst>
                                          <p:attrName>r</p:attrName>
                                        </p:attrNameLst>
                                      </p:cBhvr>
                                    </p:animRot>
                                    <p:animRot by="-240000">
                                      <p:cBhvr>
                                        <p:cTn id="32" dur="200" fill="hold">
                                          <p:stCondLst>
                                            <p:cond delay="600"/>
                                          </p:stCondLst>
                                        </p:cTn>
                                        <p:tgtEl>
                                          <p:spTgt spid="9"/>
                                        </p:tgtEl>
                                        <p:attrNameLst>
                                          <p:attrName>r</p:attrName>
                                        </p:attrNameLst>
                                      </p:cBhvr>
                                    </p:animRot>
                                    <p:animRot by="120000">
                                      <p:cBhvr>
                                        <p:cTn id="33"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eaLnBrk="1" hangingPunct="1"/>
            <a:r>
              <a:rPr lang="zh-CN" altLang="en-US" sz="3600" b="1" dirty="0"/>
              <a:t>指的是在产品完成系统测试之后、产品发布之前所进行的软件测试活动，它是技术测试的最后一个手段，也称为交付测试。</a:t>
            </a:r>
            <a:endParaRPr lang="en-US" altLang="zh-CN" sz="3600" b="1" dirty="0"/>
          </a:p>
          <a:p>
            <a:pPr algn="just" eaLnBrk="1" hangingPunct="1"/>
            <a:r>
              <a:rPr lang="zh-CN" altLang="en-US" sz="3600" b="1" dirty="0"/>
              <a:t>验收测试的目的是确保产品准备就绪，并且可以让</a:t>
            </a:r>
            <a:r>
              <a:rPr lang="zh-CN" altLang="en-US" sz="3600" b="1" dirty="0">
                <a:solidFill>
                  <a:srgbClr val="FF0000"/>
                </a:solidFill>
              </a:rPr>
              <a:t>最终用户</a:t>
            </a:r>
            <a:r>
              <a:rPr lang="zh-CN" altLang="en-US" sz="3600" b="1" dirty="0"/>
              <a:t>将其用于执行产品的既定功能和任务。</a:t>
            </a:r>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17</a:t>
            </a:fld>
            <a:endParaRPr lang="en-US" altLang="zh-CN"/>
          </a:p>
        </p:txBody>
      </p:sp>
      <p:sp>
        <p:nvSpPr>
          <p:cNvPr id="5" name="标题 1"/>
          <p:cNvSpPr txBox="1">
            <a:spLocks/>
          </p:cNvSpPr>
          <p:nvPr/>
        </p:nvSpPr>
        <p:spPr bwMode="auto">
          <a:xfrm>
            <a:off x="579438" y="908720"/>
            <a:ext cx="83850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defRPr/>
            </a:pPr>
            <a:r>
              <a:rPr lang="zh-CN" altLang="en-US" b="1" dirty="0" smtClean="0">
                <a:latin typeface="黑体" pitchFamily="49" charset="-122"/>
                <a:ea typeface="黑体" pitchFamily="49" charset="-122"/>
              </a:rPr>
              <a:t>验收测试（</a:t>
            </a:r>
            <a:r>
              <a:rPr lang="en-US" altLang="zh-CN" b="1" dirty="0" smtClean="0">
                <a:latin typeface="黑体" pitchFamily="49" charset="-122"/>
                <a:ea typeface="黑体" pitchFamily="49" charset="-122"/>
              </a:rPr>
              <a:t>Acceptance Testing</a:t>
            </a:r>
            <a:r>
              <a:rPr lang="zh-CN" altLang="en-US" b="1" dirty="0" smtClean="0">
                <a:latin typeface="黑体" pitchFamily="49" charset="-122"/>
                <a:ea typeface="黑体" pitchFamily="49" charset="-122"/>
              </a:rPr>
              <a:t>）</a:t>
            </a:r>
            <a:endParaRPr lang="zh-CN" altLang="en-US" b="1" dirty="0">
              <a:latin typeface="黑体" pitchFamily="49" charset="-122"/>
              <a:ea typeface="黑体" pitchFamily="49" charset="-122"/>
            </a:endParaRPr>
          </a:p>
        </p:txBody>
      </p:sp>
    </p:spTree>
    <p:extLst>
      <p:ext uri="{BB962C8B-B14F-4D97-AF65-F5344CB8AC3E}">
        <p14:creationId xmlns:p14="http://schemas.microsoft.com/office/powerpoint/2010/main" val="4027618206"/>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566738" y="1412776"/>
            <a:ext cx="8001000" cy="4267200"/>
          </a:xfrm>
        </p:spPr>
        <p:txBody>
          <a:bodyPr/>
          <a:lstStyle/>
          <a:p>
            <a:pPr algn="just" eaLnBrk="1" hangingPunct="1">
              <a:lnSpc>
                <a:spcPct val="150000"/>
              </a:lnSpc>
            </a:pPr>
            <a:r>
              <a:rPr lang="zh-CN" altLang="en-US" sz="3400" b="1" dirty="0"/>
              <a:t>软件验收测试应完成的工作内容包括：</a:t>
            </a:r>
          </a:p>
          <a:p>
            <a:pPr lvl="1" eaLnBrk="1" hangingPunct="1">
              <a:defRPr/>
            </a:pPr>
            <a:r>
              <a:rPr lang="zh-CN" altLang="en-US" sz="2400" b="1" dirty="0"/>
              <a:t>明确验收项目，规定验收测试通过的标准。</a:t>
            </a:r>
          </a:p>
          <a:p>
            <a:pPr lvl="1" eaLnBrk="1" hangingPunct="1">
              <a:defRPr/>
            </a:pPr>
            <a:r>
              <a:rPr lang="zh-CN" altLang="en-US" sz="2400" b="1" dirty="0"/>
              <a:t>确定测试方法。</a:t>
            </a:r>
          </a:p>
          <a:p>
            <a:pPr lvl="1" eaLnBrk="1" hangingPunct="1">
              <a:defRPr/>
            </a:pPr>
            <a:r>
              <a:rPr lang="zh-CN" altLang="en-US" sz="2400" b="1" dirty="0"/>
              <a:t>决定验收测试的组织机构和可利用的资源。</a:t>
            </a:r>
          </a:p>
          <a:p>
            <a:pPr lvl="1" eaLnBrk="1" hangingPunct="1">
              <a:defRPr/>
            </a:pPr>
            <a:r>
              <a:rPr lang="zh-CN" altLang="en-US" sz="2400" b="1" dirty="0"/>
              <a:t>选定测试结果分析方法。</a:t>
            </a:r>
          </a:p>
          <a:p>
            <a:pPr lvl="1" eaLnBrk="1" hangingPunct="1">
              <a:defRPr/>
            </a:pPr>
            <a:r>
              <a:rPr lang="zh-CN" altLang="en-US" sz="2400" b="1" dirty="0"/>
              <a:t>指定验收测试计划并进行评审。</a:t>
            </a:r>
          </a:p>
          <a:p>
            <a:pPr lvl="1" eaLnBrk="1" hangingPunct="1">
              <a:defRPr/>
            </a:pPr>
            <a:r>
              <a:rPr lang="zh-CN" altLang="en-US" sz="2400" b="1" dirty="0"/>
              <a:t>设计验收测试所用的测试用例。</a:t>
            </a:r>
          </a:p>
          <a:p>
            <a:pPr lvl="1" eaLnBrk="1" hangingPunct="1">
              <a:defRPr/>
            </a:pPr>
            <a:r>
              <a:rPr lang="zh-CN" altLang="en-US" sz="2400" b="1" dirty="0"/>
              <a:t>审查验收测试准备工作。</a:t>
            </a:r>
          </a:p>
          <a:p>
            <a:pPr lvl="1" eaLnBrk="1" hangingPunct="1">
              <a:defRPr/>
            </a:pPr>
            <a:r>
              <a:rPr lang="zh-CN" altLang="en-US" sz="2400" b="1" dirty="0"/>
              <a:t>执行验收测试。</a:t>
            </a:r>
          </a:p>
          <a:p>
            <a:pPr lvl="1" eaLnBrk="1" hangingPunct="1">
              <a:defRPr/>
            </a:pPr>
            <a:r>
              <a:rPr lang="zh-CN" altLang="en-US" sz="2400" b="1" dirty="0"/>
              <a:t>分析测试结果。</a:t>
            </a:r>
          </a:p>
          <a:p>
            <a:pPr lvl="1" eaLnBrk="1" hangingPunct="1">
              <a:defRPr/>
            </a:pPr>
            <a:r>
              <a:rPr lang="zh-CN" altLang="en-US" sz="2400" b="1" dirty="0"/>
              <a:t>做出验收结论，明确通过验收或不通过验收。</a:t>
            </a:r>
          </a:p>
        </p:txBody>
      </p:sp>
      <p:sp>
        <p:nvSpPr>
          <p:cNvPr id="6" name="标题 1"/>
          <p:cNvSpPr txBox="1">
            <a:spLocks/>
          </p:cNvSpPr>
          <p:nvPr/>
        </p:nvSpPr>
        <p:spPr bwMode="auto">
          <a:xfrm>
            <a:off x="579438" y="692696"/>
            <a:ext cx="8385050" cy="78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defRPr/>
            </a:pPr>
            <a:r>
              <a:rPr lang="zh-CN" altLang="en-US" b="1" dirty="0" smtClean="0">
                <a:latin typeface="黑体" pitchFamily="49" charset="-122"/>
                <a:ea typeface="黑体" pitchFamily="49" charset="-122"/>
              </a:rPr>
              <a:t>验收测试（</a:t>
            </a:r>
            <a:r>
              <a:rPr lang="en-US" altLang="zh-CN" b="1" dirty="0" smtClean="0">
                <a:latin typeface="黑体" pitchFamily="49" charset="-122"/>
                <a:ea typeface="黑体" pitchFamily="49" charset="-122"/>
              </a:rPr>
              <a:t>Acceptance Testing</a:t>
            </a:r>
            <a:r>
              <a:rPr lang="zh-CN" altLang="en-US" b="1" dirty="0" smtClean="0">
                <a:latin typeface="黑体" pitchFamily="49" charset="-122"/>
                <a:ea typeface="黑体" pitchFamily="49" charset="-122"/>
              </a:rPr>
              <a:t>）</a:t>
            </a:r>
            <a:endParaRPr lang="zh-CN" altLang="en-US" b="1" dirty="0">
              <a:latin typeface="黑体" pitchFamily="49" charset="-122"/>
              <a:ea typeface="黑体" pitchFamily="49" charset="-122"/>
            </a:endParaRPr>
          </a:p>
        </p:txBody>
      </p:sp>
    </p:spTree>
    <p:extLst>
      <p:ext uri="{BB962C8B-B14F-4D97-AF65-F5344CB8AC3E}">
        <p14:creationId xmlns:p14="http://schemas.microsoft.com/office/powerpoint/2010/main" val="3772230021"/>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a:defRPr/>
            </a:pPr>
            <a:r>
              <a:rPr lang="zh-CN" altLang="en-US" sz="3400" b="1" dirty="0"/>
              <a:t>在验收测试计划当中，可能包括的检验方面有以下几种：</a:t>
            </a:r>
          </a:p>
          <a:p>
            <a:pPr>
              <a:defRPr/>
            </a:pP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marL="0" indent="0">
              <a:buFont typeface="Arial" pitchFamily="34" charset="0"/>
              <a:buNone/>
              <a:defRPr/>
            </a:pPr>
            <a:endParaRPr lang="en-US" altLang="zh-CN" dirty="0" smtClean="0"/>
          </a:p>
          <a:p>
            <a:pPr>
              <a:defRPr/>
            </a:pPr>
            <a:r>
              <a:rPr lang="zh-CN" altLang="en-US" dirty="0" smtClean="0"/>
              <a:t>软件验收的时间安排通常由开发者和用户共同协商。</a:t>
            </a:r>
          </a:p>
          <a:p>
            <a:pPr lvl="1">
              <a:defRPr/>
            </a:pPr>
            <a:endParaRPr lang="zh-CN" altLang="en-US" dirty="0" smtClean="0"/>
          </a:p>
        </p:txBody>
      </p:sp>
      <p:graphicFrame>
        <p:nvGraphicFramePr>
          <p:cNvPr id="4" name="图示 3"/>
          <p:cNvGraphicFramePr/>
          <p:nvPr>
            <p:extLst>
              <p:ext uri="{D42A27DB-BD31-4B8C-83A1-F6EECF244321}">
                <p14:modId xmlns:p14="http://schemas.microsoft.com/office/powerpoint/2010/main" val="3787155176"/>
              </p:ext>
            </p:extLst>
          </p:nvPr>
        </p:nvGraphicFramePr>
        <p:xfrm>
          <a:off x="2401973" y="2503021"/>
          <a:ext cx="6202475" cy="38783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标题 1"/>
          <p:cNvSpPr txBox="1">
            <a:spLocks/>
          </p:cNvSpPr>
          <p:nvPr/>
        </p:nvSpPr>
        <p:spPr bwMode="auto">
          <a:xfrm>
            <a:off x="579438" y="692696"/>
            <a:ext cx="8385050" cy="78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defRPr/>
            </a:pPr>
            <a:r>
              <a:rPr lang="zh-CN" altLang="en-US" b="1" dirty="0" smtClean="0">
                <a:latin typeface="黑体" pitchFamily="49" charset="-122"/>
                <a:ea typeface="黑体" pitchFamily="49" charset="-122"/>
              </a:rPr>
              <a:t>验收测试（</a:t>
            </a:r>
            <a:r>
              <a:rPr lang="en-US" altLang="zh-CN" b="1" dirty="0" smtClean="0">
                <a:latin typeface="黑体" pitchFamily="49" charset="-122"/>
                <a:ea typeface="黑体" pitchFamily="49" charset="-122"/>
              </a:rPr>
              <a:t>Acceptance Testing</a:t>
            </a:r>
            <a:r>
              <a:rPr lang="zh-CN" altLang="en-US" b="1" dirty="0" smtClean="0">
                <a:latin typeface="黑体" pitchFamily="49" charset="-122"/>
                <a:ea typeface="黑体" pitchFamily="49" charset="-122"/>
              </a:rPr>
              <a:t>）</a:t>
            </a:r>
            <a:endParaRPr lang="zh-CN" altLang="en-US" b="1" dirty="0">
              <a:latin typeface="黑体" pitchFamily="49" charset="-122"/>
              <a:ea typeface="黑体" pitchFamily="49" charset="-122"/>
            </a:endParaRPr>
          </a:p>
        </p:txBody>
      </p:sp>
    </p:spTree>
    <p:extLst>
      <p:ext uri="{BB962C8B-B14F-4D97-AF65-F5344CB8AC3E}">
        <p14:creationId xmlns:p14="http://schemas.microsoft.com/office/powerpoint/2010/main" val="126867257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22531">
                                            <p:txEl>
                                              <p:pRg st="10" end="10"/>
                                            </p:txEl>
                                          </p:spTgt>
                                        </p:tgtEl>
                                        <p:attrNameLst>
                                          <p:attrName>style.visibility</p:attrName>
                                        </p:attrNameLst>
                                      </p:cBhvr>
                                      <p:to>
                                        <p:strVal val="visible"/>
                                      </p:to>
                                    </p:set>
                                    <p:animEffect transition="in" filter="diamond(in)">
                                      <p:cBhvr>
                                        <p:cTn id="17" dur="2000"/>
                                        <p:tgtEl>
                                          <p:spTgt spid="2253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8219E3-10F8-4EA7-A0AA-3BBFF91E385B}" type="slidenum">
              <a:rPr lang="en-US" altLang="zh-CN" smtClean="0"/>
              <a:pPr eaLnBrk="1" hangingPunct="1"/>
              <a:t>2</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软件测试流程</a:t>
            </a:r>
          </a:p>
        </p:txBody>
      </p:sp>
      <p:sp>
        <p:nvSpPr>
          <p:cNvPr id="5124"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lnSpc>
                <a:spcPct val="150000"/>
              </a:lnSpc>
              <a:defRPr/>
            </a:pPr>
            <a:r>
              <a:rPr lang="zh-CN" altLang="en-US" sz="3200" b="1" dirty="0" smtClean="0"/>
              <a:t>软件测试各流程的主要工作内容</a:t>
            </a:r>
            <a:endParaRPr lang="en-US" altLang="zh-CN" sz="3200" b="1"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内容占位符 3"/>
          <p:cNvSpPr>
            <a:spLocks noGrp="1"/>
          </p:cNvSpPr>
          <p:nvPr>
            <p:ph idx="1"/>
          </p:nvPr>
        </p:nvSpPr>
        <p:spPr/>
        <p:txBody>
          <a:bodyPr/>
          <a:lstStyle/>
          <a:p>
            <a:endParaRPr lang="zh-CN" altLang="en-US" dirty="0" smtClean="0"/>
          </a:p>
        </p:txBody>
      </p:sp>
      <p:grpSp>
        <p:nvGrpSpPr>
          <p:cNvPr id="9" name="Group 2"/>
          <p:cNvGrpSpPr>
            <a:grpSpLocks/>
          </p:cNvGrpSpPr>
          <p:nvPr/>
        </p:nvGrpSpPr>
        <p:grpSpPr bwMode="auto">
          <a:xfrm>
            <a:off x="761266" y="1948327"/>
            <a:ext cx="7535340" cy="4216977"/>
            <a:chOff x="848" y="885"/>
            <a:chExt cx="4080" cy="2617"/>
          </a:xfrm>
          <a:scene3d>
            <a:camera prst="orthographicFront">
              <a:rot lat="0" lon="0" rev="0"/>
            </a:camera>
            <a:lightRig rig="contrasting" dir="t">
              <a:rot lat="0" lon="0" rev="1500000"/>
            </a:lightRig>
          </a:scene3d>
        </p:grpSpPr>
        <p:sp>
          <p:nvSpPr>
            <p:cNvPr id="10" name="AutoShape 3"/>
            <p:cNvSpPr>
              <a:spLocks noChangeArrowheads="1"/>
            </p:cNvSpPr>
            <p:nvPr/>
          </p:nvSpPr>
          <p:spPr bwMode="gray">
            <a:xfrm>
              <a:off x="848" y="885"/>
              <a:ext cx="4080" cy="715"/>
            </a:xfrm>
            <a:prstGeom prst="downArrowCallout">
              <a:avLst>
                <a:gd name="adj1" fmla="val 31093"/>
                <a:gd name="adj2" fmla="val 47931"/>
                <a:gd name="adj3" fmla="val 21986"/>
                <a:gd name="adj4" fmla="val 75912"/>
              </a:avLst>
            </a:prstGeom>
            <a:solidFill>
              <a:srgbClr val="99CCFF"/>
            </a:solidFill>
            <a:ln w="25400" algn="ctr">
              <a:noFill/>
              <a:miter lim="800000"/>
              <a:headEnd/>
              <a:tailEnd/>
            </a:ln>
            <a:effectLst>
              <a:outerShdw blurRad="149987" dist="250190" dir="8460000" algn="ctr">
                <a:srgbClr val="000000">
                  <a:alpha val="28000"/>
                </a:srgbClr>
              </a:outerShdw>
            </a:effectLst>
            <a:sp3d prstMaterial="metal">
              <a:bevelT w="88900" h="88900"/>
            </a:sp3d>
          </p:spPr>
          <p:txBody>
            <a:bodyPr lIns="45720" tIns="44450" rIns="45720" bIns="44450" anchor="ctr" anchorCtr="1"/>
            <a:lstStyle/>
            <a:p>
              <a:pPr marL="0" lvl="1" algn="ctr" eaLnBrk="0" hangingPunct="0">
                <a:lnSpc>
                  <a:spcPct val="85000"/>
                </a:lnSpc>
                <a:spcBef>
                  <a:spcPct val="30000"/>
                </a:spcBef>
                <a:defRPr/>
              </a:pPr>
              <a:r>
                <a:rPr lang="zh-CN" altLang="en-US" sz="1800" b="1" dirty="0">
                  <a:solidFill>
                    <a:srgbClr val="0070C0"/>
                  </a:solidFill>
                  <a:latin typeface="微软雅黑" pitchFamily="34" charset="-122"/>
                  <a:ea typeface="微软雅黑" pitchFamily="34" charset="-122"/>
                </a:rPr>
                <a:t>测试人员</a:t>
              </a:r>
              <a:endParaRPr lang="en-US" altLang="zh-CN" sz="1800" b="1" dirty="0">
                <a:solidFill>
                  <a:srgbClr val="0070C0"/>
                </a:solidFill>
                <a:latin typeface="微软雅黑" pitchFamily="34" charset="-122"/>
                <a:ea typeface="微软雅黑" pitchFamily="34" charset="-122"/>
              </a:endParaRPr>
            </a:p>
            <a:p>
              <a:pPr marL="0" lvl="1" algn="ctr" eaLnBrk="0" hangingPunct="0">
                <a:lnSpc>
                  <a:spcPct val="85000"/>
                </a:lnSpc>
                <a:spcBef>
                  <a:spcPct val="30000"/>
                </a:spcBef>
                <a:defRPr/>
              </a:pPr>
              <a:r>
                <a:rPr lang="zh-CN" altLang="en-US" sz="1800" dirty="0">
                  <a:solidFill>
                    <a:srgbClr val="0070C0"/>
                  </a:solidFill>
                  <a:latin typeface="微软雅黑" pitchFamily="34" charset="-122"/>
                  <a:ea typeface="微软雅黑" pitchFamily="34" charset="-122"/>
                </a:rPr>
                <a:t>通知用户方选派验收测试人员</a:t>
              </a:r>
              <a:endParaRPr lang="en-US" altLang="zh-TW" sz="1800" dirty="0">
                <a:solidFill>
                  <a:srgbClr val="0070C0"/>
                </a:solidFill>
                <a:latin typeface="微软雅黑" pitchFamily="34" charset="-122"/>
                <a:ea typeface="微软雅黑" pitchFamily="34" charset="-122"/>
              </a:endParaRPr>
            </a:p>
          </p:txBody>
        </p:sp>
        <p:sp>
          <p:nvSpPr>
            <p:cNvPr id="12" name="AutoShape 5"/>
            <p:cNvSpPr>
              <a:spLocks noChangeArrowheads="1"/>
            </p:cNvSpPr>
            <p:nvPr/>
          </p:nvSpPr>
          <p:spPr bwMode="gray">
            <a:xfrm>
              <a:off x="848" y="1594"/>
              <a:ext cx="4080" cy="966"/>
            </a:xfrm>
            <a:prstGeom prst="downArrowCallout">
              <a:avLst>
                <a:gd name="adj1" fmla="val 31093"/>
                <a:gd name="adj2" fmla="val 47931"/>
                <a:gd name="adj3" fmla="val 21986"/>
                <a:gd name="adj4" fmla="val 75912"/>
              </a:avLst>
            </a:prstGeom>
            <a:solidFill>
              <a:schemeClr val="bg2">
                <a:lumMod val="60000"/>
                <a:lumOff val="40000"/>
              </a:schemeClr>
            </a:solidFill>
            <a:ln w="25400" algn="ctr">
              <a:noFill/>
              <a:miter lim="800000"/>
              <a:headEnd/>
              <a:tailEnd/>
            </a:ln>
            <a:effectLst>
              <a:outerShdw blurRad="149987" dist="250190" dir="8460000" algn="ctr">
                <a:srgbClr val="000000">
                  <a:alpha val="28000"/>
                </a:srgbClr>
              </a:outerShdw>
            </a:effectLst>
            <a:sp3d prstMaterial="metal">
              <a:bevelT w="88900" h="88900"/>
            </a:sp3d>
          </p:spPr>
          <p:txBody>
            <a:bodyPr lIns="45720" tIns="44450" rIns="45720" bIns="44450" anchor="ctr" anchorCtr="1"/>
            <a:lstStyle/>
            <a:p>
              <a:pPr marL="0" lvl="1" algn="ctr" eaLnBrk="0" hangingPunct="0">
                <a:lnSpc>
                  <a:spcPct val="85000"/>
                </a:lnSpc>
                <a:spcBef>
                  <a:spcPct val="30000"/>
                </a:spcBef>
                <a:defRPr/>
              </a:pPr>
              <a:endParaRPr lang="en-US" altLang="zh-CN" b="1" dirty="0">
                <a:latin typeface="微软雅黑" pitchFamily="34" charset="-122"/>
                <a:ea typeface="微软雅黑" pitchFamily="34" charset="-122"/>
              </a:endParaRPr>
            </a:p>
            <a:p>
              <a:pPr marL="0" lvl="1" eaLnBrk="0" hangingPunct="0">
                <a:lnSpc>
                  <a:spcPct val="85000"/>
                </a:lnSpc>
                <a:spcBef>
                  <a:spcPct val="30000"/>
                </a:spcBef>
                <a:defRPr/>
              </a:pPr>
              <a:r>
                <a:rPr lang="zh-CN" altLang="en-US" sz="1800" b="1" dirty="0">
                  <a:solidFill>
                    <a:schemeClr val="tx1">
                      <a:lumMod val="10000"/>
                    </a:schemeClr>
                  </a:solidFill>
                  <a:latin typeface="微软雅黑" pitchFamily="34" charset="-122"/>
                  <a:ea typeface="微软雅黑" pitchFamily="34" charset="-122"/>
                </a:rPr>
                <a:t>                                           </a:t>
              </a:r>
              <a:r>
                <a:rPr lang="zh-CN" altLang="en-US" sz="1800" b="1" dirty="0">
                  <a:solidFill>
                    <a:schemeClr val="tx1">
                      <a:lumMod val="25000"/>
                    </a:schemeClr>
                  </a:solidFill>
                  <a:latin typeface="微软雅黑" pitchFamily="34" charset="-122"/>
                  <a:ea typeface="微软雅黑" pitchFamily="34" charset="-122"/>
                </a:rPr>
                <a:t>测试材料</a:t>
              </a:r>
              <a:endParaRPr lang="en-US" altLang="zh-CN" sz="1800" b="1" dirty="0">
                <a:solidFill>
                  <a:schemeClr val="tx1">
                    <a:lumMod val="25000"/>
                  </a:schemeClr>
                </a:solidFill>
                <a:latin typeface="微软雅黑" pitchFamily="34" charset="-122"/>
                <a:ea typeface="微软雅黑" pitchFamily="34" charset="-122"/>
              </a:endParaRPr>
            </a:p>
            <a:p>
              <a:pPr marL="0" lvl="1" eaLnBrk="0" hangingPunct="0">
                <a:lnSpc>
                  <a:spcPct val="85000"/>
                </a:lnSpc>
                <a:spcBef>
                  <a:spcPct val="30000"/>
                </a:spcBef>
                <a:defRPr/>
              </a:pPr>
              <a:r>
                <a:rPr lang="zh-CN" altLang="en-US" sz="1800" dirty="0">
                  <a:solidFill>
                    <a:schemeClr val="tx1">
                      <a:lumMod val="25000"/>
                    </a:schemeClr>
                  </a:solidFill>
                  <a:latin typeface="微软雅黑" pitchFamily="34" charset="-122"/>
                  <a:ea typeface="微软雅黑" pitchFamily="34" charset="-122"/>
                </a:rPr>
                <a:t>测试部门准备相关文件供测试参考，如需求分析文档、设计</a:t>
              </a:r>
              <a:endParaRPr lang="en-US" altLang="zh-CN" sz="1800" dirty="0">
                <a:solidFill>
                  <a:schemeClr val="tx1">
                    <a:lumMod val="25000"/>
                  </a:schemeClr>
                </a:solidFill>
                <a:latin typeface="微软雅黑" pitchFamily="34" charset="-122"/>
                <a:ea typeface="微软雅黑" pitchFamily="34" charset="-122"/>
              </a:endParaRPr>
            </a:p>
            <a:p>
              <a:pPr marL="0" lvl="1" eaLnBrk="0" hangingPunct="0">
                <a:lnSpc>
                  <a:spcPct val="85000"/>
                </a:lnSpc>
                <a:spcBef>
                  <a:spcPct val="30000"/>
                </a:spcBef>
                <a:defRPr/>
              </a:pPr>
              <a:r>
                <a:rPr lang="zh-CN" altLang="en-US" sz="1800" dirty="0">
                  <a:solidFill>
                    <a:schemeClr val="tx1">
                      <a:lumMod val="25000"/>
                    </a:schemeClr>
                  </a:solidFill>
                  <a:latin typeface="微软雅黑" pitchFamily="34" charset="-122"/>
                  <a:ea typeface="微软雅黑" pitchFamily="34" charset="-122"/>
                </a:rPr>
                <a:t>说明、测试计划、用户手册、用户确认测试报告等</a:t>
              </a:r>
            </a:p>
            <a:p>
              <a:pPr algn="ctr" eaLnBrk="0" hangingPunct="0">
                <a:lnSpc>
                  <a:spcPct val="85000"/>
                </a:lnSpc>
                <a:spcBef>
                  <a:spcPct val="30000"/>
                </a:spcBef>
                <a:defRPr/>
              </a:pPr>
              <a:endParaRPr lang="en-US" altLang="zh-TW" dirty="0">
                <a:solidFill>
                  <a:schemeClr val="bg1"/>
                </a:solidFill>
                <a:latin typeface="微软雅黑" pitchFamily="34" charset="-122"/>
                <a:ea typeface="微软雅黑" pitchFamily="34" charset="-122"/>
              </a:endParaRPr>
            </a:p>
          </p:txBody>
        </p:sp>
        <p:sp>
          <p:nvSpPr>
            <p:cNvPr id="13" name="AutoShape 6"/>
            <p:cNvSpPr>
              <a:spLocks noChangeArrowheads="1"/>
            </p:cNvSpPr>
            <p:nvPr/>
          </p:nvSpPr>
          <p:spPr bwMode="gray">
            <a:xfrm>
              <a:off x="848" y="2524"/>
              <a:ext cx="4080" cy="978"/>
            </a:xfrm>
            <a:prstGeom prst="downArrowCallout">
              <a:avLst>
                <a:gd name="adj1" fmla="val 31093"/>
                <a:gd name="adj2" fmla="val 47931"/>
                <a:gd name="adj3" fmla="val 21986"/>
                <a:gd name="adj4" fmla="val 75912"/>
              </a:avLst>
            </a:prstGeom>
            <a:solidFill>
              <a:schemeClr val="tx2">
                <a:lumMod val="20000"/>
                <a:lumOff val="80000"/>
              </a:schemeClr>
            </a:solidFill>
            <a:ln w="25400" algn="ctr">
              <a:noFill/>
              <a:miter lim="800000"/>
              <a:headEnd/>
              <a:tailEnd/>
            </a:ln>
            <a:effectLst>
              <a:outerShdw blurRad="149987" dist="250190" dir="8460000" algn="ctr">
                <a:srgbClr val="000000">
                  <a:alpha val="28000"/>
                </a:srgbClr>
              </a:outerShdw>
            </a:effectLst>
            <a:sp3d prstMaterial="metal">
              <a:bevelT w="88900" h="88900"/>
            </a:sp3d>
          </p:spPr>
          <p:txBody>
            <a:bodyPr lIns="45720" tIns="44450" rIns="45720" bIns="44450" anchor="ctr" anchorCtr="1"/>
            <a:lstStyle/>
            <a:p>
              <a:pPr lvl="1">
                <a:defRPr/>
              </a:pPr>
              <a:endParaRPr lang="en-US" altLang="zh-CN" b="1" dirty="0">
                <a:latin typeface="微软雅黑" pitchFamily="34" charset="-122"/>
                <a:ea typeface="微软雅黑" pitchFamily="34" charset="-122"/>
              </a:endParaRPr>
            </a:p>
            <a:p>
              <a:pPr lvl="1">
                <a:defRPr/>
              </a:pPr>
              <a:r>
                <a:rPr lang="zh-CN" altLang="en-US" b="1" dirty="0">
                  <a:solidFill>
                    <a:srgbClr val="0070C0"/>
                  </a:solidFill>
                  <a:latin typeface="微软雅黑" pitchFamily="34" charset="-122"/>
                  <a:ea typeface="微软雅黑" pitchFamily="34" charset="-122"/>
                </a:rPr>
                <a:t>                                        </a:t>
              </a:r>
              <a:r>
                <a:rPr lang="zh-CN" altLang="en-US" sz="1800" b="1" dirty="0">
                  <a:solidFill>
                    <a:schemeClr val="tx2">
                      <a:lumMod val="75000"/>
                    </a:schemeClr>
                  </a:solidFill>
                  <a:latin typeface="微软雅黑" pitchFamily="34" charset="-122"/>
                  <a:ea typeface="微软雅黑" pitchFamily="34" charset="-122"/>
                </a:rPr>
                <a:t>测试现场</a:t>
              </a:r>
              <a:endParaRPr lang="en-US" altLang="zh-CN" sz="1800" b="1" dirty="0">
                <a:solidFill>
                  <a:schemeClr val="tx2">
                    <a:lumMod val="75000"/>
                  </a:schemeClr>
                </a:solidFill>
                <a:latin typeface="微软雅黑" pitchFamily="34" charset="-122"/>
                <a:ea typeface="微软雅黑" pitchFamily="34" charset="-122"/>
              </a:endParaRPr>
            </a:p>
            <a:p>
              <a:pPr lvl="1">
                <a:defRPr/>
              </a:pPr>
              <a:r>
                <a:rPr lang="zh-CN" altLang="en-US" sz="1800" dirty="0">
                  <a:solidFill>
                    <a:schemeClr val="tx2">
                      <a:lumMod val="75000"/>
                    </a:schemeClr>
                  </a:solidFill>
                  <a:latin typeface="微软雅黑" pitchFamily="34" charset="-122"/>
                  <a:ea typeface="微软雅黑" pitchFamily="34" charset="-122"/>
                </a:rPr>
                <a:t>测试部门负责安装现场软件，建立周边环境，并通知测试现场</a:t>
              </a:r>
              <a:endParaRPr lang="en-US" altLang="zh-CN" sz="1800" dirty="0">
                <a:solidFill>
                  <a:schemeClr val="tx2">
                    <a:lumMod val="75000"/>
                  </a:schemeClr>
                </a:solidFill>
                <a:latin typeface="微软雅黑" pitchFamily="34" charset="-122"/>
                <a:ea typeface="微软雅黑" pitchFamily="34" charset="-122"/>
              </a:endParaRPr>
            </a:p>
            <a:p>
              <a:pPr lvl="1">
                <a:defRPr/>
              </a:pPr>
              <a:r>
                <a:rPr lang="zh-CN" altLang="en-US" sz="1800" dirty="0">
                  <a:solidFill>
                    <a:schemeClr val="tx2">
                      <a:lumMod val="75000"/>
                    </a:schemeClr>
                  </a:solidFill>
                  <a:latin typeface="微软雅黑" pitchFamily="34" charset="-122"/>
                  <a:ea typeface="微软雅黑" pitchFamily="34" charset="-122"/>
                </a:rPr>
                <a:t>所在单位的</a:t>
              </a:r>
              <a:r>
                <a:rPr lang="en-US" altLang="zh-CN" sz="1800" dirty="0">
                  <a:solidFill>
                    <a:schemeClr val="tx2">
                      <a:lumMod val="75000"/>
                    </a:schemeClr>
                  </a:solidFill>
                  <a:latin typeface="微软雅黑" pitchFamily="34" charset="-122"/>
                  <a:ea typeface="微软雅黑" pitchFamily="34" charset="-122"/>
                </a:rPr>
                <a:t>IT</a:t>
              </a:r>
              <a:r>
                <a:rPr lang="zh-CN" altLang="en-US" sz="1800" dirty="0">
                  <a:solidFill>
                    <a:schemeClr val="tx2">
                      <a:lumMod val="75000"/>
                    </a:schemeClr>
                  </a:solidFill>
                  <a:latin typeface="微软雅黑" pitchFamily="34" charset="-122"/>
                  <a:ea typeface="微软雅黑" pitchFamily="34" charset="-122"/>
                </a:rPr>
                <a:t>部门有关测试进行的时间及有何特殊要求</a:t>
              </a:r>
              <a:endParaRPr lang="en-US" altLang="zh-CN" sz="1800" dirty="0">
                <a:solidFill>
                  <a:schemeClr val="tx2">
                    <a:lumMod val="75000"/>
                  </a:schemeClr>
                </a:solidFill>
                <a:latin typeface="微软雅黑" pitchFamily="34" charset="-122"/>
                <a:ea typeface="微软雅黑" pitchFamily="34" charset="-122"/>
              </a:endParaRPr>
            </a:p>
            <a:p>
              <a:pPr algn="ctr" eaLnBrk="0" hangingPunct="0">
                <a:lnSpc>
                  <a:spcPct val="85000"/>
                </a:lnSpc>
                <a:spcBef>
                  <a:spcPct val="30000"/>
                </a:spcBef>
                <a:defRPr/>
              </a:pPr>
              <a:endParaRPr lang="en-US" altLang="zh-TW" dirty="0">
                <a:solidFill>
                  <a:schemeClr val="bg1"/>
                </a:solidFill>
                <a:latin typeface="微软雅黑" pitchFamily="34" charset="-122"/>
                <a:ea typeface="微软雅黑" pitchFamily="34" charset="-122"/>
              </a:endParaRPr>
            </a:p>
          </p:txBody>
        </p:sp>
      </p:grpSp>
      <p:sp>
        <p:nvSpPr>
          <p:cNvPr id="14" name="标题 1"/>
          <p:cNvSpPr txBox="1">
            <a:spLocks/>
          </p:cNvSpPr>
          <p:nvPr/>
        </p:nvSpPr>
        <p:spPr bwMode="auto">
          <a:xfrm>
            <a:off x="579438" y="692696"/>
            <a:ext cx="8385050" cy="78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defRPr/>
            </a:pPr>
            <a:r>
              <a:rPr lang="zh-CN" altLang="en-US" b="1" dirty="0" smtClean="0">
                <a:latin typeface="黑体" pitchFamily="49" charset="-122"/>
                <a:ea typeface="黑体" pitchFamily="49" charset="-122"/>
              </a:rPr>
              <a:t>验收测试（</a:t>
            </a:r>
            <a:r>
              <a:rPr lang="en-US" altLang="zh-CN" b="1" dirty="0" smtClean="0">
                <a:latin typeface="黑体" pitchFamily="49" charset="-122"/>
                <a:ea typeface="黑体" pitchFamily="49" charset="-122"/>
              </a:rPr>
              <a:t>Acceptance Testing</a:t>
            </a:r>
            <a:r>
              <a:rPr lang="zh-CN" altLang="en-US" b="1" dirty="0" smtClean="0">
                <a:latin typeface="黑体" pitchFamily="49" charset="-122"/>
                <a:ea typeface="黑体" pitchFamily="49" charset="-122"/>
              </a:rPr>
              <a:t>）</a:t>
            </a:r>
            <a:endParaRPr lang="zh-CN" altLang="en-US" b="1" dirty="0">
              <a:latin typeface="黑体" pitchFamily="49" charset="-122"/>
              <a:ea typeface="黑体" pitchFamily="49" charset="-122"/>
            </a:endParaRPr>
          </a:p>
        </p:txBody>
      </p:sp>
    </p:spTree>
    <p:extLst>
      <p:ext uri="{BB962C8B-B14F-4D97-AF65-F5344CB8AC3E}">
        <p14:creationId xmlns:p14="http://schemas.microsoft.com/office/powerpoint/2010/main" val="351042425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5" name="内容占位符 4"/>
          <p:cNvGraphicFramePr>
            <a:graphicFrameLocks noGrp="1"/>
          </p:cNvGraphicFramePr>
          <p:nvPr>
            <p:ph idx="1"/>
            <p:extLst>
              <p:ext uri="{D42A27DB-BD31-4B8C-83A1-F6EECF244321}">
                <p14:modId xmlns:p14="http://schemas.microsoft.com/office/powerpoint/2010/main" val="1464589072"/>
              </p:ext>
            </p:extLst>
          </p:nvPr>
        </p:nvGraphicFramePr>
        <p:xfrm>
          <a:off x="448668" y="476672"/>
          <a:ext cx="8155780" cy="5451901"/>
        </p:xfrm>
        <a:graphic>
          <a:graphicData uri="http://schemas.openxmlformats.org/drawingml/2006/table">
            <a:tbl>
              <a:tblPr firstRow="1" bandRow="1">
                <a:tableStyleId>{5C22544A-7EE6-4342-B048-85BDC9FD1C3A}</a:tableStyleId>
              </a:tblPr>
              <a:tblGrid>
                <a:gridCol w="1689221"/>
                <a:gridCol w="1498007"/>
                <a:gridCol w="1368152"/>
                <a:gridCol w="1228924"/>
                <a:gridCol w="1446076"/>
                <a:gridCol w="925400"/>
              </a:tblGrid>
              <a:tr h="1225993">
                <a:tc>
                  <a:txBody>
                    <a:bodyPr/>
                    <a:lstStyle/>
                    <a:p>
                      <a:r>
                        <a:rPr lang="zh-CN" altLang="en-US" sz="2400" b="1" dirty="0" smtClean="0">
                          <a:solidFill>
                            <a:schemeClr val="tx1"/>
                          </a:solidFill>
                        </a:rPr>
                        <a:t>测试名称</a:t>
                      </a:r>
                      <a:endParaRPr lang="zh-CN" alt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zh-CN" altLang="en-US" sz="2400" b="1" dirty="0" smtClean="0">
                          <a:solidFill>
                            <a:schemeClr val="tx1"/>
                          </a:solidFill>
                        </a:rPr>
                        <a:t>测试对象</a:t>
                      </a:r>
                      <a:endParaRPr lang="zh-CN" alt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zh-CN" altLang="en-US" sz="2400" b="1" dirty="0" smtClean="0">
                          <a:solidFill>
                            <a:schemeClr val="tx1"/>
                          </a:solidFill>
                        </a:rPr>
                        <a:t>测试依据</a:t>
                      </a:r>
                      <a:endParaRPr lang="zh-CN" alt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zh-CN" altLang="en-US" sz="2400" b="1" dirty="0" smtClean="0">
                          <a:solidFill>
                            <a:schemeClr val="tx1"/>
                          </a:solidFill>
                        </a:rPr>
                        <a:t>人员</a:t>
                      </a:r>
                      <a:endParaRPr lang="zh-CN" alt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zh-CN" altLang="en-US" sz="2400" b="1" dirty="0" smtClean="0">
                          <a:solidFill>
                            <a:schemeClr val="tx1"/>
                          </a:solidFill>
                        </a:rPr>
                        <a:t>测试方法</a:t>
                      </a:r>
                      <a:endParaRPr lang="zh-CN" alt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zh-CN" altLang="en-US" sz="2400" b="1" dirty="0" smtClean="0">
                          <a:solidFill>
                            <a:schemeClr val="tx1"/>
                          </a:solidFill>
                        </a:rPr>
                        <a:t>时间比例</a:t>
                      </a:r>
                      <a:endParaRPr lang="zh-CN" alt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921394">
                <a:tc>
                  <a:txBody>
                    <a:bodyPr/>
                    <a:lstStyle/>
                    <a:p>
                      <a:r>
                        <a:rPr lang="zh-CN" altLang="en-US" sz="1800" b="1" dirty="0" smtClean="0">
                          <a:solidFill>
                            <a:schemeClr val="tx1"/>
                          </a:solidFill>
                        </a:rPr>
                        <a:t>单元测试</a:t>
                      </a:r>
                      <a:endParaRPr lang="zh-CN" alt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dirty="0" smtClean="0"/>
                        <a:t>最小模块、如函数，类</a:t>
                      </a:r>
                      <a:endParaRPr lang="zh-CN"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b="1" dirty="0" smtClean="0"/>
                        <a:t>《</a:t>
                      </a:r>
                      <a:r>
                        <a:rPr lang="zh-CN" altLang="en-US" sz="1800" b="1" dirty="0" smtClean="0"/>
                        <a:t>详细设计</a:t>
                      </a:r>
                      <a:r>
                        <a:rPr lang="en-US" altLang="zh-CN" sz="1800" b="1" dirty="0" smtClean="0"/>
                        <a:t>》</a:t>
                      </a:r>
                      <a:endParaRPr lang="zh-CN"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dk1"/>
                          </a:solidFill>
                          <a:latin typeface="+mn-lt"/>
                          <a:ea typeface="+mn-ea"/>
                          <a:cs typeface="+mn-cs"/>
                        </a:rPr>
                        <a:t>白盒测试工程师，开发人员</a:t>
                      </a:r>
                      <a:endParaRPr lang="zh-CN" altLang="en-U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dk1"/>
                          </a:solidFill>
                          <a:latin typeface="+mn-lt"/>
                          <a:ea typeface="+mn-ea"/>
                          <a:cs typeface="+mn-cs"/>
                        </a:rPr>
                        <a:t>主要采用白盒方法</a:t>
                      </a:r>
                      <a:endParaRPr lang="zh-CN" altLang="en-U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smtClean="0">
                          <a:solidFill>
                            <a:schemeClr val="dk1"/>
                          </a:solidFill>
                          <a:latin typeface="+mn-lt"/>
                          <a:ea typeface="+mn-ea"/>
                          <a:cs typeface="+mn-cs"/>
                        </a:rPr>
                        <a:t>1</a:t>
                      </a:r>
                      <a:endParaRPr lang="zh-CN" altLang="en-U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21394">
                <a:tc>
                  <a:txBody>
                    <a:bodyPr/>
                    <a:lstStyle/>
                    <a:p>
                      <a:r>
                        <a:rPr lang="zh-CN" altLang="en-US" sz="1800" b="1" dirty="0" smtClean="0">
                          <a:solidFill>
                            <a:schemeClr val="tx1"/>
                          </a:solidFill>
                        </a:rPr>
                        <a:t>集成测试</a:t>
                      </a:r>
                      <a:endParaRPr lang="zh-CN" alt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dirty="0" smtClean="0"/>
                        <a:t>模块间的接口，如参数传递</a:t>
                      </a:r>
                      <a:endParaRPr lang="zh-CN"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b="1" dirty="0" smtClean="0"/>
                        <a:t>《</a:t>
                      </a:r>
                      <a:r>
                        <a:rPr lang="zh-CN" altLang="en-US" sz="1800" b="1" dirty="0" smtClean="0"/>
                        <a:t>概要设计</a:t>
                      </a:r>
                      <a:r>
                        <a:rPr lang="en-US" altLang="zh-CN" sz="1800" b="1" dirty="0" smtClean="0"/>
                        <a:t>》</a:t>
                      </a:r>
                      <a:endParaRPr lang="zh-CN"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dk1"/>
                          </a:solidFill>
                          <a:latin typeface="+mn-lt"/>
                          <a:ea typeface="+mn-ea"/>
                          <a:cs typeface="+mn-cs"/>
                        </a:rPr>
                        <a:t>接口测试工程师，开发人员</a:t>
                      </a:r>
                    </a:p>
                    <a:p>
                      <a:pPr marL="0" algn="l" defTabSz="914400" rtl="0" eaLnBrk="1" latinLnBrk="0" hangingPunct="1"/>
                      <a:endParaRPr lang="zh-CN" altLang="en-U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dk1"/>
                          </a:solidFill>
                          <a:latin typeface="+mn-lt"/>
                          <a:ea typeface="+mn-ea"/>
                          <a:cs typeface="+mn-cs"/>
                        </a:rPr>
                        <a:t>黑盒</a:t>
                      </a:r>
                      <a:r>
                        <a:rPr lang="en-US" altLang="zh-CN" sz="1800" b="1" kern="1200" dirty="0" smtClean="0">
                          <a:solidFill>
                            <a:schemeClr val="dk1"/>
                          </a:solidFill>
                          <a:latin typeface="+mn-lt"/>
                          <a:ea typeface="+mn-ea"/>
                          <a:cs typeface="+mn-cs"/>
                        </a:rPr>
                        <a:t>+</a:t>
                      </a:r>
                      <a:r>
                        <a:rPr lang="zh-CN" altLang="en-US" sz="1800" b="1" kern="1200" dirty="0" smtClean="0">
                          <a:solidFill>
                            <a:schemeClr val="dk1"/>
                          </a:solidFill>
                          <a:latin typeface="+mn-lt"/>
                          <a:ea typeface="+mn-ea"/>
                          <a:cs typeface="+mn-cs"/>
                        </a:rPr>
                        <a:t>白盒</a:t>
                      </a:r>
                      <a:endParaRPr lang="zh-CN" altLang="en-U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smtClean="0">
                          <a:solidFill>
                            <a:schemeClr val="dk1"/>
                          </a:solidFill>
                          <a:latin typeface="+mn-lt"/>
                          <a:ea typeface="+mn-ea"/>
                          <a:cs typeface="+mn-cs"/>
                        </a:rPr>
                        <a:t>2</a:t>
                      </a:r>
                      <a:endParaRPr lang="zh-CN" altLang="en-U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21394">
                <a:tc>
                  <a:txBody>
                    <a:bodyPr/>
                    <a:lstStyle/>
                    <a:p>
                      <a:r>
                        <a:rPr lang="zh-CN" altLang="en-US" sz="1800" b="1" dirty="0" smtClean="0">
                          <a:solidFill>
                            <a:schemeClr val="tx1"/>
                          </a:solidFill>
                        </a:rPr>
                        <a:t>系统测试</a:t>
                      </a:r>
                      <a:endParaRPr lang="zh-CN" alt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dirty="0" smtClean="0"/>
                        <a:t>整个系统，包括软硬件</a:t>
                      </a:r>
                      <a:endParaRPr lang="zh-CN"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b="1" dirty="0" smtClean="0"/>
                        <a:t>《</a:t>
                      </a:r>
                      <a:r>
                        <a:rPr lang="zh-CN" altLang="en-US" sz="1800" b="1" dirty="0" smtClean="0"/>
                        <a:t>需求规格说明书</a:t>
                      </a:r>
                      <a:r>
                        <a:rPr lang="en-US" altLang="zh-CN" sz="1800" b="1" dirty="0" smtClean="0"/>
                        <a:t>》</a:t>
                      </a:r>
                      <a:endParaRPr lang="zh-CN"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dk1"/>
                          </a:solidFill>
                          <a:latin typeface="+mn-lt"/>
                          <a:ea typeface="+mn-ea"/>
                          <a:cs typeface="+mn-cs"/>
                        </a:rPr>
                        <a:t>黑盒测试工程师</a:t>
                      </a:r>
                      <a:endParaRPr lang="zh-CN" altLang="en-U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dk1"/>
                          </a:solidFill>
                          <a:latin typeface="+mn-lt"/>
                          <a:ea typeface="+mn-ea"/>
                          <a:cs typeface="+mn-cs"/>
                        </a:rPr>
                        <a:t>黑盒</a:t>
                      </a:r>
                      <a:endParaRPr lang="zh-CN" altLang="en-U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smtClean="0">
                          <a:solidFill>
                            <a:schemeClr val="dk1"/>
                          </a:solidFill>
                          <a:latin typeface="+mn-lt"/>
                          <a:ea typeface="+mn-ea"/>
                          <a:cs typeface="+mn-cs"/>
                        </a:rPr>
                        <a:t>5</a:t>
                      </a:r>
                      <a:endParaRPr lang="zh-CN" altLang="en-U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94400">
                <a:tc>
                  <a:txBody>
                    <a:bodyPr/>
                    <a:lstStyle/>
                    <a:p>
                      <a:r>
                        <a:rPr lang="zh-CN" altLang="en-US" sz="1800" b="1" dirty="0" smtClean="0">
                          <a:solidFill>
                            <a:schemeClr val="tx1"/>
                          </a:solidFill>
                        </a:rPr>
                        <a:t>验收测试</a:t>
                      </a:r>
                      <a:endParaRPr lang="zh-CN" alt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t>整个系统，包括软硬件</a:t>
                      </a:r>
                    </a:p>
                    <a:p>
                      <a:endParaRPr lang="zh-CN"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b="1" dirty="0" smtClean="0"/>
                        <a:t>《</a:t>
                      </a:r>
                      <a:r>
                        <a:rPr lang="zh-CN" altLang="en-US" sz="1800" b="1" dirty="0" smtClean="0"/>
                        <a:t>需求规格说明书</a:t>
                      </a:r>
                      <a:r>
                        <a:rPr lang="en-US" altLang="zh-CN" sz="1800" b="1" dirty="0" smtClean="0"/>
                        <a:t>》</a:t>
                      </a:r>
                      <a:r>
                        <a:rPr lang="zh-CN" altLang="en-US" sz="1800" b="1" dirty="0" smtClean="0"/>
                        <a:t>，验收标准</a:t>
                      </a:r>
                      <a:endParaRPr lang="zh-CN"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dk1"/>
                          </a:solidFill>
                          <a:latin typeface="+mn-lt"/>
                          <a:ea typeface="+mn-ea"/>
                          <a:cs typeface="+mn-cs"/>
                        </a:rPr>
                        <a:t>用户为主，可能有测试工程师</a:t>
                      </a:r>
                      <a:endParaRPr lang="zh-CN" altLang="en-U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dk1"/>
                          </a:solidFill>
                          <a:latin typeface="+mn-lt"/>
                          <a:ea typeface="+mn-ea"/>
                          <a:cs typeface="+mn-cs"/>
                        </a:rPr>
                        <a:t>黑盒</a:t>
                      </a:r>
                      <a:endParaRPr lang="zh-CN" altLang="en-U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800" b="1" kern="1200" dirty="0" smtClean="0">
                          <a:solidFill>
                            <a:schemeClr val="dk1"/>
                          </a:solidFill>
                          <a:latin typeface="+mn-lt"/>
                          <a:ea typeface="+mn-ea"/>
                          <a:cs typeface="+mn-cs"/>
                        </a:rPr>
                        <a:t>2</a:t>
                      </a:r>
                      <a:endParaRPr lang="zh-CN" altLang="en-U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21</a:t>
            </a:fld>
            <a:endParaRPr lang="en-US" altLang="zh-CN"/>
          </a:p>
        </p:txBody>
      </p:sp>
    </p:spTree>
    <p:extLst>
      <p:ext uri="{BB962C8B-B14F-4D97-AF65-F5344CB8AC3E}">
        <p14:creationId xmlns:p14="http://schemas.microsoft.com/office/powerpoint/2010/main" val="1291341099"/>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3400" b="1" dirty="0"/>
              <a:t>验收测试常用技术</a:t>
            </a:r>
            <a:endParaRPr lang="en-US" altLang="zh-CN" sz="3400" b="1" dirty="0"/>
          </a:p>
        </p:txBody>
      </p:sp>
      <p:sp>
        <p:nvSpPr>
          <p:cNvPr id="4" name="灯片编号占位符 3"/>
          <p:cNvSpPr>
            <a:spLocks noGrp="1"/>
          </p:cNvSpPr>
          <p:nvPr>
            <p:ph type="sldNum" sz="quarter" idx="12"/>
          </p:nvPr>
        </p:nvSpPr>
        <p:spPr>
          <a:xfrm>
            <a:off x="6510039" y="6337126"/>
            <a:ext cx="1981200" cy="476250"/>
          </a:xfrm>
        </p:spPr>
        <p:txBody>
          <a:bodyPr/>
          <a:lstStyle/>
          <a:p>
            <a:pPr>
              <a:defRPr/>
            </a:pPr>
            <a:fld id="{CB6A985E-BE02-4E5A-8B89-C24F6CB4E833}" type="slidenum">
              <a:rPr lang="en-US" altLang="zh-CN" smtClean="0"/>
              <a:pPr>
                <a:defRPr/>
              </a:pPr>
              <a:t>22</a:t>
            </a:fld>
            <a:endParaRPr lang="en-US" altLang="zh-CN"/>
          </a:p>
        </p:txBody>
      </p:sp>
      <p:sp>
        <p:nvSpPr>
          <p:cNvPr id="5"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defRPr/>
            </a:pPr>
            <a:r>
              <a:rPr lang="zh-CN" altLang="en-US" b="1" dirty="0" smtClean="0">
                <a:latin typeface="黑体" pitchFamily="49" charset="-122"/>
                <a:ea typeface="黑体" pitchFamily="49" charset="-122"/>
              </a:rPr>
              <a:t>验收测试（</a:t>
            </a:r>
            <a:r>
              <a:rPr lang="en-US" altLang="zh-CN" b="1" dirty="0" smtClean="0">
                <a:latin typeface="黑体" pitchFamily="49" charset="-122"/>
                <a:ea typeface="黑体" pitchFamily="49" charset="-122"/>
              </a:rPr>
              <a:t>Acceptance Testing</a:t>
            </a:r>
            <a:r>
              <a:rPr lang="zh-CN" altLang="en-US" b="1" dirty="0" smtClean="0">
                <a:latin typeface="黑体" pitchFamily="49" charset="-122"/>
                <a:ea typeface="黑体" pitchFamily="49" charset="-122"/>
              </a:rPr>
              <a:t>）</a:t>
            </a:r>
            <a:endParaRPr lang="zh-CN" altLang="en-US" b="1" dirty="0">
              <a:latin typeface="黑体" pitchFamily="49" charset="-122"/>
              <a:ea typeface="黑体" pitchFamily="49" charset="-122"/>
            </a:endParaRPr>
          </a:p>
        </p:txBody>
      </p:sp>
      <p:grpSp>
        <p:nvGrpSpPr>
          <p:cNvPr id="6" name="Group 2"/>
          <p:cNvGrpSpPr>
            <a:grpSpLocks/>
          </p:cNvGrpSpPr>
          <p:nvPr/>
        </p:nvGrpSpPr>
        <p:grpSpPr bwMode="auto">
          <a:xfrm>
            <a:off x="474663" y="2007120"/>
            <a:ext cx="2747962" cy="5094288"/>
            <a:chOff x="106" y="493"/>
            <a:chExt cx="1731" cy="3481"/>
          </a:xfrm>
        </p:grpSpPr>
        <p:sp>
          <p:nvSpPr>
            <p:cNvPr id="7" name="Rectangle 3"/>
            <p:cNvSpPr>
              <a:spLocks noChangeArrowheads="1"/>
            </p:cNvSpPr>
            <p:nvPr/>
          </p:nvSpPr>
          <p:spPr bwMode="auto">
            <a:xfrm>
              <a:off x="106" y="493"/>
              <a:ext cx="1306" cy="3481"/>
            </a:xfrm>
            <a:prstGeom prst="rect">
              <a:avLst/>
            </a:prstGeom>
            <a:noFill/>
            <a:ln w="9525">
              <a:noFill/>
              <a:miter lim="800000"/>
              <a:headEnd/>
              <a:tailEnd/>
            </a:ln>
          </p:spPr>
          <p:txBody>
            <a:bodyPr wrap="none" anchor="ctr"/>
            <a:lstStyle/>
            <a:p>
              <a:pPr eaLnBrk="0" hangingPunct="0"/>
              <a:endParaRPr lang="zh-TW" altLang="en-US">
                <a:ea typeface="PMingLiU" pitchFamily="18" charset="-120"/>
              </a:endParaRPr>
            </a:p>
          </p:txBody>
        </p:sp>
        <p:sp>
          <p:nvSpPr>
            <p:cNvPr id="8" name="AutoShape 4"/>
            <p:cNvSpPr>
              <a:spLocks noChangeArrowheads="1"/>
            </p:cNvSpPr>
            <p:nvPr/>
          </p:nvSpPr>
          <p:spPr bwMode="gray">
            <a:xfrm>
              <a:off x="193" y="883"/>
              <a:ext cx="1124" cy="589"/>
            </a:xfrm>
            <a:prstGeom prst="roundRect">
              <a:avLst>
                <a:gd name="adj" fmla="val 16667"/>
              </a:avLst>
            </a:prstGeom>
            <a:solidFill>
              <a:srgbClr val="6399AB"/>
            </a:solidFill>
            <a:ln w="254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45720" tIns="44450" rIns="45720" bIns="44450" anchor="ctr" anchorCtr="1"/>
            <a:lstStyle/>
            <a:p>
              <a:pPr eaLnBrk="0" hangingPunct="0">
                <a:defRPr/>
              </a:pPr>
              <a:r>
                <a:rPr lang="zh-CN" altLang="en-US" sz="2400" dirty="0">
                  <a:solidFill>
                    <a:schemeClr val="bg1"/>
                  </a:solidFill>
                  <a:latin typeface="微软雅黑" pitchFamily="34" charset="-122"/>
                  <a:ea typeface="微软雅黑" pitchFamily="34" charset="-122"/>
                </a:rPr>
                <a:t>黑盒测试</a:t>
              </a:r>
              <a:endParaRPr lang="zh-TW" altLang="en-US" sz="2400" dirty="0">
                <a:solidFill>
                  <a:schemeClr val="bg1"/>
                </a:solidFill>
                <a:latin typeface="微软雅黑" pitchFamily="34" charset="-122"/>
                <a:ea typeface="微软雅黑" pitchFamily="34" charset="-122"/>
              </a:endParaRPr>
            </a:p>
          </p:txBody>
        </p:sp>
        <p:sp>
          <p:nvSpPr>
            <p:cNvPr id="9" name="AutoShape 5"/>
            <p:cNvSpPr>
              <a:spLocks noChangeArrowheads="1"/>
            </p:cNvSpPr>
            <p:nvPr/>
          </p:nvSpPr>
          <p:spPr bwMode="gray">
            <a:xfrm>
              <a:off x="193" y="1898"/>
              <a:ext cx="1124" cy="589"/>
            </a:xfrm>
            <a:prstGeom prst="roundRect">
              <a:avLst>
                <a:gd name="adj" fmla="val 16667"/>
              </a:avLst>
            </a:prstGeom>
            <a:solidFill>
              <a:srgbClr val="6399AB"/>
            </a:solidFill>
            <a:ln w="254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45720" tIns="44450" rIns="45720" bIns="44450" anchor="ctr" anchorCtr="1"/>
            <a:lstStyle/>
            <a:p>
              <a:pPr eaLnBrk="0" hangingPunct="0">
                <a:defRPr/>
              </a:pPr>
              <a:r>
                <a:rPr lang="zh-CN" altLang="en-US" sz="2400" dirty="0">
                  <a:solidFill>
                    <a:schemeClr val="bg1"/>
                  </a:solidFill>
                  <a:latin typeface="微软雅黑" pitchFamily="34" charset="-122"/>
                  <a:ea typeface="微软雅黑" pitchFamily="34" charset="-122"/>
                </a:rPr>
                <a:t>易用性测试</a:t>
              </a:r>
              <a:endParaRPr lang="zh-TW" altLang="en-US" sz="2400" dirty="0">
                <a:solidFill>
                  <a:schemeClr val="bg1"/>
                </a:solidFill>
                <a:latin typeface="微软雅黑" pitchFamily="34" charset="-122"/>
                <a:ea typeface="微软雅黑" pitchFamily="34" charset="-122"/>
              </a:endParaRPr>
            </a:p>
          </p:txBody>
        </p:sp>
        <p:sp>
          <p:nvSpPr>
            <p:cNvPr id="10" name="AutoShape 6"/>
            <p:cNvSpPr>
              <a:spLocks noChangeArrowheads="1"/>
            </p:cNvSpPr>
            <p:nvPr/>
          </p:nvSpPr>
          <p:spPr bwMode="gray">
            <a:xfrm>
              <a:off x="193" y="2839"/>
              <a:ext cx="1124" cy="589"/>
            </a:xfrm>
            <a:prstGeom prst="roundRect">
              <a:avLst>
                <a:gd name="adj" fmla="val 16667"/>
              </a:avLst>
            </a:prstGeom>
            <a:solidFill>
              <a:srgbClr val="6399AB"/>
            </a:solidFill>
            <a:ln w="25400"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45720" tIns="44450" rIns="45720" bIns="44450" anchor="ctr" anchorCtr="1"/>
            <a:lstStyle/>
            <a:p>
              <a:pPr eaLnBrk="0" hangingPunct="0">
                <a:defRPr/>
              </a:pPr>
              <a:r>
                <a:rPr lang="zh-CN" altLang="en-US" sz="2400" dirty="0">
                  <a:solidFill>
                    <a:schemeClr val="bg1"/>
                  </a:solidFill>
                  <a:latin typeface="微软雅黑" pitchFamily="34" charset="-122"/>
                  <a:ea typeface="微软雅黑" pitchFamily="34" charset="-122"/>
                </a:rPr>
                <a:t>静态测试</a:t>
              </a:r>
              <a:endParaRPr lang="zh-TW" altLang="en-US" sz="2400" dirty="0">
                <a:solidFill>
                  <a:schemeClr val="bg1"/>
                </a:solidFill>
                <a:latin typeface="微软雅黑" pitchFamily="34" charset="-122"/>
                <a:ea typeface="微软雅黑" pitchFamily="34" charset="-122"/>
              </a:endParaRPr>
            </a:p>
          </p:txBody>
        </p:sp>
        <p:sp>
          <p:nvSpPr>
            <p:cNvPr id="11" name="Text Box 7"/>
            <p:cNvSpPr txBox="1">
              <a:spLocks noChangeArrowheads="1"/>
            </p:cNvSpPr>
            <p:nvPr/>
          </p:nvSpPr>
          <p:spPr bwMode="auto">
            <a:xfrm>
              <a:off x="1374" y="782"/>
              <a:ext cx="340"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pitchFamily="18" charset="0"/>
                </a:defRPr>
              </a:lvl1pPr>
              <a:lvl2pPr marL="742950" indent="-285750" eaLnBrk="0" hangingPunct="0">
                <a:defRPr sz="1900">
                  <a:solidFill>
                    <a:schemeClr val="tx1"/>
                  </a:solidFill>
                  <a:latin typeface="Times New Roman" pitchFamily="18" charset="0"/>
                </a:defRPr>
              </a:lvl2pPr>
              <a:lvl3pPr marL="1143000" indent="-228600" eaLnBrk="0" hangingPunct="0">
                <a:defRPr sz="1900">
                  <a:solidFill>
                    <a:schemeClr val="tx1"/>
                  </a:solidFill>
                  <a:latin typeface="Times New Roman" pitchFamily="18" charset="0"/>
                </a:defRPr>
              </a:lvl3pPr>
              <a:lvl4pPr marL="1600200" indent="-228600" eaLnBrk="0" hangingPunct="0">
                <a:defRPr sz="1900">
                  <a:solidFill>
                    <a:schemeClr val="tx1"/>
                  </a:solidFill>
                  <a:latin typeface="Times New Roman" pitchFamily="18" charset="0"/>
                </a:defRPr>
              </a:lvl4pPr>
              <a:lvl5pPr marL="2057400" indent="-228600" eaLnBrk="0" hangingPunct="0">
                <a:defRPr sz="1900">
                  <a:solidFill>
                    <a:schemeClr val="tx1"/>
                  </a:solidFill>
                  <a:latin typeface="Times New Roman" pitchFamily="18" charset="0"/>
                </a:defRPr>
              </a:lvl5pPr>
              <a:lvl6pPr marL="2514600" indent="-228600" eaLnBrk="0" fontAlgn="base" hangingPunct="0">
                <a:spcBef>
                  <a:spcPct val="0"/>
                </a:spcBef>
                <a:spcAft>
                  <a:spcPct val="0"/>
                </a:spcAft>
                <a:defRPr sz="1900">
                  <a:solidFill>
                    <a:schemeClr val="tx1"/>
                  </a:solidFill>
                  <a:latin typeface="Times New Roman" pitchFamily="18" charset="0"/>
                </a:defRPr>
              </a:lvl6pPr>
              <a:lvl7pPr marL="2971800" indent="-228600" eaLnBrk="0" fontAlgn="base" hangingPunct="0">
                <a:spcBef>
                  <a:spcPct val="0"/>
                </a:spcBef>
                <a:spcAft>
                  <a:spcPct val="0"/>
                </a:spcAft>
                <a:defRPr sz="1900">
                  <a:solidFill>
                    <a:schemeClr val="tx1"/>
                  </a:solidFill>
                  <a:latin typeface="Times New Roman" pitchFamily="18" charset="0"/>
                </a:defRPr>
              </a:lvl7pPr>
              <a:lvl8pPr marL="3429000" indent="-228600" eaLnBrk="0" fontAlgn="base" hangingPunct="0">
                <a:spcBef>
                  <a:spcPct val="0"/>
                </a:spcBef>
                <a:spcAft>
                  <a:spcPct val="0"/>
                </a:spcAft>
                <a:defRPr sz="1900">
                  <a:solidFill>
                    <a:schemeClr val="tx1"/>
                  </a:solidFill>
                  <a:latin typeface="Times New Roman" pitchFamily="18" charset="0"/>
                </a:defRPr>
              </a:lvl8pPr>
              <a:lvl9pPr marL="3886200" indent="-228600" eaLnBrk="0" fontAlgn="base" hangingPunct="0">
                <a:spcBef>
                  <a:spcPct val="0"/>
                </a:spcBef>
                <a:spcAft>
                  <a:spcPct val="0"/>
                </a:spcAft>
                <a:defRPr sz="1900">
                  <a:solidFill>
                    <a:schemeClr val="tx1"/>
                  </a:solidFill>
                  <a:latin typeface="Times New Roman" pitchFamily="18" charset="0"/>
                </a:defRPr>
              </a:lvl9pPr>
            </a:lstStyle>
            <a:p>
              <a:pPr>
                <a:spcBef>
                  <a:spcPct val="50000"/>
                </a:spcBef>
              </a:pPr>
              <a:r>
                <a:rPr lang="en-US" altLang="zh-TW" sz="6600" b="1">
                  <a:solidFill>
                    <a:srgbClr val="E0AD12"/>
                  </a:solidFill>
                  <a:latin typeface="典匠中特圓"/>
                  <a:ea typeface="典匠中特圓"/>
                  <a:cs typeface="典匠中特圓"/>
                </a:rPr>
                <a:t>1</a:t>
              </a:r>
            </a:p>
          </p:txBody>
        </p:sp>
        <p:sp>
          <p:nvSpPr>
            <p:cNvPr id="12" name="Text Box 8"/>
            <p:cNvSpPr txBox="1">
              <a:spLocks noChangeArrowheads="1"/>
            </p:cNvSpPr>
            <p:nvPr/>
          </p:nvSpPr>
          <p:spPr bwMode="auto">
            <a:xfrm>
              <a:off x="1374" y="1798"/>
              <a:ext cx="372"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pitchFamily="18" charset="0"/>
                </a:defRPr>
              </a:lvl1pPr>
              <a:lvl2pPr marL="742950" indent="-285750" eaLnBrk="0" hangingPunct="0">
                <a:defRPr sz="1900">
                  <a:solidFill>
                    <a:schemeClr val="tx1"/>
                  </a:solidFill>
                  <a:latin typeface="Times New Roman" pitchFamily="18" charset="0"/>
                </a:defRPr>
              </a:lvl2pPr>
              <a:lvl3pPr marL="1143000" indent="-228600" eaLnBrk="0" hangingPunct="0">
                <a:defRPr sz="1900">
                  <a:solidFill>
                    <a:schemeClr val="tx1"/>
                  </a:solidFill>
                  <a:latin typeface="Times New Roman" pitchFamily="18" charset="0"/>
                </a:defRPr>
              </a:lvl3pPr>
              <a:lvl4pPr marL="1600200" indent="-228600" eaLnBrk="0" hangingPunct="0">
                <a:defRPr sz="1900">
                  <a:solidFill>
                    <a:schemeClr val="tx1"/>
                  </a:solidFill>
                  <a:latin typeface="Times New Roman" pitchFamily="18" charset="0"/>
                </a:defRPr>
              </a:lvl4pPr>
              <a:lvl5pPr marL="2057400" indent="-228600" eaLnBrk="0" hangingPunct="0">
                <a:defRPr sz="1900">
                  <a:solidFill>
                    <a:schemeClr val="tx1"/>
                  </a:solidFill>
                  <a:latin typeface="Times New Roman" pitchFamily="18" charset="0"/>
                </a:defRPr>
              </a:lvl5pPr>
              <a:lvl6pPr marL="2514600" indent="-228600" eaLnBrk="0" fontAlgn="base" hangingPunct="0">
                <a:spcBef>
                  <a:spcPct val="0"/>
                </a:spcBef>
                <a:spcAft>
                  <a:spcPct val="0"/>
                </a:spcAft>
                <a:defRPr sz="1900">
                  <a:solidFill>
                    <a:schemeClr val="tx1"/>
                  </a:solidFill>
                  <a:latin typeface="Times New Roman" pitchFamily="18" charset="0"/>
                </a:defRPr>
              </a:lvl6pPr>
              <a:lvl7pPr marL="2971800" indent="-228600" eaLnBrk="0" fontAlgn="base" hangingPunct="0">
                <a:spcBef>
                  <a:spcPct val="0"/>
                </a:spcBef>
                <a:spcAft>
                  <a:spcPct val="0"/>
                </a:spcAft>
                <a:defRPr sz="1900">
                  <a:solidFill>
                    <a:schemeClr val="tx1"/>
                  </a:solidFill>
                  <a:latin typeface="Times New Roman" pitchFamily="18" charset="0"/>
                </a:defRPr>
              </a:lvl7pPr>
              <a:lvl8pPr marL="3429000" indent="-228600" eaLnBrk="0" fontAlgn="base" hangingPunct="0">
                <a:spcBef>
                  <a:spcPct val="0"/>
                </a:spcBef>
                <a:spcAft>
                  <a:spcPct val="0"/>
                </a:spcAft>
                <a:defRPr sz="1900">
                  <a:solidFill>
                    <a:schemeClr val="tx1"/>
                  </a:solidFill>
                  <a:latin typeface="Times New Roman" pitchFamily="18" charset="0"/>
                </a:defRPr>
              </a:lvl8pPr>
              <a:lvl9pPr marL="3886200" indent="-228600" eaLnBrk="0" fontAlgn="base" hangingPunct="0">
                <a:spcBef>
                  <a:spcPct val="0"/>
                </a:spcBef>
                <a:spcAft>
                  <a:spcPct val="0"/>
                </a:spcAft>
                <a:defRPr sz="1900">
                  <a:solidFill>
                    <a:schemeClr val="tx1"/>
                  </a:solidFill>
                  <a:latin typeface="Times New Roman" pitchFamily="18" charset="0"/>
                </a:defRPr>
              </a:lvl9pPr>
            </a:lstStyle>
            <a:p>
              <a:pPr>
                <a:spcBef>
                  <a:spcPct val="50000"/>
                </a:spcBef>
              </a:pPr>
              <a:r>
                <a:rPr lang="en-US" altLang="zh-TW" sz="6600" b="1">
                  <a:solidFill>
                    <a:srgbClr val="E0AD12"/>
                  </a:solidFill>
                  <a:latin typeface="典匠中特圓"/>
                  <a:ea typeface="典匠中特圓"/>
                  <a:cs typeface="典匠中特圓"/>
                </a:rPr>
                <a:t>2</a:t>
              </a:r>
            </a:p>
          </p:txBody>
        </p:sp>
        <p:sp>
          <p:nvSpPr>
            <p:cNvPr id="13" name="Text Box 9"/>
            <p:cNvSpPr txBox="1">
              <a:spLocks noChangeArrowheads="1"/>
            </p:cNvSpPr>
            <p:nvPr/>
          </p:nvSpPr>
          <p:spPr bwMode="auto">
            <a:xfrm>
              <a:off x="1374" y="2793"/>
              <a:ext cx="463"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pitchFamily="18" charset="0"/>
                </a:defRPr>
              </a:lvl1pPr>
              <a:lvl2pPr marL="742950" indent="-285750" eaLnBrk="0" hangingPunct="0">
                <a:defRPr sz="1900">
                  <a:solidFill>
                    <a:schemeClr val="tx1"/>
                  </a:solidFill>
                  <a:latin typeface="Times New Roman" pitchFamily="18" charset="0"/>
                </a:defRPr>
              </a:lvl2pPr>
              <a:lvl3pPr marL="1143000" indent="-228600" eaLnBrk="0" hangingPunct="0">
                <a:defRPr sz="1900">
                  <a:solidFill>
                    <a:schemeClr val="tx1"/>
                  </a:solidFill>
                  <a:latin typeface="Times New Roman" pitchFamily="18" charset="0"/>
                </a:defRPr>
              </a:lvl3pPr>
              <a:lvl4pPr marL="1600200" indent="-228600" eaLnBrk="0" hangingPunct="0">
                <a:defRPr sz="1900">
                  <a:solidFill>
                    <a:schemeClr val="tx1"/>
                  </a:solidFill>
                  <a:latin typeface="Times New Roman" pitchFamily="18" charset="0"/>
                </a:defRPr>
              </a:lvl4pPr>
              <a:lvl5pPr marL="2057400" indent="-228600" eaLnBrk="0" hangingPunct="0">
                <a:defRPr sz="1900">
                  <a:solidFill>
                    <a:schemeClr val="tx1"/>
                  </a:solidFill>
                  <a:latin typeface="Times New Roman" pitchFamily="18" charset="0"/>
                </a:defRPr>
              </a:lvl5pPr>
              <a:lvl6pPr marL="2514600" indent="-228600" eaLnBrk="0" fontAlgn="base" hangingPunct="0">
                <a:spcBef>
                  <a:spcPct val="0"/>
                </a:spcBef>
                <a:spcAft>
                  <a:spcPct val="0"/>
                </a:spcAft>
                <a:defRPr sz="1900">
                  <a:solidFill>
                    <a:schemeClr val="tx1"/>
                  </a:solidFill>
                  <a:latin typeface="Times New Roman" pitchFamily="18" charset="0"/>
                </a:defRPr>
              </a:lvl6pPr>
              <a:lvl7pPr marL="2971800" indent="-228600" eaLnBrk="0" fontAlgn="base" hangingPunct="0">
                <a:spcBef>
                  <a:spcPct val="0"/>
                </a:spcBef>
                <a:spcAft>
                  <a:spcPct val="0"/>
                </a:spcAft>
                <a:defRPr sz="1900">
                  <a:solidFill>
                    <a:schemeClr val="tx1"/>
                  </a:solidFill>
                  <a:latin typeface="Times New Roman" pitchFamily="18" charset="0"/>
                </a:defRPr>
              </a:lvl7pPr>
              <a:lvl8pPr marL="3429000" indent="-228600" eaLnBrk="0" fontAlgn="base" hangingPunct="0">
                <a:spcBef>
                  <a:spcPct val="0"/>
                </a:spcBef>
                <a:spcAft>
                  <a:spcPct val="0"/>
                </a:spcAft>
                <a:defRPr sz="1900">
                  <a:solidFill>
                    <a:schemeClr val="tx1"/>
                  </a:solidFill>
                  <a:latin typeface="Times New Roman" pitchFamily="18" charset="0"/>
                </a:defRPr>
              </a:lvl8pPr>
              <a:lvl9pPr marL="3886200" indent="-228600" eaLnBrk="0" fontAlgn="base" hangingPunct="0">
                <a:spcBef>
                  <a:spcPct val="0"/>
                </a:spcBef>
                <a:spcAft>
                  <a:spcPct val="0"/>
                </a:spcAft>
                <a:defRPr sz="1900">
                  <a:solidFill>
                    <a:schemeClr val="tx1"/>
                  </a:solidFill>
                  <a:latin typeface="Times New Roman" pitchFamily="18" charset="0"/>
                </a:defRPr>
              </a:lvl9pPr>
            </a:lstStyle>
            <a:p>
              <a:pPr>
                <a:spcBef>
                  <a:spcPct val="50000"/>
                </a:spcBef>
              </a:pPr>
              <a:r>
                <a:rPr lang="en-US" altLang="zh-TW" sz="6600" b="1">
                  <a:solidFill>
                    <a:srgbClr val="E0AD12"/>
                  </a:solidFill>
                  <a:latin typeface="典匠中特圓"/>
                  <a:ea typeface="典匠中特圓"/>
                  <a:cs typeface="典匠中特圓"/>
                </a:rPr>
                <a:t>3</a:t>
              </a:r>
            </a:p>
          </p:txBody>
        </p:sp>
      </p:grpSp>
      <p:sp>
        <p:nvSpPr>
          <p:cNvPr id="14" name="AutoShape 10"/>
          <p:cNvSpPr>
            <a:spLocks noChangeArrowheads="1"/>
          </p:cNvSpPr>
          <p:nvPr/>
        </p:nvSpPr>
        <p:spPr bwMode="auto">
          <a:xfrm>
            <a:off x="3131840" y="2732973"/>
            <a:ext cx="5511801" cy="1200083"/>
          </a:xfrm>
          <a:prstGeom prst="roundRect">
            <a:avLst>
              <a:gd name="adj" fmla="val 16667"/>
            </a:avLst>
          </a:prstGeom>
          <a:solidFill>
            <a:schemeClr val="accent6">
              <a:lumMod val="20000"/>
              <a:lumOff val="80000"/>
            </a:schemeClr>
          </a:solidFill>
          <a:ln w="28575">
            <a:noFill/>
            <a:prstDash val="sysDot"/>
            <a:round/>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pPr lvl="1">
              <a:defRPr/>
            </a:pPr>
            <a:r>
              <a:rPr lang="zh-CN" altLang="en-US" dirty="0">
                <a:solidFill>
                  <a:schemeClr val="accent5">
                    <a:lumMod val="25000"/>
                  </a:schemeClr>
                </a:solidFill>
                <a:latin typeface="微软雅黑" pitchFamily="34" charset="-122"/>
                <a:ea typeface="微软雅黑" pitchFamily="34" charset="-122"/>
              </a:rPr>
              <a:t>执行用户确认测试报告或需求规格说明，</a:t>
            </a:r>
            <a:endParaRPr lang="en-US" altLang="zh-CN" dirty="0">
              <a:solidFill>
                <a:schemeClr val="accent5">
                  <a:lumMod val="25000"/>
                </a:schemeClr>
              </a:solidFill>
              <a:latin typeface="微软雅黑" pitchFamily="34" charset="-122"/>
              <a:ea typeface="微软雅黑" pitchFamily="34" charset="-122"/>
            </a:endParaRPr>
          </a:p>
          <a:p>
            <a:pPr lvl="1">
              <a:defRPr/>
            </a:pPr>
            <a:r>
              <a:rPr lang="zh-CN" altLang="en-US" dirty="0">
                <a:solidFill>
                  <a:schemeClr val="accent5">
                    <a:lumMod val="25000"/>
                  </a:schemeClr>
                </a:solidFill>
                <a:latin typeface="微软雅黑" pitchFamily="34" charset="-122"/>
                <a:ea typeface="微软雅黑" pitchFamily="34" charset="-122"/>
              </a:rPr>
              <a:t>逐步进行至整个运作过程结束，并分析</a:t>
            </a:r>
            <a:endParaRPr lang="en-US" altLang="zh-CN" dirty="0">
              <a:solidFill>
                <a:schemeClr val="accent5">
                  <a:lumMod val="25000"/>
                </a:schemeClr>
              </a:solidFill>
              <a:latin typeface="微软雅黑" pitchFamily="34" charset="-122"/>
              <a:ea typeface="微软雅黑" pitchFamily="34" charset="-122"/>
            </a:endParaRPr>
          </a:p>
          <a:p>
            <a:pPr lvl="1">
              <a:defRPr/>
            </a:pPr>
            <a:r>
              <a:rPr lang="zh-CN" altLang="en-US" dirty="0">
                <a:solidFill>
                  <a:schemeClr val="accent5">
                    <a:lumMod val="25000"/>
                  </a:schemeClr>
                </a:solidFill>
                <a:latin typeface="微软雅黑" pitchFamily="34" charset="-122"/>
                <a:ea typeface="微软雅黑" pitchFamily="34" charset="-122"/>
              </a:rPr>
              <a:t>执行结果是否符合要求</a:t>
            </a:r>
            <a:endParaRPr lang="en-US" altLang="zh-CN" dirty="0">
              <a:solidFill>
                <a:schemeClr val="accent5">
                  <a:lumMod val="25000"/>
                </a:schemeClr>
              </a:solidFill>
              <a:latin typeface="微软雅黑" pitchFamily="34" charset="-122"/>
              <a:ea typeface="微软雅黑" pitchFamily="34" charset="-122"/>
            </a:endParaRPr>
          </a:p>
        </p:txBody>
      </p:sp>
      <p:sp>
        <p:nvSpPr>
          <p:cNvPr id="15" name="AutoShape 11"/>
          <p:cNvSpPr>
            <a:spLocks noChangeArrowheads="1"/>
          </p:cNvSpPr>
          <p:nvPr/>
        </p:nvSpPr>
        <p:spPr bwMode="auto">
          <a:xfrm>
            <a:off x="3131841" y="4263422"/>
            <a:ext cx="5494867" cy="893770"/>
          </a:xfrm>
          <a:prstGeom prst="roundRect">
            <a:avLst>
              <a:gd name="adj" fmla="val 16667"/>
            </a:avLst>
          </a:prstGeom>
          <a:solidFill>
            <a:schemeClr val="accent6">
              <a:lumMod val="40000"/>
              <a:lumOff val="60000"/>
            </a:schemeClr>
          </a:solidFill>
          <a:ln w="28575">
            <a:noFill/>
            <a:prstDash val="sysDot"/>
            <a:round/>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pPr lvl="1">
              <a:defRPr/>
            </a:pPr>
            <a:r>
              <a:rPr lang="zh-CN" altLang="en-US" dirty="0">
                <a:solidFill>
                  <a:schemeClr val="accent5">
                    <a:lumMod val="25000"/>
                  </a:schemeClr>
                </a:solidFill>
                <a:latin typeface="微软雅黑" pitchFamily="34" charset="-122"/>
                <a:ea typeface="微软雅黑" pitchFamily="34" charset="-122"/>
              </a:rPr>
              <a:t>检验测试过程中对软件的操作及反应的满意</a:t>
            </a:r>
            <a:endParaRPr lang="en-US" altLang="zh-CN" dirty="0">
              <a:solidFill>
                <a:schemeClr val="accent5">
                  <a:lumMod val="25000"/>
                </a:schemeClr>
              </a:solidFill>
              <a:latin typeface="微软雅黑" pitchFamily="34" charset="-122"/>
              <a:ea typeface="微软雅黑" pitchFamily="34" charset="-122"/>
            </a:endParaRPr>
          </a:p>
          <a:p>
            <a:pPr lvl="1">
              <a:defRPr/>
            </a:pPr>
            <a:r>
              <a:rPr lang="zh-CN" altLang="en-US" dirty="0">
                <a:solidFill>
                  <a:schemeClr val="accent5">
                    <a:lumMod val="25000"/>
                  </a:schemeClr>
                </a:solidFill>
                <a:latin typeface="微软雅黑" pitchFamily="34" charset="-122"/>
                <a:ea typeface="微软雅黑" pitchFamily="34" charset="-122"/>
              </a:rPr>
              <a:t>程度，是否快捷、符合使用习惯，提出见解</a:t>
            </a:r>
            <a:endParaRPr lang="en-US" altLang="zh-CN" dirty="0">
              <a:solidFill>
                <a:schemeClr val="accent5">
                  <a:lumMod val="25000"/>
                </a:schemeClr>
              </a:solidFill>
              <a:latin typeface="微软雅黑" pitchFamily="34" charset="-122"/>
              <a:ea typeface="微软雅黑" pitchFamily="34" charset="-122"/>
            </a:endParaRPr>
          </a:p>
        </p:txBody>
      </p:sp>
      <p:sp>
        <p:nvSpPr>
          <p:cNvPr id="16" name="AutoShape 12"/>
          <p:cNvSpPr>
            <a:spLocks noChangeArrowheads="1"/>
          </p:cNvSpPr>
          <p:nvPr/>
        </p:nvSpPr>
        <p:spPr bwMode="auto">
          <a:xfrm>
            <a:off x="3131840" y="5583910"/>
            <a:ext cx="5545667" cy="797418"/>
          </a:xfrm>
          <a:prstGeom prst="roundRect">
            <a:avLst>
              <a:gd name="adj" fmla="val 16667"/>
            </a:avLst>
          </a:prstGeom>
          <a:solidFill>
            <a:schemeClr val="accent5">
              <a:lumMod val="75000"/>
            </a:schemeClr>
          </a:solidFill>
          <a:ln w="28575">
            <a:noFill/>
            <a:prstDash val="sysDot"/>
            <a:round/>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pPr lvl="1">
              <a:defRPr/>
            </a:pPr>
            <a:r>
              <a:rPr lang="zh-CN" altLang="en-US" dirty="0">
                <a:solidFill>
                  <a:schemeClr val="bg1"/>
                </a:solidFill>
                <a:latin typeface="微软雅黑" pitchFamily="34" charset="-122"/>
                <a:ea typeface="微软雅黑" pitchFamily="34" charset="-122"/>
              </a:rPr>
              <a:t>检验用户手册或相关文件，保证描述正确</a:t>
            </a:r>
            <a:endParaRPr lang="en-US" altLang="zh-CN"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029506505"/>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p:cNvSpPr>
            <a:spLocks noGrp="1"/>
          </p:cNvSpPr>
          <p:nvPr>
            <p:ph idx="1"/>
          </p:nvPr>
        </p:nvSpPr>
        <p:spPr/>
        <p:txBody>
          <a:bodyPr/>
          <a:lstStyle/>
          <a:p>
            <a:r>
              <a:rPr lang="en-US" altLang="zh-CN" sz="3400" b="1" dirty="0"/>
              <a:t>Beta</a:t>
            </a:r>
            <a:r>
              <a:rPr lang="zh-CN" altLang="en-US" sz="3400" b="1" dirty="0"/>
              <a:t>测试 ： </a:t>
            </a:r>
          </a:p>
          <a:p>
            <a:pPr lvl="1"/>
            <a:r>
              <a:rPr lang="en-US" altLang="zh-CN" sz="2800" b="1" dirty="0"/>
              <a:t>β</a:t>
            </a:r>
            <a:r>
              <a:rPr lang="zh-CN" altLang="en-US" sz="2800" b="1" dirty="0"/>
              <a:t>测试：</a:t>
            </a:r>
            <a:r>
              <a:rPr lang="zh-CN" altLang="en-US" sz="2800" b="1" dirty="0">
                <a:solidFill>
                  <a:srgbClr val="FF0000"/>
                </a:solidFill>
              </a:rPr>
              <a:t>内测之后的公测</a:t>
            </a:r>
            <a:r>
              <a:rPr lang="zh-CN" altLang="en-US" sz="2800" b="1" dirty="0"/>
              <a:t>，即完全交给最终用户测试。软件开发公司组织各方面的典型用户在日常生活中实际使用</a:t>
            </a:r>
            <a:r>
              <a:rPr lang="en-US" altLang="zh-CN" sz="2800" b="1" dirty="0"/>
              <a:t>β</a:t>
            </a:r>
            <a:r>
              <a:rPr lang="zh-CN" altLang="en-US" sz="2800" b="1" dirty="0"/>
              <a:t>版本，并要求用户报告异常情况、提出批评意见。然后软件开发公司再对</a:t>
            </a:r>
            <a:r>
              <a:rPr lang="en-US" altLang="zh-CN" sz="2800" b="1" dirty="0"/>
              <a:t>β</a:t>
            </a:r>
            <a:r>
              <a:rPr lang="zh-CN" altLang="en-US" sz="2800" b="1" dirty="0"/>
              <a:t>版本进行改错和完善。</a:t>
            </a:r>
          </a:p>
          <a:p>
            <a:pPr lvl="1"/>
            <a:endParaRPr lang="en-US" altLang="zh-CN" sz="2800" b="1" dirty="0"/>
          </a:p>
          <a:p>
            <a:pPr lvl="1"/>
            <a:endParaRPr lang="en-US" altLang="zh-CN" sz="2800" b="1" dirty="0"/>
          </a:p>
          <a:p>
            <a:pPr lvl="1"/>
            <a:endParaRPr lang="en-US" altLang="zh-CN" dirty="0" smtClean="0"/>
          </a:p>
          <a:p>
            <a:pPr lvl="1"/>
            <a:endParaRPr lang="en-US" altLang="zh-CN" dirty="0" smtClean="0"/>
          </a:p>
        </p:txBody>
      </p:sp>
      <p:pic>
        <p:nvPicPr>
          <p:cNvPr id="430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338" y="3209925"/>
            <a:ext cx="38100" cy="1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defRPr/>
            </a:pPr>
            <a:r>
              <a:rPr lang="zh-CN" altLang="en-US" b="1" dirty="0" smtClean="0">
                <a:latin typeface="黑体" pitchFamily="49" charset="-122"/>
                <a:ea typeface="黑体" pitchFamily="49" charset="-122"/>
              </a:rPr>
              <a:t>验收测试（</a:t>
            </a:r>
            <a:r>
              <a:rPr lang="en-US" altLang="zh-CN" b="1" dirty="0" smtClean="0">
                <a:latin typeface="黑体" pitchFamily="49" charset="-122"/>
                <a:ea typeface="黑体" pitchFamily="49" charset="-122"/>
              </a:rPr>
              <a:t>Acceptance Testing</a:t>
            </a:r>
            <a:r>
              <a:rPr lang="zh-CN" altLang="en-US" b="1" dirty="0" smtClean="0">
                <a:latin typeface="黑体" pitchFamily="49" charset="-122"/>
                <a:ea typeface="黑体" pitchFamily="49" charset="-122"/>
              </a:rPr>
              <a:t>）</a:t>
            </a:r>
            <a:endParaRPr lang="zh-CN" altLang="en-US" b="1" dirty="0">
              <a:latin typeface="黑体" pitchFamily="49" charset="-122"/>
              <a:ea typeface="黑体" pitchFamily="49" charset="-122"/>
            </a:endParaRPr>
          </a:p>
        </p:txBody>
      </p:sp>
    </p:spTree>
    <p:extLst>
      <p:ext uri="{BB962C8B-B14F-4D97-AF65-F5344CB8AC3E}">
        <p14:creationId xmlns:p14="http://schemas.microsoft.com/office/powerpoint/2010/main" val="336326126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3400" b="1" dirty="0"/>
              <a:t>Alpha</a:t>
            </a:r>
            <a:r>
              <a:rPr lang="zh-CN" altLang="en-US" sz="3400" b="1" dirty="0"/>
              <a:t>测试</a:t>
            </a:r>
            <a:r>
              <a:rPr lang="en-US" altLang="zh-CN" sz="3400" b="1" dirty="0"/>
              <a:t>(</a:t>
            </a:r>
            <a:r>
              <a:rPr lang="zh-CN" altLang="en-US" sz="3400" b="1" dirty="0"/>
              <a:t>内部测试</a:t>
            </a:r>
            <a:r>
              <a:rPr lang="en-US" altLang="zh-CN" sz="3400" b="1" dirty="0"/>
              <a:t>)</a:t>
            </a:r>
            <a:r>
              <a:rPr lang="zh-CN" altLang="en-US" sz="3400" b="1" dirty="0"/>
              <a:t>： </a:t>
            </a:r>
          </a:p>
          <a:p>
            <a:pPr lvl="1" eaLnBrk="1" hangingPunct="1">
              <a:defRPr/>
            </a:pPr>
            <a:r>
              <a:rPr lang="en-US" altLang="zh-CN" sz="2800" b="1" dirty="0"/>
              <a:t>α</a:t>
            </a:r>
            <a:r>
              <a:rPr lang="zh-CN" altLang="en-US" sz="2800" b="1" dirty="0"/>
              <a:t>测试：软件开发公司组织</a:t>
            </a:r>
            <a:r>
              <a:rPr lang="zh-CN" altLang="en-US" sz="2800" b="1" dirty="0">
                <a:solidFill>
                  <a:srgbClr val="FF0000"/>
                </a:solidFill>
              </a:rPr>
              <a:t>内部人员</a:t>
            </a:r>
            <a:r>
              <a:rPr lang="zh-CN" altLang="en-US" sz="2800" b="1" dirty="0"/>
              <a:t>模拟各类用户对即将面世的软件产品（称为</a:t>
            </a:r>
            <a:r>
              <a:rPr lang="en-US" altLang="zh-CN" sz="2800" b="1" dirty="0"/>
              <a:t>α</a:t>
            </a:r>
            <a:r>
              <a:rPr lang="zh-CN" altLang="en-US" sz="2800" b="1" dirty="0"/>
              <a:t>版本）进行测试，试图发现错误。由</a:t>
            </a:r>
            <a:r>
              <a:rPr lang="zh-CN" altLang="en-US" sz="2800" b="1" dirty="0">
                <a:solidFill>
                  <a:srgbClr val="FF0000"/>
                </a:solidFill>
              </a:rPr>
              <a:t>用户、测试人员、开发人员</a:t>
            </a:r>
            <a:r>
              <a:rPr lang="zh-CN" altLang="en-US" sz="2800" b="1" dirty="0"/>
              <a:t>等共同参与的内部测试。</a:t>
            </a:r>
            <a:endParaRPr lang="en-US" altLang="zh-CN" sz="2800" b="1" dirty="0"/>
          </a:p>
          <a:p>
            <a:pPr lvl="1"/>
            <a:r>
              <a:rPr lang="zh-CN" altLang="en-US" sz="2800" b="1" dirty="0"/>
              <a:t>关键：尽可能逼真模拟实际运行环境和用户对软件产品的操作，尽最大努力涵盖所有用户操作。</a:t>
            </a:r>
          </a:p>
          <a:p>
            <a:endParaRPr lang="zh-CN" altLang="en-US"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24</a:t>
            </a:fld>
            <a:endParaRPr lang="en-US" altLang="zh-CN"/>
          </a:p>
        </p:txBody>
      </p:sp>
      <p:sp>
        <p:nvSpPr>
          <p:cNvPr id="6" name="标题 1"/>
          <p:cNvSpPr txBox="1">
            <a:spLocks/>
          </p:cNvSpPr>
          <p:nvPr/>
        </p:nvSpPr>
        <p:spPr bwMode="auto">
          <a:xfrm>
            <a:off x="579438" y="692696"/>
            <a:ext cx="8385050" cy="78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defRPr/>
            </a:pPr>
            <a:r>
              <a:rPr lang="zh-CN" altLang="en-US" b="1" dirty="0" smtClean="0">
                <a:latin typeface="黑体" pitchFamily="49" charset="-122"/>
                <a:ea typeface="黑体" pitchFamily="49" charset="-122"/>
              </a:rPr>
              <a:t>验收测试（</a:t>
            </a:r>
            <a:r>
              <a:rPr lang="en-US" altLang="zh-CN" b="1" dirty="0" smtClean="0">
                <a:latin typeface="黑体" pitchFamily="49" charset="-122"/>
                <a:ea typeface="黑体" pitchFamily="49" charset="-122"/>
              </a:rPr>
              <a:t>Acceptance Testing</a:t>
            </a:r>
            <a:r>
              <a:rPr lang="zh-CN" altLang="en-US" b="1" dirty="0" smtClean="0">
                <a:latin typeface="黑体" pitchFamily="49" charset="-122"/>
                <a:ea typeface="黑体" pitchFamily="49" charset="-122"/>
              </a:rPr>
              <a:t>）</a:t>
            </a:r>
            <a:endParaRPr lang="zh-CN" altLang="en-US" b="1" dirty="0">
              <a:latin typeface="黑体" pitchFamily="49" charset="-122"/>
              <a:ea typeface="黑体" pitchFamily="49" charset="-122"/>
            </a:endParaRPr>
          </a:p>
        </p:txBody>
      </p:sp>
    </p:spTree>
    <p:extLst>
      <p:ext uri="{BB962C8B-B14F-4D97-AF65-F5344CB8AC3E}">
        <p14:creationId xmlns:p14="http://schemas.microsoft.com/office/powerpoint/2010/main" val="4142775692"/>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内容占位符 4"/>
          <p:cNvSpPr>
            <a:spLocks noGrp="1"/>
          </p:cNvSpPr>
          <p:nvPr>
            <p:ph idx="1"/>
          </p:nvPr>
        </p:nvSpPr>
        <p:spPr/>
        <p:txBody>
          <a:bodyPr/>
          <a:lstStyle/>
          <a:p>
            <a:endParaRPr lang="zh-CN" altLang="en-US" smtClean="0"/>
          </a:p>
        </p:txBody>
      </p:sp>
      <p:grpSp>
        <p:nvGrpSpPr>
          <p:cNvPr id="2" name="Group 2"/>
          <p:cNvGrpSpPr>
            <a:grpSpLocks/>
          </p:cNvGrpSpPr>
          <p:nvPr/>
        </p:nvGrpSpPr>
        <p:grpSpPr bwMode="auto">
          <a:xfrm>
            <a:off x="814274" y="1473366"/>
            <a:ext cx="7535340" cy="4182901"/>
            <a:chOff x="848" y="704"/>
            <a:chExt cx="4080" cy="2693"/>
          </a:xfrm>
          <a:scene3d>
            <a:camera prst="orthographicFront">
              <a:rot lat="0" lon="0" rev="0"/>
            </a:camera>
            <a:lightRig rig="contrasting" dir="t">
              <a:rot lat="0" lon="0" rev="1500000"/>
            </a:lightRig>
          </a:scene3d>
        </p:grpSpPr>
        <p:sp>
          <p:nvSpPr>
            <p:cNvPr id="10" name="AutoShape 3"/>
            <p:cNvSpPr>
              <a:spLocks noChangeArrowheads="1"/>
            </p:cNvSpPr>
            <p:nvPr/>
          </p:nvSpPr>
          <p:spPr bwMode="gray">
            <a:xfrm>
              <a:off x="848" y="704"/>
              <a:ext cx="4080" cy="885"/>
            </a:xfrm>
            <a:prstGeom prst="downArrowCallout">
              <a:avLst>
                <a:gd name="adj1" fmla="val 31093"/>
                <a:gd name="adj2" fmla="val 47931"/>
                <a:gd name="adj3" fmla="val 21986"/>
                <a:gd name="adj4" fmla="val 75912"/>
              </a:avLst>
            </a:prstGeom>
            <a:solidFill>
              <a:schemeClr val="accent6">
                <a:lumMod val="40000"/>
                <a:lumOff val="60000"/>
              </a:schemeClr>
            </a:solidFill>
            <a:ln w="25400" algn="ctr">
              <a:noFill/>
              <a:miter lim="800000"/>
              <a:headEnd/>
              <a:tailEnd/>
            </a:ln>
            <a:effectLst>
              <a:outerShdw blurRad="149987" dist="250190" dir="8460000" algn="ctr">
                <a:srgbClr val="000000">
                  <a:alpha val="28000"/>
                </a:srgbClr>
              </a:outerShdw>
            </a:effectLst>
            <a:sp3d prstMaterial="metal">
              <a:bevelT w="88900" h="88900"/>
            </a:sp3d>
          </p:spPr>
          <p:txBody>
            <a:bodyPr lIns="45720" tIns="44450" rIns="45720" bIns="44450" anchor="ctr" anchorCtr="1"/>
            <a:lstStyle/>
            <a:p>
              <a:pPr marL="0" lvl="1" eaLnBrk="0" hangingPunct="0">
                <a:lnSpc>
                  <a:spcPct val="85000"/>
                </a:lnSpc>
                <a:spcBef>
                  <a:spcPct val="30000"/>
                </a:spcBef>
                <a:defRPr/>
              </a:pPr>
              <a:r>
                <a:rPr lang="zh-CN" altLang="en-US" sz="1800" b="1" dirty="0">
                  <a:solidFill>
                    <a:schemeClr val="tx1">
                      <a:lumMod val="25000"/>
                    </a:schemeClr>
                  </a:solidFill>
                  <a:latin typeface="微软雅黑" pitchFamily="34" charset="-122"/>
                  <a:ea typeface="微软雅黑" pitchFamily="34" charset="-122"/>
                </a:rPr>
                <a:t>                                          </a:t>
              </a:r>
              <a:r>
                <a:rPr lang="zh-CN" altLang="en-US" sz="1800" b="1" dirty="0">
                  <a:solidFill>
                    <a:schemeClr val="accent5">
                      <a:lumMod val="25000"/>
                    </a:schemeClr>
                  </a:solidFill>
                  <a:latin typeface="微软雅黑" pitchFamily="34" charset="-122"/>
                  <a:ea typeface="微软雅黑" pitchFamily="34" charset="-122"/>
                </a:rPr>
                <a:t>测试前讨论</a:t>
              </a:r>
              <a:endParaRPr lang="en-US" altLang="zh-CN" sz="1800" b="1" dirty="0">
                <a:solidFill>
                  <a:schemeClr val="accent5">
                    <a:lumMod val="25000"/>
                  </a:schemeClr>
                </a:solidFill>
                <a:latin typeface="微软雅黑" pitchFamily="34" charset="-122"/>
                <a:ea typeface="微软雅黑" pitchFamily="34" charset="-122"/>
              </a:endParaRPr>
            </a:p>
            <a:p>
              <a:pPr marL="0" lvl="1" eaLnBrk="0" hangingPunct="0">
                <a:lnSpc>
                  <a:spcPct val="85000"/>
                </a:lnSpc>
                <a:spcBef>
                  <a:spcPct val="30000"/>
                </a:spcBef>
                <a:defRPr/>
              </a:pPr>
              <a:r>
                <a:rPr lang="zh-CN" altLang="en-US" sz="1800" dirty="0">
                  <a:solidFill>
                    <a:schemeClr val="accent5">
                      <a:lumMod val="25000"/>
                    </a:schemeClr>
                  </a:solidFill>
                  <a:latin typeface="微软雅黑" pitchFamily="34" charset="-122"/>
                  <a:ea typeface="微软雅黑" pitchFamily="34" charset="-122"/>
                </a:rPr>
                <a:t>测试部门人员与客户代表详细讨论验收测试过程，确定测试顺</a:t>
              </a:r>
              <a:endParaRPr lang="en-US" altLang="zh-CN" sz="1800" dirty="0">
                <a:solidFill>
                  <a:schemeClr val="accent5">
                    <a:lumMod val="25000"/>
                  </a:schemeClr>
                </a:solidFill>
                <a:latin typeface="微软雅黑" pitchFamily="34" charset="-122"/>
                <a:ea typeface="微软雅黑" pitchFamily="34" charset="-122"/>
              </a:endParaRPr>
            </a:p>
            <a:p>
              <a:pPr marL="0" lvl="1" eaLnBrk="0" hangingPunct="0">
                <a:lnSpc>
                  <a:spcPct val="85000"/>
                </a:lnSpc>
                <a:spcBef>
                  <a:spcPct val="30000"/>
                </a:spcBef>
                <a:defRPr/>
              </a:pPr>
              <a:r>
                <a:rPr lang="zh-CN" altLang="en-US" sz="1800" dirty="0">
                  <a:solidFill>
                    <a:schemeClr val="accent5">
                      <a:lumMod val="25000"/>
                    </a:schemeClr>
                  </a:solidFill>
                  <a:latin typeface="微软雅黑" pitchFamily="34" charset="-122"/>
                  <a:ea typeface="微软雅黑" pitchFamily="34" charset="-122"/>
                </a:rPr>
                <a:t>序和步骤。明确测试目标</a:t>
              </a:r>
              <a:endParaRPr lang="en-US" altLang="zh-CN" sz="1800" dirty="0">
                <a:solidFill>
                  <a:schemeClr val="accent5">
                    <a:lumMod val="25000"/>
                  </a:schemeClr>
                </a:solidFill>
                <a:latin typeface="微软雅黑" pitchFamily="34" charset="-122"/>
                <a:ea typeface="微软雅黑" pitchFamily="34" charset="-122"/>
              </a:endParaRPr>
            </a:p>
          </p:txBody>
        </p:sp>
        <p:sp>
          <p:nvSpPr>
            <p:cNvPr id="11" name="Rectangle 4"/>
            <p:cNvSpPr>
              <a:spLocks noChangeArrowheads="1"/>
            </p:cNvSpPr>
            <p:nvPr/>
          </p:nvSpPr>
          <p:spPr bwMode="gray">
            <a:xfrm>
              <a:off x="848" y="2569"/>
              <a:ext cx="4080" cy="828"/>
            </a:xfrm>
            <a:prstGeom prst="rect">
              <a:avLst/>
            </a:prstGeom>
            <a:solidFill>
              <a:schemeClr val="bg2">
                <a:lumMod val="60000"/>
                <a:lumOff val="40000"/>
              </a:schemeClr>
            </a:solidFill>
            <a:ln w="25400" algn="ctr">
              <a:noFill/>
              <a:miter lim="800000"/>
              <a:headEnd/>
              <a:tailEnd/>
            </a:ln>
            <a:effectLst>
              <a:outerShdw blurRad="149987" dist="250190" dir="8460000" algn="ctr">
                <a:srgbClr val="000000">
                  <a:alpha val="28000"/>
                </a:srgbClr>
              </a:outerShdw>
            </a:effectLst>
            <a:sp3d prstMaterial="metal">
              <a:bevelT w="88900" h="88900"/>
            </a:sp3d>
          </p:spPr>
          <p:txBody>
            <a:bodyPr lIns="45720" tIns="44450" rIns="45720" bIns="44450" anchor="ctr" anchorCtr="1"/>
            <a:lstStyle/>
            <a:p>
              <a:pPr marL="0" lvl="1" algn="ctr" eaLnBrk="0" hangingPunct="0">
                <a:lnSpc>
                  <a:spcPct val="85000"/>
                </a:lnSpc>
                <a:spcBef>
                  <a:spcPct val="30000"/>
                </a:spcBef>
                <a:defRPr/>
              </a:pPr>
              <a:endParaRPr lang="en-US" altLang="zh-CN" b="1" dirty="0">
                <a:latin typeface="微软雅黑" pitchFamily="34" charset="-122"/>
                <a:ea typeface="微软雅黑" pitchFamily="34" charset="-122"/>
              </a:endParaRPr>
            </a:p>
            <a:p>
              <a:pPr lvl="1">
                <a:defRPr/>
              </a:pPr>
              <a:r>
                <a:rPr lang="zh-CN" altLang="en-US" b="1" dirty="0">
                  <a:solidFill>
                    <a:schemeClr val="tx1">
                      <a:lumMod val="25000"/>
                    </a:schemeClr>
                  </a:solidFill>
                  <a:latin typeface="微软雅黑" pitchFamily="34" charset="-122"/>
                  <a:ea typeface="微软雅黑" pitchFamily="34" charset="-122"/>
                </a:rPr>
                <a:t>                                            测试总结</a:t>
              </a:r>
              <a:endParaRPr lang="en-US" altLang="zh-CN" b="1" dirty="0">
                <a:solidFill>
                  <a:schemeClr val="tx1">
                    <a:lumMod val="25000"/>
                  </a:schemeClr>
                </a:solidFill>
                <a:latin typeface="微软雅黑" pitchFamily="34" charset="-122"/>
                <a:ea typeface="微软雅黑" pitchFamily="34" charset="-122"/>
              </a:endParaRPr>
            </a:p>
            <a:p>
              <a:pPr lvl="1">
                <a:defRPr/>
              </a:pPr>
              <a:r>
                <a:rPr lang="zh-CN" altLang="en-US" dirty="0">
                  <a:solidFill>
                    <a:schemeClr val="tx1">
                      <a:lumMod val="25000"/>
                    </a:schemeClr>
                  </a:solidFill>
                  <a:latin typeface="微软雅黑" pitchFamily="34" charset="-122"/>
                  <a:ea typeface="微软雅黑" pitchFamily="34" charset="-122"/>
                </a:rPr>
                <a:t>客户代表对软件系统进行测试总结，对软件进行评价、是否通过测试；现有缺陷及是否有需要改进的地方；是否有需求变更的地方。通过测试后，双方签字确认</a:t>
              </a:r>
              <a:endParaRPr lang="en-US" altLang="zh-CN" dirty="0">
                <a:solidFill>
                  <a:schemeClr val="tx1">
                    <a:lumMod val="25000"/>
                  </a:schemeClr>
                </a:solidFill>
                <a:latin typeface="微软雅黑" pitchFamily="34" charset="-122"/>
                <a:ea typeface="微软雅黑" pitchFamily="34" charset="-122"/>
              </a:endParaRPr>
            </a:p>
            <a:p>
              <a:pPr algn="ctr" eaLnBrk="0" hangingPunct="0">
                <a:lnSpc>
                  <a:spcPct val="85000"/>
                </a:lnSpc>
                <a:spcBef>
                  <a:spcPct val="30000"/>
                </a:spcBef>
                <a:defRPr/>
              </a:pPr>
              <a:endParaRPr lang="en-US" altLang="zh-TW" sz="1600" dirty="0">
                <a:solidFill>
                  <a:schemeClr val="tx1">
                    <a:lumMod val="10000"/>
                  </a:schemeClr>
                </a:solidFill>
                <a:latin typeface="微软雅黑" pitchFamily="34" charset="-122"/>
                <a:ea typeface="微软雅黑" pitchFamily="34" charset="-122"/>
              </a:endParaRPr>
            </a:p>
          </p:txBody>
        </p:sp>
        <p:sp>
          <p:nvSpPr>
            <p:cNvPr id="12" name="AutoShape 5"/>
            <p:cNvSpPr>
              <a:spLocks noChangeArrowheads="1"/>
            </p:cNvSpPr>
            <p:nvPr/>
          </p:nvSpPr>
          <p:spPr bwMode="gray">
            <a:xfrm>
              <a:off x="848" y="1594"/>
              <a:ext cx="4080" cy="966"/>
            </a:xfrm>
            <a:prstGeom prst="downArrowCallout">
              <a:avLst>
                <a:gd name="adj1" fmla="val 31093"/>
                <a:gd name="adj2" fmla="val 47931"/>
                <a:gd name="adj3" fmla="val 21986"/>
                <a:gd name="adj4" fmla="val 75912"/>
              </a:avLst>
            </a:prstGeom>
            <a:solidFill>
              <a:schemeClr val="accent3">
                <a:lumMod val="85000"/>
              </a:schemeClr>
            </a:solidFill>
            <a:ln w="25400" algn="ctr">
              <a:noFill/>
              <a:miter lim="800000"/>
              <a:headEnd/>
              <a:tailEnd/>
            </a:ln>
            <a:effectLst>
              <a:outerShdw blurRad="149987" dist="250190" dir="8460000" algn="ctr">
                <a:srgbClr val="000000">
                  <a:alpha val="28000"/>
                </a:srgbClr>
              </a:outerShdw>
            </a:effectLst>
            <a:sp3d prstMaterial="metal">
              <a:bevelT w="88900" h="88900"/>
            </a:sp3d>
          </p:spPr>
          <p:txBody>
            <a:bodyPr lIns="45720" tIns="44450" rIns="45720" bIns="44450" anchor="ctr" anchorCtr="1"/>
            <a:lstStyle/>
            <a:p>
              <a:pPr marL="0" lvl="1" algn="ctr" eaLnBrk="0" hangingPunct="0">
                <a:lnSpc>
                  <a:spcPct val="85000"/>
                </a:lnSpc>
                <a:spcBef>
                  <a:spcPct val="30000"/>
                </a:spcBef>
                <a:defRPr/>
              </a:pPr>
              <a:endParaRPr lang="en-US" altLang="zh-CN" b="1" dirty="0">
                <a:latin typeface="微软雅黑" pitchFamily="34" charset="-122"/>
                <a:ea typeface="微软雅黑" pitchFamily="34" charset="-122"/>
              </a:endParaRPr>
            </a:p>
            <a:p>
              <a:pPr lvl="1">
                <a:defRPr/>
              </a:pPr>
              <a:r>
                <a:rPr lang="zh-CN" altLang="en-US" sz="1800" b="1" dirty="0">
                  <a:solidFill>
                    <a:srgbClr val="5F5F5F"/>
                  </a:solidFill>
                  <a:latin typeface="微软雅黑" pitchFamily="34" charset="-122"/>
                  <a:ea typeface="微软雅黑" pitchFamily="34" charset="-122"/>
                </a:rPr>
                <a:t>                                               正式测试</a:t>
              </a:r>
              <a:endParaRPr lang="en-US" altLang="zh-CN" sz="1800" b="1" dirty="0">
                <a:solidFill>
                  <a:srgbClr val="5F5F5F"/>
                </a:solidFill>
                <a:latin typeface="微软雅黑" pitchFamily="34" charset="-122"/>
                <a:ea typeface="微软雅黑" pitchFamily="34" charset="-122"/>
              </a:endParaRPr>
            </a:p>
            <a:p>
              <a:pPr lvl="1">
                <a:defRPr/>
              </a:pPr>
              <a:r>
                <a:rPr lang="zh-CN" altLang="en-US" sz="1800" dirty="0">
                  <a:solidFill>
                    <a:srgbClr val="5F5F5F"/>
                  </a:solidFill>
                  <a:latin typeface="微软雅黑" pitchFamily="34" charset="-122"/>
                  <a:ea typeface="微软雅黑" pitchFamily="34" charset="-122"/>
                </a:rPr>
                <a:t>客户代表按讨论后计划和测试顺序开始执行测试（参照用户确认测试报告或需求规格说明），测试人员辅助指导测试</a:t>
              </a:r>
            </a:p>
            <a:p>
              <a:pPr algn="ctr" eaLnBrk="0" hangingPunct="0">
                <a:lnSpc>
                  <a:spcPct val="85000"/>
                </a:lnSpc>
                <a:spcBef>
                  <a:spcPct val="30000"/>
                </a:spcBef>
                <a:defRPr/>
              </a:pPr>
              <a:endParaRPr lang="en-US" altLang="zh-TW" dirty="0">
                <a:solidFill>
                  <a:schemeClr val="bg1"/>
                </a:solidFill>
                <a:latin typeface="微软雅黑" pitchFamily="34" charset="-122"/>
                <a:ea typeface="微软雅黑" pitchFamily="34" charset="-122"/>
              </a:endParaRPr>
            </a:p>
          </p:txBody>
        </p:sp>
      </p:grpSp>
      <p:sp>
        <p:nvSpPr>
          <p:cNvPr id="13" name="标题 1"/>
          <p:cNvSpPr txBox="1">
            <a:spLocks/>
          </p:cNvSpPr>
          <p:nvPr/>
        </p:nvSpPr>
        <p:spPr bwMode="auto">
          <a:xfrm>
            <a:off x="579438" y="692696"/>
            <a:ext cx="8385050" cy="78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defRPr/>
            </a:pPr>
            <a:r>
              <a:rPr lang="zh-CN" altLang="en-US" b="1" dirty="0" smtClean="0">
                <a:latin typeface="黑体" pitchFamily="49" charset="-122"/>
                <a:ea typeface="黑体" pitchFamily="49" charset="-122"/>
              </a:rPr>
              <a:t>验收测试（</a:t>
            </a:r>
            <a:r>
              <a:rPr lang="en-US" altLang="zh-CN" b="1" dirty="0" smtClean="0">
                <a:latin typeface="黑体" pitchFamily="49" charset="-122"/>
                <a:ea typeface="黑体" pitchFamily="49" charset="-122"/>
              </a:rPr>
              <a:t>Acceptance Testing</a:t>
            </a:r>
            <a:r>
              <a:rPr lang="zh-CN" altLang="en-US" b="1" dirty="0" smtClean="0">
                <a:latin typeface="黑体" pitchFamily="49" charset="-122"/>
                <a:ea typeface="黑体" pitchFamily="49" charset="-122"/>
              </a:rPr>
              <a:t>）</a:t>
            </a:r>
            <a:endParaRPr lang="zh-CN" altLang="en-US" b="1" dirty="0">
              <a:latin typeface="黑体" pitchFamily="49" charset="-122"/>
              <a:ea typeface="黑体" pitchFamily="49" charset="-122"/>
            </a:endParaRPr>
          </a:p>
        </p:txBody>
      </p:sp>
    </p:spTree>
    <p:extLst>
      <p:ext uri="{BB962C8B-B14F-4D97-AF65-F5344CB8AC3E}">
        <p14:creationId xmlns:p14="http://schemas.microsoft.com/office/powerpoint/2010/main" val="366992512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0D856F0-7BE2-4B3C-BE9E-9024D91CDFBF}" type="slidenum">
              <a:rPr lang="en-US" altLang="zh-CN" smtClean="0"/>
              <a:pPr eaLnBrk="1" hangingPunct="1"/>
              <a:t>26</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回归测试及其它</a:t>
            </a:r>
          </a:p>
        </p:txBody>
      </p:sp>
      <p:sp>
        <p:nvSpPr>
          <p:cNvPr id="4100" name="Rectangle 3"/>
          <p:cNvSpPr>
            <a:spLocks noGrp="1" noChangeArrowheads="1"/>
          </p:cNvSpPr>
          <p:nvPr>
            <p:ph type="body" idx="1"/>
          </p:nvPr>
        </p:nvSpPr>
        <p:spPr/>
        <p:txBody>
          <a:bodyPr/>
          <a:lstStyle/>
          <a:p>
            <a:pPr eaLnBrk="1" hangingPunct="1"/>
            <a:r>
              <a:rPr lang="zh-CN" altLang="en-US" sz="3400" b="1" dirty="0" smtClean="0"/>
              <a:t>内容提要</a:t>
            </a:r>
          </a:p>
          <a:p>
            <a:pPr lvl="1" eaLnBrk="1" hangingPunct="1">
              <a:lnSpc>
                <a:spcPct val="150000"/>
              </a:lnSpc>
              <a:defRPr/>
            </a:pPr>
            <a:r>
              <a:rPr lang="zh-CN" altLang="en-US" b="1" dirty="0" smtClean="0"/>
              <a:t>冒烟测试</a:t>
            </a:r>
            <a:endParaRPr lang="en-US" altLang="zh-CN" b="1" dirty="0" smtClean="0"/>
          </a:p>
          <a:p>
            <a:pPr lvl="1" eaLnBrk="1" hangingPunct="1">
              <a:lnSpc>
                <a:spcPct val="150000"/>
              </a:lnSpc>
              <a:defRPr/>
            </a:pPr>
            <a:r>
              <a:rPr lang="zh-CN" altLang="en-US" b="1" dirty="0" smtClean="0"/>
              <a:t>回归测试</a:t>
            </a:r>
            <a:endParaRPr lang="en-US" altLang="zh-CN" b="1"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b="1" dirty="0">
                <a:latin typeface="黑体" pitchFamily="49" charset="-122"/>
                <a:ea typeface="黑体" pitchFamily="49" charset="-122"/>
              </a:rPr>
              <a:t>冒烟测试（</a:t>
            </a:r>
            <a:r>
              <a:rPr lang="en-US" altLang="zh-CN" b="1" dirty="0">
                <a:latin typeface="黑体" pitchFamily="49" charset="-122"/>
                <a:ea typeface="黑体" pitchFamily="49" charset="-122"/>
              </a:rPr>
              <a:t>Smoke Testing</a:t>
            </a:r>
            <a:r>
              <a:rPr lang="zh-CN" altLang="en-US" b="1" dirty="0">
                <a:latin typeface="黑体" pitchFamily="49" charset="-122"/>
                <a:ea typeface="黑体" pitchFamily="49" charset="-122"/>
              </a:rPr>
              <a:t>）</a:t>
            </a:r>
          </a:p>
        </p:txBody>
      </p:sp>
      <p:sp>
        <p:nvSpPr>
          <p:cNvPr id="3" name="内容占位符 2"/>
          <p:cNvSpPr>
            <a:spLocks noGrp="1"/>
          </p:cNvSpPr>
          <p:nvPr>
            <p:ph idx="1"/>
          </p:nvPr>
        </p:nvSpPr>
        <p:spPr/>
        <p:txBody>
          <a:bodyPr/>
          <a:lstStyle/>
          <a:p>
            <a:r>
              <a:rPr lang="zh-CN" altLang="en-US" sz="3600" b="1" dirty="0"/>
              <a:t>是指在对一个</a:t>
            </a:r>
            <a:r>
              <a:rPr lang="zh-CN" altLang="en-US" sz="3600" b="1" dirty="0">
                <a:solidFill>
                  <a:srgbClr val="FF0000"/>
                </a:solidFill>
              </a:rPr>
              <a:t>新版本</a:t>
            </a:r>
            <a:r>
              <a:rPr lang="zh-CN" altLang="en-US" sz="3600" b="1" dirty="0"/>
              <a:t>进行系统大规模的测试之前，先验证一下软件的基本功能是否实现，是否具备可测试性</a:t>
            </a:r>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27</a:t>
            </a:fld>
            <a:endParaRPr lang="en-US" altLang="zh-CN"/>
          </a:p>
        </p:txBody>
      </p:sp>
    </p:spTree>
    <p:extLst>
      <p:ext uri="{BB962C8B-B14F-4D97-AF65-F5344CB8AC3E}">
        <p14:creationId xmlns:p14="http://schemas.microsoft.com/office/powerpoint/2010/main" val="2067046696"/>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b="1" dirty="0">
                <a:latin typeface="黑体" pitchFamily="49" charset="-122"/>
                <a:ea typeface="黑体" pitchFamily="49" charset="-122"/>
              </a:rPr>
              <a:t>随机测试（</a:t>
            </a:r>
            <a:r>
              <a:rPr lang="en-US" altLang="zh-CN" b="1" dirty="0">
                <a:latin typeface="黑体" pitchFamily="49" charset="-122"/>
                <a:ea typeface="黑体" pitchFamily="49" charset="-122"/>
              </a:rPr>
              <a:t>Random Testing</a:t>
            </a:r>
            <a:r>
              <a:rPr lang="zh-CN" altLang="en-US" b="1" dirty="0">
                <a:latin typeface="黑体" pitchFamily="49" charset="-122"/>
                <a:ea typeface="黑体" pitchFamily="49" charset="-122"/>
              </a:rPr>
              <a:t>）</a:t>
            </a:r>
          </a:p>
        </p:txBody>
      </p:sp>
      <p:sp>
        <p:nvSpPr>
          <p:cNvPr id="3" name="内容占位符 2"/>
          <p:cNvSpPr>
            <a:spLocks noGrp="1"/>
          </p:cNvSpPr>
          <p:nvPr>
            <p:ph idx="1"/>
          </p:nvPr>
        </p:nvSpPr>
        <p:spPr/>
        <p:txBody>
          <a:bodyPr/>
          <a:lstStyle/>
          <a:p>
            <a:pPr marL="0" indent="0">
              <a:buNone/>
            </a:pPr>
            <a:r>
              <a:rPr lang="zh-CN" altLang="en-US" sz="3600" b="1" dirty="0"/>
              <a:t>是指测试中所有的输入数据都是随机生成的，其目的是模拟用户的真实操作，发现一些边缘性的错误。</a:t>
            </a:r>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28</a:t>
            </a:fld>
            <a:endParaRPr lang="en-US" altLang="zh-CN"/>
          </a:p>
        </p:txBody>
      </p:sp>
    </p:spTree>
    <p:extLst>
      <p:ext uri="{BB962C8B-B14F-4D97-AF65-F5344CB8AC3E}">
        <p14:creationId xmlns:p14="http://schemas.microsoft.com/office/powerpoint/2010/main" val="2489817545"/>
      </p:ext>
    </p:extLst>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9171574-673D-40A7-9D68-C8233719713C}" type="slidenum">
              <a:rPr lang="en-US" altLang="zh-CN" smtClean="0"/>
              <a:pPr eaLnBrk="1" hangingPunct="1"/>
              <a:t>29</a:t>
            </a:fld>
            <a:endParaRPr lang="en-US" altLang="zh-CN" smtClean="0"/>
          </a:p>
        </p:txBody>
      </p:sp>
      <p:sp>
        <p:nvSpPr>
          <p:cNvPr id="64515" name="Rectangle 2"/>
          <p:cNvSpPr>
            <a:spLocks noGrp="1" noChangeArrowheads="1"/>
          </p:cNvSpPr>
          <p:nvPr>
            <p:ph type="title"/>
          </p:nvPr>
        </p:nvSpPr>
        <p:spPr/>
        <p:txBody>
          <a:bodyPr/>
          <a:lstStyle/>
          <a:p>
            <a:pPr eaLnBrk="1" hangingPunct="1"/>
            <a:r>
              <a:rPr lang="zh-CN" altLang="en-US" b="1" dirty="0" smtClean="0">
                <a:latin typeface="黑体" pitchFamily="2" charset="-122"/>
                <a:ea typeface="黑体" pitchFamily="2" charset="-122"/>
              </a:rPr>
              <a:t>回归测试</a:t>
            </a:r>
            <a:r>
              <a:rPr lang="zh-CN" altLang="en-US" b="1" dirty="0">
                <a:latin typeface="黑体" pitchFamily="49" charset="-122"/>
                <a:ea typeface="黑体" pitchFamily="49" charset="-122"/>
              </a:rPr>
              <a:t>（</a:t>
            </a:r>
            <a:r>
              <a:rPr lang="en-US" altLang="zh-CN" b="1" dirty="0">
                <a:latin typeface="黑体" pitchFamily="49" charset="-122"/>
                <a:ea typeface="黑体" pitchFamily="49" charset="-122"/>
              </a:rPr>
              <a:t>Regression Testing</a:t>
            </a:r>
            <a:r>
              <a:rPr lang="zh-CN" altLang="en-US" b="1" dirty="0">
                <a:latin typeface="黑体" pitchFamily="49" charset="-122"/>
                <a:ea typeface="黑体" pitchFamily="49" charset="-122"/>
              </a:rPr>
              <a:t>）</a:t>
            </a:r>
            <a:endParaRPr lang="zh-CN" altLang="en-US" b="1" dirty="0" smtClean="0">
              <a:latin typeface="黑体" pitchFamily="2" charset="-122"/>
              <a:ea typeface="黑体" pitchFamily="2" charset="-122"/>
            </a:endParaRPr>
          </a:p>
        </p:txBody>
      </p:sp>
      <p:sp>
        <p:nvSpPr>
          <p:cNvPr id="64516" name="Rectangle 3"/>
          <p:cNvSpPr>
            <a:spLocks noGrp="1" noChangeArrowheads="1"/>
          </p:cNvSpPr>
          <p:nvPr>
            <p:ph type="body" idx="1"/>
          </p:nvPr>
        </p:nvSpPr>
        <p:spPr/>
        <p:txBody>
          <a:bodyPr/>
          <a:lstStyle/>
          <a:p>
            <a:pPr eaLnBrk="1" hangingPunct="1"/>
            <a:r>
              <a:rPr lang="zh-CN" sz="3400" b="1" dirty="0" smtClean="0"/>
              <a:t>回归测试是</a:t>
            </a:r>
            <a:r>
              <a:rPr lang="zh-CN" sz="3400" b="1" dirty="0" smtClean="0">
                <a:solidFill>
                  <a:srgbClr val="FF0000"/>
                </a:solidFill>
              </a:rPr>
              <a:t>贯穿在整个测试各个阶段的一个测试活动</a:t>
            </a:r>
            <a:r>
              <a:rPr lang="zh-CN" sz="3400" b="1" dirty="0" smtClean="0"/>
              <a:t>，主要是对修改过的软件重新进行测试，以保证验证修改的正确性及其影响</a:t>
            </a:r>
            <a:endParaRPr lang="en-US" altLang="zh-CN" sz="3400" b="1" dirty="0" smtClean="0"/>
          </a:p>
          <a:p>
            <a:pPr eaLnBrk="1" hangingPunct="1"/>
            <a:r>
              <a:rPr lang="zh-CN" altLang="en-US" sz="3400" b="1" dirty="0" smtClean="0"/>
              <a:t>主要使用自动化测试的手段来实现</a:t>
            </a:r>
            <a:r>
              <a:rPr lang="en-US" altLang="zh-CN" sz="3400" b="1" dirty="0" smtClean="0"/>
              <a:t>(</a:t>
            </a:r>
            <a:r>
              <a:rPr lang="zh-CN" altLang="en-US" sz="3400" b="1" smtClean="0"/>
              <a:t>持续性集成</a:t>
            </a:r>
            <a:r>
              <a:rPr lang="en-US" altLang="zh-CN" sz="3400" b="1" smtClean="0"/>
              <a:t>)</a:t>
            </a:r>
            <a:endParaRPr lang="zh-CN" altLang="en-US" sz="3400" b="1" dirty="0" smtClean="0"/>
          </a:p>
        </p:txBody>
      </p:sp>
    </p:spTree>
    <p:extLst>
      <p:ext uri="{BB962C8B-B14F-4D97-AF65-F5344CB8AC3E}">
        <p14:creationId xmlns:p14="http://schemas.microsoft.com/office/powerpoint/2010/main" val="167169865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smtClean="0">
                <a:latin typeface="黑体" pitchFamily="49" charset="-122"/>
                <a:ea typeface="黑体" pitchFamily="49" charset="-122"/>
              </a:rPr>
              <a:t>软件测试流程</a:t>
            </a:r>
            <a:endParaRPr lang="zh-CN" altLang="en-US" b="1" dirty="0">
              <a:latin typeface="黑体" pitchFamily="49" charset="-122"/>
              <a:ea typeface="黑体" pitchFamily="49" charset="-122"/>
            </a:endParaRPr>
          </a:p>
        </p:txBody>
      </p:sp>
      <p:sp>
        <p:nvSpPr>
          <p:cNvPr id="3" name="内容占位符 2"/>
          <p:cNvSpPr>
            <a:spLocks noGrp="1"/>
          </p:cNvSpPr>
          <p:nvPr>
            <p:ph idx="1"/>
          </p:nvPr>
        </p:nvSpPr>
        <p:spPr/>
        <p:txBody>
          <a:bodyPr/>
          <a:lstStyle/>
          <a:p>
            <a:pPr algn="just" eaLnBrk="1" hangingPunct="1"/>
            <a:r>
              <a:rPr lang="zh-CN" altLang="en-US" b="1" dirty="0"/>
              <a:t>软件测试工作的基本流程</a:t>
            </a:r>
          </a:p>
          <a:p>
            <a:pPr lvl="1" algn="just" eaLnBrk="1" hangingPunct="1"/>
            <a:r>
              <a:rPr lang="zh-CN" altLang="en-US" b="1" dirty="0" smtClean="0"/>
              <a:t>制定测试计划</a:t>
            </a:r>
            <a:endParaRPr lang="zh-CN" altLang="en-US" b="1" dirty="0"/>
          </a:p>
          <a:p>
            <a:pPr lvl="1" algn="just" eaLnBrk="1" hangingPunct="1"/>
            <a:r>
              <a:rPr lang="zh-CN" altLang="en-US" b="1" dirty="0"/>
              <a:t>设计和生成测试用例</a:t>
            </a:r>
          </a:p>
          <a:p>
            <a:pPr lvl="1" algn="just" eaLnBrk="1" hangingPunct="1"/>
            <a:r>
              <a:rPr lang="zh-CN" altLang="en-US" b="1" dirty="0"/>
              <a:t>搭建测试环境</a:t>
            </a:r>
          </a:p>
          <a:p>
            <a:pPr lvl="1" algn="just" eaLnBrk="1" hangingPunct="1"/>
            <a:r>
              <a:rPr lang="zh-CN" altLang="en-US" b="1" dirty="0"/>
              <a:t>实施测试（提交缺陷报告）</a:t>
            </a:r>
          </a:p>
          <a:p>
            <a:pPr lvl="1" algn="just" eaLnBrk="1" hangingPunct="1"/>
            <a:r>
              <a:rPr lang="zh-CN" altLang="en-US" b="1" dirty="0"/>
              <a:t>测试评估和总结</a:t>
            </a:r>
          </a:p>
          <a:p>
            <a:endParaRPr lang="zh-CN" altLang="en-US"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3</a:t>
            </a:fld>
            <a:endParaRPr lang="en-US" altLang="zh-CN"/>
          </a:p>
        </p:txBody>
      </p:sp>
    </p:spTree>
    <p:extLst>
      <p:ext uri="{BB962C8B-B14F-4D97-AF65-F5344CB8AC3E}">
        <p14:creationId xmlns:p14="http://schemas.microsoft.com/office/powerpoint/2010/main" val="2039241179"/>
      </p:ext>
    </p:extLst>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itchFamily="49" charset="-122"/>
                <a:ea typeface="黑体" pitchFamily="49" charset="-122"/>
              </a:rPr>
              <a:t>回归测试（</a:t>
            </a:r>
            <a:r>
              <a:rPr lang="en-US" altLang="zh-CN" b="1" dirty="0">
                <a:latin typeface="黑体" pitchFamily="49" charset="-122"/>
                <a:ea typeface="黑体" pitchFamily="49" charset="-122"/>
              </a:rPr>
              <a:t>Regression Testing</a:t>
            </a:r>
            <a:r>
              <a:rPr lang="zh-CN" altLang="en-US" b="1" dirty="0">
                <a:latin typeface="黑体" pitchFamily="49" charset="-122"/>
                <a:ea typeface="黑体" pitchFamily="49" charset="-122"/>
              </a:rPr>
              <a:t>）</a:t>
            </a:r>
          </a:p>
        </p:txBody>
      </p:sp>
      <p:sp>
        <p:nvSpPr>
          <p:cNvPr id="3" name="内容占位符 2"/>
          <p:cNvSpPr>
            <a:spLocks noGrp="1"/>
          </p:cNvSpPr>
          <p:nvPr>
            <p:ph idx="1"/>
          </p:nvPr>
        </p:nvSpPr>
        <p:spPr/>
        <p:txBody>
          <a:bodyPr/>
          <a:lstStyle/>
          <a:p>
            <a:pPr marL="0" indent="0">
              <a:buNone/>
            </a:pPr>
            <a:r>
              <a:rPr lang="zh-CN" altLang="en-US" sz="3600" b="1" dirty="0"/>
              <a:t>是指对软件的</a:t>
            </a:r>
            <a:r>
              <a:rPr lang="zh-CN" altLang="en-US" sz="3600" b="1" dirty="0" smtClean="0">
                <a:solidFill>
                  <a:srgbClr val="FF0000"/>
                </a:solidFill>
              </a:rPr>
              <a:t>新版本</a:t>
            </a:r>
            <a:r>
              <a:rPr lang="zh-CN" altLang="en-US" sz="3600" b="1" dirty="0"/>
              <a:t>测试时，重复执行上一个版本时的</a:t>
            </a:r>
            <a:r>
              <a:rPr lang="zh-CN" altLang="en-US" sz="3600" b="1" dirty="0" smtClean="0"/>
              <a:t>测试用例，</a:t>
            </a:r>
            <a:r>
              <a:rPr lang="zh-CN" altLang="en-US" sz="3600" b="1" dirty="0"/>
              <a:t>不仅是验证被修复的软件缺陷是否被解决了，且要保证以前所有运行正常的功能依旧保持正常，而不要受到这次修改的影响。</a:t>
            </a:r>
            <a:endParaRPr lang="en-US" altLang="zh-CN" sz="3600" b="1" dirty="0"/>
          </a:p>
          <a:p>
            <a:pPr marL="0" indent="0">
              <a:buNone/>
            </a:pPr>
            <a:endParaRPr lang="en-US" altLang="zh-CN" sz="3600" b="1" dirty="0" smtClean="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30</a:t>
            </a:fld>
            <a:endParaRPr lang="en-US" altLang="zh-CN"/>
          </a:p>
        </p:txBody>
      </p:sp>
      <p:sp>
        <p:nvSpPr>
          <p:cNvPr id="5" name="Freeform 4"/>
          <p:cNvSpPr>
            <a:spLocks/>
          </p:cNvSpPr>
          <p:nvPr/>
        </p:nvSpPr>
        <p:spPr bwMode="gray">
          <a:xfrm>
            <a:off x="2145514" y="5239942"/>
            <a:ext cx="1435886" cy="1008418"/>
          </a:xfrm>
          <a:custGeom>
            <a:avLst/>
            <a:gdLst>
              <a:gd name="T0" fmla="*/ 3 w 1410"/>
              <a:gd name="T1" fmla="*/ 454 h 1401"/>
              <a:gd name="T2" fmla="*/ 0 w 1410"/>
              <a:gd name="T3" fmla="*/ 953 h 1401"/>
              <a:gd name="T4" fmla="*/ 521 w 1410"/>
              <a:gd name="T5" fmla="*/ 1401 h 1401"/>
              <a:gd name="T6" fmla="*/ 1410 w 1410"/>
              <a:gd name="T7" fmla="*/ 512 h 1401"/>
              <a:gd name="T8" fmla="*/ 1410 w 1410"/>
              <a:gd name="T9" fmla="*/ 0 h 1401"/>
              <a:gd name="T10" fmla="*/ 548 w 1410"/>
              <a:gd name="T11" fmla="*/ 862 h 1401"/>
              <a:gd name="T12" fmla="*/ 3 w 1410"/>
              <a:gd name="T13" fmla="*/ 454 h 1401"/>
              <a:gd name="T14" fmla="*/ 0 60000 65536"/>
              <a:gd name="T15" fmla="*/ 0 60000 65536"/>
              <a:gd name="T16" fmla="*/ 0 60000 65536"/>
              <a:gd name="T17" fmla="*/ 0 60000 65536"/>
              <a:gd name="T18" fmla="*/ 0 60000 65536"/>
              <a:gd name="T19" fmla="*/ 0 60000 65536"/>
              <a:gd name="T20" fmla="*/ 0 60000 65536"/>
              <a:gd name="T21" fmla="*/ 0 w 1410"/>
              <a:gd name="T22" fmla="*/ 0 h 1401"/>
              <a:gd name="T23" fmla="*/ 1410 w 1410"/>
              <a:gd name="T24" fmla="*/ 1401 h 14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0" h="1401">
                <a:moveTo>
                  <a:pt x="3" y="454"/>
                </a:moveTo>
                <a:lnTo>
                  <a:pt x="0" y="953"/>
                </a:lnTo>
                <a:lnTo>
                  <a:pt x="521" y="1401"/>
                </a:lnTo>
                <a:lnTo>
                  <a:pt x="1410" y="512"/>
                </a:lnTo>
                <a:lnTo>
                  <a:pt x="1410" y="0"/>
                </a:lnTo>
                <a:lnTo>
                  <a:pt x="548" y="862"/>
                </a:lnTo>
                <a:lnTo>
                  <a:pt x="3" y="454"/>
                </a:lnTo>
                <a:close/>
              </a:path>
            </a:pathLst>
          </a:custGeom>
          <a:solidFill>
            <a:srgbClr val="FF0000"/>
          </a:solidFill>
          <a:ln w="25400">
            <a:noFill/>
            <a:round/>
            <a:headEnd/>
            <a:tailEnd/>
          </a:ln>
          <a:effectLst/>
          <a:scene3d>
            <a:camera prst="orthographicFront">
              <a:rot lat="0" lon="0" rev="0"/>
            </a:camera>
            <a:lightRig rig="chilly" dir="t">
              <a:rot lat="0" lon="0" rev="18480000"/>
            </a:lightRig>
          </a:scene3d>
          <a:sp3d prstMaterial="clear">
            <a:bevelT h="63500"/>
          </a:sp3d>
        </p:spPr>
        <p:txBody>
          <a:bodyPr lIns="45720" tIns="44450" rIns="45720" bIns="44450" anchor="ctr" anchorCtr="1"/>
          <a:lstStyle/>
          <a:p>
            <a:pPr eaLnBrk="0" hangingPunct="0">
              <a:defRPr/>
            </a:pPr>
            <a:endParaRPr lang="zh-TW" altLang="en-US">
              <a:latin typeface="微软雅黑" pitchFamily="34" charset="-122"/>
              <a:ea typeface="微软雅黑" pitchFamily="34" charset="-122"/>
            </a:endParaRPr>
          </a:p>
        </p:txBody>
      </p:sp>
      <p:sp>
        <p:nvSpPr>
          <p:cNvPr id="6" name="矩形 5"/>
          <p:cNvSpPr/>
          <p:nvPr/>
        </p:nvSpPr>
        <p:spPr>
          <a:xfrm>
            <a:off x="1445778" y="4796095"/>
            <a:ext cx="2574744" cy="646331"/>
          </a:xfrm>
          <a:prstGeom prst="rect">
            <a:avLst/>
          </a:prstGeom>
          <a:noFill/>
        </p:spPr>
        <p:txBody>
          <a:bodyPr wrap="none">
            <a:spAutoFit/>
          </a:bodyPr>
          <a:lstStyle/>
          <a:p>
            <a:pPr algn="ctr" eaLnBrk="0" hangingPunct="0">
              <a:defRPr/>
            </a:pPr>
            <a:r>
              <a:rPr lang="zh-CN" alt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itchFamily="34" charset="-122"/>
                <a:ea typeface="微软雅黑" pitchFamily="34" charset="-122"/>
              </a:rPr>
              <a:t>已修复</a:t>
            </a:r>
            <a:r>
              <a:rPr lang="en-US" altLang="zh-CN"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itchFamily="34" charset="-122"/>
                <a:ea typeface="微软雅黑" pitchFamily="34" charset="-122"/>
              </a:rPr>
              <a:t>bug</a:t>
            </a:r>
            <a:endParaRPr lang="zh-CN" alt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itchFamily="34" charset="-122"/>
              <a:ea typeface="微软雅黑" pitchFamily="34" charset="-122"/>
            </a:endParaRPr>
          </a:p>
        </p:txBody>
      </p:sp>
      <p:sp>
        <p:nvSpPr>
          <p:cNvPr id="7" name="Freeform 4"/>
          <p:cNvSpPr>
            <a:spLocks/>
          </p:cNvSpPr>
          <p:nvPr/>
        </p:nvSpPr>
        <p:spPr bwMode="gray">
          <a:xfrm>
            <a:off x="5711674" y="5300902"/>
            <a:ext cx="1435886" cy="1008418"/>
          </a:xfrm>
          <a:custGeom>
            <a:avLst/>
            <a:gdLst>
              <a:gd name="T0" fmla="*/ 3 w 1410"/>
              <a:gd name="T1" fmla="*/ 454 h 1401"/>
              <a:gd name="T2" fmla="*/ 0 w 1410"/>
              <a:gd name="T3" fmla="*/ 953 h 1401"/>
              <a:gd name="T4" fmla="*/ 521 w 1410"/>
              <a:gd name="T5" fmla="*/ 1401 h 1401"/>
              <a:gd name="T6" fmla="*/ 1410 w 1410"/>
              <a:gd name="T7" fmla="*/ 512 h 1401"/>
              <a:gd name="T8" fmla="*/ 1410 w 1410"/>
              <a:gd name="T9" fmla="*/ 0 h 1401"/>
              <a:gd name="T10" fmla="*/ 548 w 1410"/>
              <a:gd name="T11" fmla="*/ 862 h 1401"/>
              <a:gd name="T12" fmla="*/ 3 w 1410"/>
              <a:gd name="T13" fmla="*/ 454 h 1401"/>
              <a:gd name="T14" fmla="*/ 0 60000 65536"/>
              <a:gd name="T15" fmla="*/ 0 60000 65536"/>
              <a:gd name="T16" fmla="*/ 0 60000 65536"/>
              <a:gd name="T17" fmla="*/ 0 60000 65536"/>
              <a:gd name="T18" fmla="*/ 0 60000 65536"/>
              <a:gd name="T19" fmla="*/ 0 60000 65536"/>
              <a:gd name="T20" fmla="*/ 0 60000 65536"/>
              <a:gd name="T21" fmla="*/ 0 w 1410"/>
              <a:gd name="T22" fmla="*/ 0 h 1401"/>
              <a:gd name="T23" fmla="*/ 1410 w 1410"/>
              <a:gd name="T24" fmla="*/ 1401 h 14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0" h="1401">
                <a:moveTo>
                  <a:pt x="3" y="454"/>
                </a:moveTo>
                <a:lnTo>
                  <a:pt x="0" y="953"/>
                </a:lnTo>
                <a:lnTo>
                  <a:pt x="521" y="1401"/>
                </a:lnTo>
                <a:lnTo>
                  <a:pt x="1410" y="512"/>
                </a:lnTo>
                <a:lnTo>
                  <a:pt x="1410" y="0"/>
                </a:lnTo>
                <a:lnTo>
                  <a:pt x="548" y="862"/>
                </a:lnTo>
                <a:lnTo>
                  <a:pt x="3" y="454"/>
                </a:lnTo>
                <a:close/>
              </a:path>
            </a:pathLst>
          </a:custGeom>
          <a:solidFill>
            <a:srgbClr val="FF0000"/>
          </a:solidFill>
          <a:ln w="25400">
            <a:noFill/>
            <a:round/>
            <a:headEnd/>
            <a:tailEnd/>
          </a:ln>
          <a:effectLst/>
          <a:scene3d>
            <a:camera prst="orthographicFront">
              <a:rot lat="0" lon="0" rev="0"/>
            </a:camera>
            <a:lightRig rig="chilly" dir="t">
              <a:rot lat="0" lon="0" rev="18480000"/>
            </a:lightRig>
          </a:scene3d>
          <a:sp3d prstMaterial="clear">
            <a:bevelT h="63500"/>
          </a:sp3d>
        </p:spPr>
        <p:txBody>
          <a:bodyPr lIns="45720" tIns="44450" rIns="45720" bIns="44450" anchor="ctr" anchorCtr="1"/>
          <a:lstStyle/>
          <a:p>
            <a:pPr eaLnBrk="0" hangingPunct="0">
              <a:defRPr/>
            </a:pPr>
            <a:endParaRPr lang="zh-TW" altLang="en-US">
              <a:solidFill>
                <a:srgbClr val="FF0000"/>
              </a:solidFill>
              <a:latin typeface="微软雅黑" pitchFamily="34" charset="-122"/>
              <a:ea typeface="微软雅黑" pitchFamily="34" charset="-122"/>
            </a:endParaRPr>
          </a:p>
        </p:txBody>
      </p:sp>
      <p:sp>
        <p:nvSpPr>
          <p:cNvPr id="8" name="矩形 7"/>
          <p:cNvSpPr/>
          <p:nvPr/>
        </p:nvSpPr>
        <p:spPr>
          <a:xfrm>
            <a:off x="5389500" y="4811335"/>
            <a:ext cx="2037737" cy="646331"/>
          </a:xfrm>
          <a:prstGeom prst="rect">
            <a:avLst/>
          </a:prstGeom>
          <a:noFill/>
        </p:spPr>
        <p:txBody>
          <a:bodyPr wrap="none">
            <a:spAutoFit/>
          </a:bodyPr>
          <a:lstStyle/>
          <a:p>
            <a:pPr algn="ctr" eaLnBrk="0" hangingPunct="0">
              <a:defRPr/>
            </a:pPr>
            <a:r>
              <a:rPr lang="zh-CN" alt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itchFamily="34" charset="-122"/>
                <a:ea typeface="微软雅黑" pitchFamily="34" charset="-122"/>
              </a:rPr>
              <a:t>原有功能</a:t>
            </a:r>
          </a:p>
        </p:txBody>
      </p:sp>
    </p:spTree>
    <p:extLst>
      <p:ext uri="{BB962C8B-B14F-4D97-AF65-F5344CB8AC3E}">
        <p14:creationId xmlns:p14="http://schemas.microsoft.com/office/powerpoint/2010/main" val="68016363"/>
      </p:ext>
    </p:extLst>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4C014F6-2BDE-4E3A-B776-66202A1D62D3}" type="slidenum">
              <a:rPr lang="en-US" altLang="zh-CN" smtClean="0"/>
              <a:pPr eaLnBrk="1" hangingPunct="1"/>
              <a:t>31</a:t>
            </a:fld>
            <a:endParaRPr lang="en-US" altLang="zh-CN" smtClean="0"/>
          </a:p>
        </p:txBody>
      </p:sp>
      <p:sp>
        <p:nvSpPr>
          <p:cNvPr id="65539" name="Rectangle 2"/>
          <p:cNvSpPr>
            <a:spLocks noGrp="1" noChangeArrowheads="1"/>
          </p:cNvSpPr>
          <p:nvPr>
            <p:ph type="title"/>
          </p:nvPr>
        </p:nvSpPr>
        <p:spPr/>
        <p:txBody>
          <a:bodyPr/>
          <a:lstStyle/>
          <a:p>
            <a:pPr eaLnBrk="1" hangingPunct="1"/>
            <a:r>
              <a:rPr lang="zh-CN" altLang="en-US" b="1" dirty="0" smtClean="0">
                <a:latin typeface="黑体" pitchFamily="2" charset="-122"/>
                <a:ea typeface="黑体" pitchFamily="2" charset="-122"/>
              </a:rPr>
              <a:t>回归测试</a:t>
            </a:r>
          </a:p>
        </p:txBody>
      </p:sp>
      <p:sp>
        <p:nvSpPr>
          <p:cNvPr id="31748" name="Rectangle 3"/>
          <p:cNvSpPr>
            <a:spLocks noGrp="1" noChangeArrowheads="1"/>
          </p:cNvSpPr>
          <p:nvPr>
            <p:ph type="body" idx="1"/>
          </p:nvPr>
        </p:nvSpPr>
        <p:spPr/>
        <p:txBody>
          <a:bodyPr/>
          <a:lstStyle/>
          <a:p>
            <a:pPr>
              <a:defRPr/>
            </a:pPr>
            <a:r>
              <a:rPr lang="zh-CN" altLang="en-US" sz="3400" b="1" dirty="0" smtClean="0"/>
              <a:t>回归测试的主要</a:t>
            </a:r>
            <a:r>
              <a:rPr lang="zh-CN" sz="3400" b="1" dirty="0" smtClean="0"/>
              <a:t>目的</a:t>
            </a:r>
          </a:p>
          <a:p>
            <a:pPr lvl="1">
              <a:defRPr/>
            </a:pPr>
            <a:r>
              <a:rPr lang="zh-CN" b="1" dirty="0" smtClean="0">
                <a:cs typeface="+mn-cs"/>
              </a:rPr>
              <a:t>确保缺陷真正得到了修复</a:t>
            </a:r>
          </a:p>
          <a:p>
            <a:pPr lvl="1">
              <a:defRPr/>
            </a:pPr>
            <a:r>
              <a:rPr lang="zh-CN" b="1" dirty="0" smtClean="0">
                <a:cs typeface="+mn-cs"/>
              </a:rPr>
              <a:t>防止在缺陷修复或功能变化过程中造成对软件原有正常部分代码的损坏</a:t>
            </a:r>
          </a:p>
          <a:p>
            <a:pPr lvl="1">
              <a:defRPr/>
            </a:pPr>
            <a:r>
              <a:rPr lang="zh-CN" b="1" dirty="0" smtClean="0">
                <a:cs typeface="+mn-cs"/>
              </a:rPr>
              <a:t>防止由于开发人员自身因素或其他因素导致的版本倒流现象</a:t>
            </a:r>
          </a:p>
          <a:p>
            <a:pPr lvl="1">
              <a:defRPr/>
            </a:pPr>
            <a:r>
              <a:rPr lang="zh-CN" b="1" dirty="0" smtClean="0">
                <a:cs typeface="+mn-cs"/>
              </a:rPr>
              <a:t>防止由于其他因素造成的原正常功能的失效</a:t>
            </a:r>
            <a:endParaRPr lang="zh-CN" altLang="en-US" b="1" dirty="0" smtClean="0"/>
          </a:p>
        </p:txBody>
      </p:sp>
    </p:spTree>
    <p:extLst>
      <p:ext uri="{BB962C8B-B14F-4D97-AF65-F5344CB8AC3E}">
        <p14:creationId xmlns:p14="http://schemas.microsoft.com/office/powerpoint/2010/main" val="224480260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36B3CF1-198B-4315-977C-171677BAA369}" type="slidenum">
              <a:rPr lang="en-US" altLang="zh-CN" smtClean="0"/>
              <a:pPr eaLnBrk="1" hangingPunct="1"/>
              <a:t>32</a:t>
            </a:fld>
            <a:endParaRPr lang="en-US" altLang="zh-CN" smtClean="0"/>
          </a:p>
        </p:txBody>
      </p:sp>
      <p:sp>
        <p:nvSpPr>
          <p:cNvPr id="66563" name="Rectangle 2"/>
          <p:cNvSpPr>
            <a:spLocks noGrp="1" noChangeArrowheads="1"/>
          </p:cNvSpPr>
          <p:nvPr>
            <p:ph type="title"/>
          </p:nvPr>
        </p:nvSpPr>
        <p:spPr/>
        <p:txBody>
          <a:bodyPr/>
          <a:lstStyle/>
          <a:p>
            <a:pPr eaLnBrk="1" hangingPunct="1"/>
            <a:r>
              <a:rPr lang="zh-CN" altLang="en-US" b="1" dirty="0" smtClean="0">
                <a:latin typeface="黑体" pitchFamily="2" charset="-122"/>
                <a:ea typeface="黑体" pitchFamily="2" charset="-122"/>
              </a:rPr>
              <a:t>回归测试</a:t>
            </a:r>
          </a:p>
        </p:txBody>
      </p:sp>
      <p:sp>
        <p:nvSpPr>
          <p:cNvPr id="66564" name="Rectangle 3"/>
          <p:cNvSpPr>
            <a:spLocks noGrp="1" noChangeArrowheads="1"/>
          </p:cNvSpPr>
          <p:nvPr>
            <p:ph type="body" idx="1"/>
          </p:nvPr>
        </p:nvSpPr>
        <p:spPr/>
        <p:txBody>
          <a:bodyPr/>
          <a:lstStyle/>
          <a:p>
            <a:pPr eaLnBrk="1" hangingPunct="1"/>
            <a:r>
              <a:rPr lang="zh-CN" altLang="en-US" sz="3400" b="1" smtClean="0"/>
              <a:t>策略</a:t>
            </a:r>
            <a:endParaRPr lang="en-US" altLang="zh-CN" sz="3400" b="1" smtClean="0"/>
          </a:p>
          <a:p>
            <a:pPr lvl="1" eaLnBrk="1" hangingPunct="1"/>
            <a:r>
              <a:rPr lang="zh-CN" altLang="en-US" b="1" smtClean="0"/>
              <a:t>关注代码的变化</a:t>
            </a:r>
            <a:endParaRPr lang="en-US" altLang="zh-CN" b="1" smtClean="0"/>
          </a:p>
          <a:p>
            <a:pPr lvl="1" eaLnBrk="1" hangingPunct="1"/>
            <a:r>
              <a:rPr lang="zh-CN" altLang="en-US" b="1" smtClean="0"/>
              <a:t>关注测试的变化</a:t>
            </a:r>
            <a:endParaRPr lang="en-US" altLang="zh-CN" b="1" smtClean="0"/>
          </a:p>
          <a:p>
            <a:pPr lvl="1" eaLnBrk="1" hangingPunct="1"/>
            <a:endParaRPr lang="zh-CN" altLang="en-US" b="1" smtClean="0"/>
          </a:p>
        </p:txBody>
      </p:sp>
    </p:spTree>
    <p:extLst>
      <p:ext uri="{BB962C8B-B14F-4D97-AF65-F5344CB8AC3E}">
        <p14:creationId xmlns:p14="http://schemas.microsoft.com/office/powerpoint/2010/main" val="249368302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FE21D6F-0910-454E-B8C8-8372DCE47E95}" type="slidenum">
              <a:rPr lang="en-US" altLang="zh-CN" smtClean="0"/>
              <a:pPr eaLnBrk="1" hangingPunct="1"/>
              <a:t>33</a:t>
            </a:fld>
            <a:endParaRPr lang="en-US" altLang="zh-CN" smtClean="0"/>
          </a:p>
        </p:txBody>
      </p:sp>
      <p:sp>
        <p:nvSpPr>
          <p:cNvPr id="67587"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回归测试</a:t>
            </a:r>
          </a:p>
        </p:txBody>
      </p:sp>
      <p:sp>
        <p:nvSpPr>
          <p:cNvPr id="67588" name="Rectangle 3"/>
          <p:cNvSpPr>
            <a:spLocks noGrp="1" noChangeArrowheads="1"/>
          </p:cNvSpPr>
          <p:nvPr>
            <p:ph type="body" idx="1"/>
          </p:nvPr>
        </p:nvSpPr>
        <p:spPr/>
        <p:txBody>
          <a:bodyPr/>
          <a:lstStyle/>
          <a:p>
            <a:pPr eaLnBrk="1" hangingPunct="1"/>
            <a:r>
              <a:rPr lang="zh-CN" altLang="en-US" sz="3400" b="1" smtClean="0"/>
              <a:t>实施过程</a:t>
            </a:r>
            <a:endParaRPr lang="en-US" altLang="zh-CN" sz="3400" b="1" smtClean="0"/>
          </a:p>
          <a:p>
            <a:pPr lvl="1"/>
            <a:r>
              <a:rPr lang="zh-CN" altLang="en-US" sz="2400" b="1" smtClean="0"/>
              <a:t>识别出被测系统中被修改的部分，包括需求、设计和代码</a:t>
            </a:r>
          </a:p>
          <a:p>
            <a:pPr lvl="1"/>
            <a:r>
              <a:rPr lang="zh-CN" altLang="en-US" sz="2400" b="1" smtClean="0"/>
              <a:t>围绕系统的变化，确定受到变化影响的功能、模块和代码</a:t>
            </a:r>
          </a:p>
          <a:p>
            <a:pPr lvl="1"/>
            <a:r>
              <a:rPr lang="zh-CN" altLang="en-US" sz="2400" b="1" smtClean="0"/>
              <a:t>针对新增的功能、模块，补充测试用例</a:t>
            </a:r>
          </a:p>
          <a:p>
            <a:pPr lvl="1"/>
            <a:r>
              <a:rPr lang="zh-CN" altLang="en-US" sz="2400" b="1" smtClean="0"/>
              <a:t>针对不再使用的功能、模块，丢弃过时的测试用例</a:t>
            </a:r>
          </a:p>
          <a:p>
            <a:pPr lvl="1"/>
            <a:r>
              <a:rPr lang="zh-CN" altLang="en-US" sz="2400" b="1" smtClean="0"/>
              <a:t>针对变化的功能、模块，修改原有的测试用例，并注意进行优化，避免冗余</a:t>
            </a:r>
          </a:p>
          <a:p>
            <a:pPr lvl="1"/>
            <a:r>
              <a:rPr lang="zh-CN" altLang="en-US" sz="2400" b="1" smtClean="0"/>
              <a:t>针对更新的测试用例集合对新的软件版本实施和执行测试</a:t>
            </a:r>
          </a:p>
        </p:txBody>
      </p:sp>
    </p:spTree>
    <p:extLst>
      <p:ext uri="{BB962C8B-B14F-4D97-AF65-F5344CB8AC3E}">
        <p14:creationId xmlns:p14="http://schemas.microsoft.com/office/powerpoint/2010/main" val="342579509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8219E3-10F8-4EA7-A0AA-3BBFF91E385B}" type="slidenum">
              <a:rPr lang="en-US" altLang="zh-CN" smtClean="0"/>
              <a:pPr eaLnBrk="1" hangingPunct="1"/>
              <a:t>34</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测试计划</a:t>
            </a:r>
          </a:p>
        </p:txBody>
      </p:sp>
      <p:sp>
        <p:nvSpPr>
          <p:cNvPr id="5124"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lnSpc>
                <a:spcPct val="150000"/>
              </a:lnSpc>
              <a:defRPr/>
            </a:pPr>
            <a:r>
              <a:rPr lang="zh-CN" altLang="en-US" sz="3200" b="1" dirty="0" smtClean="0"/>
              <a:t>测试计划的主要内容</a:t>
            </a:r>
            <a:endParaRPr lang="en-US" altLang="zh-CN" sz="3200" b="1"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9203" y="1789817"/>
            <a:ext cx="7330847" cy="5815647"/>
          </a:xfrm>
        </p:spPr>
        <p:txBody>
          <a:bodyPr>
            <a:normAutofit/>
          </a:bodyPr>
          <a:lstStyle/>
          <a:p>
            <a:pPr eaLnBrk="1" hangingPunct="1"/>
            <a:r>
              <a:rPr lang="en-US" altLang="zh-CN" sz="3400" b="1" dirty="0">
                <a:latin typeface="+mn-lt"/>
              </a:rPr>
              <a:t>Step1:</a:t>
            </a:r>
            <a:r>
              <a:rPr lang="zh-CN" altLang="en-US" sz="3400" b="1" dirty="0">
                <a:latin typeface="+mn-lt"/>
              </a:rPr>
              <a:t>了解基础知识</a:t>
            </a:r>
            <a:endParaRPr lang="en-US" altLang="zh-CN" sz="3400" b="1" dirty="0">
              <a:latin typeface="+mn-lt"/>
            </a:endParaRPr>
          </a:p>
          <a:p>
            <a:pPr marL="1428750" lvl="2" indent="-514350">
              <a:buFont typeface="+mj-lt"/>
              <a:buAutoNum type="arabicPeriod"/>
            </a:pPr>
            <a:r>
              <a:rPr lang="zh-CN" altLang="en-US" sz="3200" b="1" dirty="0">
                <a:latin typeface="+mn-lt"/>
              </a:rPr>
              <a:t>了解测试覆盖率</a:t>
            </a:r>
            <a:endParaRPr lang="en-US" altLang="zh-CN" sz="3200" b="1" dirty="0">
              <a:latin typeface="+mn-lt"/>
            </a:endParaRPr>
          </a:p>
          <a:p>
            <a:pPr marL="1428750" lvl="2" indent="-514350">
              <a:buFont typeface="+mj-lt"/>
              <a:buAutoNum type="arabicPeriod"/>
            </a:pPr>
            <a:r>
              <a:rPr lang="zh-CN" altLang="en-US" sz="3200" b="1" dirty="0">
                <a:latin typeface="+mn-lt"/>
              </a:rPr>
              <a:t>了解测试方法</a:t>
            </a:r>
            <a:endParaRPr lang="en-US" altLang="zh-CN" sz="3200" b="1" dirty="0">
              <a:latin typeface="+mn-lt"/>
            </a:endParaRPr>
          </a:p>
          <a:p>
            <a:pPr marL="1428750" lvl="2" indent="-514350">
              <a:buFont typeface="+mj-lt"/>
              <a:buAutoNum type="arabicPeriod"/>
            </a:pPr>
            <a:r>
              <a:rPr lang="zh-CN" altLang="en-US" sz="3200" b="1" dirty="0">
                <a:latin typeface="+mn-lt"/>
              </a:rPr>
              <a:t>了解任务大致分配</a:t>
            </a:r>
          </a:p>
        </p:txBody>
      </p:sp>
      <p:sp>
        <p:nvSpPr>
          <p:cNvPr id="3" name="标题 2"/>
          <p:cNvSpPr>
            <a:spLocks noGrp="1"/>
          </p:cNvSpPr>
          <p:nvPr>
            <p:ph type="title" idx="4294967295"/>
          </p:nvPr>
        </p:nvSpPr>
        <p:spPr/>
        <p:txBody>
          <a:bodyPr>
            <a:normAutofit/>
          </a:bodyPr>
          <a:lstStyle/>
          <a:p>
            <a:pPr eaLnBrk="1" hangingPunct="1"/>
            <a:r>
              <a:rPr lang="zh-CN" altLang="en-US" b="1" dirty="0">
                <a:latin typeface="黑体" pitchFamily="49" charset="-122"/>
                <a:ea typeface="黑体" pitchFamily="49" charset="-122"/>
              </a:rPr>
              <a:t>测试计划</a:t>
            </a:r>
          </a:p>
        </p:txBody>
      </p:sp>
      <p:pic>
        <p:nvPicPr>
          <p:cNvPr id="6" name="图片 5"/>
          <p:cNvPicPr>
            <a:picLocks noChangeAspect="1"/>
          </p:cNvPicPr>
          <p:nvPr/>
        </p:nvPicPr>
        <p:blipFill>
          <a:blip r:embed="rId2"/>
          <a:stretch>
            <a:fillRect/>
          </a:stretch>
        </p:blipFill>
        <p:spPr>
          <a:xfrm>
            <a:off x="5513244" y="3352800"/>
            <a:ext cx="3305812" cy="3352800"/>
          </a:xfrm>
          <a:prstGeom prst="rect">
            <a:avLst/>
          </a:prstGeom>
        </p:spPr>
      </p:pic>
    </p:spTree>
    <p:extLst>
      <p:ext uri="{BB962C8B-B14F-4D97-AF65-F5344CB8AC3E}">
        <p14:creationId xmlns:p14="http://schemas.microsoft.com/office/powerpoint/2010/main" val="15736498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8520" y="1772816"/>
            <a:ext cx="5715372" cy="5273253"/>
          </a:xfrm>
        </p:spPr>
        <p:txBody>
          <a:bodyPr/>
          <a:lstStyle/>
          <a:p>
            <a:pPr eaLnBrk="1" hangingPunct="1"/>
            <a:r>
              <a:rPr lang="en-US" altLang="zh-CN" sz="3400" b="1" dirty="0">
                <a:latin typeface="+mn-lt"/>
                <a:ea typeface="+mn-ea"/>
              </a:rPr>
              <a:t>Step2:</a:t>
            </a:r>
            <a:r>
              <a:rPr lang="zh-CN" altLang="en-US" sz="3400" b="1" dirty="0">
                <a:latin typeface="+mn-lt"/>
                <a:ea typeface="+mn-ea"/>
              </a:rPr>
              <a:t>查阅并熟悉标准</a:t>
            </a:r>
            <a:endParaRPr lang="en-US" altLang="zh-CN" sz="3400" b="1" dirty="0">
              <a:latin typeface="+mn-lt"/>
              <a:ea typeface="+mn-ea"/>
            </a:endParaRPr>
          </a:p>
          <a:p>
            <a:pPr marL="0" indent="0" eaLnBrk="1" hangingPunct="1">
              <a:buNone/>
            </a:pPr>
            <a:r>
              <a:rPr lang="zh-CN" altLang="en-US" sz="3400" b="1" dirty="0">
                <a:latin typeface="+mn-lt"/>
                <a:ea typeface="+mn-ea"/>
              </a:rPr>
              <a:t>文档</a:t>
            </a:r>
            <a:r>
              <a:rPr lang="en-US" altLang="zh-CN" sz="3400" b="1" dirty="0">
                <a:latin typeface="+mn-lt"/>
                <a:ea typeface="+mn-ea"/>
              </a:rPr>
              <a:t>(IEEE 829 Format)</a:t>
            </a:r>
          </a:p>
          <a:p>
            <a:pPr marL="0" indent="0">
              <a:buNone/>
            </a:pPr>
            <a:endParaRPr lang="zh-CN" altLang="en-US" dirty="0"/>
          </a:p>
        </p:txBody>
      </p:sp>
      <p:sp>
        <p:nvSpPr>
          <p:cNvPr id="4" name="内容占位符 1"/>
          <p:cNvSpPr txBox="1">
            <a:spLocks/>
          </p:cNvSpPr>
          <p:nvPr/>
        </p:nvSpPr>
        <p:spPr bwMode="auto">
          <a:xfrm>
            <a:off x="5292080" y="813752"/>
            <a:ext cx="4752528" cy="594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47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b="0" dirty="0" smtClean="0"/>
              <a:t>1. </a:t>
            </a:r>
            <a:r>
              <a:rPr lang="en-US" altLang="zh-CN" b="0" dirty="0" smtClean="0">
                <a:hlinkClick r:id="rId2"/>
              </a:rPr>
              <a:t>Test Plan Identifier</a:t>
            </a:r>
            <a:r>
              <a:rPr lang="en-US" altLang="zh-CN" dirty="0" smtClean="0"/>
              <a:t/>
            </a:r>
            <a:br>
              <a:rPr lang="en-US" altLang="zh-CN" dirty="0" smtClean="0"/>
            </a:br>
            <a:r>
              <a:rPr lang="en-US" altLang="zh-CN" b="0" dirty="0" smtClean="0"/>
              <a:t>2. </a:t>
            </a:r>
            <a:r>
              <a:rPr lang="en-US" altLang="zh-CN" b="0" dirty="0" smtClean="0">
                <a:hlinkClick r:id="rId2"/>
              </a:rPr>
              <a:t>References</a:t>
            </a:r>
            <a:r>
              <a:rPr lang="en-US" altLang="zh-CN" dirty="0" smtClean="0"/>
              <a:t/>
            </a:r>
            <a:br>
              <a:rPr lang="en-US" altLang="zh-CN" dirty="0" smtClean="0"/>
            </a:br>
            <a:r>
              <a:rPr lang="en-US" altLang="zh-CN" b="0" dirty="0" smtClean="0"/>
              <a:t>3. </a:t>
            </a:r>
            <a:r>
              <a:rPr lang="en-US" altLang="zh-CN" b="0" dirty="0" smtClean="0">
                <a:hlinkClick r:id="rId2"/>
              </a:rPr>
              <a:t>Introduction</a:t>
            </a:r>
            <a:r>
              <a:rPr lang="en-US" altLang="zh-CN" dirty="0" smtClean="0"/>
              <a:t/>
            </a:r>
            <a:br>
              <a:rPr lang="en-US" altLang="zh-CN" dirty="0" smtClean="0"/>
            </a:br>
            <a:r>
              <a:rPr lang="en-US" altLang="zh-CN" b="0" dirty="0" smtClean="0"/>
              <a:t>4. </a:t>
            </a:r>
            <a:r>
              <a:rPr lang="en-US" altLang="zh-CN" b="0" dirty="0" smtClean="0">
                <a:hlinkClick r:id="rId2"/>
              </a:rPr>
              <a:t>Test Items</a:t>
            </a:r>
            <a:r>
              <a:rPr lang="en-US" altLang="zh-CN" dirty="0" smtClean="0"/>
              <a:t/>
            </a:r>
            <a:br>
              <a:rPr lang="en-US" altLang="zh-CN" dirty="0" smtClean="0"/>
            </a:br>
            <a:r>
              <a:rPr lang="en-US" altLang="zh-CN" b="0" dirty="0" smtClean="0"/>
              <a:t>5. </a:t>
            </a:r>
            <a:r>
              <a:rPr lang="en-US" altLang="zh-CN" b="0" dirty="0" smtClean="0">
                <a:hlinkClick r:id="rId2"/>
              </a:rPr>
              <a:t>Software Risk Issues</a:t>
            </a:r>
            <a:r>
              <a:rPr lang="en-US" altLang="zh-CN" dirty="0" smtClean="0"/>
              <a:t/>
            </a:r>
            <a:br>
              <a:rPr lang="en-US" altLang="zh-CN" dirty="0" smtClean="0"/>
            </a:br>
            <a:r>
              <a:rPr lang="en-US" altLang="zh-CN" b="0" dirty="0" smtClean="0"/>
              <a:t>6. </a:t>
            </a:r>
            <a:r>
              <a:rPr lang="en-US" altLang="zh-CN" b="0" dirty="0" smtClean="0">
                <a:hlinkClick r:id="rId2"/>
              </a:rPr>
              <a:t>Features to be Tested</a:t>
            </a:r>
            <a:r>
              <a:rPr lang="en-US" altLang="zh-CN" dirty="0" smtClean="0"/>
              <a:t/>
            </a:r>
            <a:br>
              <a:rPr lang="en-US" altLang="zh-CN" dirty="0" smtClean="0"/>
            </a:br>
            <a:r>
              <a:rPr lang="en-US" altLang="zh-CN" b="0" dirty="0" smtClean="0"/>
              <a:t>7. </a:t>
            </a:r>
            <a:r>
              <a:rPr lang="en-US" altLang="zh-CN" b="0" dirty="0" smtClean="0">
                <a:hlinkClick r:id="rId2"/>
              </a:rPr>
              <a:t>Features not to be Tested</a:t>
            </a:r>
            <a:r>
              <a:rPr lang="en-US" altLang="zh-CN" dirty="0" smtClean="0"/>
              <a:t/>
            </a:r>
            <a:br>
              <a:rPr lang="en-US" altLang="zh-CN" dirty="0" smtClean="0"/>
            </a:br>
            <a:r>
              <a:rPr lang="en-US" altLang="zh-CN" b="0" dirty="0" smtClean="0"/>
              <a:t>8. </a:t>
            </a:r>
            <a:r>
              <a:rPr lang="en-US" altLang="zh-CN" b="0" dirty="0" smtClean="0">
                <a:hlinkClick r:id="rId2"/>
              </a:rPr>
              <a:t>Approach</a:t>
            </a:r>
            <a:r>
              <a:rPr lang="en-US" altLang="zh-CN" dirty="0" smtClean="0"/>
              <a:t/>
            </a:r>
            <a:br>
              <a:rPr lang="en-US" altLang="zh-CN" dirty="0" smtClean="0"/>
            </a:br>
            <a:r>
              <a:rPr lang="en-US" altLang="zh-CN" b="0" dirty="0" smtClean="0"/>
              <a:t>9. </a:t>
            </a:r>
            <a:r>
              <a:rPr lang="en-US" altLang="zh-CN" b="0" dirty="0" smtClean="0">
                <a:hlinkClick r:id="rId2"/>
              </a:rPr>
              <a:t>Item Pass/Fail Criteria</a:t>
            </a:r>
            <a:r>
              <a:rPr lang="en-US" altLang="zh-CN" dirty="0" smtClean="0"/>
              <a:t/>
            </a:r>
            <a:br>
              <a:rPr lang="en-US" altLang="zh-CN" dirty="0" smtClean="0"/>
            </a:br>
            <a:r>
              <a:rPr lang="en-US" altLang="zh-CN" b="0" dirty="0" smtClean="0"/>
              <a:t>10. </a:t>
            </a:r>
            <a:r>
              <a:rPr lang="en-US" altLang="zh-CN" b="0" dirty="0" smtClean="0">
                <a:hlinkClick r:id="rId2"/>
              </a:rPr>
              <a:t>Suspension Criteria and Resumption Requirements</a:t>
            </a:r>
            <a:r>
              <a:rPr lang="en-US" altLang="zh-CN" dirty="0" smtClean="0"/>
              <a:t/>
            </a:r>
            <a:br>
              <a:rPr lang="en-US" altLang="zh-CN" dirty="0" smtClean="0"/>
            </a:br>
            <a:r>
              <a:rPr lang="en-US" altLang="zh-CN" b="0" dirty="0" smtClean="0"/>
              <a:t>11. </a:t>
            </a:r>
            <a:r>
              <a:rPr lang="en-US" altLang="zh-CN" b="0" dirty="0" smtClean="0">
                <a:hlinkClick r:id="rId2"/>
              </a:rPr>
              <a:t>Test Deliverables</a:t>
            </a:r>
            <a:r>
              <a:rPr lang="en-US" altLang="zh-CN" dirty="0" smtClean="0"/>
              <a:t/>
            </a:r>
            <a:br>
              <a:rPr lang="en-US" altLang="zh-CN" dirty="0" smtClean="0"/>
            </a:br>
            <a:r>
              <a:rPr lang="en-US" altLang="zh-CN" b="0" dirty="0" smtClean="0"/>
              <a:t>12. </a:t>
            </a:r>
            <a:r>
              <a:rPr lang="en-US" altLang="zh-CN" b="0" dirty="0" smtClean="0">
                <a:hlinkClick r:id="rId2"/>
              </a:rPr>
              <a:t>Remaining Test Tasks</a:t>
            </a:r>
            <a:r>
              <a:rPr lang="en-US" altLang="zh-CN" dirty="0" smtClean="0"/>
              <a:t/>
            </a:r>
            <a:br>
              <a:rPr lang="en-US" altLang="zh-CN" dirty="0" smtClean="0"/>
            </a:br>
            <a:r>
              <a:rPr lang="en-US" altLang="zh-CN" b="0" dirty="0" smtClean="0"/>
              <a:t>13. </a:t>
            </a:r>
            <a:r>
              <a:rPr lang="en-US" altLang="zh-CN" b="0" dirty="0" smtClean="0">
                <a:hlinkClick r:id="rId2"/>
              </a:rPr>
              <a:t>Environmental Needs</a:t>
            </a:r>
            <a:r>
              <a:rPr lang="en-US" altLang="zh-CN" dirty="0" smtClean="0"/>
              <a:t/>
            </a:r>
            <a:br>
              <a:rPr lang="en-US" altLang="zh-CN" dirty="0" smtClean="0"/>
            </a:br>
            <a:r>
              <a:rPr lang="en-US" altLang="zh-CN" b="0" dirty="0" smtClean="0"/>
              <a:t>14. </a:t>
            </a:r>
            <a:r>
              <a:rPr lang="en-US" altLang="zh-CN" b="0" dirty="0" smtClean="0">
                <a:hlinkClick r:id="rId2"/>
              </a:rPr>
              <a:t>Staffing and Training Needs</a:t>
            </a:r>
            <a:r>
              <a:rPr lang="en-US" altLang="zh-CN" dirty="0" smtClean="0"/>
              <a:t/>
            </a:r>
            <a:br>
              <a:rPr lang="en-US" altLang="zh-CN" dirty="0" smtClean="0"/>
            </a:br>
            <a:r>
              <a:rPr lang="en-US" altLang="zh-CN" b="0" dirty="0" smtClean="0"/>
              <a:t>15. </a:t>
            </a:r>
            <a:r>
              <a:rPr lang="en-US" altLang="zh-CN" b="0" dirty="0" smtClean="0">
                <a:hlinkClick r:id="rId2"/>
              </a:rPr>
              <a:t>Responsibilities</a:t>
            </a:r>
            <a:r>
              <a:rPr lang="en-US" altLang="zh-CN" dirty="0" smtClean="0"/>
              <a:t/>
            </a:r>
            <a:br>
              <a:rPr lang="en-US" altLang="zh-CN" dirty="0" smtClean="0"/>
            </a:br>
            <a:r>
              <a:rPr lang="en-US" altLang="zh-CN" b="0" dirty="0" smtClean="0"/>
              <a:t>16. </a:t>
            </a:r>
            <a:r>
              <a:rPr lang="en-US" altLang="zh-CN" b="0" dirty="0" smtClean="0">
                <a:hlinkClick r:id="rId2"/>
              </a:rPr>
              <a:t>Schedule</a:t>
            </a:r>
            <a:r>
              <a:rPr lang="en-US" altLang="zh-CN" dirty="0" smtClean="0"/>
              <a:t/>
            </a:r>
            <a:br>
              <a:rPr lang="en-US" altLang="zh-CN" dirty="0" smtClean="0"/>
            </a:br>
            <a:r>
              <a:rPr lang="en-US" altLang="zh-CN" b="0" dirty="0" smtClean="0"/>
              <a:t>17. </a:t>
            </a:r>
            <a:r>
              <a:rPr lang="en-US" altLang="zh-CN" b="0" dirty="0" smtClean="0">
                <a:hlinkClick r:id="rId2"/>
              </a:rPr>
              <a:t>Planning Risks and Contingencies</a:t>
            </a:r>
            <a:r>
              <a:rPr lang="en-US" altLang="zh-CN" dirty="0" smtClean="0"/>
              <a:t/>
            </a:r>
            <a:br>
              <a:rPr lang="en-US" altLang="zh-CN" dirty="0" smtClean="0"/>
            </a:br>
            <a:r>
              <a:rPr lang="en-US" altLang="zh-CN" b="0" dirty="0" smtClean="0"/>
              <a:t>18. </a:t>
            </a:r>
            <a:r>
              <a:rPr lang="en-US" altLang="zh-CN" b="0" dirty="0" smtClean="0">
                <a:hlinkClick r:id="rId2"/>
              </a:rPr>
              <a:t>Approvals</a:t>
            </a:r>
            <a:r>
              <a:rPr lang="en-US" altLang="zh-CN" dirty="0" smtClean="0"/>
              <a:t/>
            </a:r>
            <a:br>
              <a:rPr lang="en-US" altLang="zh-CN" dirty="0" smtClean="0"/>
            </a:br>
            <a:r>
              <a:rPr lang="en-US" altLang="zh-CN" b="0" dirty="0" smtClean="0"/>
              <a:t>19. </a:t>
            </a:r>
            <a:r>
              <a:rPr lang="en-US" altLang="zh-CN" b="0" dirty="0" smtClean="0">
                <a:hlinkClick r:id="rId2"/>
              </a:rPr>
              <a:t>Glossary</a:t>
            </a:r>
            <a:endParaRPr lang="zh-CN" altLang="en-US" dirty="0"/>
          </a:p>
        </p:txBody>
      </p:sp>
      <p:sp>
        <p:nvSpPr>
          <p:cNvPr id="6" name="五边形 5"/>
          <p:cNvSpPr/>
          <p:nvPr/>
        </p:nvSpPr>
        <p:spPr>
          <a:xfrm>
            <a:off x="814735" y="4725144"/>
            <a:ext cx="2686050" cy="7747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800" b="1" dirty="0" smtClean="0">
                <a:latin typeface="Times New Roman" panose="02020603050405020304" pitchFamily="18" charset="0"/>
                <a:cs typeface="Times New Roman" panose="02020603050405020304" pitchFamily="18" charset="0"/>
              </a:rPr>
              <a:t>IEEE Test Plan Template</a:t>
            </a:r>
            <a:endParaRPr lang="zh-CN" altLang="en-US" sz="2800" b="1" dirty="0">
              <a:latin typeface="Times New Roman" panose="02020603050405020304" pitchFamily="18" charset="0"/>
              <a:cs typeface="Times New Roman" panose="02020603050405020304" pitchFamily="18" charset="0"/>
            </a:endParaRPr>
          </a:p>
        </p:txBody>
      </p:sp>
      <p:sp>
        <p:nvSpPr>
          <p:cNvPr id="9" name="标题 2"/>
          <p:cNvSpPr>
            <a:spLocks noGrp="1"/>
          </p:cNvSpPr>
          <p:nvPr>
            <p:ph type="title" idx="4294967295"/>
          </p:nvPr>
        </p:nvSpPr>
        <p:spPr>
          <a:xfrm>
            <a:off x="574675" y="304800"/>
            <a:ext cx="8001000" cy="1216025"/>
          </a:xfrm>
        </p:spPr>
        <p:txBody>
          <a:bodyPr>
            <a:normAutofit/>
          </a:bodyPr>
          <a:lstStyle/>
          <a:p>
            <a:pPr eaLnBrk="1" hangingPunct="1"/>
            <a:r>
              <a:rPr lang="zh-CN" altLang="en-US" b="1" dirty="0">
                <a:latin typeface="黑体" pitchFamily="49" charset="-122"/>
                <a:ea typeface="黑体" pitchFamily="49" charset="-122"/>
              </a:rPr>
              <a:t>测试计划</a:t>
            </a:r>
          </a:p>
        </p:txBody>
      </p:sp>
    </p:spTree>
    <p:extLst>
      <p:ext uri="{BB962C8B-B14F-4D97-AF65-F5344CB8AC3E}">
        <p14:creationId xmlns:p14="http://schemas.microsoft.com/office/powerpoint/2010/main" val="171483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up)">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820205"/>
            <a:ext cx="7666037" cy="4641850"/>
          </a:xfrm>
        </p:spPr>
        <p:txBody>
          <a:bodyPr/>
          <a:lstStyle/>
          <a:p>
            <a:pPr eaLnBrk="1" hangingPunct="1">
              <a:lnSpc>
                <a:spcPct val="150000"/>
              </a:lnSpc>
            </a:pPr>
            <a:r>
              <a:rPr lang="en-US" altLang="zh-CN" sz="3400" b="1" dirty="0">
                <a:latin typeface="+mn-lt"/>
              </a:rPr>
              <a:t>Step3:</a:t>
            </a:r>
            <a:r>
              <a:rPr lang="zh-CN" altLang="en-US" sz="3400" b="1" dirty="0">
                <a:latin typeface="+mn-lt"/>
              </a:rPr>
              <a:t>书写说明（包含简单的摘要、目标、范围、时间表等）</a:t>
            </a:r>
          </a:p>
        </p:txBody>
      </p:sp>
      <p:sp>
        <p:nvSpPr>
          <p:cNvPr id="3" name="标题 2"/>
          <p:cNvSpPr>
            <a:spLocks noGrp="1"/>
          </p:cNvSpPr>
          <p:nvPr>
            <p:ph type="title" idx="4294967295"/>
          </p:nvPr>
        </p:nvSpPr>
        <p:spPr/>
        <p:txBody>
          <a:bodyPr>
            <a:normAutofit/>
          </a:bodyPr>
          <a:lstStyle/>
          <a:p>
            <a:r>
              <a:rPr lang="zh-CN" altLang="en-US" b="1" dirty="0">
                <a:latin typeface="黑体" pitchFamily="49" charset="-122"/>
                <a:ea typeface="黑体" pitchFamily="49" charset="-122"/>
              </a:rPr>
              <a:t>测试计划</a:t>
            </a:r>
          </a:p>
        </p:txBody>
      </p:sp>
      <p:sp>
        <p:nvSpPr>
          <p:cNvPr id="4" name="AutoShape 2" descr="Image titled Write a Test Plan Step 5"/>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2"/>
          <a:stretch>
            <a:fillRect/>
          </a:stretch>
        </p:blipFill>
        <p:spPr>
          <a:xfrm>
            <a:off x="5652119" y="3270565"/>
            <a:ext cx="3139455" cy="3191490"/>
          </a:xfrm>
          <a:prstGeom prst="rect">
            <a:avLst/>
          </a:prstGeom>
        </p:spPr>
      </p:pic>
    </p:spTree>
    <p:extLst>
      <p:ext uri="{BB962C8B-B14F-4D97-AF65-F5344CB8AC3E}">
        <p14:creationId xmlns:p14="http://schemas.microsoft.com/office/powerpoint/2010/main" val="12534649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820205"/>
            <a:ext cx="7666037" cy="4641850"/>
          </a:xfrm>
        </p:spPr>
        <p:txBody>
          <a:bodyPr/>
          <a:lstStyle/>
          <a:p>
            <a:pPr eaLnBrk="1" hangingPunct="1">
              <a:lnSpc>
                <a:spcPct val="150000"/>
              </a:lnSpc>
            </a:pPr>
            <a:r>
              <a:rPr lang="en-US" altLang="zh-CN" sz="3400" b="1" dirty="0">
                <a:latin typeface="+mn-lt"/>
              </a:rPr>
              <a:t>Step3:</a:t>
            </a:r>
            <a:r>
              <a:rPr lang="zh-CN" altLang="en-US" sz="3400" b="1" dirty="0">
                <a:latin typeface="+mn-lt"/>
              </a:rPr>
              <a:t>书写说明（包含简单的摘要、目标、范围、时间表等）</a:t>
            </a:r>
          </a:p>
        </p:txBody>
      </p:sp>
      <p:sp>
        <p:nvSpPr>
          <p:cNvPr id="3" name="标题 2"/>
          <p:cNvSpPr>
            <a:spLocks noGrp="1"/>
          </p:cNvSpPr>
          <p:nvPr>
            <p:ph type="title" idx="4294967295"/>
          </p:nvPr>
        </p:nvSpPr>
        <p:spPr/>
        <p:txBody>
          <a:bodyPr>
            <a:normAutofit/>
          </a:bodyPr>
          <a:lstStyle/>
          <a:p>
            <a:r>
              <a:rPr lang="zh-CN" altLang="en-US" b="1" dirty="0">
                <a:latin typeface="黑体" pitchFamily="49" charset="-122"/>
                <a:ea typeface="黑体" pitchFamily="49" charset="-122"/>
              </a:rPr>
              <a:t>测试计划</a:t>
            </a:r>
          </a:p>
        </p:txBody>
      </p:sp>
      <p:sp>
        <p:nvSpPr>
          <p:cNvPr id="4" name="AutoShape 2" descr="Image titled Write a Test Plan Step 5"/>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2"/>
          <a:stretch>
            <a:fillRect/>
          </a:stretch>
        </p:blipFill>
        <p:spPr>
          <a:xfrm>
            <a:off x="5652119" y="3270565"/>
            <a:ext cx="3139455" cy="3191490"/>
          </a:xfrm>
          <a:prstGeom prst="rect">
            <a:avLst/>
          </a:prstGeom>
        </p:spPr>
      </p:pic>
    </p:spTree>
    <p:extLst>
      <p:ext uri="{BB962C8B-B14F-4D97-AF65-F5344CB8AC3E}">
        <p14:creationId xmlns:p14="http://schemas.microsoft.com/office/powerpoint/2010/main" val="12534649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1772816"/>
            <a:ext cx="8208912" cy="4641850"/>
          </a:xfrm>
        </p:spPr>
        <p:txBody>
          <a:bodyPr/>
          <a:lstStyle/>
          <a:p>
            <a:r>
              <a:rPr lang="en-US" altLang="zh-CN" sz="3400" b="1" dirty="0">
                <a:latin typeface="+mn-lt"/>
              </a:rPr>
              <a:t>Step4:</a:t>
            </a:r>
            <a:r>
              <a:rPr lang="zh-CN" altLang="en-US" sz="3400" b="1" dirty="0">
                <a:latin typeface="+mn-lt"/>
              </a:rPr>
              <a:t>定义目标</a:t>
            </a:r>
            <a:endParaRPr lang="en-US" altLang="zh-CN" sz="3400" b="1" dirty="0">
              <a:latin typeface="+mn-lt"/>
            </a:endParaRPr>
          </a:p>
          <a:p>
            <a:pPr lvl="1"/>
            <a:r>
              <a:rPr lang="zh-CN" altLang="en-US" sz="3200" b="1" dirty="0">
                <a:latin typeface="+mn-lt"/>
              </a:rPr>
              <a:t>定义哪些测试哪些不测试</a:t>
            </a:r>
            <a:endParaRPr lang="en-US" altLang="zh-CN" sz="3200" b="1" dirty="0">
              <a:latin typeface="+mn-lt"/>
            </a:endParaRPr>
          </a:p>
          <a:p>
            <a:pPr lvl="1"/>
            <a:r>
              <a:rPr lang="zh-CN" altLang="en-US" sz="3200" b="1" dirty="0">
                <a:latin typeface="+mn-lt"/>
              </a:rPr>
              <a:t>常见的</a:t>
            </a:r>
            <a:r>
              <a:rPr lang="zh-CN" altLang="en-US" sz="3200" b="1">
                <a:latin typeface="+mn-lt"/>
              </a:rPr>
              <a:t>包括</a:t>
            </a:r>
            <a:r>
              <a:rPr lang="zh-CN" altLang="en-US" sz="3200" b="1" smtClean="0">
                <a:latin typeface="+mn-lt"/>
              </a:rPr>
              <a:t>：</a:t>
            </a:r>
            <a:r>
              <a:rPr lang="zh-CN" altLang="en-US" sz="3200" b="1">
                <a:latin typeface="+mn-lt"/>
              </a:rPr>
              <a:t>单元</a:t>
            </a:r>
            <a:r>
              <a:rPr lang="zh-CN" altLang="en-US" sz="3200" b="1" smtClean="0">
                <a:latin typeface="+mn-lt"/>
              </a:rPr>
              <a:t>测试</a:t>
            </a:r>
            <a:r>
              <a:rPr lang="zh-CN" altLang="en-US" sz="3200" b="1" dirty="0">
                <a:latin typeface="+mn-lt"/>
              </a:rPr>
              <a:t>、集成测试、系统测试等等</a:t>
            </a:r>
            <a:endParaRPr lang="en-US" altLang="zh-CN" sz="3200" b="1" dirty="0">
              <a:latin typeface="+mn-lt"/>
            </a:endParaRPr>
          </a:p>
          <a:p>
            <a:pPr lvl="1"/>
            <a:endParaRPr lang="en-US" altLang="zh-CN" dirty="0" smtClean="0"/>
          </a:p>
        </p:txBody>
      </p:sp>
      <p:sp>
        <p:nvSpPr>
          <p:cNvPr id="3" name="标题 2"/>
          <p:cNvSpPr>
            <a:spLocks noGrp="1"/>
          </p:cNvSpPr>
          <p:nvPr>
            <p:ph type="title" idx="4294967295"/>
          </p:nvPr>
        </p:nvSpPr>
        <p:spPr/>
        <p:txBody>
          <a:bodyPr>
            <a:normAutofit/>
          </a:bodyPr>
          <a:lstStyle/>
          <a:p>
            <a:r>
              <a:rPr lang="zh-CN" altLang="en-US" b="1" dirty="0">
                <a:latin typeface="黑体" pitchFamily="49" charset="-122"/>
                <a:ea typeface="黑体" pitchFamily="49" charset="-122"/>
              </a:rPr>
              <a:t>测试计划</a:t>
            </a:r>
          </a:p>
        </p:txBody>
      </p:sp>
      <p:pic>
        <p:nvPicPr>
          <p:cNvPr id="5" name="图片 4"/>
          <p:cNvPicPr>
            <a:picLocks noChangeAspect="1"/>
          </p:cNvPicPr>
          <p:nvPr/>
        </p:nvPicPr>
        <p:blipFill>
          <a:blip r:embed="rId2"/>
          <a:stretch>
            <a:fillRect/>
          </a:stretch>
        </p:blipFill>
        <p:spPr>
          <a:xfrm>
            <a:off x="5508104" y="3698543"/>
            <a:ext cx="3548686" cy="2798862"/>
          </a:xfrm>
          <a:prstGeom prst="rect">
            <a:avLst/>
          </a:prstGeom>
        </p:spPr>
      </p:pic>
    </p:spTree>
    <p:extLst>
      <p:ext uri="{BB962C8B-B14F-4D97-AF65-F5344CB8AC3E}">
        <p14:creationId xmlns:p14="http://schemas.microsoft.com/office/powerpoint/2010/main" val="609806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908720"/>
            <a:ext cx="6226175" cy="566738"/>
          </a:xfrm>
        </p:spPr>
        <p:txBody>
          <a:bodyPr/>
          <a:lstStyle/>
          <a:p>
            <a:pPr eaLnBrk="1" hangingPunct="1">
              <a:defRPr/>
            </a:pPr>
            <a:r>
              <a:rPr lang="zh-CN" altLang="en-US" b="1" dirty="0" smtClean="0">
                <a:latin typeface="黑体" pitchFamily="49" charset="-122"/>
                <a:ea typeface="黑体" pitchFamily="49" charset="-122"/>
              </a:rPr>
              <a:t>制订</a:t>
            </a:r>
            <a:r>
              <a:rPr lang="zh-CN" altLang="en-US" b="1" dirty="0">
                <a:latin typeface="黑体" pitchFamily="49" charset="-122"/>
                <a:ea typeface="黑体" pitchFamily="49" charset="-122"/>
              </a:rPr>
              <a:t>测试计划</a:t>
            </a:r>
            <a:endParaRPr b="1" dirty="0">
              <a:latin typeface="黑体" pitchFamily="49" charset="-122"/>
              <a:ea typeface="黑体" pitchFamily="49" charset="-122"/>
            </a:endParaRPr>
          </a:p>
        </p:txBody>
      </p:sp>
      <p:sp>
        <p:nvSpPr>
          <p:cNvPr id="20483" name="内容占位符 2"/>
          <p:cNvSpPr>
            <a:spLocks noGrp="1"/>
          </p:cNvSpPr>
          <p:nvPr>
            <p:ph idx="1"/>
          </p:nvPr>
        </p:nvSpPr>
        <p:spPr>
          <a:xfrm>
            <a:off x="683568" y="1628800"/>
            <a:ext cx="7056784" cy="2952328"/>
          </a:xfrm>
        </p:spPr>
        <p:txBody>
          <a:bodyPr/>
          <a:lstStyle/>
          <a:p>
            <a:pPr>
              <a:lnSpc>
                <a:spcPct val="150000"/>
              </a:lnSpc>
              <a:defRPr/>
            </a:pPr>
            <a:r>
              <a:rPr lang="zh-CN" altLang="en-US" sz="3400" b="1" dirty="0"/>
              <a:t>测试计划阶段主要处于测试的前期</a:t>
            </a:r>
            <a:r>
              <a:rPr lang="zh-CN" altLang="en-US" sz="3400" b="1" dirty="0">
                <a:solidFill>
                  <a:srgbClr val="FF0000"/>
                </a:solidFill>
              </a:rPr>
              <a:t>准备</a:t>
            </a:r>
            <a:r>
              <a:rPr lang="zh-CN" altLang="en-US" sz="3400" b="1" dirty="0"/>
              <a:t>工作阶段，在该阶段中主要是对将要进行的</a:t>
            </a:r>
            <a:r>
              <a:rPr lang="zh-CN" altLang="en-US" sz="3400" b="1" dirty="0">
                <a:solidFill>
                  <a:srgbClr val="FF0000"/>
                </a:solidFill>
              </a:rPr>
              <a:t>测试工作做整体计划</a:t>
            </a:r>
            <a:r>
              <a:rPr lang="zh-CN" altLang="en-US" sz="3400" b="1" dirty="0"/>
              <a:t>安排</a:t>
            </a:r>
            <a:r>
              <a:rPr lang="zh-CN" altLang="en-US" dirty="0" smtClean="0"/>
              <a:t>。</a:t>
            </a:r>
            <a:endParaRPr lang="zh-CN" altLang="en-US" dirty="0"/>
          </a:p>
        </p:txBody>
      </p:sp>
    </p:spTree>
    <p:extLst>
      <p:ext uri="{BB962C8B-B14F-4D97-AF65-F5344CB8AC3E}">
        <p14:creationId xmlns:p14="http://schemas.microsoft.com/office/powerpoint/2010/main" val="3469960781"/>
      </p:ext>
    </p:extLst>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3" y="1844824"/>
            <a:ext cx="8352927" cy="4641850"/>
          </a:xfrm>
        </p:spPr>
        <p:txBody>
          <a:bodyPr/>
          <a:lstStyle/>
          <a:p>
            <a:r>
              <a:rPr lang="en-US" altLang="zh-CN" sz="3400" b="1" dirty="0">
                <a:latin typeface="+mn-lt"/>
              </a:rPr>
              <a:t>Step5:</a:t>
            </a:r>
            <a:r>
              <a:rPr lang="zh-CN" altLang="en-US" sz="3400" b="1" dirty="0">
                <a:latin typeface="+mn-lt"/>
              </a:rPr>
              <a:t>写出需要的资源</a:t>
            </a:r>
            <a:endParaRPr lang="en-US" altLang="zh-CN" sz="3400" b="1" dirty="0">
              <a:latin typeface="+mn-lt"/>
            </a:endParaRPr>
          </a:p>
          <a:p>
            <a:pPr lvl="1"/>
            <a:r>
              <a:rPr lang="zh-CN" altLang="en-US" sz="3200" b="1" dirty="0">
                <a:latin typeface="+mn-lt"/>
              </a:rPr>
              <a:t>包含人力资源和软硬件资源</a:t>
            </a:r>
          </a:p>
        </p:txBody>
      </p:sp>
      <p:sp>
        <p:nvSpPr>
          <p:cNvPr id="3" name="标题 2"/>
          <p:cNvSpPr>
            <a:spLocks noGrp="1"/>
          </p:cNvSpPr>
          <p:nvPr>
            <p:ph type="title" idx="4294967295"/>
          </p:nvPr>
        </p:nvSpPr>
        <p:spPr/>
        <p:txBody>
          <a:bodyPr>
            <a:normAutofit/>
          </a:bodyPr>
          <a:lstStyle/>
          <a:p>
            <a:r>
              <a:rPr lang="zh-CN" altLang="en-US" b="1" dirty="0">
                <a:latin typeface="黑体" pitchFamily="49" charset="-122"/>
                <a:ea typeface="黑体" pitchFamily="49" charset="-122"/>
              </a:rPr>
              <a:t>测试计划</a:t>
            </a:r>
          </a:p>
        </p:txBody>
      </p:sp>
      <p:pic>
        <p:nvPicPr>
          <p:cNvPr id="4" name="图片 3"/>
          <p:cNvPicPr>
            <a:picLocks noChangeAspect="1"/>
          </p:cNvPicPr>
          <p:nvPr/>
        </p:nvPicPr>
        <p:blipFill>
          <a:blip r:embed="rId2"/>
          <a:stretch>
            <a:fillRect/>
          </a:stretch>
        </p:blipFill>
        <p:spPr>
          <a:xfrm>
            <a:off x="5076056" y="3140968"/>
            <a:ext cx="3333200" cy="3326425"/>
          </a:xfrm>
          <a:prstGeom prst="rect">
            <a:avLst/>
          </a:prstGeom>
        </p:spPr>
      </p:pic>
    </p:spTree>
    <p:extLst>
      <p:ext uri="{BB962C8B-B14F-4D97-AF65-F5344CB8AC3E}">
        <p14:creationId xmlns:p14="http://schemas.microsoft.com/office/powerpoint/2010/main" val="35292908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886471"/>
            <a:ext cx="7666037" cy="4641850"/>
          </a:xfrm>
        </p:spPr>
        <p:txBody>
          <a:bodyPr/>
          <a:lstStyle/>
          <a:p>
            <a:r>
              <a:rPr lang="en-US" altLang="zh-CN" sz="3400" b="1" dirty="0">
                <a:latin typeface="+mn-lt"/>
              </a:rPr>
              <a:t>Step6:</a:t>
            </a:r>
            <a:r>
              <a:rPr lang="zh-CN" altLang="en-US" sz="3400" b="1" dirty="0">
                <a:latin typeface="+mn-lt"/>
              </a:rPr>
              <a:t>写出测试过程中可能的风险和</a:t>
            </a:r>
            <a:r>
              <a:rPr lang="zh-CN" altLang="en-US" sz="3400" b="1" dirty="0" smtClean="0">
                <a:latin typeface="+mn-lt"/>
              </a:rPr>
              <a:t>依赖</a:t>
            </a:r>
            <a:endParaRPr lang="en-US" altLang="zh-CN" sz="3400" b="1" dirty="0" smtClean="0">
              <a:latin typeface="+mn-lt"/>
            </a:endParaRPr>
          </a:p>
          <a:p>
            <a:pPr lvl="1"/>
            <a:r>
              <a:rPr lang="zh-CN" altLang="en-US" b="1" dirty="0" smtClean="0">
                <a:latin typeface="+mn-lt"/>
              </a:rPr>
              <a:t>技术难点（专人做专职的事情）</a:t>
            </a:r>
            <a:endParaRPr lang="en-US" altLang="zh-CN" b="1" dirty="0" smtClean="0">
              <a:latin typeface="+mn-lt"/>
            </a:endParaRPr>
          </a:p>
          <a:p>
            <a:pPr lvl="1"/>
            <a:r>
              <a:rPr lang="zh-CN" altLang="en-US" b="1" dirty="0" smtClean="0">
                <a:latin typeface="+mn-lt"/>
              </a:rPr>
              <a:t>人员水平单一，人员离职（招人，培训）</a:t>
            </a:r>
            <a:endParaRPr lang="en-US" altLang="zh-CN" b="1" dirty="0" smtClean="0">
              <a:latin typeface="+mn-lt"/>
            </a:endParaRPr>
          </a:p>
          <a:p>
            <a:pPr lvl="1"/>
            <a:r>
              <a:rPr lang="zh-CN" altLang="en-US" b="1" dirty="0" smtClean="0">
                <a:latin typeface="+mn-lt"/>
              </a:rPr>
              <a:t>需求变更（项目版本控制）</a:t>
            </a:r>
            <a:endParaRPr lang="zh-CN" altLang="en-US" b="1" dirty="0">
              <a:latin typeface="+mn-lt"/>
            </a:endParaRPr>
          </a:p>
        </p:txBody>
      </p:sp>
      <p:sp>
        <p:nvSpPr>
          <p:cNvPr id="3" name="标题 2"/>
          <p:cNvSpPr>
            <a:spLocks noGrp="1"/>
          </p:cNvSpPr>
          <p:nvPr>
            <p:ph type="title" idx="4294967295"/>
          </p:nvPr>
        </p:nvSpPr>
        <p:spPr>
          <a:xfrm>
            <a:off x="611560" y="764704"/>
            <a:ext cx="6226175" cy="696020"/>
          </a:xfrm>
        </p:spPr>
        <p:txBody>
          <a:bodyPr>
            <a:noAutofit/>
          </a:bodyPr>
          <a:lstStyle/>
          <a:p>
            <a:r>
              <a:rPr lang="zh-CN" altLang="en-US" b="1" dirty="0">
                <a:latin typeface="黑体" pitchFamily="49" charset="-122"/>
                <a:ea typeface="黑体" pitchFamily="49" charset="-122"/>
              </a:rPr>
              <a:t>测试计划</a:t>
            </a:r>
          </a:p>
        </p:txBody>
      </p:sp>
      <p:pic>
        <p:nvPicPr>
          <p:cNvPr id="4" name="图片 3"/>
          <p:cNvPicPr>
            <a:picLocks noChangeAspect="1"/>
          </p:cNvPicPr>
          <p:nvPr/>
        </p:nvPicPr>
        <p:blipFill>
          <a:blip r:embed="rId2"/>
          <a:stretch>
            <a:fillRect/>
          </a:stretch>
        </p:blipFill>
        <p:spPr>
          <a:xfrm>
            <a:off x="5940152" y="3933056"/>
            <a:ext cx="2849173" cy="2780929"/>
          </a:xfrm>
          <a:prstGeom prst="rect">
            <a:avLst/>
          </a:prstGeom>
        </p:spPr>
      </p:pic>
    </p:spTree>
    <p:extLst>
      <p:ext uri="{BB962C8B-B14F-4D97-AF65-F5344CB8AC3E}">
        <p14:creationId xmlns:p14="http://schemas.microsoft.com/office/powerpoint/2010/main" val="40551417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772816"/>
            <a:ext cx="7992888" cy="4641850"/>
          </a:xfrm>
        </p:spPr>
        <p:txBody>
          <a:bodyPr/>
          <a:lstStyle/>
          <a:p>
            <a:r>
              <a:rPr lang="en-US" altLang="zh-CN" sz="3400" b="1" dirty="0">
                <a:latin typeface="+mn-lt"/>
              </a:rPr>
              <a:t>Step7:</a:t>
            </a:r>
            <a:r>
              <a:rPr lang="zh-CN" altLang="en-US" sz="3400" b="1" dirty="0">
                <a:latin typeface="+mn-lt"/>
              </a:rPr>
              <a:t>写出你将如何测试以及测试完成后会有哪些可交付成果</a:t>
            </a:r>
          </a:p>
        </p:txBody>
      </p:sp>
      <p:sp>
        <p:nvSpPr>
          <p:cNvPr id="3" name="标题 2"/>
          <p:cNvSpPr>
            <a:spLocks noGrp="1"/>
          </p:cNvSpPr>
          <p:nvPr>
            <p:ph type="title" idx="4294967295"/>
          </p:nvPr>
        </p:nvSpPr>
        <p:spPr>
          <a:xfrm>
            <a:off x="683568" y="980728"/>
            <a:ext cx="6226175" cy="407988"/>
          </a:xfrm>
        </p:spPr>
        <p:txBody>
          <a:bodyPr>
            <a:noAutofit/>
          </a:bodyPr>
          <a:lstStyle/>
          <a:p>
            <a:r>
              <a:rPr lang="zh-CN" altLang="en-US" b="1" dirty="0">
                <a:latin typeface="黑体" pitchFamily="49" charset="-122"/>
                <a:ea typeface="黑体" pitchFamily="49" charset="-122"/>
              </a:rPr>
              <a:t>测试计划</a:t>
            </a:r>
          </a:p>
        </p:txBody>
      </p:sp>
      <p:pic>
        <p:nvPicPr>
          <p:cNvPr id="4" name="图片 3"/>
          <p:cNvPicPr>
            <a:picLocks noChangeAspect="1"/>
          </p:cNvPicPr>
          <p:nvPr/>
        </p:nvPicPr>
        <p:blipFill>
          <a:blip r:embed="rId2"/>
          <a:stretch>
            <a:fillRect/>
          </a:stretch>
        </p:blipFill>
        <p:spPr>
          <a:xfrm>
            <a:off x="5398863" y="2636912"/>
            <a:ext cx="3342673" cy="3419086"/>
          </a:xfrm>
          <a:prstGeom prst="rect">
            <a:avLst/>
          </a:prstGeom>
        </p:spPr>
      </p:pic>
    </p:spTree>
    <p:extLst>
      <p:ext uri="{BB962C8B-B14F-4D97-AF65-F5344CB8AC3E}">
        <p14:creationId xmlns:p14="http://schemas.microsoft.com/office/powerpoint/2010/main" val="39149177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78371" y="1844824"/>
            <a:ext cx="7666037" cy="4641850"/>
          </a:xfrm>
        </p:spPr>
        <p:txBody>
          <a:bodyPr/>
          <a:lstStyle/>
          <a:p>
            <a:r>
              <a:rPr lang="en-US" altLang="zh-CN" sz="3400" b="1" dirty="0">
                <a:latin typeface="+mn-lt"/>
              </a:rPr>
              <a:t>Step8:</a:t>
            </a:r>
            <a:r>
              <a:rPr lang="zh-CN" altLang="en-US" sz="3400" b="1" dirty="0">
                <a:latin typeface="+mn-lt"/>
              </a:rPr>
              <a:t>列出哪些功能不测试，以及不测试的原因</a:t>
            </a:r>
          </a:p>
        </p:txBody>
      </p:sp>
      <p:sp>
        <p:nvSpPr>
          <p:cNvPr id="3" name="标题 2"/>
          <p:cNvSpPr>
            <a:spLocks noGrp="1"/>
          </p:cNvSpPr>
          <p:nvPr>
            <p:ph type="title" idx="4294967295"/>
          </p:nvPr>
        </p:nvSpPr>
        <p:spPr>
          <a:xfrm>
            <a:off x="683568" y="1124744"/>
            <a:ext cx="6226175" cy="407988"/>
          </a:xfrm>
        </p:spPr>
        <p:txBody>
          <a:bodyPr>
            <a:noAutofit/>
          </a:bodyPr>
          <a:lstStyle/>
          <a:p>
            <a:r>
              <a:rPr lang="zh-CN" altLang="en-US" b="1" dirty="0">
                <a:latin typeface="黑体" pitchFamily="49" charset="-122"/>
                <a:ea typeface="黑体" pitchFamily="49" charset="-122"/>
              </a:rPr>
              <a:t>测试计划</a:t>
            </a:r>
          </a:p>
        </p:txBody>
      </p:sp>
      <p:pic>
        <p:nvPicPr>
          <p:cNvPr id="4" name="图片 3"/>
          <p:cNvPicPr>
            <a:picLocks noChangeAspect="1"/>
          </p:cNvPicPr>
          <p:nvPr/>
        </p:nvPicPr>
        <p:blipFill>
          <a:blip r:embed="rId2"/>
          <a:stretch>
            <a:fillRect/>
          </a:stretch>
        </p:blipFill>
        <p:spPr>
          <a:xfrm>
            <a:off x="4788024" y="2564904"/>
            <a:ext cx="3866957" cy="3768411"/>
          </a:xfrm>
          <a:prstGeom prst="rect">
            <a:avLst/>
          </a:prstGeom>
        </p:spPr>
      </p:pic>
    </p:spTree>
    <p:extLst>
      <p:ext uri="{BB962C8B-B14F-4D97-AF65-F5344CB8AC3E}">
        <p14:creationId xmlns:p14="http://schemas.microsoft.com/office/powerpoint/2010/main" val="14524977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1916832"/>
            <a:ext cx="7666037" cy="4425826"/>
          </a:xfrm>
        </p:spPr>
        <p:txBody>
          <a:bodyPr/>
          <a:lstStyle/>
          <a:p>
            <a:r>
              <a:rPr lang="en-US" altLang="zh-CN" sz="3400" b="1" dirty="0">
                <a:latin typeface="+mn-lt"/>
              </a:rPr>
              <a:t>Step10:</a:t>
            </a:r>
            <a:r>
              <a:rPr lang="zh-CN" altLang="en-US" sz="3400" b="1" dirty="0">
                <a:latin typeface="+mn-lt"/>
              </a:rPr>
              <a:t>制定通过或失败的标准</a:t>
            </a:r>
          </a:p>
        </p:txBody>
      </p:sp>
      <p:sp>
        <p:nvSpPr>
          <p:cNvPr id="3" name="标题 2"/>
          <p:cNvSpPr>
            <a:spLocks noGrp="1"/>
          </p:cNvSpPr>
          <p:nvPr>
            <p:ph type="title" idx="4294967295"/>
          </p:nvPr>
        </p:nvSpPr>
        <p:spPr/>
        <p:txBody>
          <a:bodyPr>
            <a:normAutofit/>
          </a:bodyPr>
          <a:lstStyle/>
          <a:p>
            <a:r>
              <a:rPr lang="zh-CN" altLang="en-US" b="1" dirty="0">
                <a:latin typeface="黑体" pitchFamily="49" charset="-122"/>
                <a:ea typeface="黑体" pitchFamily="49" charset="-122"/>
              </a:rPr>
              <a:t>测试计划</a:t>
            </a:r>
          </a:p>
        </p:txBody>
      </p:sp>
      <p:pic>
        <p:nvPicPr>
          <p:cNvPr id="4" name="图片 3"/>
          <p:cNvPicPr>
            <a:picLocks noChangeAspect="1"/>
          </p:cNvPicPr>
          <p:nvPr/>
        </p:nvPicPr>
        <p:blipFill>
          <a:blip r:embed="rId2"/>
          <a:stretch>
            <a:fillRect/>
          </a:stretch>
        </p:blipFill>
        <p:spPr>
          <a:xfrm>
            <a:off x="4427984" y="2564904"/>
            <a:ext cx="3876500" cy="3646652"/>
          </a:xfrm>
          <a:prstGeom prst="rect">
            <a:avLst/>
          </a:prstGeom>
        </p:spPr>
      </p:pic>
    </p:spTree>
    <p:extLst>
      <p:ext uri="{BB962C8B-B14F-4D97-AF65-F5344CB8AC3E}">
        <p14:creationId xmlns:p14="http://schemas.microsoft.com/office/powerpoint/2010/main" val="30155418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9203" y="1783645"/>
            <a:ext cx="7666037" cy="3877603"/>
          </a:xfrm>
        </p:spPr>
        <p:txBody>
          <a:bodyPr/>
          <a:lstStyle/>
          <a:p>
            <a:r>
              <a:rPr lang="en-US" altLang="zh-CN" sz="3400" b="1" dirty="0">
                <a:latin typeface="+mn-lt"/>
              </a:rPr>
              <a:t>Step9:</a:t>
            </a:r>
            <a:r>
              <a:rPr lang="zh-CN" altLang="en-US" sz="3400" b="1" dirty="0">
                <a:latin typeface="+mn-lt"/>
              </a:rPr>
              <a:t>写出测试策略和将要使用的工具以及收集的信息</a:t>
            </a:r>
          </a:p>
        </p:txBody>
      </p:sp>
      <p:sp>
        <p:nvSpPr>
          <p:cNvPr id="3" name="标题 2"/>
          <p:cNvSpPr>
            <a:spLocks noGrp="1"/>
          </p:cNvSpPr>
          <p:nvPr>
            <p:ph type="title" idx="4294967295"/>
          </p:nvPr>
        </p:nvSpPr>
        <p:spPr>
          <a:xfrm>
            <a:off x="578073" y="1124744"/>
            <a:ext cx="6226175" cy="407988"/>
          </a:xfrm>
        </p:spPr>
        <p:txBody>
          <a:bodyPr>
            <a:noAutofit/>
          </a:bodyPr>
          <a:lstStyle/>
          <a:p>
            <a:r>
              <a:rPr lang="zh-CN" altLang="en-US" b="1" dirty="0">
                <a:latin typeface="黑体" pitchFamily="49" charset="-122"/>
                <a:ea typeface="黑体" pitchFamily="49" charset="-122"/>
              </a:rPr>
              <a:t>测试计划</a:t>
            </a:r>
          </a:p>
        </p:txBody>
      </p:sp>
      <p:pic>
        <p:nvPicPr>
          <p:cNvPr id="4" name="图片 3"/>
          <p:cNvPicPr>
            <a:picLocks noChangeAspect="1"/>
          </p:cNvPicPr>
          <p:nvPr/>
        </p:nvPicPr>
        <p:blipFill>
          <a:blip r:embed="rId2"/>
          <a:stretch>
            <a:fillRect/>
          </a:stretch>
        </p:blipFill>
        <p:spPr>
          <a:xfrm>
            <a:off x="5076055" y="3031101"/>
            <a:ext cx="3841433" cy="3704379"/>
          </a:xfrm>
          <a:prstGeom prst="rect">
            <a:avLst/>
          </a:prstGeom>
        </p:spPr>
      </p:pic>
    </p:spTree>
    <p:extLst>
      <p:ext uri="{BB962C8B-B14F-4D97-AF65-F5344CB8AC3E}">
        <p14:creationId xmlns:p14="http://schemas.microsoft.com/office/powerpoint/2010/main" val="28796257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1700808"/>
            <a:ext cx="7666037" cy="4641850"/>
          </a:xfrm>
        </p:spPr>
        <p:txBody>
          <a:bodyPr/>
          <a:lstStyle/>
          <a:p>
            <a:r>
              <a:rPr lang="en-US" altLang="zh-CN" sz="3400" b="1" dirty="0">
                <a:latin typeface="+mn-lt"/>
              </a:rPr>
              <a:t>Step11:</a:t>
            </a:r>
            <a:r>
              <a:rPr lang="zh-CN" altLang="en-US" sz="3400" b="1" dirty="0">
                <a:latin typeface="+mn-lt"/>
              </a:rPr>
              <a:t>列出在测试期间将产生的文件清单</a:t>
            </a:r>
          </a:p>
        </p:txBody>
      </p:sp>
      <p:pic>
        <p:nvPicPr>
          <p:cNvPr id="4" name="图片 3"/>
          <p:cNvPicPr>
            <a:picLocks noChangeAspect="1"/>
          </p:cNvPicPr>
          <p:nvPr/>
        </p:nvPicPr>
        <p:blipFill>
          <a:blip r:embed="rId2"/>
          <a:stretch>
            <a:fillRect/>
          </a:stretch>
        </p:blipFill>
        <p:spPr>
          <a:xfrm>
            <a:off x="4139952" y="2348880"/>
            <a:ext cx="4163994" cy="3911050"/>
          </a:xfrm>
          <a:prstGeom prst="rect">
            <a:avLst/>
          </a:prstGeom>
        </p:spPr>
      </p:pic>
      <p:sp>
        <p:nvSpPr>
          <p:cNvPr id="5" name="标题 2"/>
          <p:cNvSpPr>
            <a:spLocks noGrp="1"/>
          </p:cNvSpPr>
          <p:nvPr>
            <p:ph type="title" idx="4294967295"/>
          </p:nvPr>
        </p:nvSpPr>
        <p:spPr>
          <a:xfrm>
            <a:off x="574675" y="304800"/>
            <a:ext cx="8001000" cy="1216025"/>
          </a:xfrm>
        </p:spPr>
        <p:txBody>
          <a:bodyPr>
            <a:normAutofit/>
          </a:bodyPr>
          <a:lstStyle/>
          <a:p>
            <a:r>
              <a:rPr lang="zh-CN" altLang="en-US" b="1" dirty="0">
                <a:latin typeface="黑体" pitchFamily="49" charset="-122"/>
                <a:ea typeface="黑体" pitchFamily="49" charset="-122"/>
              </a:rPr>
              <a:t>测试计划</a:t>
            </a:r>
          </a:p>
        </p:txBody>
      </p:sp>
    </p:spTree>
    <p:extLst>
      <p:ext uri="{BB962C8B-B14F-4D97-AF65-F5344CB8AC3E}">
        <p14:creationId xmlns:p14="http://schemas.microsoft.com/office/powerpoint/2010/main" val="8320206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8219E3-10F8-4EA7-A0AA-3BBFF91E385B}" type="slidenum">
              <a:rPr lang="en-US" altLang="zh-CN" smtClean="0"/>
              <a:pPr eaLnBrk="1" hangingPunct="1"/>
              <a:t>47</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测试计划</a:t>
            </a:r>
          </a:p>
        </p:txBody>
      </p:sp>
      <p:sp>
        <p:nvSpPr>
          <p:cNvPr id="5124"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lnSpc>
                <a:spcPct val="150000"/>
              </a:lnSpc>
              <a:defRPr/>
            </a:pPr>
            <a:r>
              <a:rPr lang="zh-CN" altLang="en-US" sz="3200" b="1" dirty="0" smtClean="0"/>
              <a:t>测试总结报告定义</a:t>
            </a:r>
            <a:endParaRPr lang="en-US" altLang="zh-CN" sz="3200" b="1" dirty="0" smtClean="0"/>
          </a:p>
          <a:p>
            <a:pPr lvl="1" eaLnBrk="1" hangingPunct="1">
              <a:lnSpc>
                <a:spcPct val="150000"/>
              </a:lnSpc>
              <a:defRPr/>
            </a:pPr>
            <a:r>
              <a:rPr lang="zh-CN" altLang="en-US" sz="3200" b="1" dirty="0" smtClean="0"/>
              <a:t>测试总结报告内容</a:t>
            </a:r>
            <a:endParaRPr lang="en-US" altLang="zh-CN" sz="3200" b="1" dirty="0" smtClean="0"/>
          </a:p>
          <a:p>
            <a:pPr lvl="1" eaLnBrk="1" hangingPunct="1">
              <a:lnSpc>
                <a:spcPct val="150000"/>
              </a:lnSpc>
              <a:defRPr/>
            </a:pPr>
            <a:r>
              <a:rPr lang="zh-CN" altLang="en-US" sz="3200" b="1" dirty="0" smtClean="0"/>
              <a:t>测试总结报告实例</a:t>
            </a:r>
            <a:endParaRPr lang="en-US" altLang="zh-CN" sz="3200" b="1"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标题 11"/>
          <p:cNvSpPr>
            <a:spLocks noGrp="1"/>
          </p:cNvSpPr>
          <p:nvPr>
            <p:ph type="title"/>
          </p:nvPr>
        </p:nvSpPr>
        <p:spPr/>
        <p:txBody>
          <a:bodyPr/>
          <a:lstStyle/>
          <a:p>
            <a:pPr eaLnBrk="1" hangingPunct="1"/>
            <a:r>
              <a:rPr lang="zh-CN" altLang="en-US" b="1" dirty="0">
                <a:latin typeface="黑体" pitchFamily="49" charset="-122"/>
                <a:ea typeface="黑体" pitchFamily="49" charset="-122"/>
              </a:rPr>
              <a:t>测试总结报告定义</a:t>
            </a:r>
          </a:p>
        </p:txBody>
      </p:sp>
      <p:sp>
        <p:nvSpPr>
          <p:cNvPr id="30723" name="内容占位符 2"/>
          <p:cNvSpPr>
            <a:spLocks noGrp="1"/>
          </p:cNvSpPr>
          <p:nvPr>
            <p:ph idx="1"/>
          </p:nvPr>
        </p:nvSpPr>
        <p:spPr/>
        <p:txBody>
          <a:bodyPr/>
          <a:lstStyle/>
          <a:p>
            <a:pPr algn="just" eaLnBrk="1" hangingPunct="1"/>
            <a:r>
              <a:rPr lang="zh-CN" altLang="en-US" sz="3400" b="1" dirty="0"/>
              <a:t>测试报告文档是测试阶段最后的文档产出物，把</a:t>
            </a:r>
            <a:r>
              <a:rPr lang="zh-CN" altLang="en-US" sz="3400" b="1" dirty="0">
                <a:solidFill>
                  <a:srgbClr val="FF0000"/>
                </a:solidFill>
              </a:rPr>
              <a:t>测试的过程和结果</a:t>
            </a:r>
            <a:r>
              <a:rPr lang="zh-CN" altLang="en-US" sz="3400" b="1" dirty="0"/>
              <a:t>写成文档，并对发现的问题和缺陷进行</a:t>
            </a:r>
            <a:r>
              <a:rPr lang="zh-CN" altLang="en-US" sz="3400" b="1" dirty="0">
                <a:solidFill>
                  <a:srgbClr val="FF0000"/>
                </a:solidFill>
              </a:rPr>
              <a:t>分析</a:t>
            </a:r>
            <a:r>
              <a:rPr lang="zh-CN" altLang="en-US" sz="3400" b="1" dirty="0"/>
              <a:t>，为纠正软件的存在的质量问题提供依据，同时为软件验收和交付打下基础。 </a:t>
            </a:r>
          </a:p>
          <a:p>
            <a:pPr eaLnBrk="1" hangingPunct="1"/>
            <a:endParaRPr lang="en-US" altLang="zh-CN" dirty="0" smtClean="0">
              <a:ea typeface="宋体" pitchFamily="2" charset="-122"/>
            </a:endParaRPr>
          </a:p>
          <a:p>
            <a:pPr eaLnBrk="1" hangingPunct="1">
              <a:buFont typeface="Wingdings" pitchFamily="2" charset="2"/>
              <a:buNone/>
            </a:pPr>
            <a:r>
              <a:rPr lang="zh-CN" altLang="en-US" dirty="0" smtClean="0">
                <a:ea typeface="宋体" pitchFamily="2" charset="-122"/>
              </a:rPr>
              <a:t>          </a:t>
            </a:r>
            <a:endParaRPr lang="en-US" altLang="zh-CN" dirty="0" smtClean="0">
              <a:ea typeface="宋体" pitchFamily="2" charset="-122"/>
            </a:endParaRPr>
          </a:p>
          <a:p>
            <a:pPr eaLnBrk="1" hangingPunct="1">
              <a:buFont typeface="Wingdings" pitchFamily="2" charset="2"/>
              <a:buNone/>
            </a:pPr>
            <a:r>
              <a:rPr lang="zh-CN" altLang="en-US" dirty="0" smtClean="0">
                <a:ea typeface="宋体" pitchFamily="2" charset="-122"/>
              </a:rPr>
              <a:t>      </a:t>
            </a:r>
            <a:endParaRPr lang="en-US" altLang="zh-CN" dirty="0" smtClean="0">
              <a:ea typeface="宋体" pitchFamily="2" charset="-122"/>
            </a:endParaRPr>
          </a:p>
          <a:p>
            <a:pPr eaLnBrk="1" hangingPunct="1">
              <a:buFont typeface="Wingdings" pitchFamily="2" charset="2"/>
              <a:buNone/>
            </a:pPr>
            <a:endParaRPr lang="en-US" altLang="zh-CN" dirty="0" smtClean="0">
              <a:ea typeface="宋体" pitchFamily="2" charset="-122"/>
            </a:endParaRPr>
          </a:p>
          <a:p>
            <a:pPr eaLnBrk="1" hangingPunct="1">
              <a:buFont typeface="Wingdings" pitchFamily="2" charset="2"/>
              <a:buNone/>
            </a:pPr>
            <a:endParaRPr lang="en-US" altLang="zh-CN" dirty="0" smtClean="0">
              <a:ea typeface="宋体" pitchFamily="2" charset="-122"/>
            </a:endParaRPr>
          </a:p>
          <a:p>
            <a:pPr eaLnBrk="1" hangingPunct="1">
              <a:buFont typeface="Wingdings" pitchFamily="2" charset="2"/>
              <a:buNone/>
            </a:pPr>
            <a:r>
              <a:rPr lang="zh-CN" altLang="en-US" smtClean="0">
                <a:ea typeface="宋体" pitchFamily="2" charset="-122"/>
              </a:rPr>
              <a:t> </a:t>
            </a:r>
            <a:r>
              <a:rPr lang="zh-CN" altLang="en-US" dirty="0" smtClean="0">
                <a:ea typeface="宋体" pitchFamily="2" charset="-122"/>
              </a:rPr>
              <a:t> </a:t>
            </a:r>
            <a:endParaRPr lang="en-US" altLang="zh-CN" dirty="0" smtClean="0">
              <a:ea typeface="宋体" pitchFamily="2" charset="-122"/>
            </a:endParaRPr>
          </a:p>
        </p:txBody>
      </p:sp>
    </p:spTree>
    <p:extLst>
      <p:ext uri="{BB962C8B-B14F-4D97-AF65-F5344CB8AC3E}">
        <p14:creationId xmlns:p14="http://schemas.microsoft.com/office/powerpoint/2010/main" val="180621234"/>
      </p:ext>
    </p:extLst>
  </p:cSld>
  <p:clrMapOvr>
    <a:masterClrMapping/>
  </p:clrMapOvr>
  <p:transition>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6"/>
          <p:cNvSpPr>
            <a:spLocks noGrp="1"/>
          </p:cNvSpPr>
          <p:nvPr>
            <p:ph type="title"/>
          </p:nvPr>
        </p:nvSpPr>
        <p:spPr/>
        <p:txBody>
          <a:bodyPr/>
          <a:lstStyle/>
          <a:p>
            <a:pPr eaLnBrk="1" hangingPunct="1"/>
            <a:r>
              <a:rPr lang="zh-CN" altLang="en-US" b="1" dirty="0">
                <a:latin typeface="黑体" pitchFamily="49" charset="-122"/>
                <a:ea typeface="黑体" pitchFamily="49" charset="-122"/>
              </a:rPr>
              <a:t>测试总结报告内容</a:t>
            </a:r>
          </a:p>
        </p:txBody>
      </p:sp>
      <p:sp>
        <p:nvSpPr>
          <p:cNvPr id="31747" name="内容占位符 2"/>
          <p:cNvSpPr>
            <a:spLocks noGrp="1"/>
          </p:cNvSpPr>
          <p:nvPr>
            <p:ph idx="1"/>
          </p:nvPr>
        </p:nvSpPr>
        <p:spPr>
          <a:xfrm>
            <a:off x="683568" y="1916832"/>
            <a:ext cx="7666037" cy="4641850"/>
          </a:xfrm>
        </p:spPr>
        <p:txBody>
          <a:bodyPr/>
          <a:lstStyle/>
          <a:p>
            <a:pPr marL="469900" lvl="1" indent="-469900" algn="just" eaLnBrk="1" hangingPunct="1">
              <a:buFont typeface="Wingdings" pitchFamily="2" charset="2"/>
              <a:buChar char="o"/>
            </a:pPr>
            <a:r>
              <a:rPr lang="zh-CN" altLang="en-US" sz="2800" b="1" dirty="0">
                <a:cs typeface="+mn-cs"/>
              </a:rPr>
              <a:t>文件名称、编号、版本等基本信息</a:t>
            </a:r>
          </a:p>
          <a:p>
            <a:pPr marL="469900" lvl="1" indent="-469900" algn="just" eaLnBrk="1" hangingPunct="1">
              <a:buFont typeface="Wingdings" pitchFamily="2" charset="2"/>
              <a:buChar char="o"/>
            </a:pPr>
            <a:r>
              <a:rPr lang="zh-CN" altLang="en-US" sz="2800" b="1" dirty="0">
                <a:cs typeface="+mn-cs"/>
              </a:rPr>
              <a:t>引言（编写目的、项目介绍、常用术语、参考文档）</a:t>
            </a:r>
          </a:p>
          <a:p>
            <a:pPr marL="469900" lvl="1" indent="-469900" algn="just" eaLnBrk="1" hangingPunct="1">
              <a:buFont typeface="Wingdings" pitchFamily="2" charset="2"/>
              <a:buChar char="o"/>
            </a:pPr>
            <a:r>
              <a:rPr lang="zh-CN" altLang="en-US" sz="2800" b="1" dirty="0">
                <a:cs typeface="+mn-cs"/>
              </a:rPr>
              <a:t>测试概要（测试用例设计、测试环境与配置、工具）</a:t>
            </a:r>
          </a:p>
          <a:p>
            <a:pPr marL="469900" lvl="1" indent="-469900" algn="just" eaLnBrk="1" hangingPunct="1">
              <a:buFont typeface="Wingdings" pitchFamily="2" charset="2"/>
              <a:buChar char="o"/>
            </a:pPr>
            <a:r>
              <a:rPr lang="zh-CN" altLang="en-US" sz="2800" b="1" dirty="0">
                <a:cs typeface="+mn-cs"/>
              </a:rPr>
              <a:t>测试结果与缺陷分析（测试执行情况与记录；覆盖结果分析；缺陷统计与分析 ）</a:t>
            </a:r>
          </a:p>
          <a:p>
            <a:pPr marL="469900" lvl="1" indent="-469900" algn="just" eaLnBrk="1" hangingPunct="1">
              <a:buFont typeface="Wingdings" pitchFamily="2" charset="2"/>
              <a:buChar char="o"/>
            </a:pPr>
            <a:r>
              <a:rPr lang="zh-CN" altLang="en-US" sz="2800" b="1" dirty="0">
                <a:cs typeface="+mn-cs"/>
              </a:rPr>
              <a:t>测试结论与建议（测试结论、测试建议）</a:t>
            </a:r>
          </a:p>
          <a:p>
            <a:pPr marL="0" indent="0" eaLnBrk="1" hangingPunct="1">
              <a:buNone/>
            </a:pPr>
            <a:endParaRPr lang="zh-CN" altLang="en-US" dirty="0" smtClean="0">
              <a:ea typeface="宋体" pitchFamily="2" charset="-122"/>
            </a:endParaRPr>
          </a:p>
        </p:txBody>
      </p:sp>
    </p:spTree>
    <p:extLst>
      <p:ext uri="{BB962C8B-B14F-4D97-AF65-F5344CB8AC3E}">
        <p14:creationId xmlns:p14="http://schemas.microsoft.com/office/powerpoint/2010/main" val="4125586527"/>
      </p:ext>
    </p:extLst>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918046"/>
            <a:ext cx="6226175" cy="566738"/>
          </a:xfrm>
        </p:spPr>
        <p:txBody>
          <a:bodyPr/>
          <a:lstStyle/>
          <a:p>
            <a:pPr>
              <a:defRPr/>
            </a:pPr>
            <a:r>
              <a:rPr lang="zh-CN" altLang="en-US" b="1" dirty="0" smtClean="0">
                <a:latin typeface="黑体" pitchFamily="49" charset="-122"/>
                <a:ea typeface="黑体" pitchFamily="49" charset="-122"/>
              </a:rPr>
              <a:t>制订</a:t>
            </a:r>
            <a:r>
              <a:rPr lang="zh-CN" altLang="en-US" b="1" dirty="0">
                <a:latin typeface="黑体" pitchFamily="49" charset="-122"/>
                <a:ea typeface="黑体" pitchFamily="49" charset="-122"/>
              </a:rPr>
              <a:t>测试计划</a:t>
            </a:r>
            <a:endParaRPr b="1" dirty="0">
              <a:latin typeface="黑体" pitchFamily="49" charset="-122"/>
              <a:ea typeface="黑体" pitchFamily="49" charset="-122"/>
            </a:endParaRPr>
          </a:p>
        </p:txBody>
      </p:sp>
      <p:sp>
        <p:nvSpPr>
          <p:cNvPr id="20483" name="内容占位符 2"/>
          <p:cNvSpPr>
            <a:spLocks noGrp="1"/>
          </p:cNvSpPr>
          <p:nvPr>
            <p:ph idx="1"/>
          </p:nvPr>
        </p:nvSpPr>
        <p:spPr>
          <a:xfrm>
            <a:off x="683568" y="1484784"/>
            <a:ext cx="9649072" cy="2952328"/>
          </a:xfrm>
        </p:spPr>
        <p:txBody>
          <a:bodyPr/>
          <a:lstStyle/>
          <a:p>
            <a:pPr>
              <a:lnSpc>
                <a:spcPct val="150000"/>
              </a:lnSpc>
              <a:defRPr/>
            </a:pPr>
            <a:r>
              <a:rPr lang="zh-CN" altLang="en-US" sz="3400" b="1" dirty="0"/>
              <a:t>本阶段的主要工作内容</a:t>
            </a:r>
            <a:endParaRPr lang="en-US" altLang="zh-CN" sz="3400" b="1" dirty="0"/>
          </a:p>
          <a:p>
            <a:pPr lvl="1" algn="just" eaLnBrk="1" hangingPunct="1">
              <a:lnSpc>
                <a:spcPct val="150000"/>
              </a:lnSpc>
              <a:defRPr/>
            </a:pPr>
            <a:r>
              <a:rPr lang="zh-CN" altLang="en-US" b="1" dirty="0"/>
              <a:t>对需求规格说明书的仔细研究</a:t>
            </a:r>
          </a:p>
          <a:p>
            <a:pPr lvl="1" algn="just" eaLnBrk="1" hangingPunct="1">
              <a:lnSpc>
                <a:spcPct val="150000"/>
              </a:lnSpc>
              <a:defRPr/>
            </a:pPr>
            <a:r>
              <a:rPr lang="zh-CN" altLang="en-US" b="1" dirty="0"/>
              <a:t>将要测试的产品分解成可独立测试的单元</a:t>
            </a:r>
          </a:p>
          <a:p>
            <a:pPr lvl="1" algn="just" eaLnBrk="1" hangingPunct="1">
              <a:lnSpc>
                <a:spcPct val="150000"/>
              </a:lnSpc>
              <a:defRPr/>
            </a:pPr>
            <a:r>
              <a:rPr lang="zh-CN" altLang="en-US" b="1" dirty="0"/>
              <a:t>为每个测试单元确定采用的测试技术</a:t>
            </a:r>
          </a:p>
          <a:p>
            <a:pPr lvl="1" algn="just" eaLnBrk="1" hangingPunct="1">
              <a:lnSpc>
                <a:spcPct val="150000"/>
              </a:lnSpc>
              <a:defRPr/>
            </a:pPr>
            <a:r>
              <a:rPr lang="zh-CN" altLang="en-US" b="1" dirty="0"/>
              <a:t>为测试的下一个阶段及其活动制定计划</a:t>
            </a:r>
          </a:p>
          <a:p>
            <a:pPr>
              <a:lnSpc>
                <a:spcPct val="150000"/>
              </a:lnSpc>
              <a:defRPr/>
            </a:pPr>
            <a:endParaRPr lang="zh-CN" altLang="en-US" dirty="0"/>
          </a:p>
        </p:txBody>
      </p:sp>
      <p:graphicFrame>
        <p:nvGraphicFramePr>
          <p:cNvPr id="7" name="图示 6"/>
          <p:cNvGraphicFramePr/>
          <p:nvPr>
            <p:extLst>
              <p:ext uri="{D42A27DB-BD31-4B8C-83A1-F6EECF244321}">
                <p14:modId xmlns:p14="http://schemas.microsoft.com/office/powerpoint/2010/main" val="852223827"/>
              </p:ext>
            </p:extLst>
          </p:nvPr>
        </p:nvGraphicFramePr>
        <p:xfrm>
          <a:off x="1331640" y="36854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235850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4)">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6"/>
          <p:cNvSpPr>
            <a:spLocks noGrp="1"/>
          </p:cNvSpPr>
          <p:nvPr>
            <p:ph type="title"/>
          </p:nvPr>
        </p:nvSpPr>
        <p:spPr/>
        <p:txBody>
          <a:bodyPr/>
          <a:lstStyle/>
          <a:p>
            <a:pPr eaLnBrk="1" hangingPunct="1"/>
            <a:r>
              <a:rPr lang="zh-CN" altLang="en-US" b="1" dirty="0">
                <a:latin typeface="黑体" pitchFamily="49" charset="-122"/>
                <a:ea typeface="黑体" pitchFamily="49" charset="-122"/>
              </a:rPr>
              <a:t>测试总结报告实例</a:t>
            </a:r>
          </a:p>
        </p:txBody>
      </p:sp>
      <p:sp>
        <p:nvSpPr>
          <p:cNvPr id="31747" name="内容占位符 2"/>
          <p:cNvSpPr>
            <a:spLocks noGrp="1"/>
          </p:cNvSpPr>
          <p:nvPr>
            <p:ph idx="1"/>
          </p:nvPr>
        </p:nvSpPr>
        <p:spPr/>
        <p:txBody>
          <a:bodyPr/>
          <a:lstStyle/>
          <a:p>
            <a:pPr lvl="1"/>
            <a:endParaRPr lang="en-US" altLang="zh-CN" dirty="0" smtClean="0"/>
          </a:p>
          <a:p>
            <a:pPr lvl="1"/>
            <a:endParaRPr lang="en-US" altLang="zh-CN" dirty="0" smtClean="0"/>
          </a:p>
        </p:txBody>
      </p:sp>
      <p:pic>
        <p:nvPicPr>
          <p:cNvPr id="1026" name="Picture 2"/>
          <p:cNvPicPr>
            <a:picLocks noChangeAspect="1" noChangeArrowheads="1"/>
          </p:cNvPicPr>
          <p:nvPr/>
        </p:nvPicPr>
        <p:blipFill>
          <a:blip r:embed="rId3"/>
          <a:srcRect/>
          <a:stretch>
            <a:fillRect/>
          </a:stretch>
        </p:blipFill>
        <p:spPr bwMode="auto">
          <a:xfrm>
            <a:off x="635903" y="1484784"/>
            <a:ext cx="1457325" cy="3657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t="7473"/>
          <a:stretch>
            <a:fillRect/>
          </a:stretch>
        </p:blipFill>
        <p:spPr bwMode="auto">
          <a:xfrm>
            <a:off x="2483768" y="4005064"/>
            <a:ext cx="3082787" cy="2627219"/>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l="9115" t="15447"/>
          <a:stretch>
            <a:fillRect/>
          </a:stretch>
        </p:blipFill>
        <p:spPr bwMode="auto">
          <a:xfrm>
            <a:off x="5626635" y="1788027"/>
            <a:ext cx="2900145" cy="1934952"/>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2483768" y="1604643"/>
            <a:ext cx="2700998" cy="2301720"/>
          </a:xfrm>
          <a:prstGeom prst="rect">
            <a:avLst/>
          </a:prstGeom>
          <a:noFill/>
          <a:ln w="9525">
            <a:noFill/>
            <a:miter lim="800000"/>
            <a:headEnd/>
            <a:tailEnd/>
          </a:ln>
          <a:effectLst/>
        </p:spPr>
      </p:pic>
    </p:spTree>
    <p:extLst>
      <p:ext uri="{BB962C8B-B14F-4D97-AF65-F5344CB8AC3E}">
        <p14:creationId xmlns:p14="http://schemas.microsoft.com/office/powerpoint/2010/main" val="3192376651"/>
      </p:ext>
    </p:extLst>
  </p:cSld>
  <p:clrMapOvr>
    <a:masterClrMapping/>
  </p:clrMapOvr>
  <p:transition>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b="1" dirty="0">
                <a:latin typeface="黑体" pitchFamily="49" charset="-122"/>
                <a:ea typeface="黑体" pitchFamily="49" charset="-122"/>
              </a:rPr>
              <a:t>本节内容总结</a:t>
            </a:r>
          </a:p>
        </p:txBody>
      </p:sp>
      <p:sp>
        <p:nvSpPr>
          <p:cNvPr id="34819" name="Rectangle 3"/>
          <p:cNvSpPr>
            <a:spLocks noGrp="1" noChangeArrowheads="1"/>
          </p:cNvSpPr>
          <p:nvPr>
            <p:ph idx="1"/>
          </p:nvPr>
        </p:nvSpPr>
        <p:spPr/>
        <p:txBody>
          <a:bodyPr/>
          <a:lstStyle/>
          <a:p>
            <a:pPr algn="just" eaLnBrk="1" hangingPunct="1"/>
            <a:r>
              <a:rPr lang="zh-CN" altLang="en-US" sz="3400" b="1" dirty="0"/>
              <a:t>熟练编写测试总结报告</a:t>
            </a:r>
          </a:p>
          <a:p>
            <a:pPr lvl="1" algn="just" eaLnBrk="1" hangingPunct="1"/>
            <a:r>
              <a:rPr lang="zh-CN" altLang="en-US" sz="3100" b="1" dirty="0"/>
              <a:t>文件名称、编号、版本等基本信息</a:t>
            </a:r>
          </a:p>
          <a:p>
            <a:pPr lvl="1" algn="just" eaLnBrk="1" hangingPunct="1"/>
            <a:r>
              <a:rPr lang="zh-CN" altLang="en-US" sz="3100" b="1" dirty="0"/>
              <a:t>引言（编写目的、项目介绍、常用术语、参考文档）</a:t>
            </a:r>
          </a:p>
          <a:p>
            <a:pPr lvl="1" algn="just" eaLnBrk="1" hangingPunct="1"/>
            <a:r>
              <a:rPr lang="zh-CN" altLang="en-US" sz="3100" b="1" dirty="0"/>
              <a:t>测试概要（测试用例设计、测试环境与配置、工具）</a:t>
            </a:r>
          </a:p>
          <a:p>
            <a:pPr lvl="1" algn="just" eaLnBrk="1" hangingPunct="1"/>
            <a:r>
              <a:rPr lang="zh-CN" altLang="en-US" sz="3100" b="1" dirty="0"/>
              <a:t>测试结果与缺陷分析（测试执行情况与记录；覆盖结果分析；缺陷统计与分析 ）</a:t>
            </a:r>
          </a:p>
          <a:p>
            <a:pPr lvl="1" algn="just" eaLnBrk="1" hangingPunct="1"/>
            <a:r>
              <a:rPr lang="zh-CN" altLang="en-US" sz="3100" b="1" dirty="0"/>
              <a:t>测试结论与建议（测试结论、测试建议）</a:t>
            </a:r>
          </a:p>
          <a:p>
            <a:endParaRPr lang="zh-CN" altLang="en-US" dirty="0" smtClean="0"/>
          </a:p>
          <a:p>
            <a:endParaRPr lang="zh-CN" altLang="en-US" dirty="0" smtClean="0"/>
          </a:p>
          <a:p>
            <a:endParaRPr lang="zh-CN" altLang="en-US" dirty="0" smtClean="0"/>
          </a:p>
        </p:txBody>
      </p:sp>
    </p:spTree>
    <p:extLst>
      <p:ext uri="{BB962C8B-B14F-4D97-AF65-F5344CB8AC3E}">
        <p14:creationId xmlns:p14="http://schemas.microsoft.com/office/powerpoint/2010/main" val="2105809270"/>
      </p:ext>
    </p:extLst>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0081" y="908720"/>
            <a:ext cx="6226175" cy="566738"/>
          </a:xfrm>
        </p:spPr>
        <p:txBody>
          <a:bodyPr/>
          <a:lstStyle/>
          <a:p>
            <a:pPr lvl="1" eaLnBrk="1" hangingPunct="1"/>
            <a:r>
              <a:rPr lang="zh-CN" altLang="en-US" b="1" dirty="0"/>
              <a:t>设计和生成测试用例</a:t>
            </a:r>
          </a:p>
        </p:txBody>
      </p:sp>
      <p:sp>
        <p:nvSpPr>
          <p:cNvPr id="4" name="任意多边形 3"/>
          <p:cNvSpPr/>
          <p:nvPr/>
        </p:nvSpPr>
        <p:spPr>
          <a:xfrm>
            <a:off x="1259629" y="1813984"/>
            <a:ext cx="2650172" cy="1325086"/>
          </a:xfrm>
          <a:custGeom>
            <a:avLst/>
            <a:gdLst>
              <a:gd name="connsiteX0" fmla="*/ 0 w 2650172"/>
              <a:gd name="connsiteY0" fmla="*/ 132509 h 1325086"/>
              <a:gd name="connsiteX1" fmla="*/ 132509 w 2650172"/>
              <a:gd name="connsiteY1" fmla="*/ 0 h 1325086"/>
              <a:gd name="connsiteX2" fmla="*/ 2517663 w 2650172"/>
              <a:gd name="connsiteY2" fmla="*/ 0 h 1325086"/>
              <a:gd name="connsiteX3" fmla="*/ 2650172 w 2650172"/>
              <a:gd name="connsiteY3" fmla="*/ 132509 h 1325086"/>
              <a:gd name="connsiteX4" fmla="*/ 2650172 w 2650172"/>
              <a:gd name="connsiteY4" fmla="*/ 1192577 h 1325086"/>
              <a:gd name="connsiteX5" fmla="*/ 2517663 w 2650172"/>
              <a:gd name="connsiteY5" fmla="*/ 1325086 h 1325086"/>
              <a:gd name="connsiteX6" fmla="*/ 132509 w 2650172"/>
              <a:gd name="connsiteY6" fmla="*/ 1325086 h 1325086"/>
              <a:gd name="connsiteX7" fmla="*/ 0 w 2650172"/>
              <a:gd name="connsiteY7" fmla="*/ 1192577 h 1325086"/>
              <a:gd name="connsiteX8" fmla="*/ 0 w 2650172"/>
              <a:gd name="connsiteY8" fmla="*/ 132509 h 132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72" h="1325086">
                <a:moveTo>
                  <a:pt x="0" y="132509"/>
                </a:moveTo>
                <a:cubicBezTo>
                  <a:pt x="0" y="59326"/>
                  <a:pt x="59326" y="0"/>
                  <a:pt x="132509" y="0"/>
                </a:cubicBezTo>
                <a:lnTo>
                  <a:pt x="2517663" y="0"/>
                </a:lnTo>
                <a:cubicBezTo>
                  <a:pt x="2590846" y="0"/>
                  <a:pt x="2650172" y="59326"/>
                  <a:pt x="2650172" y="132509"/>
                </a:cubicBezTo>
                <a:lnTo>
                  <a:pt x="2650172" y="1192577"/>
                </a:lnTo>
                <a:cubicBezTo>
                  <a:pt x="2650172" y="1265760"/>
                  <a:pt x="2590846" y="1325086"/>
                  <a:pt x="2517663" y="1325086"/>
                </a:cubicBezTo>
                <a:lnTo>
                  <a:pt x="132509" y="1325086"/>
                </a:lnTo>
                <a:cubicBezTo>
                  <a:pt x="59326" y="1325086"/>
                  <a:pt x="0" y="1265760"/>
                  <a:pt x="0" y="1192577"/>
                </a:cubicBezTo>
                <a:lnTo>
                  <a:pt x="0" y="132509"/>
                </a:lnTo>
                <a:close/>
              </a:path>
            </a:pathLst>
          </a:cu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41680" tIns="107390" rIns="141680" bIns="107390" numCol="1" spcCol="1270" anchor="ctr" anchorCtr="0">
            <a:noAutofit/>
          </a:bodyPr>
          <a:lstStyle/>
          <a:p>
            <a:pPr lvl="0" algn="ctr" defTabSz="2400300">
              <a:lnSpc>
                <a:spcPct val="90000"/>
              </a:lnSpc>
              <a:spcBef>
                <a:spcPct val="0"/>
              </a:spcBef>
              <a:spcAft>
                <a:spcPct val="35000"/>
              </a:spcAft>
            </a:pPr>
            <a:r>
              <a:rPr lang="zh-CN" altLang="en-US" sz="5400" kern="1200" dirty="0" smtClean="0">
                <a:latin typeface="微软雅黑" pitchFamily="34" charset="-122"/>
                <a:ea typeface="微软雅黑" pitchFamily="34" charset="-122"/>
              </a:rPr>
              <a:t>设计</a:t>
            </a:r>
            <a:endParaRPr lang="zh-CN" altLang="en-US" sz="5400" kern="1200" dirty="0">
              <a:latin typeface="微软雅黑" pitchFamily="34" charset="-122"/>
              <a:ea typeface="微软雅黑" pitchFamily="34" charset="-122"/>
            </a:endParaRPr>
          </a:p>
        </p:txBody>
      </p:sp>
      <p:sp>
        <p:nvSpPr>
          <p:cNvPr id="5" name="任意多边形 4"/>
          <p:cNvSpPr/>
          <p:nvPr/>
        </p:nvSpPr>
        <p:spPr>
          <a:xfrm>
            <a:off x="1524647" y="3139070"/>
            <a:ext cx="311050" cy="993642"/>
          </a:xfrm>
          <a:custGeom>
            <a:avLst/>
            <a:gdLst/>
            <a:ahLst/>
            <a:cxnLst/>
            <a:rect l="0" t="0" r="0" b="0"/>
            <a:pathLst>
              <a:path>
                <a:moveTo>
                  <a:pt x="0" y="0"/>
                </a:moveTo>
                <a:lnTo>
                  <a:pt x="0" y="993642"/>
                </a:lnTo>
                <a:lnTo>
                  <a:pt x="311050" y="993642"/>
                </a:lnTo>
              </a:path>
            </a:pathLst>
          </a:custGeom>
          <a:noFill/>
        </p:spPr>
        <p:style>
          <a:lnRef idx="2">
            <a:schemeClr val="accent6">
              <a:shade val="60000"/>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sp>
      <p:sp>
        <p:nvSpPr>
          <p:cNvPr id="6" name="任意多边形 5"/>
          <p:cNvSpPr/>
          <p:nvPr/>
        </p:nvSpPr>
        <p:spPr>
          <a:xfrm>
            <a:off x="1835697" y="3470170"/>
            <a:ext cx="2120138" cy="1325086"/>
          </a:xfrm>
          <a:custGeom>
            <a:avLst/>
            <a:gdLst>
              <a:gd name="connsiteX0" fmla="*/ 0 w 2120138"/>
              <a:gd name="connsiteY0" fmla="*/ 132509 h 1325086"/>
              <a:gd name="connsiteX1" fmla="*/ 132509 w 2120138"/>
              <a:gd name="connsiteY1" fmla="*/ 0 h 1325086"/>
              <a:gd name="connsiteX2" fmla="*/ 1987629 w 2120138"/>
              <a:gd name="connsiteY2" fmla="*/ 0 h 1325086"/>
              <a:gd name="connsiteX3" fmla="*/ 2120138 w 2120138"/>
              <a:gd name="connsiteY3" fmla="*/ 132509 h 1325086"/>
              <a:gd name="connsiteX4" fmla="*/ 2120138 w 2120138"/>
              <a:gd name="connsiteY4" fmla="*/ 1192577 h 1325086"/>
              <a:gd name="connsiteX5" fmla="*/ 1987629 w 2120138"/>
              <a:gd name="connsiteY5" fmla="*/ 1325086 h 1325086"/>
              <a:gd name="connsiteX6" fmla="*/ 132509 w 2120138"/>
              <a:gd name="connsiteY6" fmla="*/ 1325086 h 1325086"/>
              <a:gd name="connsiteX7" fmla="*/ 0 w 2120138"/>
              <a:gd name="connsiteY7" fmla="*/ 1192577 h 1325086"/>
              <a:gd name="connsiteX8" fmla="*/ 0 w 2120138"/>
              <a:gd name="connsiteY8" fmla="*/ 132509 h 132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0138" h="1325086">
                <a:moveTo>
                  <a:pt x="0" y="132509"/>
                </a:moveTo>
                <a:cubicBezTo>
                  <a:pt x="0" y="59326"/>
                  <a:pt x="59326" y="0"/>
                  <a:pt x="132509" y="0"/>
                </a:cubicBezTo>
                <a:lnTo>
                  <a:pt x="1987629" y="0"/>
                </a:lnTo>
                <a:cubicBezTo>
                  <a:pt x="2060812" y="0"/>
                  <a:pt x="2120138" y="59326"/>
                  <a:pt x="2120138" y="132509"/>
                </a:cubicBezTo>
                <a:lnTo>
                  <a:pt x="2120138" y="1192577"/>
                </a:lnTo>
                <a:cubicBezTo>
                  <a:pt x="2120138" y="1265760"/>
                  <a:pt x="2060812" y="1325086"/>
                  <a:pt x="1987629" y="1325086"/>
                </a:cubicBezTo>
                <a:lnTo>
                  <a:pt x="132509" y="1325086"/>
                </a:lnTo>
                <a:cubicBezTo>
                  <a:pt x="59326" y="1325086"/>
                  <a:pt x="0" y="1265760"/>
                  <a:pt x="0" y="1192577"/>
                </a:cubicBezTo>
                <a:lnTo>
                  <a:pt x="0" y="132509"/>
                </a:lnTo>
                <a:close/>
              </a:path>
            </a:pathLst>
          </a:custGeom>
        </p:spPr>
        <p:style>
          <a:lnRef idx="2">
            <a:schemeClr val="accent6">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4055" tIns="75640" rIns="94055" bIns="75640"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微软雅黑" pitchFamily="34" charset="-122"/>
                <a:ea typeface="微软雅黑" pitchFamily="34" charset="-122"/>
              </a:rPr>
              <a:t>测试需求分析</a:t>
            </a:r>
            <a:endParaRPr lang="zh-CN" altLang="en-US" sz="2900" kern="1200" dirty="0">
              <a:latin typeface="微软雅黑" pitchFamily="34" charset="-122"/>
              <a:ea typeface="微软雅黑" pitchFamily="34" charset="-122"/>
            </a:endParaRPr>
          </a:p>
        </p:txBody>
      </p:sp>
      <p:sp>
        <p:nvSpPr>
          <p:cNvPr id="7" name="任意多边形 6"/>
          <p:cNvSpPr/>
          <p:nvPr/>
        </p:nvSpPr>
        <p:spPr>
          <a:xfrm>
            <a:off x="1524647" y="3139070"/>
            <a:ext cx="311050" cy="2505804"/>
          </a:xfrm>
          <a:custGeom>
            <a:avLst/>
            <a:gdLst/>
            <a:ahLst/>
            <a:cxnLst/>
            <a:rect l="0" t="0" r="0" b="0"/>
            <a:pathLst>
              <a:path>
                <a:moveTo>
                  <a:pt x="0" y="0"/>
                </a:moveTo>
                <a:lnTo>
                  <a:pt x="0" y="2505804"/>
                </a:lnTo>
                <a:lnTo>
                  <a:pt x="311050" y="2505804"/>
                </a:lnTo>
              </a:path>
            </a:pathLst>
          </a:custGeom>
          <a:noFill/>
        </p:spPr>
        <p:style>
          <a:lnRef idx="2">
            <a:schemeClr val="accent6">
              <a:shade val="60000"/>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sp>
      <p:sp>
        <p:nvSpPr>
          <p:cNvPr id="8" name="任意多边形 7"/>
          <p:cNvSpPr/>
          <p:nvPr/>
        </p:nvSpPr>
        <p:spPr>
          <a:xfrm>
            <a:off x="1835697" y="4982332"/>
            <a:ext cx="2120138" cy="1325086"/>
          </a:xfrm>
          <a:custGeom>
            <a:avLst/>
            <a:gdLst>
              <a:gd name="connsiteX0" fmla="*/ 0 w 2120138"/>
              <a:gd name="connsiteY0" fmla="*/ 132509 h 1325086"/>
              <a:gd name="connsiteX1" fmla="*/ 132509 w 2120138"/>
              <a:gd name="connsiteY1" fmla="*/ 0 h 1325086"/>
              <a:gd name="connsiteX2" fmla="*/ 1987629 w 2120138"/>
              <a:gd name="connsiteY2" fmla="*/ 0 h 1325086"/>
              <a:gd name="connsiteX3" fmla="*/ 2120138 w 2120138"/>
              <a:gd name="connsiteY3" fmla="*/ 132509 h 1325086"/>
              <a:gd name="connsiteX4" fmla="*/ 2120138 w 2120138"/>
              <a:gd name="connsiteY4" fmla="*/ 1192577 h 1325086"/>
              <a:gd name="connsiteX5" fmla="*/ 1987629 w 2120138"/>
              <a:gd name="connsiteY5" fmla="*/ 1325086 h 1325086"/>
              <a:gd name="connsiteX6" fmla="*/ 132509 w 2120138"/>
              <a:gd name="connsiteY6" fmla="*/ 1325086 h 1325086"/>
              <a:gd name="connsiteX7" fmla="*/ 0 w 2120138"/>
              <a:gd name="connsiteY7" fmla="*/ 1192577 h 1325086"/>
              <a:gd name="connsiteX8" fmla="*/ 0 w 2120138"/>
              <a:gd name="connsiteY8" fmla="*/ 132509 h 132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0138" h="1325086">
                <a:moveTo>
                  <a:pt x="0" y="132509"/>
                </a:moveTo>
                <a:cubicBezTo>
                  <a:pt x="0" y="59326"/>
                  <a:pt x="59326" y="0"/>
                  <a:pt x="132509" y="0"/>
                </a:cubicBezTo>
                <a:lnTo>
                  <a:pt x="1987629" y="0"/>
                </a:lnTo>
                <a:cubicBezTo>
                  <a:pt x="2060812" y="0"/>
                  <a:pt x="2120138" y="59326"/>
                  <a:pt x="2120138" y="132509"/>
                </a:cubicBezTo>
                <a:lnTo>
                  <a:pt x="2120138" y="1192577"/>
                </a:lnTo>
                <a:cubicBezTo>
                  <a:pt x="2120138" y="1265760"/>
                  <a:pt x="2060812" y="1325086"/>
                  <a:pt x="1987629" y="1325086"/>
                </a:cubicBezTo>
                <a:lnTo>
                  <a:pt x="132509" y="1325086"/>
                </a:lnTo>
                <a:cubicBezTo>
                  <a:pt x="59326" y="1325086"/>
                  <a:pt x="0" y="1265760"/>
                  <a:pt x="0" y="1192577"/>
                </a:cubicBezTo>
                <a:lnTo>
                  <a:pt x="0" y="132509"/>
                </a:lnTo>
                <a:close/>
              </a:path>
            </a:pathLst>
          </a:custGeom>
        </p:spPr>
        <p:style>
          <a:lnRef idx="2">
            <a:schemeClr val="accent6">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4055" tIns="75640" rIns="94055" bIns="75640"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微软雅黑" pitchFamily="34" charset="-122"/>
                <a:ea typeface="微软雅黑" pitchFamily="34" charset="-122"/>
              </a:rPr>
              <a:t>测试用例</a:t>
            </a:r>
            <a:endParaRPr lang="zh-CN" altLang="en-US" sz="2900" kern="1200" dirty="0">
              <a:latin typeface="微软雅黑" pitchFamily="34" charset="-122"/>
              <a:ea typeface="微软雅黑" pitchFamily="34" charset="-122"/>
            </a:endParaRPr>
          </a:p>
        </p:txBody>
      </p:sp>
      <p:sp>
        <p:nvSpPr>
          <p:cNvPr id="11" name="任意多边形 10"/>
          <p:cNvSpPr/>
          <p:nvPr/>
        </p:nvSpPr>
        <p:spPr>
          <a:xfrm>
            <a:off x="4902478" y="1815534"/>
            <a:ext cx="2650172" cy="1325086"/>
          </a:xfrm>
          <a:custGeom>
            <a:avLst/>
            <a:gdLst>
              <a:gd name="connsiteX0" fmla="*/ 0 w 2650172"/>
              <a:gd name="connsiteY0" fmla="*/ 132509 h 1325086"/>
              <a:gd name="connsiteX1" fmla="*/ 132509 w 2650172"/>
              <a:gd name="connsiteY1" fmla="*/ 0 h 1325086"/>
              <a:gd name="connsiteX2" fmla="*/ 2517663 w 2650172"/>
              <a:gd name="connsiteY2" fmla="*/ 0 h 1325086"/>
              <a:gd name="connsiteX3" fmla="*/ 2650172 w 2650172"/>
              <a:gd name="connsiteY3" fmla="*/ 132509 h 1325086"/>
              <a:gd name="connsiteX4" fmla="*/ 2650172 w 2650172"/>
              <a:gd name="connsiteY4" fmla="*/ 1192577 h 1325086"/>
              <a:gd name="connsiteX5" fmla="*/ 2517663 w 2650172"/>
              <a:gd name="connsiteY5" fmla="*/ 1325086 h 1325086"/>
              <a:gd name="connsiteX6" fmla="*/ 132509 w 2650172"/>
              <a:gd name="connsiteY6" fmla="*/ 1325086 h 1325086"/>
              <a:gd name="connsiteX7" fmla="*/ 0 w 2650172"/>
              <a:gd name="connsiteY7" fmla="*/ 1192577 h 1325086"/>
              <a:gd name="connsiteX8" fmla="*/ 0 w 2650172"/>
              <a:gd name="connsiteY8" fmla="*/ 132509 h 132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72" h="1325086">
                <a:moveTo>
                  <a:pt x="0" y="132509"/>
                </a:moveTo>
                <a:cubicBezTo>
                  <a:pt x="0" y="59326"/>
                  <a:pt x="59326" y="0"/>
                  <a:pt x="132509" y="0"/>
                </a:cubicBezTo>
                <a:lnTo>
                  <a:pt x="2517663" y="0"/>
                </a:lnTo>
                <a:cubicBezTo>
                  <a:pt x="2590846" y="0"/>
                  <a:pt x="2650172" y="59326"/>
                  <a:pt x="2650172" y="132509"/>
                </a:cubicBezTo>
                <a:lnTo>
                  <a:pt x="2650172" y="1192577"/>
                </a:lnTo>
                <a:cubicBezTo>
                  <a:pt x="2650172" y="1265760"/>
                  <a:pt x="2590846" y="1325086"/>
                  <a:pt x="2517663" y="1325086"/>
                </a:cubicBezTo>
                <a:lnTo>
                  <a:pt x="132509" y="1325086"/>
                </a:lnTo>
                <a:cubicBezTo>
                  <a:pt x="59326" y="1325086"/>
                  <a:pt x="0" y="1265760"/>
                  <a:pt x="0" y="1192577"/>
                </a:cubicBezTo>
                <a:lnTo>
                  <a:pt x="0" y="132509"/>
                </a:lnTo>
                <a:close/>
              </a:path>
            </a:pathLst>
          </a:cu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41680" tIns="107390" rIns="141680" bIns="107390" numCol="1" spcCol="1270" anchor="ctr" anchorCtr="0">
            <a:noAutofit/>
          </a:bodyPr>
          <a:lstStyle/>
          <a:p>
            <a:pPr lvl="0" algn="ctr" defTabSz="2400300">
              <a:lnSpc>
                <a:spcPct val="90000"/>
              </a:lnSpc>
              <a:spcBef>
                <a:spcPct val="0"/>
              </a:spcBef>
              <a:spcAft>
                <a:spcPct val="35000"/>
              </a:spcAft>
            </a:pPr>
            <a:r>
              <a:rPr lang="zh-CN" altLang="en-US" sz="5400" kern="1200" dirty="0" smtClean="0">
                <a:latin typeface="微软雅黑" pitchFamily="34" charset="-122"/>
                <a:ea typeface="微软雅黑" pitchFamily="34" charset="-122"/>
              </a:rPr>
              <a:t>开发</a:t>
            </a:r>
            <a:endParaRPr lang="zh-CN" altLang="en-US" sz="5400" kern="1200" dirty="0">
              <a:latin typeface="微软雅黑" pitchFamily="34" charset="-122"/>
              <a:ea typeface="微软雅黑" pitchFamily="34" charset="-122"/>
            </a:endParaRPr>
          </a:p>
        </p:txBody>
      </p:sp>
      <p:sp>
        <p:nvSpPr>
          <p:cNvPr id="12" name="任意多边形 11"/>
          <p:cNvSpPr/>
          <p:nvPr/>
        </p:nvSpPr>
        <p:spPr>
          <a:xfrm>
            <a:off x="5167495" y="3140621"/>
            <a:ext cx="265017" cy="993814"/>
          </a:xfrm>
          <a:custGeom>
            <a:avLst/>
            <a:gdLst/>
            <a:ahLst/>
            <a:cxnLst/>
            <a:rect l="0" t="0" r="0" b="0"/>
            <a:pathLst>
              <a:path>
                <a:moveTo>
                  <a:pt x="0" y="0"/>
                </a:moveTo>
                <a:lnTo>
                  <a:pt x="0" y="993814"/>
                </a:lnTo>
                <a:lnTo>
                  <a:pt x="265017" y="993814"/>
                </a:lnTo>
              </a:path>
            </a:pathLst>
          </a:custGeom>
          <a:noFill/>
        </p:spPr>
        <p:style>
          <a:lnRef idx="2">
            <a:schemeClr val="accent6">
              <a:shade val="60000"/>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sp>
      <p:sp>
        <p:nvSpPr>
          <p:cNvPr id="13" name="任意多边形 12"/>
          <p:cNvSpPr/>
          <p:nvPr/>
        </p:nvSpPr>
        <p:spPr>
          <a:xfrm>
            <a:off x="5432512" y="3471892"/>
            <a:ext cx="2120138" cy="1325086"/>
          </a:xfrm>
          <a:custGeom>
            <a:avLst/>
            <a:gdLst>
              <a:gd name="connsiteX0" fmla="*/ 0 w 2120138"/>
              <a:gd name="connsiteY0" fmla="*/ 132509 h 1325086"/>
              <a:gd name="connsiteX1" fmla="*/ 132509 w 2120138"/>
              <a:gd name="connsiteY1" fmla="*/ 0 h 1325086"/>
              <a:gd name="connsiteX2" fmla="*/ 1987629 w 2120138"/>
              <a:gd name="connsiteY2" fmla="*/ 0 h 1325086"/>
              <a:gd name="connsiteX3" fmla="*/ 2120138 w 2120138"/>
              <a:gd name="connsiteY3" fmla="*/ 132509 h 1325086"/>
              <a:gd name="connsiteX4" fmla="*/ 2120138 w 2120138"/>
              <a:gd name="connsiteY4" fmla="*/ 1192577 h 1325086"/>
              <a:gd name="connsiteX5" fmla="*/ 1987629 w 2120138"/>
              <a:gd name="connsiteY5" fmla="*/ 1325086 h 1325086"/>
              <a:gd name="connsiteX6" fmla="*/ 132509 w 2120138"/>
              <a:gd name="connsiteY6" fmla="*/ 1325086 h 1325086"/>
              <a:gd name="connsiteX7" fmla="*/ 0 w 2120138"/>
              <a:gd name="connsiteY7" fmla="*/ 1192577 h 1325086"/>
              <a:gd name="connsiteX8" fmla="*/ 0 w 2120138"/>
              <a:gd name="connsiteY8" fmla="*/ 132509 h 132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0138" h="1325086">
                <a:moveTo>
                  <a:pt x="0" y="132509"/>
                </a:moveTo>
                <a:cubicBezTo>
                  <a:pt x="0" y="59326"/>
                  <a:pt x="59326" y="0"/>
                  <a:pt x="132509" y="0"/>
                </a:cubicBezTo>
                <a:lnTo>
                  <a:pt x="1987629" y="0"/>
                </a:lnTo>
                <a:cubicBezTo>
                  <a:pt x="2060812" y="0"/>
                  <a:pt x="2120138" y="59326"/>
                  <a:pt x="2120138" y="132509"/>
                </a:cubicBezTo>
                <a:lnTo>
                  <a:pt x="2120138" y="1192577"/>
                </a:lnTo>
                <a:cubicBezTo>
                  <a:pt x="2120138" y="1265760"/>
                  <a:pt x="2060812" y="1325086"/>
                  <a:pt x="1987629" y="1325086"/>
                </a:cubicBezTo>
                <a:lnTo>
                  <a:pt x="132509" y="1325086"/>
                </a:lnTo>
                <a:cubicBezTo>
                  <a:pt x="59326" y="1325086"/>
                  <a:pt x="0" y="1265760"/>
                  <a:pt x="0" y="1192577"/>
                </a:cubicBezTo>
                <a:lnTo>
                  <a:pt x="0" y="132509"/>
                </a:lnTo>
                <a:close/>
              </a:path>
            </a:pathLst>
          </a:custGeom>
        </p:spPr>
        <p:style>
          <a:lnRef idx="2">
            <a:schemeClr val="accent6">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4055" tIns="75640" rIns="94055" bIns="75640"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微软雅黑" pitchFamily="34" charset="-122"/>
                <a:ea typeface="微软雅黑" pitchFamily="34" charset="-122"/>
              </a:rPr>
              <a:t>测试数据准备</a:t>
            </a:r>
            <a:endParaRPr lang="zh-CN" altLang="en-US" sz="2900" kern="1200" dirty="0">
              <a:latin typeface="微软雅黑" pitchFamily="34" charset="-122"/>
              <a:ea typeface="微软雅黑" pitchFamily="34" charset="-122"/>
            </a:endParaRPr>
          </a:p>
        </p:txBody>
      </p:sp>
      <p:sp>
        <p:nvSpPr>
          <p:cNvPr id="14" name="任意多边形 13"/>
          <p:cNvSpPr/>
          <p:nvPr/>
        </p:nvSpPr>
        <p:spPr>
          <a:xfrm>
            <a:off x="5167495" y="3140621"/>
            <a:ext cx="265017" cy="2650172"/>
          </a:xfrm>
          <a:custGeom>
            <a:avLst/>
            <a:gdLst/>
            <a:ahLst/>
            <a:cxnLst/>
            <a:rect l="0" t="0" r="0" b="0"/>
            <a:pathLst>
              <a:path>
                <a:moveTo>
                  <a:pt x="0" y="0"/>
                </a:moveTo>
                <a:lnTo>
                  <a:pt x="0" y="2650172"/>
                </a:lnTo>
                <a:lnTo>
                  <a:pt x="265017" y="2650172"/>
                </a:lnTo>
              </a:path>
            </a:pathLst>
          </a:custGeom>
          <a:noFill/>
        </p:spPr>
        <p:style>
          <a:lnRef idx="2">
            <a:schemeClr val="accent6">
              <a:shade val="60000"/>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sp>
      <p:sp>
        <p:nvSpPr>
          <p:cNvPr id="15" name="任意多边形 14"/>
          <p:cNvSpPr/>
          <p:nvPr/>
        </p:nvSpPr>
        <p:spPr>
          <a:xfrm>
            <a:off x="5432512" y="5128250"/>
            <a:ext cx="2120138" cy="1325086"/>
          </a:xfrm>
          <a:custGeom>
            <a:avLst/>
            <a:gdLst>
              <a:gd name="connsiteX0" fmla="*/ 0 w 2120138"/>
              <a:gd name="connsiteY0" fmla="*/ 132509 h 1325086"/>
              <a:gd name="connsiteX1" fmla="*/ 132509 w 2120138"/>
              <a:gd name="connsiteY1" fmla="*/ 0 h 1325086"/>
              <a:gd name="connsiteX2" fmla="*/ 1987629 w 2120138"/>
              <a:gd name="connsiteY2" fmla="*/ 0 h 1325086"/>
              <a:gd name="connsiteX3" fmla="*/ 2120138 w 2120138"/>
              <a:gd name="connsiteY3" fmla="*/ 132509 h 1325086"/>
              <a:gd name="connsiteX4" fmla="*/ 2120138 w 2120138"/>
              <a:gd name="connsiteY4" fmla="*/ 1192577 h 1325086"/>
              <a:gd name="connsiteX5" fmla="*/ 1987629 w 2120138"/>
              <a:gd name="connsiteY5" fmla="*/ 1325086 h 1325086"/>
              <a:gd name="connsiteX6" fmla="*/ 132509 w 2120138"/>
              <a:gd name="connsiteY6" fmla="*/ 1325086 h 1325086"/>
              <a:gd name="connsiteX7" fmla="*/ 0 w 2120138"/>
              <a:gd name="connsiteY7" fmla="*/ 1192577 h 1325086"/>
              <a:gd name="connsiteX8" fmla="*/ 0 w 2120138"/>
              <a:gd name="connsiteY8" fmla="*/ 132509 h 132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0138" h="1325086">
                <a:moveTo>
                  <a:pt x="0" y="132509"/>
                </a:moveTo>
                <a:cubicBezTo>
                  <a:pt x="0" y="59326"/>
                  <a:pt x="59326" y="0"/>
                  <a:pt x="132509" y="0"/>
                </a:cubicBezTo>
                <a:lnTo>
                  <a:pt x="1987629" y="0"/>
                </a:lnTo>
                <a:cubicBezTo>
                  <a:pt x="2060812" y="0"/>
                  <a:pt x="2120138" y="59326"/>
                  <a:pt x="2120138" y="132509"/>
                </a:cubicBezTo>
                <a:lnTo>
                  <a:pt x="2120138" y="1192577"/>
                </a:lnTo>
                <a:cubicBezTo>
                  <a:pt x="2120138" y="1265760"/>
                  <a:pt x="2060812" y="1325086"/>
                  <a:pt x="1987629" y="1325086"/>
                </a:cubicBezTo>
                <a:lnTo>
                  <a:pt x="132509" y="1325086"/>
                </a:lnTo>
                <a:cubicBezTo>
                  <a:pt x="59326" y="1325086"/>
                  <a:pt x="0" y="1265760"/>
                  <a:pt x="0" y="1192577"/>
                </a:cubicBezTo>
                <a:lnTo>
                  <a:pt x="0" y="132509"/>
                </a:lnTo>
                <a:close/>
              </a:path>
            </a:pathLst>
          </a:custGeom>
        </p:spPr>
        <p:style>
          <a:lnRef idx="2">
            <a:schemeClr val="accent6">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4055" tIns="75640" rIns="94055" bIns="75640"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微软雅黑" pitchFamily="34" charset="-122"/>
                <a:ea typeface="微软雅黑" pitchFamily="34" charset="-122"/>
              </a:rPr>
              <a:t>测试脚本准备</a:t>
            </a:r>
            <a:endParaRPr lang="zh-CN" altLang="en-US" sz="2900" kern="1200" dirty="0">
              <a:latin typeface="微软雅黑" pitchFamily="34" charset="-122"/>
              <a:ea typeface="微软雅黑" pitchFamily="34" charset="-122"/>
            </a:endParaRPr>
          </a:p>
        </p:txBody>
      </p:sp>
      <p:sp>
        <p:nvSpPr>
          <p:cNvPr id="10" name="左右箭头 9"/>
          <p:cNvSpPr/>
          <p:nvPr/>
        </p:nvSpPr>
        <p:spPr bwMode="auto">
          <a:xfrm>
            <a:off x="3995936" y="2318038"/>
            <a:ext cx="792088" cy="504056"/>
          </a:xfrm>
          <a:prstGeom prst="lef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27211747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8">
                                            <p:txEl>
                                              <p:pRg st="0" end="0"/>
                                            </p:txEl>
                                          </p:spTgt>
                                        </p:tgtEl>
                                        <p:attrNameLst>
                                          <p:attrName>style.color</p:attrName>
                                        </p:attrNameLst>
                                      </p:cBhvr>
                                      <p:to>
                                        <a:srgbClr val="1F953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990054"/>
            <a:ext cx="6226175" cy="566738"/>
          </a:xfrm>
        </p:spPr>
        <p:txBody>
          <a:bodyPr/>
          <a:lstStyle/>
          <a:p>
            <a:pPr lvl="1" eaLnBrk="1" hangingPunct="1"/>
            <a:r>
              <a:rPr lang="zh-CN" altLang="en-US" b="1" dirty="0"/>
              <a:t>设计和生成测试用例</a:t>
            </a:r>
          </a:p>
        </p:txBody>
      </p:sp>
      <p:sp>
        <p:nvSpPr>
          <p:cNvPr id="3" name="内容占位符 2"/>
          <p:cNvSpPr>
            <a:spLocks noGrp="1"/>
          </p:cNvSpPr>
          <p:nvPr>
            <p:ph idx="1"/>
          </p:nvPr>
        </p:nvSpPr>
        <p:spPr>
          <a:xfrm>
            <a:off x="467544" y="1667470"/>
            <a:ext cx="8604448" cy="4641850"/>
          </a:xfrm>
        </p:spPr>
        <p:txBody>
          <a:bodyPr/>
          <a:lstStyle/>
          <a:p>
            <a:pPr>
              <a:spcBef>
                <a:spcPts val="400"/>
              </a:spcBef>
              <a:defRPr/>
            </a:pPr>
            <a:r>
              <a:rPr lang="zh-CN" altLang="en-US" sz="3400" b="1" dirty="0"/>
              <a:t>测试用例文档是软件测试的依据，包括测试输入、测试步骤、预期结果等内容。 </a:t>
            </a:r>
            <a:endParaRPr lang="en-US" altLang="zh-CN" sz="3400" b="1" dirty="0"/>
          </a:p>
          <a:p>
            <a:pPr>
              <a:spcBef>
                <a:spcPts val="400"/>
              </a:spcBef>
              <a:defRPr/>
            </a:pPr>
            <a:r>
              <a:rPr lang="zh-CN" altLang="en-US" sz="3400" b="1" dirty="0"/>
              <a:t>测试用例文档的本质</a:t>
            </a:r>
          </a:p>
          <a:p>
            <a:pPr lvl="1" algn="just" eaLnBrk="1" hangingPunct="1">
              <a:spcBef>
                <a:spcPts val="400"/>
              </a:spcBef>
              <a:defRPr/>
            </a:pPr>
            <a:r>
              <a:rPr lang="zh-CN" altLang="en-US" b="1" dirty="0"/>
              <a:t>从测试的角度对被测对象的功能和各种特性的细化和展开。 </a:t>
            </a:r>
          </a:p>
          <a:p>
            <a:pPr>
              <a:spcBef>
                <a:spcPts val="400"/>
              </a:spcBef>
              <a:defRPr/>
            </a:pPr>
            <a:r>
              <a:rPr lang="zh-CN" altLang="en-US" sz="3400" b="1" dirty="0"/>
              <a:t>测试用例文档的好处</a:t>
            </a:r>
          </a:p>
          <a:p>
            <a:pPr lvl="1" algn="just" eaLnBrk="1" hangingPunct="1">
              <a:spcBef>
                <a:spcPts val="400"/>
              </a:spcBef>
              <a:defRPr/>
            </a:pPr>
            <a:r>
              <a:rPr lang="zh-CN" altLang="en-US" b="1" dirty="0"/>
              <a:t>保证测试功能不被遗漏，也不被重复测试</a:t>
            </a:r>
          </a:p>
          <a:p>
            <a:pPr lvl="1" algn="just" eaLnBrk="1" hangingPunct="1">
              <a:spcBef>
                <a:spcPts val="400"/>
              </a:spcBef>
              <a:defRPr/>
            </a:pPr>
            <a:r>
              <a:rPr lang="zh-CN" altLang="en-US" b="1" dirty="0"/>
              <a:t>合理安排测试人员</a:t>
            </a:r>
          </a:p>
          <a:p>
            <a:pPr lvl="1" algn="just" eaLnBrk="1" hangingPunct="1">
              <a:spcBef>
                <a:spcPts val="400"/>
              </a:spcBef>
              <a:defRPr/>
            </a:pPr>
            <a:r>
              <a:rPr lang="zh-CN" altLang="en-US" b="1" dirty="0"/>
              <a:t>使得软件测试不依赖于个人</a:t>
            </a:r>
          </a:p>
        </p:txBody>
      </p:sp>
    </p:spTree>
    <p:extLst>
      <p:ext uri="{BB962C8B-B14F-4D97-AF65-F5344CB8AC3E}">
        <p14:creationId xmlns:p14="http://schemas.microsoft.com/office/powerpoint/2010/main" val="2560614662"/>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Verdana" pitchFamily="34" charset="0"/>
                <a:ea typeface="宋体" pitchFamily="2" charset="-122"/>
              </a:rPr>
              <a:t>搭建测试环境</a:t>
            </a:r>
          </a:p>
        </p:txBody>
      </p:sp>
      <p:sp>
        <p:nvSpPr>
          <p:cNvPr id="4" name="Rectangle 22"/>
          <p:cNvSpPr>
            <a:spLocks noChangeArrowheads="1"/>
          </p:cNvSpPr>
          <p:nvPr/>
        </p:nvSpPr>
        <p:spPr bwMode="auto">
          <a:xfrm>
            <a:off x="4470400" y="3842916"/>
            <a:ext cx="2333625" cy="2144712"/>
          </a:xfrm>
          <a:prstGeom prst="rect">
            <a:avLst/>
          </a:prstGeom>
          <a:gradFill rotWithShape="1">
            <a:gsLst>
              <a:gs pos="0">
                <a:srgbClr val="0099CC">
                  <a:alpha val="60001"/>
                </a:srgbClr>
              </a:gs>
              <a:gs pos="100000">
                <a:srgbClr val="BBE0E3">
                  <a:alpha val="60001"/>
                </a:srgbClr>
              </a:gs>
            </a:gsLst>
            <a:lin ang="5400000" scaled="1"/>
          </a:gradFill>
          <a:ln w="9525">
            <a:miter lim="800000"/>
            <a:headEnd/>
            <a:tailEnd/>
          </a:ln>
          <a:scene3d>
            <a:camera prst="legacyPerspectiveTop">
              <a:rot lat="0" lon="20099996" rev="0"/>
            </a:camera>
            <a:lightRig rig="legacyFlat3" dir="b"/>
          </a:scene3d>
          <a:sp3d extrusionH="430200" prstMaterial="legacyMatte">
            <a:bevelT w="13500" h="13500" prst="angle"/>
            <a:bevelB w="13500" h="13500" prst="angle"/>
            <a:extrusionClr>
              <a:srgbClr val="0099CC"/>
            </a:extrusionClr>
          </a:sp3d>
        </p:spPr>
        <p:txBody>
          <a:bodyPr wrap="none" anchor="ctr">
            <a:flatTx/>
          </a:bodyPr>
          <a:lstStyle/>
          <a:p>
            <a:endParaRPr lang="zh-CN" altLang="en-US"/>
          </a:p>
        </p:txBody>
      </p:sp>
      <p:sp>
        <p:nvSpPr>
          <p:cNvPr id="5" name="Rectangle 12"/>
          <p:cNvSpPr>
            <a:spLocks noChangeArrowheads="1"/>
          </p:cNvSpPr>
          <p:nvPr/>
        </p:nvSpPr>
        <p:spPr bwMode="auto">
          <a:xfrm>
            <a:off x="2411413" y="1909341"/>
            <a:ext cx="2587625" cy="2389187"/>
          </a:xfrm>
          <a:prstGeom prst="rect">
            <a:avLst/>
          </a:prstGeom>
          <a:gradFill rotWithShape="1">
            <a:gsLst>
              <a:gs pos="0">
                <a:srgbClr val="0066CC"/>
              </a:gs>
              <a:gs pos="100000">
                <a:srgbClr val="3399FF"/>
              </a:gs>
            </a:gsLst>
            <a:lin ang="5400000" scaled="1"/>
          </a:gradFill>
          <a:ln w="9525">
            <a:miter lim="800000"/>
            <a:headEnd/>
            <a:tailEnd/>
          </a:ln>
          <a:scene3d>
            <a:camera prst="legacyPerspectiveTop">
              <a:rot lat="0" lon="20399996" rev="0"/>
            </a:camera>
            <a:lightRig rig="legacyFlat3" dir="b"/>
          </a:scene3d>
          <a:sp3d extrusionH="887400" prstMaterial="legacyMatte">
            <a:bevelT w="13500" h="13500" prst="angle"/>
            <a:bevelB w="13500" h="13500" prst="angle"/>
            <a:extrusionClr>
              <a:srgbClr val="0066CC"/>
            </a:extrusionClr>
          </a:sp3d>
        </p:spPr>
        <p:txBody>
          <a:bodyPr wrap="none" anchor="ctr">
            <a:flatTx/>
          </a:bodyPr>
          <a:lstStyle/>
          <a:p>
            <a:endParaRPr lang="zh-CN" altLang="en-US"/>
          </a:p>
        </p:txBody>
      </p:sp>
      <p:sp>
        <p:nvSpPr>
          <p:cNvPr id="6" name="Rectangle 31"/>
          <p:cNvSpPr>
            <a:spLocks noChangeArrowheads="1"/>
          </p:cNvSpPr>
          <p:nvPr/>
        </p:nvSpPr>
        <p:spPr bwMode="auto">
          <a:xfrm>
            <a:off x="2422525" y="4135016"/>
            <a:ext cx="2409825" cy="2246312"/>
          </a:xfrm>
          <a:prstGeom prst="rect">
            <a:avLst/>
          </a:prstGeom>
          <a:gradFill rotWithShape="1">
            <a:gsLst>
              <a:gs pos="0">
                <a:srgbClr val="009900"/>
              </a:gs>
              <a:gs pos="100000">
                <a:srgbClr val="00CC99"/>
              </a:gs>
            </a:gsLst>
            <a:lin ang="5400000" scaled="1"/>
          </a:gradFill>
          <a:ln w="9525">
            <a:miter lim="800000"/>
            <a:headEnd/>
            <a:tailEnd/>
          </a:ln>
          <a:scene3d>
            <a:camera prst="legacyPerspectiveTop">
              <a:rot lat="300000" lon="20399996" rev="0"/>
            </a:camera>
            <a:lightRig rig="legacyFlat3" dir="b"/>
          </a:scene3d>
          <a:sp3d extrusionH="887400" prstMaterial="legacyMatte">
            <a:bevelT w="13500" h="13500" prst="angle"/>
            <a:bevelB w="13500" h="13500" prst="angle"/>
            <a:extrusionClr>
              <a:srgbClr val="009900"/>
            </a:extrusionClr>
          </a:sp3d>
        </p:spPr>
        <p:txBody>
          <a:bodyPr wrap="none" anchor="ctr">
            <a:flatTx/>
          </a:bodyPr>
          <a:lstStyle/>
          <a:p>
            <a:endParaRPr lang="zh-CN" altLang="en-US"/>
          </a:p>
        </p:txBody>
      </p:sp>
      <p:sp>
        <p:nvSpPr>
          <p:cNvPr id="7" name="Rectangle 38"/>
          <p:cNvSpPr>
            <a:spLocks noChangeArrowheads="1"/>
          </p:cNvSpPr>
          <p:nvPr/>
        </p:nvSpPr>
        <p:spPr bwMode="auto">
          <a:xfrm>
            <a:off x="4648200" y="1749003"/>
            <a:ext cx="2100263" cy="2220913"/>
          </a:xfrm>
          <a:prstGeom prst="rect">
            <a:avLst/>
          </a:prstGeom>
          <a:gradFill rotWithShape="1">
            <a:gsLst>
              <a:gs pos="0">
                <a:srgbClr val="FF9900"/>
              </a:gs>
              <a:gs pos="100000">
                <a:srgbClr val="FFCC00"/>
              </a:gs>
            </a:gsLst>
            <a:lin ang="5400000" scaled="1"/>
          </a:gradFill>
          <a:ln w="9525">
            <a:miter lim="800000"/>
            <a:headEnd/>
            <a:tailEnd/>
          </a:ln>
          <a:scene3d>
            <a:camera prst="legacyPerspectiveTop">
              <a:rot lat="300000" lon="20399996" rev="0"/>
            </a:camera>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pic>
        <p:nvPicPr>
          <p:cNvPr id="8" name="Picture 41" descr="하얀"/>
          <p:cNvPicPr>
            <a:picLocks noChangeAspect="1" noChangeArrowheads="1"/>
          </p:cNvPicPr>
          <p:nvPr/>
        </p:nvPicPr>
        <p:blipFill>
          <a:blip r:embed="rId2"/>
          <a:srcRect/>
          <a:stretch>
            <a:fillRect/>
          </a:stretch>
        </p:blipFill>
        <p:spPr bwMode="auto">
          <a:xfrm>
            <a:off x="3563863" y="3321025"/>
            <a:ext cx="1800225" cy="1884362"/>
          </a:xfrm>
          <a:prstGeom prst="rect">
            <a:avLst/>
          </a:prstGeom>
          <a:noFill/>
          <a:effectLst>
            <a:outerShdw dist="12700" algn="ctr" rotWithShape="0">
              <a:schemeClr val="tx1"/>
            </a:outerShdw>
          </a:effectLst>
        </p:spPr>
      </p:pic>
      <p:sp>
        <p:nvSpPr>
          <p:cNvPr id="14" name="Text Box 51"/>
          <p:cNvSpPr txBox="1">
            <a:spLocks noChangeArrowheads="1"/>
          </p:cNvSpPr>
          <p:nvPr/>
        </p:nvSpPr>
        <p:spPr bwMode="auto">
          <a:xfrm>
            <a:off x="2963808" y="2709441"/>
            <a:ext cx="1101831" cy="688256"/>
          </a:xfrm>
          <a:prstGeom prst="rect">
            <a:avLst/>
          </a:prstGeom>
          <a:noFill/>
          <a:ln w="12700">
            <a:noFill/>
            <a:miter lim="800000"/>
            <a:headEnd/>
            <a:tailEnd/>
          </a:ln>
          <a:effectLst>
            <a:outerShdw dist="17961" dir="2700000" algn="ctr" rotWithShape="0">
              <a:schemeClr val="tx1"/>
            </a:outerShdw>
          </a:effectLst>
        </p:spPr>
        <p:txBody>
          <a:bodyPr wrap="none" lIns="36000" tIns="36000" rIns="36000" bIns="36000" anchorCtr="1">
            <a:spAutoFit/>
          </a:bodyPr>
          <a:lstStyle/>
          <a:p>
            <a:pPr algn="ctr" fontAlgn="t" latinLnBrk="0">
              <a:buFont typeface="Wingdings" pitchFamily="2" charset="2"/>
              <a:buNone/>
              <a:defRPr/>
            </a:pPr>
            <a:r>
              <a:rPr lang="zh-CN" altLang="en-US" sz="4000" b="1" dirty="0">
                <a:solidFill>
                  <a:srgbClr val="FFFFFF"/>
                </a:solidFill>
                <a:latin typeface="Arial Narrow" pitchFamily="34" charset="0"/>
                <a:ea typeface="굴림체" pitchFamily="49" charset="-127"/>
              </a:rPr>
              <a:t>真实</a:t>
            </a:r>
            <a:endParaRPr lang="en-US" altLang="ko-KR" sz="4000" b="1" dirty="0">
              <a:solidFill>
                <a:srgbClr val="FFFFFF"/>
              </a:solidFill>
              <a:latin typeface="Arial Narrow" pitchFamily="34" charset="0"/>
              <a:ea typeface="굴림체" pitchFamily="49" charset="-127"/>
            </a:endParaRPr>
          </a:p>
        </p:txBody>
      </p:sp>
      <p:sp>
        <p:nvSpPr>
          <p:cNvPr id="15" name="Oval 52"/>
          <p:cNvSpPr>
            <a:spLocks noChangeArrowheads="1"/>
          </p:cNvSpPr>
          <p:nvPr/>
        </p:nvSpPr>
        <p:spPr bwMode="auto">
          <a:xfrm rot="21228177">
            <a:off x="2590800" y="4752831"/>
            <a:ext cx="1981200" cy="96781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Lst>
        </p:spPr>
        <p:txBody>
          <a:bodyPr lIns="36000" tIns="36000" rIns="36000" bIns="36000" anchor="ctr">
            <a:spAutoFit/>
          </a:bodyPr>
          <a:lstStyle/>
          <a:p>
            <a:pPr algn="ctr" fontAlgn="t" latinLnBrk="0">
              <a:buFont typeface="Wingdings" pitchFamily="2" charset="2"/>
              <a:buNone/>
            </a:pPr>
            <a:r>
              <a:rPr lang="zh-CN" altLang="en-US" sz="4000" b="1" dirty="0" smtClean="0">
                <a:solidFill>
                  <a:schemeClr val="bg1"/>
                </a:solidFill>
                <a:latin typeface="Arial Narrow" pitchFamily="34" charset="0"/>
                <a:ea typeface="GulimChe" pitchFamily="49" charset="-127"/>
              </a:rPr>
              <a:t>独立</a:t>
            </a:r>
            <a:endParaRPr lang="en-US" altLang="ko-KR" sz="4000" b="1" dirty="0">
              <a:solidFill>
                <a:schemeClr val="bg1"/>
              </a:solidFill>
              <a:latin typeface="Arial Narrow" pitchFamily="34" charset="0"/>
              <a:ea typeface="GulimChe" pitchFamily="49" charset="-127"/>
            </a:endParaRPr>
          </a:p>
        </p:txBody>
      </p:sp>
      <p:sp>
        <p:nvSpPr>
          <p:cNvPr id="17" name="Oval 54"/>
          <p:cNvSpPr>
            <a:spLocks noChangeArrowheads="1"/>
          </p:cNvSpPr>
          <p:nvPr/>
        </p:nvSpPr>
        <p:spPr bwMode="auto">
          <a:xfrm rot="21228070">
            <a:off x="4643438" y="2377137"/>
            <a:ext cx="2138362" cy="96781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lIns="36000" tIns="36000" rIns="36000" bIns="36000" anchor="ctr">
            <a:spAutoFit/>
          </a:bodyPr>
          <a:lstStyle/>
          <a:p>
            <a:pPr algn="ctr" fontAlgn="t" latinLnBrk="0">
              <a:buFont typeface="Wingdings" pitchFamily="2" charset="2"/>
              <a:buNone/>
            </a:pPr>
            <a:r>
              <a:rPr lang="zh-CN" altLang="en-US" sz="4000" b="1" dirty="0" smtClean="0">
                <a:solidFill>
                  <a:schemeClr val="bg1"/>
                </a:solidFill>
                <a:latin typeface="Arial Narrow" pitchFamily="34" charset="0"/>
                <a:ea typeface="GulimChe" pitchFamily="49" charset="-127"/>
              </a:rPr>
              <a:t>干净</a:t>
            </a:r>
            <a:endParaRPr lang="en-US" altLang="ko-KR" sz="4000" b="1" dirty="0">
              <a:solidFill>
                <a:schemeClr val="bg1"/>
              </a:solidFill>
              <a:latin typeface="Arial Narrow" pitchFamily="34" charset="0"/>
              <a:ea typeface="GulimChe" pitchFamily="49" charset="-127"/>
            </a:endParaRPr>
          </a:p>
        </p:txBody>
      </p:sp>
      <p:sp>
        <p:nvSpPr>
          <p:cNvPr id="18" name="Text Box 55"/>
          <p:cNvSpPr txBox="1">
            <a:spLocks noChangeArrowheads="1"/>
          </p:cNvSpPr>
          <p:nvPr/>
        </p:nvSpPr>
        <p:spPr bwMode="auto">
          <a:xfrm>
            <a:off x="5128382" y="4641428"/>
            <a:ext cx="1098625" cy="688256"/>
          </a:xfrm>
          <a:prstGeom prst="rect">
            <a:avLst/>
          </a:prstGeom>
          <a:noFill/>
          <a:ln w="12700">
            <a:noFill/>
            <a:miter lim="800000"/>
            <a:headEnd/>
            <a:tailEnd/>
          </a:ln>
          <a:effectLst>
            <a:outerShdw dist="17961" dir="2700000" algn="ctr" rotWithShape="0">
              <a:schemeClr val="tx1"/>
            </a:outerShdw>
          </a:effectLst>
        </p:spPr>
        <p:txBody>
          <a:bodyPr wrap="none" lIns="36000" tIns="36000" rIns="36000" bIns="36000" anchorCtr="1">
            <a:spAutoFit/>
          </a:bodyPr>
          <a:lstStyle/>
          <a:p>
            <a:pPr algn="ctr" fontAlgn="t" latinLnBrk="0">
              <a:buFont typeface="Wingdings" pitchFamily="2" charset="2"/>
              <a:buNone/>
              <a:defRPr/>
            </a:pPr>
            <a:r>
              <a:rPr lang="zh-CN" altLang="en-US" sz="4000" b="1" dirty="0" smtClean="0">
                <a:solidFill>
                  <a:srgbClr val="FFFFFF"/>
                </a:solidFill>
                <a:latin typeface="Arial Narrow" pitchFamily="34" charset="0"/>
                <a:ea typeface="굴림체" pitchFamily="49" charset="-127"/>
              </a:rPr>
              <a:t>无毒</a:t>
            </a:r>
            <a:endParaRPr lang="en-US" altLang="ko-KR" sz="4000" b="1" dirty="0">
              <a:solidFill>
                <a:srgbClr val="FFFFFF"/>
              </a:solidFill>
              <a:latin typeface="Arial Narrow" pitchFamily="34" charset="0"/>
              <a:ea typeface="굴림체" pitchFamily="49" charset="-127"/>
            </a:endParaRPr>
          </a:p>
        </p:txBody>
      </p:sp>
    </p:spTree>
    <p:extLst>
      <p:ext uri="{BB962C8B-B14F-4D97-AF65-F5344CB8AC3E}">
        <p14:creationId xmlns:p14="http://schemas.microsoft.com/office/powerpoint/2010/main" val="3536249886"/>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实施测试</a:t>
            </a:r>
            <a:endParaRPr lang="zh-CN" altLang="en-US"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9</a:t>
            </a:fld>
            <a:endParaRPr lang="en-US" altLang="zh-CN"/>
          </a:p>
        </p:txBody>
      </p:sp>
      <p:sp>
        <p:nvSpPr>
          <p:cNvPr id="5" name="Freeform 3"/>
          <p:cNvSpPr>
            <a:spLocks/>
          </p:cNvSpPr>
          <p:nvPr/>
        </p:nvSpPr>
        <p:spPr bwMode="gray">
          <a:xfrm>
            <a:off x="2435845" y="3513733"/>
            <a:ext cx="1900238" cy="1376362"/>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bg1">
                  <a:alpha val="0"/>
                </a:schemeClr>
              </a:gs>
              <a:gs pos="100000">
                <a:srgbClr val="808080"/>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6" name="Freeform 4"/>
          <p:cNvSpPr>
            <a:spLocks/>
          </p:cNvSpPr>
          <p:nvPr/>
        </p:nvSpPr>
        <p:spPr bwMode="gray">
          <a:xfrm>
            <a:off x="4355133" y="3448645"/>
            <a:ext cx="366712" cy="1562100"/>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bg1">
                  <a:alpha val="0"/>
                </a:schemeClr>
              </a:gs>
              <a:gs pos="100000">
                <a:srgbClr val="808080"/>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7" name="Freeform 5"/>
          <p:cNvSpPr>
            <a:spLocks/>
          </p:cNvSpPr>
          <p:nvPr/>
        </p:nvSpPr>
        <p:spPr bwMode="gray">
          <a:xfrm flipH="1">
            <a:off x="4755183" y="3513733"/>
            <a:ext cx="1900237" cy="1376362"/>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bg1">
                  <a:alpha val="0"/>
                </a:schemeClr>
              </a:gs>
              <a:gs pos="100000">
                <a:srgbClr val="808080"/>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grpSp>
        <p:nvGrpSpPr>
          <p:cNvPr id="8" name="Group 6"/>
          <p:cNvGrpSpPr>
            <a:grpSpLocks/>
          </p:cNvGrpSpPr>
          <p:nvPr/>
        </p:nvGrpSpPr>
        <p:grpSpPr bwMode="auto">
          <a:xfrm>
            <a:off x="2073895" y="2315170"/>
            <a:ext cx="1362075" cy="1322388"/>
            <a:chOff x="4320" y="1152"/>
            <a:chExt cx="414" cy="402"/>
          </a:xfrm>
        </p:grpSpPr>
        <p:sp>
          <p:nvSpPr>
            <p:cNvPr id="9" name="AutoShape 7"/>
            <p:cNvSpPr>
              <a:spLocks noChangeArrowheads="1"/>
            </p:cNvSpPr>
            <p:nvPr/>
          </p:nvSpPr>
          <p:spPr bwMode="gray">
            <a:xfrm>
              <a:off x="4320" y="1152"/>
              <a:ext cx="414" cy="402"/>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0" name="Freeform 8"/>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48627"/>
                    <a:invGamma/>
                  </a:schemeClr>
                </a:gs>
                <a:gs pos="50000">
                  <a:schemeClr val="accent1">
                    <a:alpha val="0"/>
                  </a:schemeClr>
                </a:gs>
                <a:gs pos="100000">
                  <a:schemeClr val="accent1">
                    <a:gamma/>
                    <a:tint val="48627"/>
                    <a:invGamma/>
                  </a:schemeClr>
                </a:gs>
              </a:gsLst>
              <a:lin ang="2700000" scaled="1"/>
            </a:gradFill>
            <a:ln w="0">
              <a:noFill/>
              <a:prstDash val="solid"/>
              <a:round/>
              <a:headEnd/>
              <a:tailEnd/>
            </a:ln>
          </p:spPr>
          <p:txBody>
            <a:bodyPr/>
            <a:lstStyle/>
            <a:p>
              <a:endParaRPr lang="zh-CN" altLang="en-US"/>
            </a:p>
          </p:txBody>
        </p:sp>
      </p:grpSp>
      <p:sp>
        <p:nvSpPr>
          <p:cNvPr id="11" name="Rectangle 9"/>
          <p:cNvSpPr>
            <a:spLocks noChangeArrowheads="1"/>
          </p:cNvSpPr>
          <p:nvPr/>
        </p:nvSpPr>
        <p:spPr bwMode="gray">
          <a:xfrm>
            <a:off x="1956073" y="2670760"/>
            <a:ext cx="1579278" cy="646331"/>
          </a:xfrm>
          <a:prstGeom prst="rect">
            <a:avLst/>
          </a:prstGeom>
          <a:noFill/>
          <a:ln w="9525" algn="ctr">
            <a:noFill/>
            <a:miter lim="800000"/>
            <a:headEnd/>
            <a:tailEnd/>
          </a:ln>
          <a:effectLst/>
        </p:spPr>
        <p:txBody>
          <a:bodyPr wrap="square">
            <a:spAutoFit/>
            <a:flatTx/>
          </a:bodyPr>
          <a:lstStyle/>
          <a:p>
            <a:pPr algn="ctr"/>
            <a:r>
              <a:rPr lang="zh-CN" altLang="en-US" b="1" dirty="0" smtClean="0">
                <a:solidFill>
                  <a:srgbClr val="FFFFFF"/>
                </a:solidFill>
                <a:latin typeface="微软雅黑" pitchFamily="34" charset="-122"/>
                <a:ea typeface="微软雅黑" pitchFamily="34" charset="-122"/>
                <a:cs typeface="Arial" charset="0"/>
              </a:rPr>
              <a:t>执行测</a:t>
            </a:r>
            <a:endParaRPr lang="en-US" altLang="zh-CN" b="1" dirty="0" smtClean="0">
              <a:solidFill>
                <a:srgbClr val="FFFFFF"/>
              </a:solidFill>
              <a:latin typeface="微软雅黑" pitchFamily="34" charset="-122"/>
              <a:ea typeface="微软雅黑" pitchFamily="34" charset="-122"/>
              <a:cs typeface="Arial" charset="0"/>
            </a:endParaRPr>
          </a:p>
          <a:p>
            <a:pPr algn="ctr"/>
            <a:r>
              <a:rPr lang="zh-CN" altLang="en-US" b="1" dirty="0" smtClean="0">
                <a:solidFill>
                  <a:srgbClr val="FFFFFF"/>
                </a:solidFill>
                <a:latin typeface="微软雅黑" pitchFamily="34" charset="-122"/>
                <a:ea typeface="微软雅黑" pitchFamily="34" charset="-122"/>
                <a:cs typeface="Arial" charset="0"/>
              </a:rPr>
              <a:t>试用例</a:t>
            </a:r>
            <a:endParaRPr lang="en-US" altLang="zh-CN" b="1" dirty="0">
              <a:solidFill>
                <a:srgbClr val="FFFFFF"/>
              </a:solidFill>
              <a:latin typeface="微软雅黑" pitchFamily="34" charset="-122"/>
              <a:ea typeface="微软雅黑" pitchFamily="34" charset="-122"/>
              <a:cs typeface="Arial" charset="0"/>
            </a:endParaRPr>
          </a:p>
        </p:txBody>
      </p:sp>
      <p:grpSp>
        <p:nvGrpSpPr>
          <p:cNvPr id="12" name="Group 10"/>
          <p:cNvGrpSpPr>
            <a:grpSpLocks/>
          </p:cNvGrpSpPr>
          <p:nvPr/>
        </p:nvGrpSpPr>
        <p:grpSpPr bwMode="auto">
          <a:xfrm>
            <a:off x="3853483" y="2315170"/>
            <a:ext cx="1362075" cy="1322388"/>
            <a:chOff x="4320" y="1152"/>
            <a:chExt cx="414" cy="402"/>
          </a:xfrm>
        </p:grpSpPr>
        <p:sp>
          <p:nvSpPr>
            <p:cNvPr id="13" name="AutoShape 11"/>
            <p:cNvSpPr>
              <a:spLocks noChangeArrowheads="1"/>
            </p:cNvSpPr>
            <p:nvPr/>
          </p:nvSpPr>
          <p:spPr bwMode="gray">
            <a:xfrm>
              <a:off x="4320" y="1152"/>
              <a:ext cx="414" cy="402"/>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4" name="Freeform 12"/>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headEnd/>
              <a:tailEnd/>
            </a:ln>
          </p:spPr>
          <p:txBody>
            <a:bodyPr/>
            <a:lstStyle/>
            <a:p>
              <a:endParaRPr lang="zh-CN" altLang="en-US"/>
            </a:p>
          </p:txBody>
        </p:sp>
      </p:grpSp>
      <p:grpSp>
        <p:nvGrpSpPr>
          <p:cNvPr id="15" name="Group 13"/>
          <p:cNvGrpSpPr>
            <a:grpSpLocks/>
          </p:cNvGrpSpPr>
          <p:nvPr/>
        </p:nvGrpSpPr>
        <p:grpSpPr bwMode="auto">
          <a:xfrm>
            <a:off x="5641008" y="2324695"/>
            <a:ext cx="1362075" cy="1322388"/>
            <a:chOff x="4320" y="1152"/>
            <a:chExt cx="414" cy="402"/>
          </a:xfrm>
        </p:grpSpPr>
        <p:sp>
          <p:nvSpPr>
            <p:cNvPr id="16" name="AutoShape 14"/>
            <p:cNvSpPr>
              <a:spLocks noChangeArrowheads="1"/>
            </p:cNvSpPr>
            <p:nvPr/>
          </p:nvSpPr>
          <p:spPr bwMode="gray">
            <a:xfrm>
              <a:off x="4320" y="1152"/>
              <a:ext cx="414" cy="402"/>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7" name="Freeform 15"/>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headEnd/>
              <a:tailEnd/>
            </a:ln>
          </p:spPr>
          <p:txBody>
            <a:bodyPr/>
            <a:lstStyle/>
            <a:p>
              <a:endParaRPr lang="zh-CN" altLang="en-US"/>
            </a:p>
          </p:txBody>
        </p:sp>
      </p:grpSp>
      <p:sp>
        <p:nvSpPr>
          <p:cNvPr id="18" name="Rectangle 16"/>
          <p:cNvSpPr>
            <a:spLocks noChangeArrowheads="1"/>
          </p:cNvSpPr>
          <p:nvPr/>
        </p:nvSpPr>
        <p:spPr bwMode="gray">
          <a:xfrm>
            <a:off x="4098436" y="2662833"/>
            <a:ext cx="881973" cy="646331"/>
          </a:xfrm>
          <a:prstGeom prst="rect">
            <a:avLst/>
          </a:prstGeom>
          <a:noFill/>
          <a:ln w="9525" algn="ctr">
            <a:noFill/>
            <a:miter lim="800000"/>
            <a:headEnd/>
            <a:tailEnd/>
          </a:ln>
          <a:effectLst/>
        </p:spPr>
        <p:txBody>
          <a:bodyPr wrap="none">
            <a:spAutoFit/>
            <a:flatTx/>
          </a:bodyPr>
          <a:lstStyle/>
          <a:p>
            <a:pPr algn="ctr"/>
            <a:r>
              <a:rPr lang="zh-CN" altLang="en-US" b="1" dirty="0" smtClean="0">
                <a:solidFill>
                  <a:srgbClr val="FFFFFF"/>
                </a:solidFill>
                <a:latin typeface="微软雅黑" pitchFamily="34" charset="-122"/>
                <a:ea typeface="微软雅黑" pitchFamily="34" charset="-122"/>
                <a:cs typeface="Arial" charset="0"/>
              </a:rPr>
              <a:t>执行测</a:t>
            </a:r>
            <a:endParaRPr lang="en-US" altLang="zh-CN" b="1" dirty="0" smtClean="0">
              <a:solidFill>
                <a:srgbClr val="FFFFFF"/>
              </a:solidFill>
              <a:latin typeface="微软雅黑" pitchFamily="34" charset="-122"/>
              <a:ea typeface="微软雅黑" pitchFamily="34" charset="-122"/>
              <a:cs typeface="Arial" charset="0"/>
            </a:endParaRPr>
          </a:p>
          <a:p>
            <a:pPr algn="ctr"/>
            <a:r>
              <a:rPr lang="zh-CN" altLang="en-US" b="1" dirty="0" smtClean="0">
                <a:solidFill>
                  <a:srgbClr val="FFFFFF"/>
                </a:solidFill>
                <a:latin typeface="微软雅黑" pitchFamily="34" charset="-122"/>
                <a:ea typeface="微软雅黑" pitchFamily="34" charset="-122"/>
                <a:cs typeface="Arial" charset="0"/>
              </a:rPr>
              <a:t>试用例</a:t>
            </a:r>
            <a:endParaRPr lang="en-US" altLang="zh-CN" b="1" dirty="0">
              <a:solidFill>
                <a:srgbClr val="FFFFFF"/>
              </a:solidFill>
              <a:latin typeface="微软雅黑" pitchFamily="34" charset="-122"/>
              <a:ea typeface="微软雅黑" pitchFamily="34" charset="-122"/>
              <a:cs typeface="Arial" charset="0"/>
            </a:endParaRPr>
          </a:p>
        </p:txBody>
      </p:sp>
      <p:sp>
        <p:nvSpPr>
          <p:cNvPr id="19" name="Rectangle 17"/>
          <p:cNvSpPr>
            <a:spLocks noChangeArrowheads="1"/>
          </p:cNvSpPr>
          <p:nvPr/>
        </p:nvSpPr>
        <p:spPr bwMode="gray">
          <a:xfrm>
            <a:off x="5898636" y="2672358"/>
            <a:ext cx="881973" cy="646331"/>
          </a:xfrm>
          <a:prstGeom prst="rect">
            <a:avLst/>
          </a:prstGeom>
          <a:noFill/>
          <a:ln w="9525" algn="ctr">
            <a:noFill/>
            <a:miter lim="800000"/>
            <a:headEnd/>
            <a:tailEnd/>
          </a:ln>
          <a:effectLst/>
        </p:spPr>
        <p:txBody>
          <a:bodyPr wrap="none">
            <a:spAutoFit/>
            <a:flatTx/>
          </a:bodyPr>
          <a:lstStyle/>
          <a:p>
            <a:pPr algn="ctr"/>
            <a:r>
              <a:rPr lang="zh-CN" altLang="en-US" b="1" dirty="0" smtClean="0">
                <a:solidFill>
                  <a:srgbClr val="FFFFFF"/>
                </a:solidFill>
                <a:latin typeface="微软雅黑" pitchFamily="34" charset="-122"/>
                <a:ea typeface="微软雅黑" pitchFamily="34" charset="-122"/>
                <a:cs typeface="Arial" charset="0"/>
              </a:rPr>
              <a:t>执行测</a:t>
            </a:r>
            <a:endParaRPr lang="en-US" altLang="zh-CN" b="1" dirty="0" smtClean="0">
              <a:solidFill>
                <a:srgbClr val="FFFFFF"/>
              </a:solidFill>
              <a:latin typeface="微软雅黑" pitchFamily="34" charset="-122"/>
              <a:ea typeface="微软雅黑" pitchFamily="34" charset="-122"/>
              <a:cs typeface="Arial" charset="0"/>
            </a:endParaRPr>
          </a:p>
          <a:p>
            <a:pPr algn="ctr"/>
            <a:r>
              <a:rPr lang="zh-CN" altLang="en-US" b="1" dirty="0" smtClean="0">
                <a:solidFill>
                  <a:srgbClr val="FFFFFF"/>
                </a:solidFill>
                <a:latin typeface="微软雅黑" pitchFamily="34" charset="-122"/>
                <a:ea typeface="微软雅黑" pitchFamily="34" charset="-122"/>
                <a:cs typeface="Arial" charset="0"/>
              </a:rPr>
              <a:t>试用例</a:t>
            </a:r>
            <a:endParaRPr lang="en-US" altLang="zh-CN" b="1" dirty="0">
              <a:solidFill>
                <a:srgbClr val="FFFFFF"/>
              </a:solidFill>
              <a:latin typeface="微软雅黑" pitchFamily="34" charset="-122"/>
              <a:ea typeface="微软雅黑" pitchFamily="34" charset="-122"/>
              <a:cs typeface="Arial" charset="0"/>
            </a:endParaRPr>
          </a:p>
        </p:txBody>
      </p:sp>
      <p:sp>
        <p:nvSpPr>
          <p:cNvPr id="20" name="AutoShape 19"/>
          <p:cNvSpPr>
            <a:spLocks noChangeArrowheads="1"/>
          </p:cNvSpPr>
          <p:nvPr/>
        </p:nvSpPr>
        <p:spPr bwMode="ltGray">
          <a:xfrm>
            <a:off x="2208833" y="5067895"/>
            <a:ext cx="5548312" cy="1241425"/>
          </a:xfrm>
          <a:prstGeom prst="roundRect">
            <a:avLst>
              <a:gd name="adj" fmla="val 16667"/>
            </a:avLst>
          </a:prstGeom>
          <a:noFill/>
          <a:ln w="57150" algn="ctr">
            <a:solidFill>
              <a:schemeClr val="bg2"/>
            </a:solidFill>
            <a:round/>
            <a:headEnd/>
            <a:tailEnd/>
          </a:ln>
          <a:effectLst/>
        </p:spPr>
        <p:txBody>
          <a:bodyPr wrap="none" anchor="ctr"/>
          <a:lstStyle/>
          <a:p>
            <a:endParaRPr lang="zh-CN" altLang="en-US"/>
          </a:p>
        </p:txBody>
      </p:sp>
      <p:sp>
        <p:nvSpPr>
          <p:cNvPr id="21" name="Rectangle 20"/>
          <p:cNvSpPr>
            <a:spLocks noChangeArrowheads="1"/>
          </p:cNvSpPr>
          <p:nvPr/>
        </p:nvSpPr>
        <p:spPr bwMode="auto">
          <a:xfrm>
            <a:off x="2727945" y="5382015"/>
            <a:ext cx="4700588" cy="707886"/>
          </a:xfrm>
          <a:prstGeom prst="rect">
            <a:avLst/>
          </a:prstGeom>
          <a:noFill/>
          <a:ln w="9525" algn="ctr">
            <a:noFill/>
            <a:miter lim="800000"/>
            <a:headEnd/>
            <a:tailEnd/>
          </a:ln>
          <a:effectLst/>
        </p:spPr>
        <p:txBody>
          <a:bodyPr>
            <a:spAutoFit/>
          </a:bodyPr>
          <a:lstStyle/>
          <a:p>
            <a:pPr eaLnBrk="0" hangingPunct="0">
              <a:buClr>
                <a:srgbClr val="D7181F"/>
              </a:buClr>
              <a:buFont typeface="Wingdings" pitchFamily="2" charset="2"/>
              <a:buNone/>
            </a:pPr>
            <a:r>
              <a:rPr lang="zh-CN" altLang="en-US" sz="2000" b="1" dirty="0" smtClean="0">
                <a:solidFill>
                  <a:srgbClr val="C00000"/>
                </a:solidFill>
                <a:latin typeface="微软雅黑" pitchFamily="34" charset="-122"/>
                <a:ea typeface="微软雅黑" pitchFamily="34" charset="-122"/>
                <a:cs typeface="Arial" charset="0"/>
              </a:rPr>
              <a:t>执行用例的过程中，发现缺陷，</a:t>
            </a:r>
            <a:endParaRPr lang="en-US" altLang="zh-CN" sz="2000" b="1" dirty="0" smtClean="0">
              <a:solidFill>
                <a:srgbClr val="C00000"/>
              </a:solidFill>
              <a:latin typeface="微软雅黑" pitchFamily="34" charset="-122"/>
              <a:ea typeface="微软雅黑" pitchFamily="34" charset="-122"/>
              <a:cs typeface="Arial" charset="0"/>
            </a:endParaRPr>
          </a:p>
          <a:p>
            <a:pPr eaLnBrk="0" hangingPunct="0">
              <a:buClr>
                <a:srgbClr val="D7181F"/>
              </a:buClr>
              <a:buFont typeface="Wingdings" pitchFamily="2" charset="2"/>
              <a:buNone/>
            </a:pPr>
            <a:r>
              <a:rPr lang="zh-CN" altLang="en-US" sz="2000" b="1" dirty="0" smtClean="0">
                <a:solidFill>
                  <a:srgbClr val="C00000"/>
                </a:solidFill>
                <a:latin typeface="微软雅黑" pitchFamily="34" charset="-122"/>
                <a:ea typeface="微软雅黑" pitchFamily="34" charset="-122"/>
                <a:cs typeface="Arial" charset="0"/>
              </a:rPr>
              <a:t>提交缺陷报告。</a:t>
            </a:r>
            <a:endParaRPr lang="en-US" altLang="zh-CN" sz="2000" b="1" dirty="0">
              <a:solidFill>
                <a:srgbClr val="C00000"/>
              </a:solidFill>
              <a:latin typeface="微软雅黑" pitchFamily="34" charset="-122"/>
              <a:ea typeface="微软雅黑" pitchFamily="34" charset="-122"/>
              <a:cs typeface="Arial" charset="0"/>
            </a:endParaRPr>
          </a:p>
        </p:txBody>
      </p:sp>
      <p:sp>
        <p:nvSpPr>
          <p:cNvPr id="22" name="Text Box 22"/>
          <p:cNvSpPr txBox="1">
            <a:spLocks noChangeArrowheads="1"/>
          </p:cNvSpPr>
          <p:nvPr/>
        </p:nvSpPr>
        <p:spPr bwMode="gray">
          <a:xfrm>
            <a:off x="1043608" y="5402858"/>
            <a:ext cx="1289050" cy="707886"/>
          </a:xfrm>
          <a:prstGeom prst="rect">
            <a:avLst/>
          </a:prstGeom>
          <a:noFill/>
          <a:ln w="9525" algn="ctr">
            <a:noFill/>
            <a:miter lim="800000"/>
            <a:headEnd/>
            <a:tailEnd/>
          </a:ln>
          <a:effectLst/>
        </p:spPr>
        <p:txBody>
          <a:bodyPr>
            <a:spAutoFit/>
          </a:bodyPr>
          <a:lstStyle/>
          <a:p>
            <a:pPr algn="ctr" eaLnBrk="0" hangingPunct="0"/>
            <a:r>
              <a:rPr lang="zh-CN" altLang="en-US" sz="2000" b="1" dirty="0" smtClean="0">
                <a:solidFill>
                  <a:srgbClr val="000000"/>
                </a:solidFill>
                <a:latin typeface="微软雅黑" pitchFamily="34" charset="-122"/>
                <a:ea typeface="微软雅黑" pitchFamily="34" charset="-122"/>
                <a:cs typeface="Arial" charset="0"/>
              </a:rPr>
              <a:t>缺陷</a:t>
            </a:r>
            <a:endParaRPr lang="en-US" altLang="zh-CN" sz="2000" b="1" dirty="0" smtClean="0">
              <a:solidFill>
                <a:srgbClr val="000000"/>
              </a:solidFill>
              <a:latin typeface="微软雅黑" pitchFamily="34" charset="-122"/>
              <a:ea typeface="微软雅黑" pitchFamily="34" charset="-122"/>
              <a:cs typeface="Arial" charset="0"/>
            </a:endParaRPr>
          </a:p>
          <a:p>
            <a:pPr algn="ctr" eaLnBrk="0" hangingPunct="0"/>
            <a:r>
              <a:rPr lang="zh-CN" altLang="en-US" sz="2000" b="1" dirty="0" smtClean="0">
                <a:solidFill>
                  <a:srgbClr val="000000"/>
                </a:solidFill>
                <a:latin typeface="微软雅黑" pitchFamily="34" charset="-122"/>
                <a:ea typeface="微软雅黑" pitchFamily="34" charset="-122"/>
                <a:cs typeface="Arial" charset="0"/>
              </a:rPr>
              <a:t>报告</a:t>
            </a:r>
            <a:endParaRPr lang="en-US" altLang="zh-CN" sz="2000" b="1" dirty="0">
              <a:solidFill>
                <a:srgbClr val="000000"/>
              </a:solidFill>
              <a:latin typeface="微软雅黑" pitchFamily="34" charset="-122"/>
              <a:ea typeface="微软雅黑" pitchFamily="34" charset="-122"/>
              <a:cs typeface="Arial" charset="0"/>
            </a:endParaRPr>
          </a:p>
        </p:txBody>
      </p:sp>
      <p:sp>
        <p:nvSpPr>
          <p:cNvPr id="23" name="矩形 22"/>
          <p:cNvSpPr/>
          <p:nvPr/>
        </p:nvSpPr>
        <p:spPr>
          <a:xfrm>
            <a:off x="5976388" y="1687146"/>
            <a:ext cx="1358064"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400" dirty="0">
                <a:solidFill>
                  <a:srgbClr val="006F53"/>
                </a:solidFill>
                <a:latin typeface="微软雅黑" pitchFamily="34" charset="-122"/>
                <a:ea typeface="微软雅黑" pitchFamily="34" charset="-122"/>
              </a:rPr>
              <a:t>迭代</a:t>
            </a:r>
            <a:r>
              <a:rPr lang="en-US" altLang="zh-CN" sz="2400" dirty="0">
                <a:solidFill>
                  <a:srgbClr val="006F53"/>
                </a:solidFill>
                <a:latin typeface="微软雅黑" pitchFamily="34" charset="-122"/>
                <a:ea typeface="微软雅黑" pitchFamily="34" charset="-122"/>
              </a:rPr>
              <a:t>N</a:t>
            </a:r>
            <a:r>
              <a:rPr lang="zh-CN" altLang="en-US" sz="2400" dirty="0">
                <a:solidFill>
                  <a:srgbClr val="006F53"/>
                </a:solidFill>
                <a:latin typeface="微软雅黑" pitchFamily="34" charset="-122"/>
                <a:ea typeface="微软雅黑" pitchFamily="34" charset="-122"/>
              </a:rPr>
              <a:t>次</a:t>
            </a:r>
          </a:p>
        </p:txBody>
      </p:sp>
      <p:sp>
        <p:nvSpPr>
          <p:cNvPr id="24" name="矩形 23"/>
          <p:cNvSpPr/>
          <p:nvPr/>
        </p:nvSpPr>
        <p:spPr>
          <a:xfrm>
            <a:off x="1058232" y="1687146"/>
            <a:ext cx="2031325" cy="461665"/>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2400" dirty="0">
                <a:solidFill>
                  <a:srgbClr val="006F53"/>
                </a:solidFill>
                <a:latin typeface="微软雅黑" pitchFamily="34" charset="-122"/>
                <a:ea typeface="微软雅黑" pitchFamily="34" charset="-122"/>
              </a:rPr>
              <a:t>更新测试计划</a:t>
            </a:r>
          </a:p>
        </p:txBody>
      </p:sp>
    </p:spTree>
    <p:extLst>
      <p:ext uri="{BB962C8B-B14F-4D97-AF65-F5344CB8AC3E}">
        <p14:creationId xmlns:p14="http://schemas.microsoft.com/office/powerpoint/2010/main" val="319908226"/>
      </p:ext>
    </p:extLst>
  </p:cSld>
  <p:clrMapOvr>
    <a:masterClrMapping/>
  </p:clrMapOvr>
  <p:transition>
    <p:blinds dir="vert"/>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523</TotalTime>
  <Words>2610</Words>
  <Application>Microsoft Office PowerPoint</Application>
  <PresentationFormat>全屏显示(4:3)</PresentationFormat>
  <Paragraphs>410</Paragraphs>
  <Slides>51</Slides>
  <Notes>15</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Profile</vt:lpstr>
      <vt:lpstr>软件测试实用教程 ——方法与实践</vt:lpstr>
      <vt:lpstr>软件测试流程</vt:lpstr>
      <vt:lpstr>软件测试流程</vt:lpstr>
      <vt:lpstr>制订测试计划</vt:lpstr>
      <vt:lpstr>制订测试计划</vt:lpstr>
      <vt:lpstr>设计和生成测试用例</vt:lpstr>
      <vt:lpstr>设计和生成测试用例</vt:lpstr>
      <vt:lpstr>搭建测试环境</vt:lpstr>
      <vt:lpstr>实施测试</vt:lpstr>
      <vt:lpstr>实施测试</vt:lpstr>
      <vt:lpstr>实施测试</vt:lpstr>
      <vt:lpstr>实施测试</vt:lpstr>
      <vt:lpstr>测试评估和总结</vt:lpstr>
      <vt:lpstr>谢谢</vt:lpstr>
      <vt:lpstr>验收测试</vt:lpstr>
      <vt:lpstr>验收测试</vt:lpstr>
      <vt:lpstr>PowerPoint 演示文稿</vt:lpstr>
      <vt:lpstr>PowerPoint 演示文稿</vt:lpstr>
      <vt:lpstr>PowerPoint 演示文稿</vt:lpstr>
      <vt:lpstr>PowerPoint 演示文稿</vt:lpstr>
      <vt:lpstr>PowerPoint 演示文稿</vt:lpstr>
      <vt:lpstr>验收测试（Acceptance Testing）</vt:lpstr>
      <vt:lpstr>验收测试（Acceptance Testing）</vt:lpstr>
      <vt:lpstr>PowerPoint 演示文稿</vt:lpstr>
      <vt:lpstr>PowerPoint 演示文稿</vt:lpstr>
      <vt:lpstr>回归测试及其它</vt:lpstr>
      <vt:lpstr>冒烟测试（Smoke Testing）</vt:lpstr>
      <vt:lpstr>随机测试（Random Testing）</vt:lpstr>
      <vt:lpstr>回归测试（Regression Testing）</vt:lpstr>
      <vt:lpstr>回归测试（Regression Testing）</vt:lpstr>
      <vt:lpstr>回归测试</vt:lpstr>
      <vt:lpstr>回归测试</vt:lpstr>
      <vt:lpstr> 回归测试</vt:lpstr>
      <vt:lpstr>测试计划</vt:lpstr>
      <vt:lpstr>测试计划</vt:lpstr>
      <vt:lpstr>测试计划</vt:lpstr>
      <vt:lpstr>测试计划</vt:lpstr>
      <vt:lpstr>测试计划</vt:lpstr>
      <vt:lpstr>测试计划</vt:lpstr>
      <vt:lpstr>测试计划</vt:lpstr>
      <vt:lpstr>测试计划</vt:lpstr>
      <vt:lpstr>测试计划</vt:lpstr>
      <vt:lpstr>测试计划</vt:lpstr>
      <vt:lpstr>测试计划</vt:lpstr>
      <vt:lpstr>测试计划</vt:lpstr>
      <vt:lpstr>测试计划</vt:lpstr>
      <vt:lpstr>测试计划</vt:lpstr>
      <vt:lpstr>测试总结报告定义</vt:lpstr>
      <vt:lpstr>测试总结报告内容</vt:lpstr>
      <vt:lpstr>测试总结报告实例</vt:lpstr>
      <vt:lpstr>本节内容总结</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164</cp:revision>
  <dcterms:created xsi:type="dcterms:W3CDTF">2008-07-27T05:17:11Z</dcterms:created>
  <dcterms:modified xsi:type="dcterms:W3CDTF">2018-02-09T00:35:15Z</dcterms:modified>
</cp:coreProperties>
</file>