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2"/>
  </p:notesMasterIdLst>
  <p:handoutMasterIdLst>
    <p:handoutMasterId r:id="rId43"/>
  </p:handoutMasterIdLst>
  <p:sldIdLst>
    <p:sldId id="588" r:id="rId2"/>
    <p:sldId id="589" r:id="rId3"/>
    <p:sldId id="596" r:id="rId4"/>
    <p:sldId id="597" r:id="rId5"/>
    <p:sldId id="598" r:id="rId6"/>
    <p:sldId id="599" r:id="rId7"/>
    <p:sldId id="600" r:id="rId8"/>
    <p:sldId id="601" r:id="rId9"/>
    <p:sldId id="606"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2" r:id="rId24"/>
    <p:sldId id="623" r:id="rId25"/>
    <p:sldId id="631" r:id="rId26"/>
    <p:sldId id="624" r:id="rId27"/>
    <p:sldId id="625" r:id="rId28"/>
    <p:sldId id="626" r:id="rId29"/>
    <p:sldId id="627" r:id="rId30"/>
    <p:sldId id="628" r:id="rId31"/>
    <p:sldId id="639" r:id="rId32"/>
    <p:sldId id="632" r:id="rId33"/>
    <p:sldId id="633" r:id="rId34"/>
    <p:sldId id="635" r:id="rId35"/>
    <p:sldId id="640" r:id="rId36"/>
    <p:sldId id="637" r:id="rId37"/>
    <p:sldId id="638" r:id="rId38"/>
    <p:sldId id="629" r:id="rId39"/>
    <p:sldId id="634" r:id="rId40"/>
    <p:sldId id="584"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2535" autoAdjust="0"/>
  </p:normalViewPr>
  <p:slideViewPr>
    <p:cSldViewPr>
      <p:cViewPr>
        <p:scale>
          <a:sx n="64" d="100"/>
          <a:sy n="64" d="100"/>
        </p:scale>
        <p:origin x="-462"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2277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33</a:t>
            </a:fld>
            <a:endParaRPr lang="en-US" altLang="zh-CN"/>
          </a:p>
        </p:txBody>
      </p:sp>
    </p:spTree>
    <p:extLst>
      <p:ext uri="{BB962C8B-B14F-4D97-AF65-F5344CB8AC3E}">
        <p14:creationId xmlns:p14="http://schemas.microsoft.com/office/powerpoint/2010/main" val="155744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34</a:t>
            </a:fld>
            <a:endParaRPr lang="en-US" altLang="zh-CN"/>
          </a:p>
        </p:txBody>
      </p:sp>
    </p:spTree>
    <p:extLst>
      <p:ext uri="{BB962C8B-B14F-4D97-AF65-F5344CB8AC3E}">
        <p14:creationId xmlns:p14="http://schemas.microsoft.com/office/powerpoint/2010/main" val="315210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8</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11</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13</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14</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24</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tel:1503272663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10</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solidFill>
                  <a:srgbClr val="FF0000"/>
                </a:solidFill>
              </a:rPr>
              <a:t>为什么进行软件测试</a:t>
            </a:r>
          </a:p>
          <a:p>
            <a:r>
              <a:rPr lang="zh-CN" altLang="en-US" dirty="0" smtClean="0"/>
              <a:t>怎样进行测试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t>软件测试职业前景</a:t>
            </a:r>
          </a:p>
          <a:p>
            <a:pPr lvl="1"/>
            <a:endParaRPr lang="zh-CN" altLang="en-US" dirty="0" smtClean="0"/>
          </a:p>
        </p:txBody>
      </p:sp>
    </p:spTree>
    <p:extLst>
      <p:ext uri="{BB962C8B-B14F-4D97-AF65-F5344CB8AC3E}">
        <p14:creationId xmlns:p14="http://schemas.microsoft.com/office/powerpoint/2010/main" val="8212252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为什么进行软件测试</a:t>
            </a:r>
            <a:endParaRPr lang="zh-CN" dirty="0" smtClean="0"/>
          </a:p>
        </p:txBody>
      </p:sp>
      <p:sp>
        <p:nvSpPr>
          <p:cNvPr id="3" name="内容占位符 2"/>
          <p:cNvSpPr>
            <a:spLocks noGrp="1"/>
          </p:cNvSpPr>
          <p:nvPr>
            <p:ph idx="1"/>
          </p:nvPr>
        </p:nvSpPr>
        <p:spPr>
          <a:xfrm>
            <a:off x="551384" y="1196752"/>
            <a:ext cx="10668000" cy="42672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a:t>
            </a:r>
            <a:r>
              <a:rPr lang="zh-CN" altLang="en-US" dirty="0"/>
              <a:t>美国向金星发射第一艘</a:t>
            </a:r>
            <a:r>
              <a:rPr lang="zh-CN" altLang="en-US" dirty="0" smtClean="0"/>
              <a:t>宇宙飞船</a:t>
            </a:r>
            <a:r>
              <a:rPr lang="en-US" altLang="zh-CN" dirty="0" smtClean="0"/>
              <a:t>--</a:t>
            </a:r>
            <a:r>
              <a:rPr lang="zh-CN" altLang="en-US" dirty="0" smtClean="0"/>
              <a:t>水手</a:t>
            </a:r>
            <a:r>
              <a:rPr lang="en-US" altLang="zh-CN" dirty="0" smtClean="0"/>
              <a:t>1</a:t>
            </a:r>
            <a:r>
              <a:rPr lang="zh-CN" altLang="en-US" dirty="0" smtClean="0"/>
              <a:t>号在升空</a:t>
            </a:r>
            <a:r>
              <a:rPr lang="en-US" altLang="zh-CN" dirty="0" smtClean="0"/>
              <a:t>290</a:t>
            </a:r>
            <a:r>
              <a:rPr lang="zh-CN" altLang="en-US" dirty="0" smtClean="0"/>
              <a:t>秒后，偏离了轨道</a:t>
            </a:r>
          </a:p>
          <a:p>
            <a:r>
              <a:rPr lang="zh-CN" altLang="en-US" dirty="0" smtClean="0"/>
              <a:t>地面计算机的程序：</a:t>
            </a:r>
          </a:p>
          <a:p>
            <a:pPr marL="471487" lvl="1" indent="0">
              <a:buNone/>
            </a:pPr>
            <a:r>
              <a:rPr lang="en-US" altLang="zh-CN" dirty="0" smtClean="0"/>
              <a:t>if not </a:t>
            </a:r>
            <a:r>
              <a:rPr lang="zh-CN" altLang="en-US" dirty="0" smtClean="0"/>
              <a:t>雷达能够与火箭联系</a:t>
            </a:r>
          </a:p>
          <a:p>
            <a:pPr marL="471487" lvl="1" indent="0">
              <a:buNone/>
            </a:pPr>
            <a:r>
              <a:rPr lang="en-US" altLang="zh-CN" dirty="0" smtClean="0"/>
              <a:t>Then</a:t>
            </a:r>
          </a:p>
          <a:p>
            <a:pPr marL="471487" lvl="1" indent="0">
              <a:buNone/>
            </a:pPr>
            <a:r>
              <a:rPr lang="en-US" altLang="zh-CN" dirty="0" smtClean="0"/>
              <a:t>        </a:t>
            </a:r>
            <a:r>
              <a:rPr lang="zh-CN" altLang="en-US" dirty="0" smtClean="0"/>
              <a:t>不要纠正火箭的的飞行路线</a:t>
            </a:r>
          </a:p>
          <a:p>
            <a:pPr lvl="1"/>
            <a:r>
              <a:rPr lang="zh-CN" altLang="en-US" dirty="0" smtClean="0"/>
              <a:t>由于人为错误：语句中的</a:t>
            </a:r>
            <a:r>
              <a:rPr lang="en-US" altLang="zh-CN" dirty="0" smtClean="0"/>
              <a:t>not</a:t>
            </a:r>
            <a:r>
              <a:rPr lang="zh-CN" altLang="en-US" dirty="0" smtClean="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a:t>
            </a:r>
            <a:r>
              <a:rPr lang="zh-CN" dirty="0" smtClean="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型“猛禽”战斗机， 按计划转场飞往日本嘉手纳空军基地，途中将飞越国际日期变更线，即要从今天飞往明天，在飞越变更线后，猛禽机载系统仍显示的是今天</a:t>
            </a:r>
            <a:r>
              <a:rPr lang="zh-CN" altLang="en-US" dirty="0"/>
              <a:t>，</a:t>
            </a:r>
            <a:r>
              <a:rPr lang="zh-CN" altLang="en-US" dirty="0" smtClean="0"/>
              <a:t>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b="0" dirty="0"/>
              <a:t>（美国电话电报公司）</a:t>
            </a:r>
            <a:r>
              <a:rPr lang="zh-CN" altLang="en-US" dirty="0" smtClean="0"/>
              <a:t>大型交换机软件的缺陷</a:t>
            </a:r>
            <a:endParaRPr lang="en-US" altLang="zh-CN" dirty="0" smtClean="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en-US" altLang="zh-CN" dirty="0" smtClean="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p>
          <a:p>
            <a:endParaRPr lang="zh-CN" altLang="en-US" dirty="0"/>
          </a:p>
        </p:txBody>
      </p:sp>
      <p:pic>
        <p:nvPicPr>
          <p:cNvPr id="4" name="图片 3"/>
          <p:cNvPicPr>
            <a:picLocks noChangeAspect="1"/>
          </p:cNvPicPr>
          <p:nvPr/>
        </p:nvPicPr>
        <p:blipFill>
          <a:blip r:embed="rId2"/>
          <a:stretch>
            <a:fillRect/>
          </a:stretch>
        </p:blipFill>
        <p:spPr>
          <a:xfrm>
            <a:off x="1415480" y="1988840"/>
            <a:ext cx="7128792" cy="3986480"/>
          </a:xfrm>
          <a:prstGeom prst="rect">
            <a:avLst/>
          </a:prstGeom>
        </p:spPr>
      </p:pic>
    </p:spTree>
    <p:extLst>
      <p:ext uri="{BB962C8B-B14F-4D97-AF65-F5344CB8AC3E}">
        <p14:creationId xmlns:p14="http://schemas.microsoft.com/office/powerpoint/2010/main" val="3522962451"/>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err="1" smtClean="0">
                <a:sym typeface="+mn-ea"/>
              </a:rPr>
              <a:t>Priactice</a:t>
            </a:r>
            <a:endParaRPr lang="en-US" altLang="zh-CN" dirty="0" smtClean="0">
              <a:sym typeface="+mn-ea"/>
            </a:endParaRPr>
          </a:p>
          <a:p>
            <a:pPr lvl="1"/>
            <a:r>
              <a:rPr lang="zh-CN" altLang="en-US" dirty="0">
                <a:sym typeface="+mn-ea"/>
              </a:rPr>
              <a:t>自己打开记事本，在上面输入“联通”，保存，关闭，再打开</a:t>
            </a:r>
            <a:endParaRPr lang="en-US" altLang="zh-CN" dirty="0">
              <a:sym typeface="+mn-ea"/>
            </a:endParaRPr>
          </a:p>
          <a:p>
            <a:r>
              <a:rPr lang="zh-CN" altLang="en-US" dirty="0" smtClean="0">
                <a:sym typeface="+mn-ea"/>
              </a:rPr>
              <a:t>为什么进行软件测试</a:t>
            </a:r>
            <a:endParaRPr lang="en-US" altLang="zh-CN" dirty="0" smtClean="0">
              <a:sym typeface="+mn-ea"/>
            </a:endParaRPr>
          </a:p>
          <a:p>
            <a:pPr lvl="1"/>
            <a:r>
              <a:rPr lang="zh-CN" altLang="en-US" dirty="0" smtClean="0">
                <a:sym typeface="+mn-ea"/>
              </a:rPr>
              <a:t>提高</a:t>
            </a:r>
            <a:r>
              <a:rPr lang="zh-CN" altLang="en-US" dirty="0">
                <a:sym typeface="+mn-ea"/>
              </a:rPr>
              <a:t>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18</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endParaRPr lang="en-US" altLang="zh-CN" dirty="0" smtClean="0"/>
          </a:p>
          <a:p>
            <a:r>
              <a:rPr lang="zh-CN" altLang="en-US" dirty="0" smtClean="0"/>
              <a:t>怎样进行软件测试</a:t>
            </a:r>
            <a:endParaRPr lang="en-US" altLang="zh-CN" dirty="0" smtClean="0">
              <a:solidFill>
                <a:srgbClr val="FF0000"/>
              </a:solidFill>
            </a:endParaRPr>
          </a:p>
          <a:p>
            <a:pPr lvl="1"/>
            <a:r>
              <a:rPr lang="zh-CN" altLang="en-US" dirty="0" smtClean="0">
                <a:solidFill>
                  <a:srgbClr val="FF0000"/>
                </a:solidFill>
              </a:rPr>
              <a:t>什么是软件缺陷</a:t>
            </a:r>
            <a:endParaRPr lang="en-US" altLang="zh-CN" dirty="0" smtClean="0">
              <a:solidFill>
                <a:srgbClr val="FF0000"/>
              </a:solidFill>
            </a:endParaRPr>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t>软件测试职业前景</a:t>
            </a:r>
          </a:p>
          <a:p>
            <a:pPr lvl="1"/>
            <a:endParaRPr lang="zh-CN" altLang="en-US" dirty="0" smtClean="0"/>
          </a:p>
        </p:txBody>
      </p:sp>
    </p:spTree>
    <p:extLst>
      <p:ext uri="{BB962C8B-B14F-4D97-AF65-F5344CB8AC3E}">
        <p14:creationId xmlns:p14="http://schemas.microsoft.com/office/powerpoint/2010/main" val="17221533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smtClean="0">
                <a:ea typeface="楷体" panose="02010609060101010101" pitchFamily="49" charset="-122"/>
                <a:cs typeface="Times New Roman" panose="02020603050405020304" pitchFamily="18" charset="0"/>
              </a:rPr>
              <a:t>Bug</a:t>
            </a:r>
            <a:r>
              <a:rPr lang="zh-CN" altLang="en-US" kern="0" dirty="0" smtClean="0">
                <a:latin typeface="楷体" panose="02010609060101010101" pitchFamily="49" charset="-122"/>
                <a:ea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姓名：刘兴梅</a:t>
            </a:r>
            <a:endParaRPr lang="en-US" altLang="zh-CN" dirty="0" smtClean="0"/>
          </a:p>
          <a:p>
            <a:r>
              <a:rPr lang="en-US" altLang="zh-CN" dirty="0" smtClean="0">
                <a:hlinkClick r:id="rId2"/>
              </a:rPr>
              <a:t>Tel:15032726633</a:t>
            </a:r>
            <a:endParaRPr lang="en-US" altLang="zh-CN" dirty="0" smtClean="0"/>
          </a:p>
          <a:p>
            <a:r>
              <a:rPr lang="en-US" altLang="zh-CN" dirty="0" smtClean="0"/>
              <a:t>QQ:271791487</a:t>
            </a:r>
          </a:p>
          <a:p>
            <a:endParaRPr lang="zh-CN" altLang="en-US" dirty="0"/>
          </a:p>
        </p:txBody>
      </p:sp>
    </p:spTree>
    <p:extLst>
      <p:ext uri="{BB962C8B-B14F-4D97-AF65-F5344CB8AC3E}">
        <p14:creationId xmlns:p14="http://schemas.microsoft.com/office/powerpoint/2010/main" val="313857161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t>1.3 </a:t>
            </a:r>
            <a:r>
              <a:rPr lang="zh-CN" smtClean="0"/>
              <a:t>软件缺陷的概念</a:t>
            </a:r>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p>
          <a:p>
            <a:pPr lvl="1"/>
            <a:r>
              <a:rPr lang="en-US" altLang="zh-CN" dirty="0" smtClean="0"/>
              <a:t>“First actual case of bug being found”</a:t>
            </a:r>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a:t>
            </a:r>
            <a:r>
              <a:rPr lang="zh-CN" altLang="zh-CN" dirty="0" smtClean="0"/>
              <a:t>不好</a:t>
            </a:r>
            <a:endParaRPr lang="en-US" altLang="zh-CN" dirty="0" smtClean="0"/>
          </a:p>
          <a:p>
            <a:pPr lvl="1"/>
            <a:r>
              <a:rPr lang="zh-CN" altLang="zh-CN" dirty="0"/>
              <a:t>软件未达到需求规格说明书中指明的功能</a:t>
            </a:r>
          </a:p>
          <a:p>
            <a:pPr lvl="1"/>
            <a:r>
              <a:rPr lang="zh-CN" altLang="zh-CN" dirty="0"/>
              <a:t>软件出现了需求规格说明书中指明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smtClean="0"/>
              <a:t>1</a:t>
            </a:r>
            <a:r>
              <a:rPr lang="zh-CN" altLang="en-US" dirty="0" smtClean="0"/>
              <a:t>、</a:t>
            </a:r>
            <a:r>
              <a:rPr lang="zh-CN" altLang="zh-CN" dirty="0" smtClean="0"/>
              <a:t>软件测试</a:t>
            </a:r>
            <a:r>
              <a:rPr lang="zh-CN" altLang="zh-CN" dirty="0"/>
              <a:t>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1343471" y="2276872"/>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zh-CN" altLang="zh-CN" dirty="0" smtClean="0"/>
              <a:t>软件</a:t>
            </a:r>
            <a:r>
              <a:rPr lang="zh-CN" altLang="zh-CN" dirty="0"/>
              <a:t>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该规则是若被测系统不能提供在</a:t>
            </a:r>
            <a:r>
              <a:rPr lang="en-US" altLang="zh-CN" dirty="0" smtClean="0"/>
              <a:t>SRS</a:t>
            </a:r>
            <a:r>
              <a:rPr lang="zh-CN" altLang="en-US" dirty="0" smtClean="0"/>
              <a:t>中所要求的容错性，即无法识别用户的无效输入或无效操作，并给予正确的反馈，则对应一个软件缺陷</a:t>
            </a:r>
            <a:endParaRPr lang="en-US" altLang="zh-CN" dirty="0" smtClean="0"/>
          </a:p>
          <a:p>
            <a:pPr lvl="1"/>
            <a:r>
              <a:rPr lang="zh-CN" altLang="en-US" dirty="0" smtClean="0"/>
              <a:t>系统能否应对所有可能的无效用户输入情况</a:t>
            </a:r>
            <a:endParaRPr lang="en-US" altLang="zh-CN" dirty="0" smtClean="0"/>
          </a:p>
          <a:p>
            <a:pPr lvl="1"/>
            <a:r>
              <a:rPr lang="zh-CN" altLang="en-US" dirty="0"/>
              <a:t>每</a:t>
            </a:r>
            <a:r>
              <a:rPr lang="zh-CN" altLang="en-US" dirty="0" smtClean="0"/>
              <a:t>种无效输入，应以怎样的合理方式进行响应</a:t>
            </a:r>
            <a:endParaRPr lang="zh-CN" altLang="en-US" dirty="0"/>
          </a:p>
        </p:txBody>
      </p:sp>
    </p:spTree>
    <p:extLst>
      <p:ext uri="{BB962C8B-B14F-4D97-AF65-F5344CB8AC3E}">
        <p14:creationId xmlns:p14="http://schemas.microsoft.com/office/powerpoint/2010/main" val="34860771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en-US" altLang="zh-CN" dirty="0" smtClean="0"/>
              <a:t>1.3 </a:t>
            </a:r>
            <a:r>
              <a:rPr lang="zh-CN" dirty="0" smtClean="0"/>
              <a:t>软件缺陷的概念</a:t>
            </a:r>
          </a:p>
        </p:txBody>
      </p:sp>
      <p:sp>
        <p:nvSpPr>
          <p:cNvPr id="32772" name="Rectangle 3"/>
          <p:cNvSpPr>
            <a:spLocks noGrp="1" noChangeArrowheads="1"/>
          </p:cNvSpPr>
          <p:nvPr>
            <p:ph idx="1"/>
          </p:nvPr>
        </p:nvSpPr>
        <p:spPr/>
        <p:txBody>
          <a:bodyPr/>
          <a:lstStyle/>
          <a:p>
            <a:pPr marL="0" indent="0">
              <a:buNone/>
            </a:pPr>
            <a:r>
              <a:rPr lang="en-US" altLang="zh-CN" dirty="0" smtClean="0"/>
              <a:t>4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Tree>
    <p:extLst>
      <p:ext uri="{BB962C8B-B14F-4D97-AF65-F5344CB8AC3E}">
        <p14:creationId xmlns:p14="http://schemas.microsoft.com/office/powerpoint/2010/main" val="11430452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smtClean="0"/>
              <a:t>5 </a:t>
            </a:r>
            <a:r>
              <a:rPr lang="zh-CN" altLang="zh-CN" dirty="0" smtClean="0"/>
              <a:t>软件</a:t>
            </a:r>
            <a:r>
              <a:rPr lang="zh-CN" altLang="zh-CN" dirty="0"/>
              <a:t>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分别属于那种缺陷</a:t>
            </a:r>
            <a:endParaRPr lang="en-US" altLang="zh-CN" dirty="0" smtClean="0"/>
          </a:p>
          <a:p>
            <a:pPr lvl="1"/>
            <a:r>
              <a:rPr lang="zh-CN" altLang="en-US" dirty="0" smtClean="0"/>
              <a:t>小黄车</a:t>
            </a:r>
            <a:endParaRPr lang="en-US" altLang="zh-CN" dirty="0" smtClean="0"/>
          </a:p>
          <a:p>
            <a:pPr lvl="1"/>
            <a:r>
              <a:rPr lang="zh-CN" altLang="en-US" dirty="0" smtClean="0"/>
              <a:t>选课系统</a:t>
            </a:r>
            <a:endParaRPr lang="en-US" altLang="zh-CN" dirty="0" smtClean="0"/>
          </a:p>
          <a:p>
            <a:pPr lvl="1"/>
            <a:r>
              <a:rPr lang="zh-CN" altLang="en-US" dirty="0" smtClean="0"/>
              <a:t>雪梨交作业</a:t>
            </a:r>
            <a:endParaRPr lang="en-US" altLang="zh-CN"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t>用户需求</a:t>
            </a:r>
            <a:endParaRPr lang="zh-CN" altLang="en-US" dirty="0"/>
          </a:p>
          <a:p>
            <a:pPr lvl="1"/>
            <a:r>
              <a:rPr lang="zh-CN" altLang="en-US" dirty="0"/>
              <a:t>一个成功的测试是发现了至今没有发现的错误的测试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29</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solidFill>
                  <a:srgbClr val="FF0000"/>
                </a:solidFill>
              </a:rPr>
              <a:t>什么是测试用例</a:t>
            </a:r>
            <a:endParaRPr lang="en-US" altLang="zh-CN" dirty="0" smtClean="0">
              <a:solidFill>
                <a:srgbClr val="FF0000"/>
              </a:solidFill>
            </a:endParaRPr>
          </a:p>
          <a:p>
            <a:pPr lvl="1"/>
            <a:r>
              <a:rPr lang="zh-CN" altLang="en-US" dirty="0"/>
              <a:t>谁来做测试</a:t>
            </a:r>
            <a:endParaRPr lang="en-US" altLang="zh-CN" dirty="0"/>
          </a:p>
          <a:p>
            <a:pPr lvl="1"/>
            <a:r>
              <a:rPr lang="zh-CN" altLang="en-US" dirty="0"/>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21806897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黑盒测试技术</a:t>
            </a:r>
            <a:endParaRPr lang="en-US" altLang="zh-CN" dirty="0" smtClean="0"/>
          </a:p>
          <a:p>
            <a:pPr lvl="1"/>
            <a:r>
              <a:rPr lang="zh-CN" altLang="en-US" dirty="0"/>
              <a:t>白</a:t>
            </a:r>
            <a:r>
              <a:rPr lang="zh-CN" altLang="en-US" dirty="0" smtClean="0"/>
              <a:t>盒测试技术</a:t>
            </a:r>
            <a:endParaRPr lang="en-US" altLang="zh-CN" dirty="0" smtClean="0"/>
          </a:p>
          <a:p>
            <a:pPr lvl="1"/>
            <a:r>
              <a:rPr lang="zh-CN" altLang="en-US" dirty="0" smtClean="0"/>
              <a:t>专题测试</a:t>
            </a:r>
            <a:r>
              <a:rPr lang="zh-CN" altLang="en-US" dirty="0"/>
              <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1.4 </a:t>
            </a:r>
            <a:r>
              <a:rPr lang="zh-CN" smtClean="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测试用例的定义</a:t>
            </a:r>
            <a:r>
              <a:rPr lang="en-US" altLang="zh-CN" dirty="0" smtClean="0"/>
              <a:t>——IEEE1990</a:t>
            </a:r>
          </a:p>
          <a:p>
            <a:pPr lvl="1"/>
            <a:r>
              <a:rPr lang="zh-CN" altLang="en-US" dirty="0" smtClean="0"/>
              <a:t>是一组测试</a:t>
            </a:r>
            <a:r>
              <a:rPr lang="zh-CN" altLang="en-US" dirty="0" smtClean="0">
                <a:solidFill>
                  <a:srgbClr val="FF0000"/>
                </a:solidFill>
              </a:rPr>
              <a:t>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575720" y="2924944"/>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smtClea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测试用例</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1531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31</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solidFill>
                  <a:srgbClr val="FF0000"/>
                </a:solidFill>
              </a:rPr>
              <a:t>谁来做测试</a:t>
            </a:r>
            <a:endParaRPr lang="en-US" altLang="zh-CN" dirty="0">
              <a:solidFill>
                <a:srgbClr val="FF0000"/>
              </a:solidFill>
            </a:endParaRPr>
          </a:p>
          <a:p>
            <a:pPr lvl="1"/>
            <a:r>
              <a:rPr lang="zh-CN" altLang="en-US" dirty="0"/>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27287672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谁来做软件测试</a:t>
            </a:r>
            <a:endParaRPr lang="zh-CN" altLang="en-US" dirty="0"/>
          </a:p>
        </p:txBody>
      </p:sp>
      <p:sp>
        <p:nvSpPr>
          <p:cNvPr id="3" name="内容占位符 2"/>
          <p:cNvSpPr>
            <a:spLocks noGrp="1"/>
          </p:cNvSpPr>
          <p:nvPr>
            <p:ph idx="1"/>
          </p:nvPr>
        </p:nvSpPr>
        <p:spPr/>
        <p:txBody>
          <a:bodyPr/>
          <a:lstStyle/>
          <a:p>
            <a:r>
              <a:rPr lang="zh-CN" altLang="en-US" dirty="0" smtClean="0"/>
              <a:t>最熟悉需求的人是用户，为什么不让用户来做测试</a:t>
            </a:r>
            <a:endParaRPr lang="en-US" altLang="zh-CN" dirty="0" smtClean="0"/>
          </a:p>
          <a:p>
            <a:pPr lvl="1"/>
            <a:r>
              <a:rPr lang="zh-CN" altLang="en-US" dirty="0" smtClean="0"/>
              <a:t>用户没有时间</a:t>
            </a:r>
            <a:endParaRPr lang="en-US" altLang="zh-CN" dirty="0" smtClean="0"/>
          </a:p>
          <a:p>
            <a:pPr lvl="1"/>
            <a:r>
              <a:rPr lang="zh-CN" altLang="en-US" dirty="0" smtClean="0"/>
              <a:t>用户没有义务</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17522566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谁来做软件测试</a:t>
            </a:r>
          </a:p>
        </p:txBody>
      </p:sp>
      <p:sp>
        <p:nvSpPr>
          <p:cNvPr id="6" name="内容占位符 5"/>
          <p:cNvSpPr>
            <a:spLocks noGrp="1"/>
          </p:cNvSpPr>
          <p:nvPr>
            <p:ph idx="1"/>
          </p:nvPr>
        </p:nvSpPr>
        <p:spPr>
          <a:xfrm>
            <a:off x="479376" y="1196752"/>
            <a:ext cx="10668000" cy="4267200"/>
          </a:xfrm>
        </p:spPr>
        <p:txBody>
          <a:bodyPr/>
          <a:lstStyle/>
          <a:p>
            <a:pPr marL="0" indent="0" algn="ctr">
              <a:buNone/>
            </a:pPr>
            <a:r>
              <a:rPr lang="zh-CN" altLang="en-US" dirty="0" smtClean="0"/>
              <a:t>为什么不让开发人员来完成测试工作</a:t>
            </a:r>
            <a:r>
              <a:rPr lang="zh-CN" altLang="en-US" dirty="0"/>
              <a:t>？</a:t>
            </a:r>
            <a:endParaRPr lang="en-US" altLang="zh-CN" dirty="0" smtClean="0"/>
          </a:p>
          <a:p>
            <a:pPr lvl="1"/>
            <a:endParaRPr lang="zh-CN" altLang="en-US" dirty="0"/>
          </a:p>
        </p:txBody>
      </p:sp>
      <p:sp>
        <p:nvSpPr>
          <p:cNvPr id="7" name="AutoShape 2"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2999656" y="2060848"/>
            <a:ext cx="5971429" cy="3847619"/>
          </a:xfrm>
          <a:prstGeom prst="rect">
            <a:avLst/>
          </a:prstGeom>
        </p:spPr>
      </p:pic>
    </p:spTree>
    <p:extLst>
      <p:ext uri="{BB962C8B-B14F-4D97-AF65-F5344CB8AC3E}">
        <p14:creationId xmlns:p14="http://schemas.microsoft.com/office/powerpoint/2010/main" val="910733644"/>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smtClean="0"/>
              <a:t>对软件测试工作有正确的认识</a:t>
            </a:r>
            <a:endParaRPr lang="en-US" altLang="zh-CN" dirty="0" smtClean="0"/>
          </a:p>
          <a:p>
            <a:r>
              <a:rPr lang="zh-CN" altLang="en-US" dirty="0" smtClean="0"/>
              <a:t>具有很强的沟通能力、外交能力</a:t>
            </a:r>
            <a:endParaRPr lang="en-US" altLang="zh-CN" dirty="0" smtClean="0"/>
          </a:p>
          <a:p>
            <a:r>
              <a:rPr lang="zh-CN" altLang="en-US" dirty="0" smtClean="0"/>
              <a:t>掌握比较全面的技术</a:t>
            </a:r>
            <a:endParaRPr lang="en-US" altLang="zh-CN" dirty="0" smtClean="0"/>
          </a:p>
          <a:p>
            <a:r>
              <a:rPr lang="zh-CN" altLang="en-US" dirty="0" smtClean="0"/>
              <a:t>测试中要做到“五心”（专心、细心、耐心、责任心和自信心）</a:t>
            </a:r>
            <a:endParaRPr lang="en-US" altLang="zh-CN" dirty="0" smtClean="0"/>
          </a:p>
          <a:p>
            <a:r>
              <a:rPr lang="zh-CN" altLang="en-US" dirty="0" smtClean="0"/>
              <a:t>要有很强的记忆力，</a:t>
            </a:r>
            <a:r>
              <a:rPr lang="zh-CN" altLang="en-US" dirty="0" smtClean="0">
                <a:solidFill>
                  <a:srgbClr val="FF0000"/>
                </a:solidFill>
              </a:rPr>
              <a:t>怀疑精神</a:t>
            </a:r>
            <a:r>
              <a:rPr lang="zh-CN" altLang="en-US" dirty="0" smtClean="0"/>
              <a:t>和洞察力</a:t>
            </a:r>
            <a:endParaRPr lang="en-US" altLang="zh-CN" dirty="0" smtClean="0"/>
          </a:p>
          <a:p>
            <a:r>
              <a:rPr lang="zh-CN" altLang="en-US" dirty="0" smtClean="0"/>
              <a:t>具有探索、创新和挑战精神，努力追求完美</a:t>
            </a:r>
            <a:endParaRPr lang="en-US" altLang="zh-CN" dirty="0" smtClean="0"/>
          </a:p>
        </p:txBody>
      </p:sp>
    </p:spTree>
    <p:extLst>
      <p:ext uri="{BB962C8B-B14F-4D97-AF65-F5344CB8AC3E}">
        <p14:creationId xmlns:p14="http://schemas.microsoft.com/office/powerpoint/2010/main" val="1601264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35</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学习软件测试基础课程的意义</a:t>
            </a:r>
            <a:endParaRPr lang="zh-CN" altLang="en-US" dirty="0"/>
          </a:p>
        </p:txBody>
      </p:sp>
      <p:sp>
        <p:nvSpPr>
          <p:cNvPr id="3" name="内容占位符 2"/>
          <p:cNvSpPr>
            <a:spLocks noGrp="1"/>
          </p:cNvSpPr>
          <p:nvPr>
            <p:ph idx="1"/>
          </p:nvPr>
        </p:nvSpPr>
        <p:spPr/>
        <p:txBody>
          <a:bodyPr/>
          <a:lstStyle/>
          <a:p>
            <a:r>
              <a:rPr lang="zh-CN" altLang="en-US" dirty="0" smtClean="0"/>
              <a:t>帮助开发工程师分析需求，提高代码质量</a:t>
            </a:r>
            <a:endParaRPr lang="en-US" altLang="zh-CN" dirty="0" smtClean="0"/>
          </a:p>
          <a:p>
            <a:r>
              <a:rPr lang="zh-CN" altLang="en-US" dirty="0" smtClean="0"/>
              <a:t>帮助产品分析师养成站在用户角度思考问题的习惯</a:t>
            </a:r>
            <a:endParaRPr lang="en-US" altLang="zh-CN" dirty="0" smtClean="0"/>
          </a:p>
          <a:p>
            <a:r>
              <a:rPr lang="zh-CN" altLang="en-US" dirty="0" smtClean="0"/>
              <a:t>帮助软件测试工程师扎实基本功</a:t>
            </a:r>
            <a:endParaRPr lang="zh-CN" altLang="en-US" dirty="0"/>
          </a:p>
        </p:txBody>
      </p:sp>
    </p:spTree>
    <p:extLst>
      <p:ext uri="{BB962C8B-B14F-4D97-AF65-F5344CB8AC3E}">
        <p14:creationId xmlns:p14="http://schemas.microsoft.com/office/powerpoint/2010/main" val="3923760580"/>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学习软件测试课程的意义</a:t>
            </a:r>
            <a:endParaRPr lang="zh-CN" altLang="en-US" dirty="0"/>
          </a:p>
        </p:txBody>
      </p:sp>
      <p:sp>
        <p:nvSpPr>
          <p:cNvPr id="3" name="内容占位符 2"/>
          <p:cNvSpPr>
            <a:spLocks noGrp="1"/>
          </p:cNvSpPr>
          <p:nvPr>
            <p:ph idx="1"/>
          </p:nvPr>
        </p:nvSpPr>
        <p:spPr/>
        <p:txBody>
          <a:bodyPr/>
          <a:lstStyle/>
          <a:p>
            <a:r>
              <a:rPr lang="zh-CN" altLang="en-US" dirty="0" smtClean="0"/>
              <a:t>初级软件测试工程师</a:t>
            </a:r>
            <a:endParaRPr lang="en-US" altLang="zh-CN" dirty="0" smtClean="0"/>
          </a:p>
          <a:p>
            <a:r>
              <a:rPr lang="zh-CN" altLang="en-US" dirty="0" smtClean="0"/>
              <a:t>测试开发工程师</a:t>
            </a:r>
            <a:endParaRPr lang="en-US" altLang="zh-CN" dirty="0" smtClean="0"/>
          </a:p>
          <a:p>
            <a:r>
              <a:rPr lang="zh-CN" altLang="en-US" dirty="0" smtClean="0"/>
              <a:t>测试团队管理（测试总监）</a:t>
            </a:r>
            <a:endParaRPr lang="en-US" altLang="zh-CN" dirty="0" smtClean="0"/>
          </a:p>
          <a:p>
            <a:r>
              <a:rPr lang="en-US" altLang="zh-CN" dirty="0"/>
              <a:t>……</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a:t>什么是软件缺陷</a:t>
            </a:r>
            <a:endParaRPr lang="en-US" altLang="zh-CN" dirty="0"/>
          </a:p>
          <a:p>
            <a:pPr lvl="1"/>
            <a:r>
              <a:rPr lang="zh-CN" altLang="en-US" dirty="0"/>
              <a:t>什么是</a:t>
            </a:r>
            <a:r>
              <a:rPr lang="zh-CN" altLang="en-US" dirty="0" smtClean="0"/>
              <a:t>测试用例</a:t>
            </a:r>
            <a:endParaRPr lang="en-US" altLang="zh-CN" dirty="0" smtClean="0"/>
          </a:p>
          <a:p>
            <a:pPr lvl="1"/>
            <a:r>
              <a:rPr lang="zh-CN" altLang="en-US" dirty="0"/>
              <a:t>谁</a:t>
            </a:r>
            <a:r>
              <a:rPr lang="zh-CN" altLang="en-US" dirty="0" smtClean="0"/>
              <a:t>来做软件测试（以及对测试人员的要求）</a:t>
            </a:r>
            <a:endParaRPr lang="en-US" altLang="zh-CN" dirty="0" smtClean="0"/>
          </a:p>
          <a:p>
            <a:pPr lvl="1"/>
            <a:r>
              <a:rPr lang="zh-CN" altLang="en-US" dirty="0" smtClean="0"/>
              <a:t>软件测试职业前景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a:t>考核</a:t>
            </a:r>
            <a:r>
              <a:rPr lang="zh-CN" altLang="en-US" dirty="0" smtClean="0"/>
              <a:t>方式：笔试</a:t>
            </a:r>
            <a:endParaRPr lang="en-US" altLang="zh-CN" dirty="0"/>
          </a:p>
          <a:p>
            <a:pPr lvl="1"/>
            <a:r>
              <a:rPr lang="zh-CN" altLang="en-US" dirty="0" smtClean="0"/>
              <a:t>期末</a:t>
            </a:r>
            <a:r>
              <a:rPr lang="zh-CN" altLang="en-US" dirty="0"/>
              <a:t>考核成绩</a:t>
            </a:r>
            <a:r>
              <a:rPr lang="zh-CN" altLang="en-US" dirty="0" smtClean="0"/>
              <a:t>占</a:t>
            </a:r>
            <a:r>
              <a:rPr lang="en-US" altLang="zh-CN" dirty="0"/>
              <a:t>4</a:t>
            </a:r>
            <a:r>
              <a:rPr lang="en-US" altLang="zh-CN" dirty="0" smtClean="0"/>
              <a:t>0</a:t>
            </a:r>
            <a:r>
              <a:rPr lang="en-US" altLang="zh-CN" dirty="0" smtClean="0"/>
              <a:t>%</a:t>
            </a:r>
          </a:p>
          <a:p>
            <a:pPr lvl="1"/>
            <a:r>
              <a:rPr lang="zh-CN" altLang="en-US" dirty="0"/>
              <a:t>平时成绩占总评成绩</a:t>
            </a:r>
            <a:r>
              <a:rPr lang="zh-CN" altLang="en-US" dirty="0" smtClean="0"/>
              <a:t>的</a:t>
            </a:r>
            <a:r>
              <a:rPr lang="en-US" altLang="zh-CN" dirty="0"/>
              <a:t>6</a:t>
            </a:r>
            <a:r>
              <a:rPr lang="en-US" altLang="zh-CN" dirty="0" smtClean="0"/>
              <a:t>0</a:t>
            </a:r>
            <a:r>
              <a:rPr lang="en-US" altLang="zh-CN" dirty="0" smtClean="0"/>
              <a:t>%</a:t>
            </a:r>
            <a:r>
              <a:rPr lang="zh-CN" altLang="en-US" dirty="0" smtClean="0"/>
              <a:t>，包含出勤、作业</a:t>
            </a:r>
            <a:endParaRPr lang="en-US" altLang="zh-CN" dirty="0" smtClean="0"/>
          </a:p>
        </p:txBody>
      </p:sp>
    </p:spTree>
    <p:extLst>
      <p:ext uri="{BB962C8B-B14F-4D97-AF65-F5344CB8AC3E}">
        <p14:creationId xmlns:p14="http://schemas.microsoft.com/office/powerpoint/2010/main" val="999135168"/>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a:xfrm>
            <a:off x="695400" y="1052736"/>
            <a:ext cx="10668000" cy="4267200"/>
          </a:xfrm>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smtClean="0"/>
              <a:t>谁来做测试</a:t>
            </a:r>
            <a:endParaRPr lang="en-US" altLang="zh-CN" dirty="0" smtClean="0"/>
          </a:p>
          <a:p>
            <a:pPr lvl="1"/>
            <a:r>
              <a:rPr lang="zh-CN" altLang="en-US" dirty="0" smtClean="0"/>
              <a:t>软件测试职业前景</a:t>
            </a:r>
          </a:p>
        </p:txBody>
      </p:sp>
    </p:spTree>
    <p:extLst>
      <p:ext uri="{BB962C8B-B14F-4D97-AF65-F5344CB8AC3E}">
        <p14:creationId xmlns:p14="http://schemas.microsoft.com/office/powerpoint/2010/main" val="296822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4" end="4"/>
                                            </p:txEl>
                                          </p:spTgt>
                                        </p:tgtEl>
                                        <p:attrNameLst>
                                          <p:attrName>style.visibility</p:attrName>
                                        </p:attrNameLst>
                                      </p:cBhvr>
                                      <p:to>
                                        <p:strVal val="visible"/>
                                      </p:to>
                                    </p:set>
                                    <p:anim calcmode="lin" valueType="num">
                                      <p:cBhvr additive="base">
                                        <p:cTn id="31"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5" end="5"/>
                                            </p:txEl>
                                          </p:spTgt>
                                        </p:tgtEl>
                                        <p:attrNameLst>
                                          <p:attrName>style.visibility</p:attrName>
                                        </p:attrNameLst>
                                      </p:cBhvr>
                                      <p:to>
                                        <p:strVal val="visible"/>
                                      </p:to>
                                    </p:set>
                                    <p:anim calcmode="lin" valueType="num">
                                      <p:cBhvr additive="base">
                                        <p:cTn id="37"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4">
                                            <p:txEl>
                                              <p:pRg st="6" end="6"/>
                                            </p:txEl>
                                          </p:spTgt>
                                        </p:tgtEl>
                                        <p:attrNameLst>
                                          <p:attrName>style.visibility</p:attrName>
                                        </p:attrNameLst>
                                      </p:cBhvr>
                                      <p:to>
                                        <p:strVal val="visible"/>
                                      </p:to>
                                    </p:set>
                                    <p:anim calcmode="lin" valueType="num">
                                      <p:cBhvr additive="base">
                                        <p:cTn id="43"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1.1 </a:t>
            </a:r>
            <a:r>
              <a:rPr lang="zh-CN" dirty="0" smtClean="0"/>
              <a:t>软件测试的概念</a:t>
            </a:r>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a:t>
            </a:r>
            <a:r>
              <a:rPr lang="zh-CN" altLang="zh-CN" dirty="0" smtClean="0"/>
              <a:t>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r>
              <a:rPr lang="en-US" altLang="zh-CN" dirty="0"/>
              <a:t>Institute of Electrical and Electronics Engineers</a:t>
            </a:r>
            <a:r>
              <a:rPr lang="zh-CN" altLang="en-US" dirty="0" smtClean="0"/>
              <a:t>）</a:t>
            </a:r>
            <a:endParaRPr lang="en-US" altLang="zh-CN" dirty="0" smtClean="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smtClean="0"/>
          </a:p>
          <a:p>
            <a:endParaRPr lang="zh-CN" altLang="en-US" b="0" dirty="0"/>
          </a:p>
          <a:p>
            <a:endParaRPr lang="zh-CN" altLang="en-US" b="0" dirty="0"/>
          </a:p>
          <a:p>
            <a:pPr lvl="1"/>
            <a:endParaRPr lang="en-US" altLang="zh-CN" dirty="0" smtClean="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1.1 </a:t>
            </a:r>
            <a:r>
              <a:rPr lang="zh-CN" dirty="0" smtClean="0"/>
              <a:t>软件测试的概念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smtClean="0"/>
              <a:t>如果我们有良好的设计和高水平的程序员，就不需要测试了</a:t>
            </a:r>
          </a:p>
          <a:p>
            <a:r>
              <a:rPr lang="zh-CN" altLang="en-US" dirty="0" smtClean="0"/>
              <a:t>软件测试并不创造任何代码和产品，我们可以不需要测试</a:t>
            </a:r>
          </a:p>
          <a:p>
            <a:r>
              <a:rPr lang="zh-CN" altLang="en-US" dirty="0" smtClean="0"/>
              <a:t>测试等于调试</a:t>
            </a:r>
          </a:p>
          <a:p>
            <a:r>
              <a:rPr lang="zh-CN" altLang="en-US" dirty="0" smtClean="0"/>
              <a:t>软件需求规格说明应详细地包含所有用户需求</a:t>
            </a:r>
            <a:endParaRPr lang="en-US" altLang="zh-CN" dirty="0" smtClean="0"/>
          </a:p>
          <a:p>
            <a:r>
              <a:rPr lang="zh-CN" altLang="en-US" dirty="0"/>
              <a:t>软件测试可以提高软件质量</a:t>
            </a:r>
          </a:p>
          <a:p>
            <a:r>
              <a:rPr lang="zh-CN" altLang="en-US" dirty="0"/>
              <a:t>测试是没有技术含量的</a:t>
            </a:r>
            <a:endParaRPr lang="en-US" altLang="zh-CN" dirty="0"/>
          </a:p>
          <a:p>
            <a:r>
              <a:rPr lang="zh-CN" altLang="en-US" dirty="0"/>
              <a:t>软件测试是没有前途的工作，只有程序员才是软件高手</a:t>
            </a:r>
          </a:p>
          <a:p>
            <a:pPr lvl="1"/>
            <a:endParaRPr lang="zh-CN" altLang="en-US" dirty="0" smtClean="0"/>
          </a:p>
        </p:txBody>
      </p:sp>
      <p:sp>
        <p:nvSpPr>
          <p:cNvPr id="5" name="Rectangle 3"/>
          <p:cNvSpPr txBox="1">
            <a:spLocks noChangeArrowheads="1"/>
          </p:cNvSpPr>
          <p:nvPr/>
        </p:nvSpPr>
        <p:spPr bwMode="auto">
          <a:xfrm>
            <a:off x="10776520"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wipe(left)">
                                      <p:cBhvr>
                                        <p:cTn id="4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16737</TotalTime>
  <Words>2234</Words>
  <Application>Microsoft Office PowerPoint</Application>
  <PresentationFormat>自定义</PresentationFormat>
  <Paragraphs>239</Paragraphs>
  <Slides>40</Slides>
  <Notes>13</Notes>
  <HiddenSlides>1</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Profile</vt:lpstr>
      <vt:lpstr>软件测试实用教程 ——方法与实践</vt:lpstr>
      <vt:lpstr>自我介绍</vt:lpstr>
      <vt:lpstr>课程简介</vt:lpstr>
      <vt:lpstr>课程介绍</vt:lpstr>
      <vt:lpstr>第1章  软件测试核心概念</vt:lpstr>
      <vt:lpstr>1.1 软件测试的概念</vt:lpstr>
      <vt:lpstr>1.1 软件测试的概念</vt:lpstr>
      <vt:lpstr>1.1 软件测试的概念</vt:lpstr>
      <vt:lpstr>1.1 软件测试的概念</vt:lpstr>
      <vt:lpstr>第1章  软件测试核心概念</vt:lpstr>
      <vt:lpstr>1.2 为什么进行软件测试</vt:lpstr>
      <vt:lpstr>1.2 为什么进行软件测试</vt:lpstr>
      <vt:lpstr>1.2 为什么进行软件测试</vt:lpstr>
      <vt:lpstr>1.2 为什么进行软件测试</vt:lpstr>
      <vt:lpstr>1.2 为什么进行软件测试</vt:lpstr>
      <vt:lpstr>1.2 为什么进行软件测试</vt:lpstr>
      <vt:lpstr>1.2为什么进行软件测试</vt:lpstr>
      <vt:lpstr>第1章  软件测试核心概念</vt:lpstr>
      <vt:lpstr>1.3什么是软件缺陷（bug）</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第1章  软件测试核心概念</vt:lpstr>
      <vt:lpstr>1.4 测试用例的概念</vt:lpstr>
      <vt:lpstr>第1章  软件测试核心概念</vt:lpstr>
      <vt:lpstr>1.4 谁来做软件测试</vt:lpstr>
      <vt:lpstr>1.4 谁来做软件测试</vt:lpstr>
      <vt:lpstr>软件测试人员具备的素质</vt:lpstr>
      <vt:lpstr>第1章  软件测试核心概念</vt:lpstr>
      <vt:lpstr>学习软件测试基础课程的意义</vt:lpstr>
      <vt:lpstr>学习软件测试课程的意义</vt:lpstr>
      <vt:lpstr>内容总结</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363</cp:revision>
  <dcterms:created xsi:type="dcterms:W3CDTF">2008-07-27T05:17:11Z</dcterms:created>
  <dcterms:modified xsi:type="dcterms:W3CDTF">2019-08-26T06:45:22Z</dcterms:modified>
</cp:coreProperties>
</file>